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87" r:id="rId4"/>
    <p:sldId id="292" r:id="rId5"/>
    <p:sldId id="293" r:id="rId6"/>
    <p:sldId id="298" r:id="rId7"/>
    <p:sldId id="297" r:id="rId8"/>
    <p:sldId id="299" r:id="rId9"/>
    <p:sldId id="294" r:id="rId10"/>
    <p:sldId id="295" r:id="rId11"/>
    <p:sldId id="300" r:id="rId12"/>
    <p:sldId id="291" r:id="rId13"/>
    <p:sldId id="296" r:id="rId14"/>
    <p:sldId id="270" r:id="rId15"/>
    <p:sldId id="280" r:id="rId16"/>
    <p:sldId id="282" r:id="rId17"/>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69"/>
    <p:restoredTop sz="94726"/>
  </p:normalViewPr>
  <p:slideViewPr>
    <p:cSldViewPr>
      <p:cViewPr varScale="1">
        <p:scale>
          <a:sx n="116" d="100"/>
          <a:sy n="116" d="100"/>
        </p:scale>
        <p:origin x="664"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3413125" y="17780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3959225" y="8982075"/>
            <a:ext cx="23590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D. Eastlake (Independent), G. Hiertz (Philips)Donald Eastlake 3rd, Motorola</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FC85E-D820-D378-2617-4F4DFC7AF4C5}"/>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4457BF8-3D44-03C6-B98B-76ACADBA69A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BE964D6-9078-5B80-8D15-339B7CD59CCA}"/>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26AA8A2-4A43-EB92-2052-03FD046FEB27}"/>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78A10697-6CEC-C570-E44F-7D72839746FC}"/>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901D5336-1038-8F07-4852-0A9D2F43FEB4}"/>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FA69100-9B8F-FED8-32A8-4267A6BE1013}"/>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3D5606B-60B7-E71C-0C69-C1DE0A9BD0B5}"/>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D1AACEAD-FE5A-A4DD-2B1B-A72B80264FE3}"/>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065B741F-FD49-AC74-A5B2-3FEADC0D63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509993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March 2025</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(Self)</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029200" y="332601"/>
            <a:ext cx="3416300" cy="276999"/>
          </a:xfrm>
          <a:prstGeom prst="rect">
            <a:avLst/>
          </a:prstGeom>
          <a:noFill/>
          <a:ln w="9525">
            <a:noFill/>
            <a:miter lim="800000"/>
            <a:headEnd/>
            <a:tailEnd/>
          </a:ln>
          <a:effectLst/>
        </p:spPr>
        <p:txBody>
          <a:bodyPr wrap="squar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802.11-25/0420r2</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904-03-0wng-vlan-segregated-data-services.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802.11 VLAN Support</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2025-03-10</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430397815"/>
              </p:ext>
            </p:extLst>
          </p:nvPr>
        </p:nvGraphicFramePr>
        <p:xfrm>
          <a:off x="495300" y="2760663"/>
          <a:ext cx="7772400" cy="3003550"/>
        </p:xfrm>
        <a:graphic>
          <a:graphicData uri="http://schemas.openxmlformats.org/presentationml/2006/ole">
            <mc:AlternateContent xmlns:mc="http://schemas.openxmlformats.org/markup-compatibility/2006">
              <mc:Choice xmlns:v="urn:schemas-microsoft-com:vml" Requires="v">
                <p:oleObj name="Document" r:id="rId3" imgW="8305800" imgH="3352800" progId="Word.Document.8">
                  <p:embed/>
                </p:oleObj>
              </mc:Choice>
              <mc:Fallback>
                <p:oleObj name="Document" r:id="rId3" imgW="8305800" imgH="3352800" progId="Word.Document.8">
                  <p:embed/>
                  <p:pic>
                    <p:nvPicPr>
                      <p:cNvPr id="0" name="Object 11"/>
                      <p:cNvPicPr>
                        <a:picLocks noChangeAspect="1" noChangeArrowheads="1"/>
                      </p:cNvPicPr>
                      <p:nvPr/>
                    </p:nvPicPr>
                    <p:blipFill>
                      <a:blip r:embed="rId4"/>
                      <a:srcRect/>
                      <a:stretch>
                        <a:fillRect/>
                      </a:stretch>
                    </p:blipFill>
                    <p:spPr bwMode="auto">
                      <a:xfrm>
                        <a:off x="495300" y="2760663"/>
                        <a:ext cx="7772400" cy="3003550"/>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E9C4A-F645-DE2F-FB84-3978F10243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D203C5-267A-9F11-C4BB-ECCCCD2EDF4B}"/>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p>
        </p:txBody>
      </p:sp>
      <p:sp>
        <p:nvSpPr>
          <p:cNvPr id="3" name="Content Placeholder 2">
            <a:extLst>
              <a:ext uri="{FF2B5EF4-FFF2-40B4-BE49-F238E27FC236}">
                <a16:creationId xmlns:a16="http://schemas.microsoft.com/office/drawing/2014/main" id="{CE3A9002-E287-5AA6-7EBF-9ED347578B27}"/>
              </a:ext>
            </a:extLst>
          </p:cNvPr>
          <p:cNvSpPr>
            <a:spLocks noGrp="1"/>
          </p:cNvSpPr>
          <p:nvPr>
            <p:ph idx="1"/>
          </p:nvPr>
        </p:nvSpPr>
        <p:spPr>
          <a:xfrm>
            <a:off x="685800" y="1828800"/>
            <a:ext cx="7772400" cy="4267200"/>
          </a:xfrm>
        </p:spPr>
        <p:txBody>
          <a:bodyPr/>
          <a:lstStyle/>
          <a:p>
            <a:pPr marL="0" indent="0">
              <a:buNone/>
            </a:pPr>
            <a:r>
              <a:rPr lang="en-US" b="0" dirty="0">
                <a:latin typeface="Arial" panose="020B0604020202020204" pitchFamily="34" charset="0"/>
                <a:cs typeface="Arial" panose="020B0604020202020204" pitchFamily="34" charset="0"/>
              </a:rPr>
              <a:t>Here are some high-level areas where additional support may be possible. No doubt there are others we have missed.</a:t>
            </a:r>
          </a:p>
          <a:p>
            <a:r>
              <a:rPr lang="en-US" b="0" dirty="0">
                <a:latin typeface="Arial" panose="020B0604020202020204" pitchFamily="34" charset="0"/>
                <a:cs typeface="Arial" panose="020B0604020202020204" pitchFamily="34" charset="0"/>
              </a:rPr>
              <a:t>Extension of TCLAS with a new frame classifier type that tests VLAN ID.</a:t>
            </a:r>
          </a:p>
          <a:p>
            <a:r>
              <a:rPr lang="en-US" altLang="en-US" b="0" dirty="0">
                <a:latin typeface="Arial" panose="020B0604020202020204" pitchFamily="34" charset="0"/>
                <a:cs typeface="Arial" panose="020B0604020202020204" pitchFamily="34" charset="0"/>
              </a:rPr>
              <a:t>Further specification of the AP / AAA / SSPN communication protocol (the “SSPN Interface”).</a:t>
            </a:r>
          </a:p>
          <a:p>
            <a:r>
              <a:rPr lang="en-US" b="0" dirty="0">
                <a:latin typeface="Arial" panose="020B0604020202020204" pitchFamily="34" charset="0"/>
                <a:cs typeface="Arial" panose="020B0604020202020204" pitchFamily="34" charset="0"/>
              </a:rPr>
              <a:t>Extension of Generic Advertisement Service (GAS) and Pre-Association Discover (PAD) to include VLAN information.</a:t>
            </a:r>
            <a:endParaRPr lang="en-US" altLang="en-US" sz="1800" dirty="0">
              <a:latin typeface="Arial" panose="020B0604020202020204" pitchFamily="34" charset="0"/>
              <a:cs typeface="Arial" panose="020B0604020202020204" pitchFamily="34" charset="0"/>
            </a:endParaRPr>
          </a:p>
          <a:p>
            <a:endParaRPr lang="en-US" sz="2000" b="0" dirty="0">
              <a:latin typeface="Arial" panose="020B0604020202020204" pitchFamily="34" charset="0"/>
              <a:cs typeface="Arial" panose="020B0604020202020204" pitchFamily="34" charset="0"/>
            </a:endParaRP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E05CE64-8DAE-533E-72CD-16006A1B5494}"/>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45A4F0EA-2283-853A-635B-C47C90C35831}"/>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E59EE95-5E22-BEAA-C195-33D942EE2A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10</a:t>
            </a:fld>
            <a:endParaRPr lang="en-US" altLang="en-US"/>
          </a:p>
        </p:txBody>
      </p:sp>
    </p:spTree>
    <p:extLst>
      <p:ext uri="{BB962C8B-B14F-4D97-AF65-F5344CB8AC3E}">
        <p14:creationId xmlns:p14="http://schemas.microsoft.com/office/powerpoint/2010/main" val="2031873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34323-E12D-F7A2-DE56-EFF055153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6BE-AEAE-F024-4C68-052D37D98130}"/>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br>
              <a:rPr lang="en-US" dirty="0">
                <a:solidFill>
                  <a:srgbClr val="0070C0"/>
                </a:solidFill>
                <a:latin typeface="Arial" panose="020B0604020202020204" pitchFamily="34" charset="0"/>
                <a:cs typeface="Arial" panose="020B0604020202020204" pitchFamily="34" charset="0"/>
              </a:rPr>
            </a:br>
            <a:r>
              <a:rPr lang="en-US" sz="2800" dirty="0">
                <a:solidFill>
                  <a:srgbClr val="0070C0"/>
                </a:solidFill>
                <a:latin typeface="Arial" panose="020B0604020202020204" pitchFamily="34" charset="0"/>
                <a:cs typeface="Arial" panose="020B0604020202020204" pitchFamily="34" charset="0"/>
              </a:rPr>
              <a:t>(continued)</a:t>
            </a:r>
            <a:endParaRPr lang="en-US"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05136F2-D50A-A300-AB52-5D24F0490AFB}"/>
              </a:ext>
            </a:extLst>
          </p:cNvPr>
          <p:cNvSpPr>
            <a:spLocks noGrp="1"/>
          </p:cNvSpPr>
          <p:nvPr>
            <p:ph idx="1"/>
          </p:nvPr>
        </p:nvSpPr>
        <p:spPr/>
        <p:txBody>
          <a:bodyPr/>
          <a:lstStyle/>
          <a:p>
            <a:r>
              <a:rPr lang="en-US" altLang="en-US" b="0" dirty="0">
                <a:latin typeface="Arial" panose="020B0604020202020204" pitchFamily="34" charset="0"/>
                <a:cs typeface="Arial" panose="020B0604020202020204" pitchFamily="34" charset="0"/>
              </a:rPr>
              <a:t>Extension so a STA associated with an AP could conveniently use multiple VLANs, for example for different services. (I.E., VLAN aware Non-AP STA.)</a:t>
            </a:r>
          </a:p>
          <a:p>
            <a:r>
              <a:rPr lang="en-US" b="0" dirty="0">
                <a:latin typeface="Arial" panose="020B0604020202020204" pitchFamily="34" charset="0"/>
                <a:cs typeface="Arial" panose="020B0604020202020204" pitchFamily="34" charset="0"/>
              </a:rPr>
              <a:t>Possible VLAN extensions for Multiple SSID.</a:t>
            </a:r>
          </a:p>
          <a:p>
            <a:r>
              <a:rPr lang="en-US" b="0" dirty="0">
                <a:latin typeface="Arial" panose="020B0604020202020204" pitchFamily="34" charset="0"/>
                <a:cs typeface="Arial" panose="020B0604020202020204" pitchFamily="34" charset="0"/>
              </a:rPr>
              <a:t>Extension of Mesh to provide VLAN restrictions on links / nodes. Effectively multi-topology.</a:t>
            </a:r>
            <a:endParaRPr lang="en-US" altLang="en-US"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Improved Mesh internetworking service discovery, i.e. SSPN support.</a:t>
            </a: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ECF8D5A-2B4C-E3AF-69A9-51F105A3540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D7E42F5F-830B-2C40-6C01-45E2EC5A3FA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A8D13525-4944-8A56-DB7A-9DBAB31ACD2E}"/>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11</a:t>
            </a:fld>
            <a:endParaRPr lang="en-US" altLang="en-US"/>
          </a:p>
        </p:txBody>
      </p:sp>
    </p:spTree>
    <p:extLst>
      <p:ext uri="{BB962C8B-B14F-4D97-AF65-F5344CB8AC3E}">
        <p14:creationId xmlns:p14="http://schemas.microsoft.com/office/powerpoint/2010/main" val="2843022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At November 2024 Plenary</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sz="2800" b="0" dirty="0"/>
              <a:t>After the presentation of</a:t>
            </a:r>
            <a:br>
              <a:rPr lang="en-US" altLang="en-US" sz="2800" b="1" dirty="0"/>
            </a:br>
            <a:r>
              <a:rPr lang="en-GB" sz="1800" u="sng" dirty="0">
                <a:solidFill>
                  <a:srgbClr val="0000FF"/>
                </a:solidFill>
                <a:effectLst/>
                <a:latin typeface="Times New Roman" panose="02020603050405020304" pitchFamily="18" charset="0"/>
                <a:ea typeface="SimSun" panose="02010600030101010101" pitchFamily="2" charset="-122"/>
                <a:hlinkClick r:id="rId3"/>
              </a:rPr>
              <a:t>https://mentor.ieee.org/802.11/dcn/24/11-24-1904-03-0wng-vlan-segregated-data-services.pptx</a:t>
            </a:r>
            <a:r>
              <a:rPr lang="en-GB" sz="1800" dirty="0">
                <a:effectLst/>
                <a:latin typeface="Times New Roman" panose="02020603050405020304" pitchFamily="18" charset="0"/>
                <a:ea typeface="SimSun" panose="02010600030101010101" pitchFamily="2" charset="-122"/>
              </a:rPr>
              <a:t> </a:t>
            </a:r>
          </a:p>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additional uses of and management of VLANs inside WLANs?</a:t>
            </a: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effectLst/>
                <a:latin typeface="Times New Roman" panose="02020603050405020304" pitchFamily="18" charset="0"/>
                <a:ea typeface="SimSun" panose="02010600030101010101" pitchFamily="2" charset="-122"/>
              </a:rPr>
              <a:t>47 Yes / 41 No / 71 Abstain</a:t>
            </a:r>
            <a:endParaRPr lang="en-US" sz="3200" dirty="0">
              <a:latin typeface="Times New Roman" panose="02020603050405020304" pitchFamily="18" charset="0"/>
              <a:ea typeface="SimSun" panose="02010600030101010101" pitchFamily="2" charset="-122"/>
            </a:endParaRPr>
          </a:p>
          <a:p>
            <a:pPr marL="0" indent="0">
              <a:lnSpc>
                <a:spcPct val="90000"/>
              </a:lnSpc>
              <a:buNone/>
            </a:pPr>
            <a:endParaRPr lang="en-US" dirty="0">
              <a:latin typeface="Times New Roman" panose="02020603050405020304" pitchFamily="18" charset="0"/>
              <a:ea typeface="SimSun" panose="02010600030101010101" pitchFamily="2" charset="-122"/>
            </a:endParaRPr>
          </a:p>
          <a:p>
            <a:pPr>
              <a:lnSpc>
                <a:spcPct val="90000"/>
              </a:lnSpc>
            </a:pPr>
            <a:r>
              <a:rPr lang="en-US" dirty="0">
                <a:effectLst/>
                <a:latin typeface="Times New Roman" panose="02020603050405020304" pitchFamily="18" charset="0"/>
                <a:ea typeface="SimSun" panose="02010600030101010101" pitchFamily="2" charset="-122"/>
              </a:rPr>
              <a:t>See also earlier results in </a:t>
            </a:r>
            <a:r>
              <a:rPr lang="en-US" altLang="en-US" dirty="0"/>
              <a:t>reported in 11-08/114r0</a:t>
            </a:r>
            <a:endParaRPr lang="en-US"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82562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5DF75-12F9-B51E-2E91-2ABF161B860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6714916F-99DB-36DB-04C2-C18A09B004B4}"/>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17529950-CA65-8FAC-D179-7DD550F27677}"/>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F6F3EE43-11E6-796A-3F75-8B663A66D4DF}"/>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1E1E121C-3D35-128B-00F4-7123C7AFFE9A}"/>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9BE3462C-3590-797D-1345-3FB026EF649F}"/>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Straw Poll For March 2025 Plenary</a:t>
            </a:r>
          </a:p>
        </p:txBody>
      </p:sp>
      <p:sp>
        <p:nvSpPr>
          <p:cNvPr id="50182" name="Rectangle 3">
            <a:extLst>
              <a:ext uri="{FF2B5EF4-FFF2-40B4-BE49-F238E27FC236}">
                <a16:creationId xmlns:a16="http://schemas.microsoft.com/office/drawing/2014/main" id="{42131C45-03EC-6DC4-6A0B-F48EFC4B38B7}"/>
              </a:ext>
            </a:extLst>
          </p:cNvPr>
          <p:cNvSpPr>
            <a:spLocks noGrp="1" noChangeArrowheads="1"/>
          </p:cNvSpPr>
          <p:nvPr>
            <p:ph type="body" idx="4294967295"/>
          </p:nvPr>
        </p:nvSpPr>
        <p:spPr>
          <a:xfrm>
            <a:off x="685800" y="1676400"/>
            <a:ext cx="7772400" cy="4648200"/>
          </a:xfrm>
        </p:spPr>
        <p:txBody>
          <a:bodyPr/>
          <a:lstStyle/>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uses and management of VLANs with WLANs?</a:t>
            </a:r>
            <a:endParaRPr lang="en-US" sz="2800" b="0" dirty="0">
              <a:latin typeface="Times New Roman" panose="02020603050405020304" pitchFamily="18" charset="0"/>
              <a:ea typeface="SimSun" panose="02010600030101010101" pitchFamily="2" charset="-122"/>
            </a:endParaRPr>
          </a:p>
          <a:p>
            <a:pPr>
              <a:lnSpc>
                <a:spcPct val="90000"/>
              </a:lnSpc>
            </a:pP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Yes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No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Abstain</a:t>
            </a:r>
          </a:p>
        </p:txBody>
      </p:sp>
    </p:spTree>
    <p:extLst>
      <p:ext uri="{BB962C8B-B14F-4D97-AF65-F5344CB8AC3E}">
        <p14:creationId xmlns:p14="http://schemas.microsoft.com/office/powerpoint/2010/main" val="3345179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dirty="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endParaRPr lang="en-US" altLang="en-US" dirty="0"/>
          </a:p>
          <a:p>
            <a:r>
              <a:rPr lang="en-US" altLang="en-US" dirty="0"/>
              <a:t>IEEE Std 802.11-2020 – WLANs</a:t>
            </a:r>
          </a:p>
          <a:p>
            <a:endParaRPr lang="en-US" altLang="en-US" dirty="0"/>
          </a:p>
          <a:p>
            <a:r>
              <a:rPr lang="en-US" altLang="en-US" dirty="0"/>
              <a:t>IEEE Std 802.1Q-2022 – VLANs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15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16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categories of traffic and different communities that need to be isolated from each other. This is commonly done by VLANs (Virtual Local Area Networks, IEEE 802.1Q) in wired networks. While there are some provisions for the support of VLANs in 802.11, there is room for extension and addition of VLAN support. This presentation explores current VLAN support in IEEE Std 802.11 and suggests some areas where further support could be provided.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3</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5334000" cy="1219200"/>
          </a:xfrm>
        </p:spPr>
        <p:txBody>
          <a:bodyPr/>
          <a:lstStyle/>
          <a:p>
            <a:pPr algn="l"/>
            <a:r>
              <a:rPr lang="en-US" altLang="en-US" sz="3600" dirty="0"/>
              <a:t>Simple Example Scenario</a:t>
            </a:r>
            <a:br>
              <a:rPr lang="en-US" altLang="en-US" sz="3600" dirty="0"/>
            </a:br>
            <a:r>
              <a:rPr lang="en-US" altLang="en-US" sz="2400" dirty="0"/>
              <a:t>(unified infrastructure,</a:t>
            </a:r>
            <a:br>
              <a:rPr lang="en-US" altLang="en-US" sz="2400" dirty="0"/>
            </a:br>
            <a:r>
              <a:rPr lang="en-US" altLang="en-US" sz="2400" dirty="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0254-E5CD-0A0A-64B4-CDD0CEA641D3}"/>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Contents</a:t>
            </a:r>
          </a:p>
        </p:txBody>
      </p:sp>
      <p:sp>
        <p:nvSpPr>
          <p:cNvPr id="3" name="Content Placeholder 2">
            <a:extLst>
              <a:ext uri="{FF2B5EF4-FFF2-40B4-BE49-F238E27FC236}">
                <a16:creationId xmlns:a16="http://schemas.microsoft.com/office/drawing/2014/main" id="{95DA8DC1-816D-A0D2-7857-31EB5D6A3342}"/>
              </a:ext>
            </a:extLst>
          </p:cNvPr>
          <p:cNvSpPr>
            <a:spLocks noGrp="1"/>
          </p:cNvSpPr>
          <p:nvPr>
            <p:ph idx="1"/>
          </p:nvPr>
        </p:nvSpPr>
        <p:spPr/>
        <p:txBody>
          <a:bodyPr/>
          <a:lstStyle/>
          <a:p>
            <a:r>
              <a:rPr lang="en-US" sz="2800" dirty="0">
                <a:latin typeface="Arial" panose="020B0604020202020204" pitchFamily="34" charset="0"/>
                <a:cs typeface="Arial" panose="020B0604020202020204" pitchFamily="34" charset="0"/>
              </a:rPr>
              <a:t>Existing 802.11-2020 VLAN Support</a:t>
            </a:r>
          </a:p>
          <a:p>
            <a:r>
              <a:rPr lang="en-US" sz="2800" dirty="0">
                <a:latin typeface="Arial" panose="020B0604020202020204" pitchFamily="34" charset="0"/>
                <a:cs typeface="Arial" panose="020B0604020202020204" pitchFamily="34" charset="0"/>
              </a:rPr>
              <a:t>Amendments With No Mention of VLANs</a:t>
            </a:r>
          </a:p>
          <a:p>
            <a:r>
              <a:rPr lang="en-US" sz="2800" dirty="0">
                <a:latin typeface="Arial" panose="020B0604020202020204" pitchFamily="34" charset="0"/>
                <a:cs typeface="Arial" panose="020B0604020202020204" pitchFamily="34" charset="0"/>
              </a:rPr>
              <a:t>Additional VLAN Support Possibilities</a:t>
            </a:r>
          </a:p>
          <a:p>
            <a:r>
              <a:rPr lang="en-US" sz="2800" dirty="0">
                <a:latin typeface="Arial" panose="020B0604020202020204" pitchFamily="34" charset="0"/>
                <a:cs typeface="Arial" panose="020B0604020202020204" pitchFamily="34" charset="0"/>
              </a:rPr>
              <a:t>Previous WNG Results</a:t>
            </a:r>
          </a:p>
          <a:p>
            <a:r>
              <a:rPr lang="en-US" sz="2800" dirty="0">
                <a:latin typeface="Arial" panose="020B0604020202020204" pitchFamily="34" charset="0"/>
                <a:cs typeface="Arial" panose="020B0604020202020204" pitchFamily="34" charset="0"/>
              </a:rPr>
              <a:t>Straw Poll</a:t>
            </a:r>
          </a:p>
          <a:p>
            <a:r>
              <a:rPr lang="en-US" sz="2800" dirty="0">
                <a:latin typeface="Arial" panose="020B0604020202020204" pitchFamily="34" charset="0"/>
                <a:cs typeface="Arial" panose="020B0604020202020204" pitchFamily="34" charset="0"/>
              </a:rPr>
              <a:t>References</a:t>
            </a:r>
          </a:p>
        </p:txBody>
      </p:sp>
      <p:sp>
        <p:nvSpPr>
          <p:cNvPr id="4" name="Date Placeholder 3">
            <a:extLst>
              <a:ext uri="{FF2B5EF4-FFF2-40B4-BE49-F238E27FC236}">
                <a16:creationId xmlns:a16="http://schemas.microsoft.com/office/drawing/2014/main" id="{27487F7B-208D-4B0A-1B17-1C509C807470}"/>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4D505E3-F869-A7BF-208D-FB208B42900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B0522491-9895-3B9C-D290-495A2AFDAB25}"/>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4</a:t>
            </a:fld>
            <a:endParaRPr lang="en-US" altLang="en-US"/>
          </a:p>
        </p:txBody>
      </p:sp>
    </p:spTree>
    <p:extLst>
      <p:ext uri="{BB962C8B-B14F-4D97-AF65-F5344CB8AC3E}">
        <p14:creationId xmlns:p14="http://schemas.microsoft.com/office/powerpoint/2010/main" val="210388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6095A-CFB5-1524-D968-7F072EB74A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FA6C77-6949-AAF8-6859-F538510FC91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F445837-F3C6-BB0A-0D94-7B2299FF150D}"/>
              </a:ext>
            </a:extLst>
          </p:cNvPr>
          <p:cNvSpPr>
            <a:spLocks noGrp="1"/>
          </p:cNvSpPr>
          <p:nvPr>
            <p:ph idx="1"/>
          </p:nvPr>
        </p:nvSpPr>
        <p:spPr>
          <a:xfrm>
            <a:off x="685801" y="1828800"/>
            <a:ext cx="7772400" cy="4419600"/>
          </a:xfrm>
        </p:spPr>
        <p:txBody>
          <a:bodyPr/>
          <a:lstStyle/>
          <a:p>
            <a:r>
              <a:rPr lang="en-US" sz="2000" dirty="0">
                <a:solidFill>
                  <a:srgbClr val="000000"/>
                </a:solidFill>
                <a:effectLst/>
                <a:latin typeface="Helvetica" pitchFamily="2" charset="0"/>
              </a:rPr>
              <a:t>Clause 11.22 WLAN interworking with external networks procedures (</a:t>
            </a:r>
            <a:r>
              <a:rPr lang="en-US" sz="2000" dirty="0">
                <a:latin typeface="Arial" panose="020B0604020202020204" pitchFamily="34" charset="0"/>
                <a:cs typeface="Arial" panose="020B0604020202020204" pitchFamily="34" charset="0"/>
              </a:rPr>
              <a:t>Annex R: Interworking with external networks)</a:t>
            </a:r>
          </a:p>
          <a:p>
            <a:pPr lvl="1"/>
            <a:r>
              <a:rPr lang="en-US" sz="1800" dirty="0">
                <a:latin typeface="Arial" panose="020B0604020202020204" pitchFamily="34" charset="0"/>
                <a:cs typeface="Arial" panose="020B0604020202020204" pitchFamily="34" charset="0"/>
              </a:rPr>
              <a:t>Also Clause 4.3.20. See later slides.</a:t>
            </a:r>
          </a:p>
          <a:p>
            <a:r>
              <a:rPr lang="en-US" sz="2000" dirty="0">
                <a:latin typeface="Arial" panose="020B0604020202020204" pitchFamily="34" charset="0"/>
                <a:cs typeface="Arial" panose="020B0604020202020204" pitchFamily="34" charset="0"/>
              </a:rPr>
              <a:t>Clause 9.4.2.30: TCLAS element</a:t>
            </a:r>
          </a:p>
          <a:p>
            <a:pPr lvl="1"/>
            <a:r>
              <a:rPr lang="en-US" sz="1800" dirty="0">
                <a:latin typeface="Arial" panose="020B0604020202020204" pitchFamily="34" charset="0"/>
                <a:cs typeface="Arial" panose="020B0604020202020204" pitchFamily="34" charset="0"/>
              </a:rPr>
              <a:t>See later slide</a:t>
            </a:r>
          </a:p>
          <a:p>
            <a:r>
              <a:rPr lang="en-US" sz="2000" dirty="0">
                <a:latin typeface="Arial" panose="020B0604020202020204" pitchFamily="34" charset="0"/>
                <a:cs typeface="Arial" panose="020B0604020202020204" pitchFamily="34" charset="0"/>
              </a:rPr>
              <a:t>Clauses 4.3.28.3.2, 4.3.28.3.3: GLK (802.11ak)</a:t>
            </a:r>
          </a:p>
          <a:p>
            <a:pPr lvl="1"/>
            <a:r>
              <a:rPr lang="en-US" sz="1800" dirty="0">
                <a:latin typeface="Arial" panose="020B0604020202020204" pitchFamily="34" charset="0"/>
                <a:cs typeface="Arial" panose="020B0604020202020204" pitchFamily="34" charset="0"/>
              </a:rPr>
              <a:t>One aspect of General Link (GLK) supports direct connection of a STA to an 802.1Q VLAN bridge.</a:t>
            </a:r>
          </a:p>
          <a:p>
            <a:r>
              <a:rPr lang="en-US" sz="2000" dirty="0">
                <a:latin typeface="Arial" panose="020B0604020202020204" pitchFamily="34" charset="0"/>
                <a:cs typeface="Arial" panose="020B0604020202020204" pitchFamily="34" charset="0"/>
              </a:rPr>
              <a:t>Annex M: EPD and LPD headers and the integration function</a:t>
            </a:r>
          </a:p>
          <a:p>
            <a:pPr lvl="1"/>
            <a:r>
              <a:rPr lang="en-US" sz="1800" dirty="0">
                <a:latin typeface="Arial" panose="020B0604020202020204" pitchFamily="34" charset="0"/>
                <a:cs typeface="Arial" panose="020B0604020202020204" pitchFamily="34" charset="0"/>
              </a:rPr>
              <a:t>Illustrate formats for including a VLAN tag in a frame</a:t>
            </a:r>
          </a:p>
          <a:p>
            <a:r>
              <a:rPr lang="en-US" sz="2200" dirty="0">
                <a:latin typeface="Arial" panose="020B0604020202020204" pitchFamily="34" charset="0"/>
                <a:cs typeface="Arial" panose="020B0604020202020204" pitchFamily="34" charset="0"/>
              </a:rPr>
              <a:t>Annex C: MAC and PHY MIB</a:t>
            </a:r>
          </a:p>
          <a:p>
            <a:pPr lvl="1"/>
            <a:r>
              <a:rPr lang="en-US" sz="1800" dirty="0">
                <a:solidFill>
                  <a:srgbClr val="000000"/>
                </a:solidFill>
                <a:effectLst/>
                <a:latin typeface="Helvetica" pitchFamily="2" charset="0"/>
              </a:rPr>
              <a:t>dot11NonAPStationVLANId</a:t>
            </a:r>
            <a:r>
              <a:rPr lang="en-US" sz="1800"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effectLst/>
                <a:latin typeface="Helvetica" pitchFamily="2" charset="0"/>
              </a:rPr>
              <a:t>dot11NonAPStationVLANName</a:t>
            </a:r>
          </a:p>
          <a:p>
            <a:pPr lvl="1"/>
            <a:endParaRPr lang="en-US" sz="1600" dirty="0">
              <a:solidFill>
                <a:srgbClr val="000000"/>
              </a:solidFill>
              <a:effectLst/>
              <a:latin typeface="Helvetica" pitchFamily="2" charset="0"/>
            </a:endParaRPr>
          </a:p>
        </p:txBody>
      </p:sp>
      <p:sp>
        <p:nvSpPr>
          <p:cNvPr id="4" name="Date Placeholder 3">
            <a:extLst>
              <a:ext uri="{FF2B5EF4-FFF2-40B4-BE49-F238E27FC236}">
                <a16:creationId xmlns:a16="http://schemas.microsoft.com/office/drawing/2014/main" id="{A8AC8429-8E22-104A-A6F7-FAEA984991A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1D7EB5CD-E500-9024-629D-ADB75284E89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353AA75D-F27C-BD19-4AF3-851369A83AF6}"/>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5</a:t>
            </a:fld>
            <a:endParaRPr lang="en-US" altLang="en-US"/>
          </a:p>
        </p:txBody>
      </p:sp>
    </p:spTree>
    <p:extLst>
      <p:ext uri="{BB962C8B-B14F-4D97-AF65-F5344CB8AC3E}">
        <p14:creationId xmlns:p14="http://schemas.microsoft.com/office/powerpoint/2010/main" val="163053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9A449-A2EA-1F7B-C8A2-4318FA9996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BBAAEE-DA1A-EFCC-E65D-76CB76A169FB}"/>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2162FA6-8BC4-8548-E615-6127F86A53F1}"/>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Annex R: Interworking with external networks</a:t>
            </a:r>
          </a:p>
          <a:p>
            <a:pPr lvl="2"/>
            <a:r>
              <a:rPr lang="en-US" sz="1800" b="0" dirty="0">
                <a:latin typeface="Arial" panose="020B0604020202020204" pitchFamily="34" charset="0"/>
                <a:cs typeface="Arial" panose="020B0604020202020204" pitchFamily="34" charset="0"/>
              </a:rPr>
              <a:t>R.4.1: the interworking service model generally assumes infrastructure mode</a:t>
            </a:r>
          </a:p>
          <a:p>
            <a:pPr lvl="1"/>
            <a:r>
              <a:rPr lang="en-US" dirty="0">
                <a:latin typeface="Arial" panose="020B0604020202020204" pitchFamily="34" charset="0"/>
                <a:cs typeface="Arial" panose="020B0604020202020204" pitchFamily="34" charset="0"/>
              </a:rPr>
              <a:t>R.3.2: Multiple SSPNs</a:t>
            </a:r>
          </a:p>
          <a:p>
            <a:pPr lvl="2"/>
            <a:r>
              <a:rPr lang="en-US" sz="1800" dirty="0">
                <a:latin typeface="Arial" panose="020B0604020202020204" pitchFamily="34" charset="0"/>
                <a:cs typeface="Arial" panose="020B0604020202020204" pitchFamily="34" charset="0"/>
              </a:rPr>
              <a:t>See next slide</a:t>
            </a:r>
          </a:p>
          <a:p>
            <a:pPr lvl="1"/>
            <a:r>
              <a:rPr lang="en-US" dirty="0">
                <a:latin typeface="Arial" panose="020B0604020202020204" pitchFamily="34" charset="0"/>
                <a:cs typeface="Arial" panose="020B0604020202020204" pitchFamily="34" charset="0"/>
              </a:rPr>
              <a:t>R.5.3: System aspects for emergency call support</a:t>
            </a:r>
          </a:p>
          <a:p>
            <a:pPr lvl="2"/>
            <a:r>
              <a:rPr lang="en-US" sz="1800" dirty="0">
                <a:latin typeface="Arial" panose="020B0604020202020204" pitchFamily="34" charset="0"/>
                <a:cs typeface="Arial" panose="020B0604020202020204" pitchFamily="34" charset="0"/>
              </a:rPr>
              <a:t>Suggests that the AP can separate backhaul emergency services traffic from other traffic with a dedicated VLAN</a:t>
            </a:r>
          </a:p>
          <a:p>
            <a:pPr lvl="1"/>
            <a:r>
              <a:rPr lang="en-US" dirty="0">
                <a:latin typeface="Arial" panose="020B0604020202020204" pitchFamily="34" charset="0"/>
                <a:cs typeface="Arial" panose="020B0604020202020204" pitchFamily="34" charset="0"/>
              </a:rPr>
              <a:t>R.5.5: Access to emergency services in an RSN</a:t>
            </a:r>
          </a:p>
          <a:p>
            <a:pPr lvl="2"/>
            <a:r>
              <a:rPr lang="en-US" sz="1800" dirty="0">
                <a:solidFill>
                  <a:srgbClr val="000000"/>
                </a:solidFill>
                <a:effectLst/>
                <a:latin typeface="Helvetica" pitchFamily="2" charset="0"/>
              </a:rPr>
              <a:t>The AP can look up the VLAN ID to use with a AAA Server, or it can have an emergency services VLAN configured.</a:t>
            </a:r>
          </a:p>
          <a:p>
            <a:pPr lvl="2"/>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7E838E12-334C-C398-8494-30C2DEB3390D}"/>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9776FBA7-B4B7-1208-F4A4-06EE82D3A3F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A9572FB-CD4C-526F-49D9-88F162128358}"/>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6</a:t>
            </a:fld>
            <a:endParaRPr lang="en-US" altLang="en-US"/>
          </a:p>
        </p:txBody>
      </p:sp>
    </p:spTree>
    <p:extLst>
      <p:ext uri="{BB962C8B-B14F-4D97-AF65-F5344CB8AC3E}">
        <p14:creationId xmlns:p14="http://schemas.microsoft.com/office/powerpoint/2010/main" val="359195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71AE7-C32A-54F6-DAE5-4EFE26A7D6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74CC9B-6764-28D4-CA51-AF4E39EDDB3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Clause R.3.2, Multiple SSPNs</a:t>
            </a:r>
            <a:endParaRPr lang="en-US" sz="4000" dirty="0">
              <a:solidFill>
                <a:srgbClr val="0070C0"/>
              </a:solidFill>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8E7A2B3-F0FB-5B39-DDD7-19256B59E708}"/>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CC816C9C-1F11-9158-71B1-F63BFA933A44}"/>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EF1CDCFB-6565-DF58-C2C8-CA44783FAC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7</a:t>
            </a:fld>
            <a:endParaRPr lang="en-US" altLang="en-US"/>
          </a:p>
        </p:txBody>
      </p:sp>
      <p:pic>
        <p:nvPicPr>
          <p:cNvPr id="9" name="Picture 8" descr="A diagram of a network&#10;&#10;AI-generated content may be incorrect.">
            <a:extLst>
              <a:ext uri="{FF2B5EF4-FFF2-40B4-BE49-F238E27FC236}">
                <a16:creationId xmlns:a16="http://schemas.microsoft.com/office/drawing/2014/main" id="{CD34EBE1-87FF-0075-DC38-12832BF2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157" y="1447800"/>
            <a:ext cx="7491685" cy="4757220"/>
          </a:xfrm>
          <a:prstGeom prst="rect">
            <a:avLst/>
          </a:prstGeom>
        </p:spPr>
      </p:pic>
      <p:sp>
        <p:nvSpPr>
          <p:cNvPr id="11" name="TextBox 10">
            <a:extLst>
              <a:ext uri="{FF2B5EF4-FFF2-40B4-BE49-F238E27FC236}">
                <a16:creationId xmlns:a16="http://schemas.microsoft.com/office/drawing/2014/main" id="{9377B1B4-EAF2-CDCC-44BA-D01C3A361986}"/>
              </a:ext>
            </a:extLst>
          </p:cNvPr>
          <p:cNvSpPr txBox="1"/>
          <p:nvPr/>
        </p:nvSpPr>
        <p:spPr>
          <a:xfrm>
            <a:off x="826157" y="6190151"/>
            <a:ext cx="4408488" cy="276999"/>
          </a:xfrm>
          <a:prstGeom prst="rect">
            <a:avLst/>
          </a:prstGeom>
          <a:noFill/>
        </p:spPr>
        <p:txBody>
          <a:bodyPr wrap="square" rtlCol="0">
            <a:spAutoFit/>
          </a:bodyPr>
          <a:lstStyle/>
          <a:p>
            <a:r>
              <a:rPr lang="en-US" dirty="0"/>
              <a:t>802.11-2020 Figure R-1 plus highlighting</a:t>
            </a:r>
          </a:p>
        </p:txBody>
      </p:sp>
      <p:sp>
        <p:nvSpPr>
          <p:cNvPr id="3" name="TextBox 2">
            <a:extLst>
              <a:ext uri="{FF2B5EF4-FFF2-40B4-BE49-F238E27FC236}">
                <a16:creationId xmlns:a16="http://schemas.microsoft.com/office/drawing/2014/main" id="{854F743E-F64C-00E5-5D05-040DF44C23E8}"/>
              </a:ext>
            </a:extLst>
          </p:cNvPr>
          <p:cNvSpPr txBox="1"/>
          <p:nvPr/>
        </p:nvSpPr>
        <p:spPr>
          <a:xfrm>
            <a:off x="3810000" y="2590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1</a:t>
            </a:r>
          </a:p>
        </p:txBody>
      </p:sp>
      <p:sp>
        <p:nvSpPr>
          <p:cNvPr id="10" name="TextBox 9">
            <a:extLst>
              <a:ext uri="{FF2B5EF4-FFF2-40B4-BE49-F238E27FC236}">
                <a16:creationId xmlns:a16="http://schemas.microsoft.com/office/drawing/2014/main" id="{AFE2D28A-0ECA-5F15-9F65-5F4DBB23F9C8}"/>
              </a:ext>
            </a:extLst>
          </p:cNvPr>
          <p:cNvSpPr txBox="1"/>
          <p:nvPr/>
        </p:nvSpPr>
        <p:spPr>
          <a:xfrm>
            <a:off x="3818823" y="4495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2</a:t>
            </a:r>
          </a:p>
        </p:txBody>
      </p:sp>
    </p:spTree>
    <p:extLst>
      <p:ext uri="{BB962C8B-B14F-4D97-AF65-F5344CB8AC3E}">
        <p14:creationId xmlns:p14="http://schemas.microsoft.com/office/powerpoint/2010/main" val="253719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53FD1-70D3-F6C9-12EE-70E6D46BF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EBB243-3B08-6F2E-AF01-983978B18BFC}"/>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6CA266-3B0C-D153-8DF5-C0952E5A3A16}"/>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Clause 9.4.2.30: TCLAS element</a:t>
            </a:r>
            <a:r>
              <a:rPr lang="en-US" sz="2000" b="0" dirty="0">
                <a:latin typeface="Arial" panose="020B0604020202020204" pitchFamily="34" charset="0"/>
                <a:cs typeface="Arial" panose="020B0604020202020204" pitchFamily="34" charset="0"/>
              </a:rPr>
              <a:t> (traffic classification)</a:t>
            </a:r>
            <a:endParaRPr lang="en-US" b="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Includes a Frame Classifier</a:t>
            </a:r>
          </a:p>
          <a:p>
            <a:pPr lvl="1"/>
            <a:r>
              <a:rPr lang="en-US" dirty="0">
                <a:latin typeface="Arial" panose="020B0604020202020204" pitchFamily="34" charset="0"/>
                <a:cs typeface="Arial" panose="020B0604020202020204" pitchFamily="34" charset="0"/>
              </a:rPr>
              <a:t>Frame Classifier Type 5 includes a VLAN ID</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r>
              <a:rPr lang="en-US" b="1" dirty="0">
                <a:latin typeface="Arial" panose="020B0604020202020204" pitchFamily="34" charset="0"/>
                <a:cs typeface="Arial" panose="020B0604020202020204" pitchFamily="34" charset="0"/>
              </a:rPr>
              <a:t>However, </a:t>
            </a:r>
            <a:r>
              <a:rPr lang="en-US" dirty="0">
                <a:latin typeface="Arial" panose="020B0604020202020204" pitchFamily="34" charset="0"/>
                <a:cs typeface="Arial" panose="020B0604020202020204" pitchFamily="34" charset="0"/>
              </a:rPr>
              <a:t>Clause 9.4.2.30 specifies that both the DEI and the VID subfields are </a:t>
            </a:r>
            <a:r>
              <a:rPr lang="en-US" b="1" dirty="0">
                <a:latin typeface="Arial" panose="020B0604020202020204" pitchFamily="34" charset="0"/>
                <a:cs typeface="Arial" panose="020B0604020202020204" pitchFamily="34" charset="0"/>
              </a:rPr>
              <a:t>ignored</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2FD86721-9FFC-9732-316B-AE981541E02B}"/>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2C7A76A8-0193-833A-68E3-441F9BCB300D}"/>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4068A24F-76D0-FA87-6788-B2E044E0F98B}"/>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8</a:t>
            </a:fld>
            <a:endParaRPr lang="en-US" altLang="en-US"/>
          </a:p>
        </p:txBody>
      </p:sp>
      <p:pic>
        <p:nvPicPr>
          <p:cNvPr id="8" name="Picture 7" descr="A close-up of a label&#10;&#10;AI-generated content may be incorrect.">
            <a:extLst>
              <a:ext uri="{FF2B5EF4-FFF2-40B4-BE49-F238E27FC236}">
                <a16:creationId xmlns:a16="http://schemas.microsoft.com/office/drawing/2014/main" id="{B7543E66-4794-DEE1-8E66-060D57A75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96" y="3200400"/>
            <a:ext cx="6565784" cy="896356"/>
          </a:xfrm>
          <a:prstGeom prst="rect">
            <a:avLst/>
          </a:prstGeom>
        </p:spPr>
      </p:pic>
      <p:sp>
        <p:nvSpPr>
          <p:cNvPr id="10" name="TextBox 9">
            <a:extLst>
              <a:ext uri="{FF2B5EF4-FFF2-40B4-BE49-F238E27FC236}">
                <a16:creationId xmlns:a16="http://schemas.microsoft.com/office/drawing/2014/main" id="{50BC3707-DEA2-9CC7-3C32-A3763544E1FA}"/>
              </a:ext>
            </a:extLst>
          </p:cNvPr>
          <p:cNvSpPr txBox="1"/>
          <p:nvPr/>
        </p:nvSpPr>
        <p:spPr>
          <a:xfrm>
            <a:off x="990600" y="4048357"/>
            <a:ext cx="2286000" cy="276999"/>
          </a:xfrm>
          <a:prstGeom prst="rect">
            <a:avLst/>
          </a:prstGeom>
          <a:noFill/>
        </p:spPr>
        <p:txBody>
          <a:bodyPr wrap="square" rtlCol="0">
            <a:spAutoFit/>
          </a:bodyPr>
          <a:lstStyle/>
          <a:p>
            <a:r>
              <a:rPr lang="en-US" dirty="0"/>
              <a:t>802.11-2020 Figure 9-311</a:t>
            </a:r>
          </a:p>
        </p:txBody>
      </p:sp>
      <p:pic>
        <p:nvPicPr>
          <p:cNvPr id="14" name="Picture 13" descr="A white rectangular object with black numbers&#10;&#10;AI-generated content may be incorrect.">
            <a:extLst>
              <a:ext uri="{FF2B5EF4-FFF2-40B4-BE49-F238E27FC236}">
                <a16:creationId xmlns:a16="http://schemas.microsoft.com/office/drawing/2014/main" id="{9B412FEF-1581-1D96-7FE7-278927BE05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054" y="4267129"/>
            <a:ext cx="4102100" cy="622300"/>
          </a:xfrm>
          <a:prstGeom prst="rect">
            <a:avLst/>
          </a:prstGeom>
        </p:spPr>
      </p:pic>
      <p:sp>
        <p:nvSpPr>
          <p:cNvPr id="15" name="TextBox 14">
            <a:extLst>
              <a:ext uri="{FF2B5EF4-FFF2-40B4-BE49-F238E27FC236}">
                <a16:creationId xmlns:a16="http://schemas.microsoft.com/office/drawing/2014/main" id="{A1A6E2C5-8515-E3AC-C3A1-49A069895CA8}"/>
              </a:ext>
            </a:extLst>
          </p:cNvPr>
          <p:cNvSpPr txBox="1"/>
          <p:nvPr/>
        </p:nvSpPr>
        <p:spPr>
          <a:xfrm>
            <a:off x="3525780" y="4947149"/>
            <a:ext cx="4102100" cy="276999"/>
          </a:xfrm>
          <a:prstGeom prst="rect">
            <a:avLst/>
          </a:prstGeom>
          <a:noFill/>
        </p:spPr>
        <p:txBody>
          <a:bodyPr wrap="square" rtlCol="0">
            <a:spAutoFit/>
          </a:bodyPr>
          <a:lstStyle/>
          <a:p>
            <a:pPr algn="r"/>
            <a:r>
              <a:rPr lang="en-US" dirty="0"/>
              <a:t>802.1Q-2022 Figure 9-1– VLAN Tag Control Information</a:t>
            </a:r>
          </a:p>
        </p:txBody>
      </p:sp>
      <p:cxnSp>
        <p:nvCxnSpPr>
          <p:cNvPr id="17" name="Straight Arrow Connector 16">
            <a:extLst>
              <a:ext uri="{FF2B5EF4-FFF2-40B4-BE49-F238E27FC236}">
                <a16:creationId xmlns:a16="http://schemas.microsoft.com/office/drawing/2014/main" id="{CC55E754-5F9B-D346-09AB-530582A57A9E}"/>
              </a:ext>
            </a:extLst>
          </p:cNvPr>
          <p:cNvCxnSpPr/>
          <p:nvPr/>
        </p:nvCxnSpPr>
        <p:spPr bwMode="auto">
          <a:xfrm flipV="1">
            <a:off x="4230688" y="3906038"/>
            <a:ext cx="228600" cy="439156"/>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cxnSp>
        <p:nvCxnSpPr>
          <p:cNvPr id="18" name="Straight Arrow Connector 17">
            <a:extLst>
              <a:ext uri="{FF2B5EF4-FFF2-40B4-BE49-F238E27FC236}">
                <a16:creationId xmlns:a16="http://schemas.microsoft.com/office/drawing/2014/main" id="{C210A4FC-574E-B47F-CA5C-7A5E2721329F}"/>
              </a:ext>
            </a:extLst>
          </p:cNvPr>
          <p:cNvCxnSpPr>
            <a:cxnSpLocks/>
          </p:cNvCxnSpPr>
          <p:nvPr/>
        </p:nvCxnSpPr>
        <p:spPr bwMode="auto">
          <a:xfrm flipV="1">
            <a:off x="4684714" y="3905815"/>
            <a:ext cx="728662" cy="439379"/>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
        <p:nvSpPr>
          <p:cNvPr id="22" name="Right Brace 21">
            <a:extLst>
              <a:ext uri="{FF2B5EF4-FFF2-40B4-BE49-F238E27FC236}">
                <a16:creationId xmlns:a16="http://schemas.microsoft.com/office/drawing/2014/main" id="{0362931E-70C1-D881-10A6-1E5D46336012}"/>
              </a:ext>
            </a:extLst>
          </p:cNvPr>
          <p:cNvSpPr/>
          <p:nvPr/>
        </p:nvSpPr>
        <p:spPr bwMode="auto">
          <a:xfrm rot="16200000">
            <a:off x="6026210" y="2950522"/>
            <a:ext cx="320516" cy="2516186"/>
          </a:xfrm>
          <a:prstGeom prst="rightBrace">
            <a:avLst>
              <a:gd name="adj1" fmla="val 59892"/>
              <a:gd name="adj2" fmla="val 76708"/>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DF476A5D-FB2A-B2F2-7248-33FC821D354E}"/>
              </a:ext>
            </a:extLst>
          </p:cNvPr>
          <p:cNvCxnSpPr>
            <a:cxnSpLocks/>
            <a:stCxn id="22" idx="1"/>
          </p:cNvCxnSpPr>
          <p:nvPr/>
        </p:nvCxnSpPr>
        <p:spPr bwMode="auto">
          <a:xfrm flipV="1">
            <a:off x="6858491" y="3905815"/>
            <a:ext cx="0" cy="142542"/>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Tree>
    <p:extLst>
      <p:ext uri="{BB962C8B-B14F-4D97-AF65-F5344CB8AC3E}">
        <p14:creationId xmlns:p14="http://schemas.microsoft.com/office/powerpoint/2010/main" val="129500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95D7B-B46E-2E48-FAA7-ADEDFBCBAF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945B5-2DF8-8A31-947B-5650E5EA4562}"/>
              </a:ext>
            </a:extLst>
          </p:cNvPr>
          <p:cNvSpPr>
            <a:spLocks noGrp="1"/>
          </p:cNvSpPr>
          <p:nvPr>
            <p:ph type="title"/>
          </p:nvPr>
        </p:nvSpPr>
        <p:spPr>
          <a:xfrm>
            <a:off x="685800" y="685800"/>
            <a:ext cx="7772400" cy="1219200"/>
          </a:xfrm>
        </p:spPr>
        <p:txBody>
          <a:bodyPr/>
          <a:lstStyle/>
          <a:p>
            <a:r>
              <a:rPr lang="en-US" sz="3600" dirty="0">
                <a:solidFill>
                  <a:srgbClr val="0070C0"/>
                </a:solidFill>
                <a:latin typeface="Arial" panose="020B0604020202020204" pitchFamily="34" charset="0"/>
                <a:cs typeface="Arial" panose="020B0604020202020204" pitchFamily="34" charset="0"/>
              </a:rPr>
              <a:t>Amendments/Corrigendum </a:t>
            </a:r>
            <a:br>
              <a:rPr lang="en-US" sz="3600" dirty="0">
                <a:solidFill>
                  <a:srgbClr val="0070C0"/>
                </a:solidFill>
                <a:latin typeface="Arial" panose="020B0604020202020204" pitchFamily="34" charset="0"/>
                <a:cs typeface="Arial" panose="020B0604020202020204" pitchFamily="34" charset="0"/>
              </a:rPr>
            </a:br>
            <a:r>
              <a:rPr lang="en-US" sz="3600" dirty="0">
                <a:solidFill>
                  <a:srgbClr val="0070C0"/>
                </a:solidFill>
                <a:latin typeface="Arial" panose="020B0604020202020204" pitchFamily="34" charset="0"/>
                <a:cs typeface="Arial" panose="020B0604020202020204" pitchFamily="34" charset="0"/>
              </a:rPr>
              <a:t>With No Mention of VLANs</a:t>
            </a:r>
          </a:p>
        </p:txBody>
      </p:sp>
      <p:sp>
        <p:nvSpPr>
          <p:cNvPr id="3" name="Content Placeholder 2">
            <a:extLst>
              <a:ext uri="{FF2B5EF4-FFF2-40B4-BE49-F238E27FC236}">
                <a16:creationId xmlns:a16="http://schemas.microsoft.com/office/drawing/2014/main" id="{0235071C-259A-EAB7-23E7-C041DFC3BB02}"/>
              </a:ext>
            </a:extLst>
          </p:cNvPr>
          <p:cNvSpPr>
            <a:spLocks noGrp="1"/>
          </p:cNvSpPr>
          <p:nvPr>
            <p:ph sz="half" idx="1"/>
          </p:nvPr>
        </p:nvSpPr>
        <p:spPr>
          <a:xfrm>
            <a:off x="685800" y="2057400"/>
            <a:ext cx="3810000" cy="4038600"/>
          </a:xfrm>
        </p:spPr>
        <p:txBody>
          <a:bodyPr/>
          <a:lstStyle/>
          <a:p>
            <a:r>
              <a:rPr lang="en-US" dirty="0">
                <a:latin typeface="Arial" panose="020B0604020202020204" pitchFamily="34" charset="0"/>
                <a:cs typeface="Arial" panose="020B0604020202020204" pitchFamily="34" charset="0"/>
              </a:rPr>
              <a:t>11ax</a:t>
            </a:r>
          </a:p>
          <a:p>
            <a:r>
              <a:rPr lang="en-US" dirty="0">
                <a:latin typeface="Arial" panose="020B0604020202020204" pitchFamily="34" charset="0"/>
                <a:cs typeface="Arial" panose="020B0604020202020204" pitchFamily="34" charset="0"/>
              </a:rPr>
              <a:t>11ay</a:t>
            </a:r>
          </a:p>
          <a:p>
            <a:r>
              <a:rPr lang="en-US" dirty="0">
                <a:latin typeface="Arial" panose="020B0604020202020204" pitchFamily="34" charset="0"/>
                <a:cs typeface="Arial" panose="020B0604020202020204" pitchFamily="34" charset="0"/>
              </a:rPr>
              <a:t>11az</a:t>
            </a:r>
          </a:p>
          <a:p>
            <a:r>
              <a:rPr lang="en-US" dirty="0">
                <a:latin typeface="Arial" panose="020B0604020202020204" pitchFamily="34" charset="0"/>
                <a:cs typeface="Arial" panose="020B0604020202020204" pitchFamily="34" charset="0"/>
              </a:rPr>
              <a:t>11bb</a:t>
            </a:r>
          </a:p>
          <a:p>
            <a:r>
              <a:rPr lang="en-US" dirty="0">
                <a:latin typeface="Arial" panose="020B0604020202020204" pitchFamily="34" charset="0"/>
                <a:cs typeface="Arial" panose="020B0604020202020204" pitchFamily="34" charset="0"/>
              </a:rPr>
              <a:t>11bd</a:t>
            </a:r>
          </a:p>
          <a:p>
            <a:r>
              <a:rPr lang="en-US" dirty="0">
                <a:latin typeface="Arial" panose="020B0604020202020204" pitchFamily="34" charset="0"/>
                <a:cs typeface="Arial" panose="020B0604020202020204" pitchFamily="34" charset="0"/>
              </a:rPr>
              <a:t>11-2020-cor1-2022</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8A410FEE-889F-EE6E-CE6B-5DAE49CC14E2}"/>
              </a:ext>
            </a:extLst>
          </p:cNvPr>
          <p:cNvSpPr>
            <a:spLocks noGrp="1"/>
          </p:cNvSpPr>
          <p:nvPr>
            <p:ph sz="half" idx="2"/>
          </p:nvPr>
        </p:nvSpPr>
        <p:spPr>
          <a:xfrm>
            <a:off x="4648200" y="2057400"/>
            <a:ext cx="3810000" cy="4038600"/>
          </a:xfrm>
        </p:spPr>
        <p:txBody>
          <a:bodyPr/>
          <a:lstStyle/>
          <a:p>
            <a:r>
              <a:rPr lang="en-US" dirty="0">
                <a:latin typeface="Arial" panose="020B0604020202020204" pitchFamily="34" charset="0"/>
                <a:cs typeface="Arial" panose="020B0604020202020204" pitchFamily="34" charset="0"/>
              </a:rPr>
              <a:t>11be_D7.0</a:t>
            </a:r>
          </a:p>
          <a:p>
            <a:r>
              <a:rPr lang="en-US" dirty="0">
                <a:latin typeface="Arial" panose="020B0604020202020204" pitchFamily="34" charset="0"/>
                <a:cs typeface="Arial" panose="020B0604020202020204" pitchFamily="34" charset="0"/>
              </a:rPr>
              <a:t>11bf_D7.0</a:t>
            </a:r>
          </a:p>
          <a:p>
            <a:r>
              <a:rPr lang="en-US" dirty="0">
                <a:latin typeface="Arial" panose="020B0604020202020204" pitchFamily="34" charset="0"/>
                <a:cs typeface="Arial" panose="020B0604020202020204" pitchFamily="34" charset="0"/>
              </a:rPr>
              <a:t>11bh_D6.0</a:t>
            </a:r>
          </a:p>
          <a:p>
            <a:r>
              <a:rPr lang="en-US" dirty="0">
                <a:latin typeface="Arial" panose="020B0604020202020204" pitchFamily="34" charset="0"/>
                <a:cs typeface="Arial" panose="020B0604020202020204" pitchFamily="34" charset="0"/>
              </a:rPr>
              <a:t>11bk_D4.0</a:t>
            </a:r>
          </a:p>
          <a:p>
            <a:r>
              <a:rPr lang="en-US" dirty="0">
                <a:latin typeface="Arial" panose="020B0604020202020204" pitchFamily="34" charset="0"/>
                <a:cs typeface="Arial" panose="020B0604020202020204" pitchFamily="34" charset="0"/>
              </a:rPr>
              <a:t>11bi_D1.0</a:t>
            </a:r>
          </a:p>
          <a:p>
            <a:r>
              <a:rPr lang="en-US" dirty="0">
                <a:latin typeface="Arial" panose="020B0604020202020204" pitchFamily="34" charset="0"/>
                <a:cs typeface="Arial" panose="020B0604020202020204" pitchFamily="34" charset="0"/>
              </a:rPr>
              <a:t>11bn_D0.1</a:t>
            </a:r>
          </a:p>
        </p:txBody>
      </p:sp>
      <p:sp>
        <p:nvSpPr>
          <p:cNvPr id="4" name="Date Placeholder 3">
            <a:extLst>
              <a:ext uri="{FF2B5EF4-FFF2-40B4-BE49-F238E27FC236}">
                <a16:creationId xmlns:a16="http://schemas.microsoft.com/office/drawing/2014/main" id="{6759B0FE-9492-CF72-CC8D-6143F1A20719}"/>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6C75489-7BD3-F925-9CE6-5C7190A0CB4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D2BC006E-2EB3-F06F-5841-42307351D362}"/>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9</a:t>
            </a:fld>
            <a:endParaRPr lang="en-US" altLang="en-US"/>
          </a:p>
        </p:txBody>
      </p:sp>
    </p:spTree>
    <p:extLst>
      <p:ext uri="{BB962C8B-B14F-4D97-AF65-F5344CB8AC3E}">
        <p14:creationId xmlns:p14="http://schemas.microsoft.com/office/powerpoint/2010/main" val="3623905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11231</TotalTime>
  <Words>1217</Words>
  <Application>Microsoft Macintosh PowerPoint</Application>
  <PresentationFormat>On-screen Show (4:3)</PresentationFormat>
  <Paragraphs>226</Paragraphs>
  <Slides>16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Arial Black</vt:lpstr>
      <vt:lpstr>Helvetica</vt:lpstr>
      <vt:lpstr>Times New Roman</vt:lpstr>
      <vt:lpstr>802-11-Submission</vt:lpstr>
      <vt:lpstr>Microsoft Word 97 - 2004 Document</vt:lpstr>
      <vt:lpstr>802.11 VLAN Support</vt:lpstr>
      <vt:lpstr>Abstract</vt:lpstr>
      <vt:lpstr>Simple Example Scenario (unified infrastructure,   single interface end stations)</vt:lpstr>
      <vt:lpstr>Contents</vt:lpstr>
      <vt:lpstr>Existing 802.11-2020 VLAN Support</vt:lpstr>
      <vt:lpstr>Existing 802.11-2020 VLAN Support</vt:lpstr>
      <vt:lpstr>Clause R.3.2, Multiple SSPNs</vt:lpstr>
      <vt:lpstr>Existing 802.11-2020 VLAN Support</vt:lpstr>
      <vt:lpstr>Amendments/Corrigendum  With No Mention of VLANs</vt:lpstr>
      <vt:lpstr>Additional VLAN Support Possibilities</vt:lpstr>
      <vt:lpstr>Additional VLAN Support Possibilities (continued)</vt:lpstr>
      <vt:lpstr>Results At November 2024 Plenary</vt:lpstr>
      <vt:lpstr>Straw Poll For March 2025 Plenary</vt:lpstr>
      <vt:lpstr>References</vt:lpstr>
      <vt:lpstr>Example Scenario II (diverse mesh,   multi-interface mesh points)</vt:lpstr>
      <vt:lpstr>Scenario II without segregated data services</vt:lpstr>
    </vt:vector>
  </TitlesOfParts>
  <Manager/>
  <Company>Self</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VLAN Support</dc:title>
  <dc:subject/>
  <dc:creator>Donald Eastlake 3rd</dc:creator>
  <cp:keywords/>
  <dc:description/>
  <cp:lastModifiedBy>Donald Eastlake 3rd</cp:lastModifiedBy>
  <cp:revision>59</cp:revision>
  <cp:lastPrinted>2025-03-08T22:56:46Z</cp:lastPrinted>
  <dcterms:created xsi:type="dcterms:W3CDTF">2007-05-21T21:00:37Z</dcterms:created>
  <dcterms:modified xsi:type="dcterms:W3CDTF">2025-03-10T20:41:29Z</dcterms:modified>
  <cp:category/>
</cp:coreProperties>
</file>