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57" r:id="rId3"/>
    <p:sldId id="287" r:id="rId4"/>
    <p:sldId id="292" r:id="rId5"/>
    <p:sldId id="293" r:id="rId6"/>
    <p:sldId id="298" r:id="rId7"/>
    <p:sldId id="297" r:id="rId8"/>
    <p:sldId id="299" r:id="rId9"/>
    <p:sldId id="294" r:id="rId10"/>
    <p:sldId id="295" r:id="rId11"/>
    <p:sldId id="300" r:id="rId12"/>
    <p:sldId id="291" r:id="rId13"/>
    <p:sldId id="296" r:id="rId14"/>
    <p:sldId id="270" r:id="rId15"/>
    <p:sldId id="280" r:id="rId16"/>
    <p:sldId id="282" r:id="rId17"/>
  </p:sldIdLst>
  <p:sldSz cx="9144000" cy="6858000" type="screen4x3"/>
  <p:notesSz cx="6934200" cy="9280525"/>
  <p:defaultTextStyle>
    <a:defPPr>
      <a:defRPr lang="en-US"/>
    </a:defPPr>
    <a:lvl1pPr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b="1" kern="1200">
        <a:solidFill>
          <a:schemeClr val="tx1"/>
        </a:solidFill>
        <a:latin typeface="Times New Roman" panose="02020603050405020304" pitchFamily="18" charset="0"/>
        <a:ea typeface="+mn-ea"/>
        <a:cs typeface="+mn-cs"/>
      </a:defRPr>
    </a:lvl5pPr>
    <a:lvl6pPr marL="2286000" algn="l" defTabSz="914400" rtl="0" eaLnBrk="1" latinLnBrk="0" hangingPunct="1">
      <a:defRPr sz="1200" b="1" kern="1200">
        <a:solidFill>
          <a:schemeClr val="tx1"/>
        </a:solidFill>
        <a:latin typeface="Times New Roman" panose="02020603050405020304" pitchFamily="18" charset="0"/>
        <a:ea typeface="+mn-ea"/>
        <a:cs typeface="+mn-cs"/>
      </a:defRPr>
    </a:lvl6pPr>
    <a:lvl7pPr marL="2743200" algn="l" defTabSz="914400" rtl="0" eaLnBrk="1" latinLnBrk="0" hangingPunct="1">
      <a:defRPr sz="1200" b="1" kern="1200">
        <a:solidFill>
          <a:schemeClr val="tx1"/>
        </a:solidFill>
        <a:latin typeface="Times New Roman" panose="02020603050405020304" pitchFamily="18" charset="0"/>
        <a:ea typeface="+mn-ea"/>
        <a:cs typeface="+mn-cs"/>
      </a:defRPr>
    </a:lvl7pPr>
    <a:lvl8pPr marL="3200400" algn="l" defTabSz="914400" rtl="0" eaLnBrk="1" latinLnBrk="0" hangingPunct="1">
      <a:defRPr sz="1200" b="1" kern="1200">
        <a:solidFill>
          <a:schemeClr val="tx1"/>
        </a:solidFill>
        <a:latin typeface="Times New Roman" panose="02020603050405020304" pitchFamily="18" charset="0"/>
        <a:ea typeface="+mn-ea"/>
        <a:cs typeface="+mn-cs"/>
      </a:defRPr>
    </a:lvl8pPr>
    <a:lvl9pPr marL="3657600" algn="l" defTabSz="914400" rtl="0" eaLnBrk="1" latinLnBrk="0" hangingPunct="1">
      <a:defRPr sz="12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464"/>
    <p:restoredTop sz="94726"/>
  </p:normalViewPr>
  <p:slideViewPr>
    <p:cSldViewPr>
      <p:cViewPr varScale="1">
        <p:scale>
          <a:sx n="116" d="100"/>
          <a:sy n="116" d="100"/>
        </p:scale>
        <p:origin x="1144" y="1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850AD31-FF36-C2EA-6789-422BE5E9325F}"/>
              </a:ext>
            </a:extLst>
          </p:cNvPr>
          <p:cNvSpPr>
            <a:spLocks noGrp="1" noChangeArrowheads="1"/>
          </p:cNvSpPr>
          <p:nvPr>
            <p:ph type="hdr" sz="quarter"/>
          </p:nvPr>
        </p:nvSpPr>
        <p:spPr bwMode="auto">
          <a:xfrm>
            <a:off x="3413125" y="17780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a:lvl1pPr>
          </a:lstStyle>
          <a:p>
            <a:r>
              <a:rPr lang="en-US" altLang="en-US"/>
              <a:t>IEEE P802.11-07/2491r2doc.: IEEE 802.11-07/xxx2r0</a:t>
            </a:r>
          </a:p>
        </p:txBody>
      </p:sp>
      <p:sp>
        <p:nvSpPr>
          <p:cNvPr id="3075" name="Rectangle 3">
            <a:extLst>
              <a:ext uri="{FF2B5EF4-FFF2-40B4-BE49-F238E27FC236}">
                <a16:creationId xmlns:a16="http://schemas.microsoft.com/office/drawing/2014/main" id="{4E633B8F-6A38-F491-39F8-96A72DE4EA92}"/>
              </a:ext>
            </a:extLst>
          </p:cNvPr>
          <p:cNvSpPr>
            <a:spLocks noGrp="1" noChangeArrowheads="1"/>
          </p:cNvSpPr>
          <p:nvPr>
            <p:ph type="dt" sz="quarter" idx="1"/>
          </p:nvPr>
        </p:nvSpPr>
        <p:spPr bwMode="auto">
          <a:xfrm>
            <a:off x="695325" y="177800"/>
            <a:ext cx="1552575"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a:lvl1pPr>
          </a:lstStyle>
          <a:p>
            <a:r>
              <a:rPr lang="en-US" altLang="en-US"/>
              <a:t>November 2024</a:t>
            </a:r>
          </a:p>
        </p:txBody>
      </p:sp>
      <p:sp>
        <p:nvSpPr>
          <p:cNvPr id="3076" name="Rectangle 4">
            <a:extLst>
              <a:ext uri="{FF2B5EF4-FFF2-40B4-BE49-F238E27FC236}">
                <a16:creationId xmlns:a16="http://schemas.microsoft.com/office/drawing/2014/main" id="{FF270D7D-3BE9-9D93-BDFC-80DA9BE99A0A}"/>
              </a:ext>
            </a:extLst>
          </p:cNvPr>
          <p:cNvSpPr>
            <a:spLocks noGrp="1" noChangeArrowheads="1"/>
          </p:cNvSpPr>
          <p:nvPr>
            <p:ph type="ftr" sz="quarter" idx="2"/>
          </p:nvPr>
        </p:nvSpPr>
        <p:spPr bwMode="auto">
          <a:xfrm>
            <a:off x="3959225" y="8982075"/>
            <a:ext cx="23590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b="0"/>
            </a:lvl1pPr>
          </a:lstStyle>
          <a:p>
            <a:r>
              <a:rPr lang="en-US" altLang="en-US"/>
              <a:t>D. Eastlake (Independent), G. Hiertz (Philips)Donald Eastlake 3rd, Motorola</a:t>
            </a:r>
          </a:p>
        </p:txBody>
      </p:sp>
      <p:sp>
        <p:nvSpPr>
          <p:cNvPr id="3077" name="Rectangle 5">
            <a:extLst>
              <a:ext uri="{FF2B5EF4-FFF2-40B4-BE49-F238E27FC236}">
                <a16:creationId xmlns:a16="http://schemas.microsoft.com/office/drawing/2014/main" id="{5F4EB64F-C64B-A720-D0B3-B0DF3D7A2F36}"/>
              </a:ext>
            </a:extLst>
          </p:cNvPr>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b="0"/>
            </a:lvl1pPr>
          </a:lstStyle>
          <a:p>
            <a:r>
              <a:rPr lang="en-US" altLang="en-US"/>
              <a:t>Page </a:t>
            </a:r>
            <a:fld id="{2730CFB0-D5EE-024B-A00F-F5D71C07426A}" type="slidenum">
              <a:rPr lang="en-US" altLang="en-US"/>
              <a:pPr/>
              <a:t>‹#›</a:t>
            </a:fld>
            <a:endParaRPr lang="en-US" altLang="en-US"/>
          </a:p>
        </p:txBody>
      </p:sp>
      <p:sp>
        <p:nvSpPr>
          <p:cNvPr id="3078" name="Line 6">
            <a:extLst>
              <a:ext uri="{FF2B5EF4-FFF2-40B4-BE49-F238E27FC236}">
                <a16:creationId xmlns:a16="http://schemas.microsoft.com/office/drawing/2014/main" id="{A7A3FE9C-D225-B091-AD2F-8CFEC358B5E6}"/>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3079" name="Rectangle 7">
            <a:extLst>
              <a:ext uri="{FF2B5EF4-FFF2-40B4-BE49-F238E27FC236}">
                <a16:creationId xmlns:a16="http://schemas.microsoft.com/office/drawing/2014/main" id="{658DF2EA-B356-5914-9BDB-5F7AE8721E64}"/>
              </a:ext>
            </a:extLst>
          </p:cNvPr>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b="0"/>
              <a:t>Submission</a:t>
            </a:r>
          </a:p>
        </p:txBody>
      </p:sp>
      <p:sp>
        <p:nvSpPr>
          <p:cNvPr id="3080" name="Line 8">
            <a:extLst>
              <a:ext uri="{FF2B5EF4-FFF2-40B4-BE49-F238E27FC236}">
                <a16:creationId xmlns:a16="http://schemas.microsoft.com/office/drawing/2014/main" id="{E476AFE5-523C-C0AF-EDF5-B682D6FAD056}"/>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5206A43-561F-C156-4B5B-F66BBAED0F94}"/>
              </a:ext>
            </a:extLst>
          </p:cNvPr>
          <p:cNvSpPr>
            <a:spLocks noGrp="1" noChangeArrowheads="1"/>
          </p:cNvSpPr>
          <p:nvPr>
            <p:ph type="hdr" sz="quarter"/>
          </p:nvPr>
        </p:nvSpPr>
        <p:spPr bwMode="auto">
          <a:xfrm>
            <a:off x="3455988" y="9842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a:lvl1pPr>
          </a:lstStyle>
          <a:p>
            <a:r>
              <a:rPr lang="en-US" altLang="en-US"/>
              <a:t>IEEE P802.11-07/2491r2doc.: IEEE 802.11-07/xxx2r0</a:t>
            </a:r>
          </a:p>
        </p:txBody>
      </p:sp>
      <p:sp>
        <p:nvSpPr>
          <p:cNvPr id="2051" name="Rectangle 3">
            <a:extLst>
              <a:ext uri="{FF2B5EF4-FFF2-40B4-BE49-F238E27FC236}">
                <a16:creationId xmlns:a16="http://schemas.microsoft.com/office/drawing/2014/main" id="{62FB19A3-6AC9-0788-3A41-46B5D08D91D0}"/>
              </a:ext>
            </a:extLst>
          </p:cNvPr>
          <p:cNvSpPr>
            <a:spLocks noGrp="1" noChangeArrowheads="1"/>
          </p:cNvSpPr>
          <p:nvPr>
            <p:ph type="dt" idx="1"/>
          </p:nvPr>
        </p:nvSpPr>
        <p:spPr bwMode="auto">
          <a:xfrm>
            <a:off x="654050" y="98425"/>
            <a:ext cx="1552575"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a:lvl1pPr>
          </a:lstStyle>
          <a:p>
            <a:r>
              <a:rPr lang="en-US" altLang="en-US"/>
              <a:t>November 2024</a:t>
            </a:r>
          </a:p>
        </p:txBody>
      </p:sp>
      <p:sp>
        <p:nvSpPr>
          <p:cNvPr id="14340" name="Rectangle 4">
            <a:extLst>
              <a:ext uri="{FF2B5EF4-FFF2-40B4-BE49-F238E27FC236}">
                <a16:creationId xmlns:a16="http://schemas.microsoft.com/office/drawing/2014/main" id="{BDF3EA66-D199-DB69-37CB-57BD14D47F1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B267A160-9B70-2C3B-D356-0829D345AFBC}"/>
              </a:ext>
            </a:extLst>
          </p:cNvPr>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EF30EB83-1B45-D84B-C2A6-0981CF6C66DA}"/>
              </a:ext>
            </a:extLst>
          </p:cNvPr>
          <p:cNvSpPr>
            <a:spLocks noGrp="1" noChangeArrowheads="1"/>
          </p:cNvSpPr>
          <p:nvPr>
            <p:ph type="ftr" sz="quarter" idx="4"/>
          </p:nvPr>
        </p:nvSpPr>
        <p:spPr bwMode="auto">
          <a:xfrm>
            <a:off x="3465513" y="8985250"/>
            <a:ext cx="2816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b="0"/>
            </a:lvl5pPr>
          </a:lstStyle>
          <a:p>
            <a:pPr lvl="4"/>
            <a:r>
              <a:rPr lang="en-US" altLang="en-US"/>
              <a:t>D. Eastlake (Independent), G. Hiertz (Philips)Donald Eastlake 3rd, Motorola</a:t>
            </a:r>
          </a:p>
        </p:txBody>
      </p:sp>
      <p:sp>
        <p:nvSpPr>
          <p:cNvPr id="2055" name="Rectangle 7">
            <a:extLst>
              <a:ext uri="{FF2B5EF4-FFF2-40B4-BE49-F238E27FC236}">
                <a16:creationId xmlns:a16="http://schemas.microsoft.com/office/drawing/2014/main" id="{0AF91613-78BB-1889-9844-D92BBE842533}"/>
              </a:ext>
            </a:extLst>
          </p:cNvPr>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b="0"/>
            </a:lvl1pPr>
          </a:lstStyle>
          <a:p>
            <a:r>
              <a:rPr lang="en-US" altLang="en-US"/>
              <a:t>Page </a:t>
            </a:r>
            <a:fld id="{9052EF7B-7C46-6C4A-B89A-FFC43522C9D7}" type="slidenum">
              <a:rPr lang="en-US" altLang="en-US"/>
              <a:pPr/>
              <a:t>‹#›</a:t>
            </a:fld>
            <a:endParaRPr lang="en-US" altLang="en-US"/>
          </a:p>
        </p:txBody>
      </p:sp>
      <p:sp>
        <p:nvSpPr>
          <p:cNvPr id="2056" name="Rectangle 8">
            <a:extLst>
              <a:ext uri="{FF2B5EF4-FFF2-40B4-BE49-F238E27FC236}">
                <a16:creationId xmlns:a16="http://schemas.microsoft.com/office/drawing/2014/main" id="{AD119D31-6CDB-B4C5-510F-C7DAE3AADBCE}"/>
              </a:ext>
            </a:extLst>
          </p:cNvPr>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b="0"/>
              <a:t>Submission</a:t>
            </a:r>
          </a:p>
        </p:txBody>
      </p:sp>
      <p:sp>
        <p:nvSpPr>
          <p:cNvPr id="2057" name="Line 9">
            <a:extLst>
              <a:ext uri="{FF2B5EF4-FFF2-40B4-BE49-F238E27FC236}">
                <a16:creationId xmlns:a16="http://schemas.microsoft.com/office/drawing/2014/main" id="{8FE8A0F6-E37F-6231-9D31-6D99B14C5AB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2058" name="Line 10">
            <a:extLst>
              <a:ext uri="{FF2B5EF4-FFF2-40B4-BE49-F238E27FC236}">
                <a16:creationId xmlns:a16="http://schemas.microsoft.com/office/drawing/2014/main" id="{B41C2831-E3C7-307B-7A52-3700E1EBC55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3BF4FF2-6FDE-F08A-5558-B89FA58CD15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739F6EAE-1661-2013-A3BE-15CF4C4F4ED2}"/>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083820A7-1D69-40F9-4C40-39AC4F27872B}"/>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5362" name="Rectangle 2">
            <a:extLst>
              <a:ext uri="{FF2B5EF4-FFF2-40B4-BE49-F238E27FC236}">
                <a16:creationId xmlns:a16="http://schemas.microsoft.com/office/drawing/2014/main" id="{39FE4118-7F53-5AD9-74C8-19C6AFBC71E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5363" name="Rectangle 3">
            <a:extLst>
              <a:ext uri="{FF2B5EF4-FFF2-40B4-BE49-F238E27FC236}">
                <a16:creationId xmlns:a16="http://schemas.microsoft.com/office/drawing/2014/main" id="{B9EC6427-23DD-4795-F2F2-BE6A66CDEA1F}"/>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5364" name="Rectangle 6">
            <a:extLst>
              <a:ext uri="{FF2B5EF4-FFF2-40B4-BE49-F238E27FC236}">
                <a16:creationId xmlns:a16="http://schemas.microsoft.com/office/drawing/2014/main" id="{62ED726F-BAD7-5241-462B-B67FE7EF49C8}"/>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5365" name="Rectangle 7">
            <a:extLst>
              <a:ext uri="{FF2B5EF4-FFF2-40B4-BE49-F238E27FC236}">
                <a16:creationId xmlns:a16="http://schemas.microsoft.com/office/drawing/2014/main" id="{8CDA60A6-AE73-EB6E-00B3-54F7202937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43880D47-51E0-AA4E-9929-E05FF3794996}" type="slidenum">
              <a:rPr lang="en-US" altLang="en-US"/>
              <a:pPr/>
              <a:t>1</a:t>
            </a:fld>
            <a:endParaRPr lang="en-US" altLang="en-US"/>
          </a:p>
        </p:txBody>
      </p:sp>
      <p:sp>
        <p:nvSpPr>
          <p:cNvPr id="15366" name="Rectangle 2">
            <a:extLst>
              <a:ext uri="{FF2B5EF4-FFF2-40B4-BE49-F238E27FC236}">
                <a16:creationId xmlns:a16="http://schemas.microsoft.com/office/drawing/2014/main" id="{74BB44EE-3F11-BAE6-11A8-4FD10E87F915}"/>
              </a:ext>
            </a:extLst>
          </p:cNvPr>
          <p:cNvSpPr>
            <a:spLocks noGrp="1" noRot="1" noChangeAspect="1" noChangeArrowheads="1" noTextEdit="1"/>
          </p:cNvSpPr>
          <p:nvPr>
            <p:ph type="sldImg"/>
          </p:nvPr>
        </p:nvSpPr>
        <p:spPr>
          <a:xfrm>
            <a:off x="1154113" y="701675"/>
            <a:ext cx="4625975" cy="3468688"/>
          </a:xfrm>
          <a:ln/>
        </p:spPr>
      </p:sp>
      <p:sp>
        <p:nvSpPr>
          <p:cNvPr id="15367" name="Rectangle 3">
            <a:extLst>
              <a:ext uri="{FF2B5EF4-FFF2-40B4-BE49-F238E27FC236}">
                <a16:creationId xmlns:a16="http://schemas.microsoft.com/office/drawing/2014/main" id="{C23CFEDB-485E-5C32-DC64-232ED50F48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E8F4B81-A42E-C937-82E0-BB4DD6C59B16}"/>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D63A5A83-0881-9135-A008-6B0EA6403C43}"/>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072BA1A5-7BC2-7ACA-FEA3-31B28603E5FA}"/>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16386" name="Rectangle 2">
            <a:extLst>
              <a:ext uri="{FF2B5EF4-FFF2-40B4-BE49-F238E27FC236}">
                <a16:creationId xmlns:a16="http://schemas.microsoft.com/office/drawing/2014/main" id="{FE271AAB-D0A8-1A60-2960-D170FFA8778B}"/>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16387" name="Rectangle 3">
            <a:extLst>
              <a:ext uri="{FF2B5EF4-FFF2-40B4-BE49-F238E27FC236}">
                <a16:creationId xmlns:a16="http://schemas.microsoft.com/office/drawing/2014/main" id="{9117B7E8-C6C2-E65C-EA45-CE5CA328F1B2}"/>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16388" name="Rectangle 6">
            <a:extLst>
              <a:ext uri="{FF2B5EF4-FFF2-40B4-BE49-F238E27FC236}">
                <a16:creationId xmlns:a16="http://schemas.microsoft.com/office/drawing/2014/main" id="{0DD37AD4-F2F5-E2CB-C07D-FAE83DD52E7B}"/>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16389" name="Rectangle 7">
            <a:extLst>
              <a:ext uri="{FF2B5EF4-FFF2-40B4-BE49-F238E27FC236}">
                <a16:creationId xmlns:a16="http://schemas.microsoft.com/office/drawing/2014/main" id="{AAEDCB07-EA57-84CF-F9C1-D8125629435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9C815079-671A-464B-8187-A01806CB736A}" type="slidenum">
              <a:rPr lang="en-US" altLang="en-US"/>
              <a:pPr/>
              <a:t>2</a:t>
            </a:fld>
            <a:endParaRPr lang="en-US" altLang="en-US"/>
          </a:p>
        </p:txBody>
      </p:sp>
      <p:sp>
        <p:nvSpPr>
          <p:cNvPr id="16390" name="Rectangle 2">
            <a:extLst>
              <a:ext uri="{FF2B5EF4-FFF2-40B4-BE49-F238E27FC236}">
                <a16:creationId xmlns:a16="http://schemas.microsoft.com/office/drawing/2014/main" id="{1CF4F50A-9AB1-B5F8-0D8B-EEB27C27FB03}"/>
              </a:ext>
            </a:extLst>
          </p:cNvPr>
          <p:cNvSpPr>
            <a:spLocks noGrp="1" noRot="1" noChangeAspect="1" noChangeArrowheads="1" noTextEdit="1"/>
          </p:cNvSpPr>
          <p:nvPr>
            <p:ph type="sldImg"/>
          </p:nvPr>
        </p:nvSpPr>
        <p:spPr>
          <a:xfrm>
            <a:off x="1154113" y="701675"/>
            <a:ext cx="4625975" cy="3468688"/>
          </a:xfrm>
          <a:ln cap="flat"/>
        </p:spPr>
      </p:sp>
      <p:sp>
        <p:nvSpPr>
          <p:cNvPr id="16391" name="Rectangle 3">
            <a:extLst>
              <a:ext uri="{FF2B5EF4-FFF2-40B4-BE49-F238E27FC236}">
                <a16:creationId xmlns:a16="http://schemas.microsoft.com/office/drawing/2014/main" id="{E33D35F1-6578-D853-38CE-75C2782364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de-DE"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34A21B-CF91-199B-49FE-92C0F5484F90}"/>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5BF33600-9CD6-EF36-6C9B-7BD3F8DEA816}"/>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FADDCF3B-A699-E5A5-B090-B4717C33FC5D}"/>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AA5E6E8A-D919-02D8-7189-3F5F04D1ECF6}"/>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51202" name="Rectangle 2">
            <a:extLst>
              <a:ext uri="{FF2B5EF4-FFF2-40B4-BE49-F238E27FC236}">
                <a16:creationId xmlns:a16="http://schemas.microsoft.com/office/drawing/2014/main" id="{F924BA13-6E0F-07D3-8F90-75B6818BEE31}"/>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51203" name="Rectangle 3">
            <a:extLst>
              <a:ext uri="{FF2B5EF4-FFF2-40B4-BE49-F238E27FC236}">
                <a16:creationId xmlns:a16="http://schemas.microsoft.com/office/drawing/2014/main" id="{7D9A778F-46E8-3EA5-CF59-44DBAEE013B2}"/>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51204" name="Rectangle 6">
            <a:extLst>
              <a:ext uri="{FF2B5EF4-FFF2-40B4-BE49-F238E27FC236}">
                <a16:creationId xmlns:a16="http://schemas.microsoft.com/office/drawing/2014/main" id="{4A8AEC58-50EE-F00A-CB9C-A8484A871EF6}"/>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51205" name="Rectangle 7">
            <a:extLst>
              <a:ext uri="{FF2B5EF4-FFF2-40B4-BE49-F238E27FC236}">
                <a16:creationId xmlns:a16="http://schemas.microsoft.com/office/drawing/2014/main" id="{FE7FA5EC-4DE3-57ED-E66A-697BE257BB36}"/>
              </a:ext>
            </a:extLst>
          </p:cNvPr>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2F50DABD-9BCE-AF4A-A651-E048652B9BD8}" type="slidenum">
              <a:rPr lang="en-US" altLang="en-US" b="0"/>
              <a:pPr algn="r"/>
              <a:t>12</a:t>
            </a:fld>
            <a:endParaRPr lang="en-US" altLang="en-US" b="0"/>
          </a:p>
        </p:txBody>
      </p:sp>
      <p:sp>
        <p:nvSpPr>
          <p:cNvPr id="51206" name="Rectangle 2">
            <a:extLst>
              <a:ext uri="{FF2B5EF4-FFF2-40B4-BE49-F238E27FC236}">
                <a16:creationId xmlns:a16="http://schemas.microsoft.com/office/drawing/2014/main" id="{B5FEB267-7B50-07FE-4825-EF38AB3D957E}"/>
              </a:ext>
            </a:extLst>
          </p:cNvPr>
          <p:cNvSpPr>
            <a:spLocks noGrp="1" noRot="1" noChangeAspect="1" noChangeArrowheads="1" noTextEdit="1"/>
          </p:cNvSpPr>
          <p:nvPr>
            <p:ph type="sldImg"/>
          </p:nvPr>
        </p:nvSpPr>
        <p:spPr>
          <a:xfrm>
            <a:off x="1154113" y="701675"/>
            <a:ext cx="4625975" cy="3468688"/>
          </a:xfrm>
          <a:ln/>
        </p:spPr>
      </p:sp>
      <p:sp>
        <p:nvSpPr>
          <p:cNvPr id="51207" name="Rectangle 3">
            <a:extLst>
              <a:ext uri="{FF2B5EF4-FFF2-40B4-BE49-F238E27FC236}">
                <a16:creationId xmlns:a16="http://schemas.microsoft.com/office/drawing/2014/main" id="{89BB490B-12D5-D997-FE9C-F6971279D9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3940529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3FC85E-D820-D378-2617-4F4DFC7AF4C5}"/>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34457BF8-3D44-03C6-B98B-76ACADBA69A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DBE964D6-9078-5B80-8D15-339B7CD59CCA}"/>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526AA8A2-4A43-EB92-2052-03FD046FEB27}"/>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51202" name="Rectangle 2">
            <a:extLst>
              <a:ext uri="{FF2B5EF4-FFF2-40B4-BE49-F238E27FC236}">
                <a16:creationId xmlns:a16="http://schemas.microsoft.com/office/drawing/2014/main" id="{78A10697-6CEC-C570-E44F-7D72839746FC}"/>
              </a:ext>
            </a:extLst>
          </p:cNvPr>
          <p:cNvSpPr txBox="1">
            <a:spLocks noGrp="1" noChangeArrowheads="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51203" name="Rectangle 3">
            <a:extLst>
              <a:ext uri="{FF2B5EF4-FFF2-40B4-BE49-F238E27FC236}">
                <a16:creationId xmlns:a16="http://schemas.microsoft.com/office/drawing/2014/main" id="{901D5336-1038-8F07-4852-0A9D2F43FEB4}"/>
              </a:ext>
            </a:extLst>
          </p:cNvPr>
          <p:cNvSpPr txBox="1">
            <a:spLocks noGrp="1" noChangeArrowheads="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51204" name="Rectangle 6">
            <a:extLst>
              <a:ext uri="{FF2B5EF4-FFF2-40B4-BE49-F238E27FC236}">
                <a16:creationId xmlns:a16="http://schemas.microsoft.com/office/drawing/2014/main" id="{AFA69100-9B8F-FED8-32A8-4267A6BE1013}"/>
              </a:ext>
            </a:extLst>
          </p:cNvPr>
          <p:cNvSpPr txBox="1">
            <a:spLocks noGrp="1" noChangeArrowheads="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51205" name="Rectangle 7">
            <a:extLst>
              <a:ext uri="{FF2B5EF4-FFF2-40B4-BE49-F238E27FC236}">
                <a16:creationId xmlns:a16="http://schemas.microsoft.com/office/drawing/2014/main" id="{23D5606B-60B7-E71C-0C69-C1DE0A9BD0B5}"/>
              </a:ext>
            </a:extLst>
          </p:cNvPr>
          <p:cNvSpPr txBox="1">
            <a:spLocks noGrp="1" noChangeArrowheads="1"/>
          </p:cNvSpPr>
          <p:nvPr/>
        </p:nvSpPr>
        <p:spPr bwMode="auto">
          <a:xfrm>
            <a:off x="3222625" y="8985250"/>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b="0"/>
              <a:t>Page </a:t>
            </a:r>
            <a:fld id="{2F50DABD-9BCE-AF4A-A651-E048652B9BD8}" type="slidenum">
              <a:rPr lang="en-US" altLang="en-US" b="0"/>
              <a:pPr algn="r"/>
              <a:t>13</a:t>
            </a:fld>
            <a:endParaRPr lang="en-US" altLang="en-US" b="0"/>
          </a:p>
        </p:txBody>
      </p:sp>
      <p:sp>
        <p:nvSpPr>
          <p:cNvPr id="51206" name="Rectangle 2">
            <a:extLst>
              <a:ext uri="{FF2B5EF4-FFF2-40B4-BE49-F238E27FC236}">
                <a16:creationId xmlns:a16="http://schemas.microsoft.com/office/drawing/2014/main" id="{D1AACEAD-FE5A-A4DD-2B1B-A72B80264FE3}"/>
              </a:ext>
            </a:extLst>
          </p:cNvPr>
          <p:cNvSpPr>
            <a:spLocks noGrp="1" noRot="1" noChangeAspect="1" noChangeArrowheads="1" noTextEdit="1"/>
          </p:cNvSpPr>
          <p:nvPr>
            <p:ph type="sldImg"/>
          </p:nvPr>
        </p:nvSpPr>
        <p:spPr>
          <a:xfrm>
            <a:off x="1154113" y="701675"/>
            <a:ext cx="4625975" cy="3468688"/>
          </a:xfrm>
          <a:ln/>
        </p:spPr>
      </p:sp>
      <p:sp>
        <p:nvSpPr>
          <p:cNvPr id="51207" name="Rectangle 3">
            <a:extLst>
              <a:ext uri="{FF2B5EF4-FFF2-40B4-BE49-F238E27FC236}">
                <a16:creationId xmlns:a16="http://schemas.microsoft.com/office/drawing/2014/main" id="{065B741F-FD49-AC74-A5B2-3FEADC0D63E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509993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FB7BA6C-5889-6671-AE3F-B64859D886EA}"/>
              </a:ext>
            </a:extLst>
          </p:cNvPr>
          <p:cNvSpPr>
            <a:spLocks noGrp="1" noChangeArrowheads="1"/>
          </p:cNvSpPr>
          <p:nvPr>
            <p:ph type="hdr" sz="quarter"/>
          </p:nvPr>
        </p:nvSpPr>
        <p:spPr>
          <a:ln/>
        </p:spPr>
        <p:txBody>
          <a:bodyPr/>
          <a:lstStyle/>
          <a:p>
            <a:r>
              <a:rPr lang="en-US" altLang="en-US"/>
              <a:t>IEEE P802.11-07/2491r2doc.: IEEE 802.11-07/xxx2r0</a:t>
            </a:r>
          </a:p>
        </p:txBody>
      </p:sp>
      <p:sp>
        <p:nvSpPr>
          <p:cNvPr id="3" name="Rectangle 3">
            <a:extLst>
              <a:ext uri="{FF2B5EF4-FFF2-40B4-BE49-F238E27FC236}">
                <a16:creationId xmlns:a16="http://schemas.microsoft.com/office/drawing/2014/main" id="{3DA39890-3419-684C-6744-D4D2155E6D24}"/>
              </a:ext>
            </a:extLst>
          </p:cNvPr>
          <p:cNvSpPr>
            <a:spLocks noGrp="1" noChangeArrowheads="1"/>
          </p:cNvSpPr>
          <p:nvPr>
            <p:ph type="dt" idx="1"/>
          </p:nvPr>
        </p:nvSpPr>
        <p:spPr>
          <a:ln/>
        </p:spPr>
        <p:txBody>
          <a:bodyPr/>
          <a:lstStyle/>
          <a:p>
            <a:r>
              <a:rPr lang="en-US" altLang="en-US"/>
              <a:t>November 2024</a:t>
            </a:r>
          </a:p>
        </p:txBody>
      </p:sp>
      <p:sp>
        <p:nvSpPr>
          <p:cNvPr id="4" name="Rectangle 6">
            <a:extLst>
              <a:ext uri="{FF2B5EF4-FFF2-40B4-BE49-F238E27FC236}">
                <a16:creationId xmlns:a16="http://schemas.microsoft.com/office/drawing/2014/main" id="{10FEB5D8-FE70-8C9E-9188-C3F7E1917535}"/>
              </a:ext>
            </a:extLst>
          </p:cNvPr>
          <p:cNvSpPr>
            <a:spLocks noGrp="1" noChangeArrowheads="1"/>
          </p:cNvSpPr>
          <p:nvPr>
            <p:ph type="ftr" sz="quarter" idx="4"/>
          </p:nvPr>
        </p:nvSpPr>
        <p:spPr>
          <a:ln/>
        </p:spPr>
        <p:txBody>
          <a:bodyPr/>
          <a:lstStyle/>
          <a:p>
            <a:pPr lvl="4"/>
            <a:r>
              <a:rPr lang="en-US" altLang="en-US"/>
              <a:t>D. Eastlake (Independent), G. Hiertz (Philips)Donald Eastlake 3rd, Motorola</a:t>
            </a:r>
          </a:p>
        </p:txBody>
      </p:sp>
      <p:sp>
        <p:nvSpPr>
          <p:cNvPr id="26626" name="Folienbildplatzhalter 1">
            <a:extLst>
              <a:ext uri="{FF2B5EF4-FFF2-40B4-BE49-F238E27FC236}">
                <a16:creationId xmlns:a16="http://schemas.microsoft.com/office/drawing/2014/main" id="{6DEA4E83-9FD8-251B-5051-B1543CA5F0F3}"/>
              </a:ext>
            </a:extLst>
          </p:cNvPr>
          <p:cNvSpPr>
            <a:spLocks noGrp="1" noRot="1" noChangeAspect="1" noTextEdit="1"/>
          </p:cNvSpPr>
          <p:nvPr>
            <p:ph type="sldImg"/>
          </p:nvPr>
        </p:nvSpPr>
        <p:spPr>
          <a:xfrm>
            <a:off x="1154113" y="701675"/>
            <a:ext cx="4625975" cy="3468688"/>
          </a:xfrm>
          <a:ln/>
        </p:spPr>
      </p:sp>
      <p:sp>
        <p:nvSpPr>
          <p:cNvPr id="26627" name="Notizenplatzhalter 2">
            <a:extLst>
              <a:ext uri="{FF2B5EF4-FFF2-40B4-BE49-F238E27FC236}">
                <a16:creationId xmlns:a16="http://schemas.microsoft.com/office/drawing/2014/main" id="{8757C84F-CA63-F804-1DD5-6D4B2C1460C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Kopfzeilenplatzhalter 3">
            <a:extLst>
              <a:ext uri="{FF2B5EF4-FFF2-40B4-BE49-F238E27FC236}">
                <a16:creationId xmlns:a16="http://schemas.microsoft.com/office/drawing/2014/main" id="{554C04C7-C8B8-6579-23AD-4D021A1C1362}"/>
              </a:ext>
            </a:extLst>
          </p:cNvPr>
          <p:cNvSpPr txBox="1">
            <a:spLocks noGrp="1"/>
          </p:cNvSpPr>
          <p:nvPr/>
        </p:nvSpPr>
        <p:spPr bwMode="auto">
          <a:xfrm>
            <a:off x="5640388"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lgn="r"/>
            <a:r>
              <a:rPr lang="en-US" altLang="en-US" sz="1400"/>
              <a:t>doc.: IEEE 802.11-07/xxx2r0</a:t>
            </a:r>
          </a:p>
        </p:txBody>
      </p:sp>
      <p:sp>
        <p:nvSpPr>
          <p:cNvPr id="26629" name="Datumsplatzhalter 4">
            <a:extLst>
              <a:ext uri="{FF2B5EF4-FFF2-40B4-BE49-F238E27FC236}">
                <a16:creationId xmlns:a16="http://schemas.microsoft.com/office/drawing/2014/main" id="{F22AEF76-09CC-6BD2-B41B-1BE8B26CDE9A}"/>
              </a:ext>
            </a:extLst>
          </p:cNvPr>
          <p:cNvSpPr txBox="1">
            <a:spLocks noGrp="1"/>
          </p:cNvSpPr>
          <p:nvPr/>
        </p:nvSpPr>
        <p:spPr bwMode="auto">
          <a:xfrm>
            <a:off x="654050" y="98425"/>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400"/>
              <a:t>July 2007</a:t>
            </a:r>
          </a:p>
        </p:txBody>
      </p:sp>
      <p:sp>
        <p:nvSpPr>
          <p:cNvPr id="26630" name="Fußzeilenplatzhalter 5">
            <a:extLst>
              <a:ext uri="{FF2B5EF4-FFF2-40B4-BE49-F238E27FC236}">
                <a16:creationId xmlns:a16="http://schemas.microsoft.com/office/drawing/2014/main" id="{22CA85D3-7ADE-A2D6-4C4B-3D19B45F8616}"/>
              </a:ext>
            </a:extLst>
          </p:cNvPr>
          <p:cNvSpPr txBox="1">
            <a:spLocks noGrp="1"/>
          </p:cNvSpPr>
          <p:nvPr/>
        </p:nvSpPr>
        <p:spPr bwMode="auto">
          <a:xfrm>
            <a:off x="5357813" y="8985250"/>
            <a:ext cx="923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lgn="r"/>
            <a:r>
              <a:rPr lang="en-US" altLang="en-US" b="0"/>
              <a:t>Donald Eastlake 3rd, Motorola</a:t>
            </a:r>
          </a:p>
        </p:txBody>
      </p:sp>
      <p:sp>
        <p:nvSpPr>
          <p:cNvPr id="26631" name="Foliennummernplatzhalter 6">
            <a:extLst>
              <a:ext uri="{FF2B5EF4-FFF2-40B4-BE49-F238E27FC236}">
                <a16:creationId xmlns:a16="http://schemas.microsoft.com/office/drawing/2014/main" id="{69DFC1F9-7312-52C2-B7C2-900A6A355F2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a:t>Page </a:t>
            </a:r>
            <a:fld id="{7DD6D61C-C6FD-CD4B-9179-D1A031E2A0F9}" type="slidenum">
              <a:rPr lang="en-US" altLang="en-US"/>
              <a:pPr/>
              <a:t>14</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US"/>
          </a:p>
        </p:txBody>
      </p:sp>
      <p:sp>
        <p:nvSpPr>
          <p:cNvPr id="4" name="Rectangle 4">
            <a:extLst>
              <a:ext uri="{FF2B5EF4-FFF2-40B4-BE49-F238E27FC236}">
                <a16:creationId xmlns:a16="http://schemas.microsoft.com/office/drawing/2014/main" id="{9CF23C75-21FA-5C95-848C-ECBBA51A1E23}"/>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5" name="Rectangle 5">
            <a:extLst>
              <a:ext uri="{FF2B5EF4-FFF2-40B4-BE49-F238E27FC236}">
                <a16:creationId xmlns:a16="http://schemas.microsoft.com/office/drawing/2014/main" id="{B94810B7-90AD-A3DE-6CE1-BAF42C75C33B}"/>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6" name="Rectangle 6">
            <a:extLst>
              <a:ext uri="{FF2B5EF4-FFF2-40B4-BE49-F238E27FC236}">
                <a16:creationId xmlns:a16="http://schemas.microsoft.com/office/drawing/2014/main" id="{4D290C61-2819-08D8-346D-BC17F194DAF3}"/>
              </a:ext>
            </a:extLst>
          </p:cNvPr>
          <p:cNvSpPr>
            <a:spLocks noGrp="1" noChangeArrowheads="1"/>
          </p:cNvSpPr>
          <p:nvPr>
            <p:ph type="sldNum" sz="quarter" idx="12"/>
          </p:nvPr>
        </p:nvSpPr>
        <p:spPr>
          <a:ln/>
        </p:spPr>
        <p:txBody>
          <a:bodyPr/>
          <a:lstStyle>
            <a:lvl1pPr>
              <a:defRPr/>
            </a:lvl1pPr>
          </a:lstStyle>
          <a:p>
            <a:r>
              <a:rPr lang="en-US" altLang="en-US"/>
              <a:t>Slide </a:t>
            </a:r>
            <a:fld id="{16DAC11A-2FCF-0B49-B164-9129425081DE}" type="slidenum">
              <a:rPr lang="en-US" altLang="en-US"/>
              <a:pPr/>
              <a:t>‹#›</a:t>
            </a:fld>
            <a:endParaRPr lang="en-US" altLang="en-US"/>
          </a:p>
        </p:txBody>
      </p:sp>
    </p:spTree>
    <p:extLst>
      <p:ext uri="{BB962C8B-B14F-4D97-AF65-F5344CB8AC3E}">
        <p14:creationId xmlns:p14="http://schemas.microsoft.com/office/powerpoint/2010/main" val="765104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F4463FDC-917E-EF27-85E0-74C90135B6FC}"/>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5" name="Rectangle 5">
            <a:extLst>
              <a:ext uri="{FF2B5EF4-FFF2-40B4-BE49-F238E27FC236}">
                <a16:creationId xmlns:a16="http://schemas.microsoft.com/office/drawing/2014/main" id="{B0F60D5D-5D92-2BFC-5CF3-1EEB2869315C}"/>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6" name="Rectangle 6">
            <a:extLst>
              <a:ext uri="{FF2B5EF4-FFF2-40B4-BE49-F238E27FC236}">
                <a16:creationId xmlns:a16="http://schemas.microsoft.com/office/drawing/2014/main" id="{7AC97869-3C4C-312A-A4FF-6A968F91F06E}"/>
              </a:ext>
            </a:extLst>
          </p:cNvPr>
          <p:cNvSpPr>
            <a:spLocks noGrp="1" noChangeArrowheads="1"/>
          </p:cNvSpPr>
          <p:nvPr>
            <p:ph type="sldNum" sz="quarter" idx="12"/>
          </p:nvPr>
        </p:nvSpPr>
        <p:spPr>
          <a:ln/>
        </p:spPr>
        <p:txBody>
          <a:bodyPr/>
          <a:lstStyle>
            <a:lvl1pPr>
              <a:defRPr/>
            </a:lvl1pPr>
          </a:lstStyle>
          <a:p>
            <a:r>
              <a:rPr lang="en-US" altLang="en-US"/>
              <a:t>Slide </a:t>
            </a:r>
            <a:fld id="{939BC3B0-3BFA-7C4C-A2E9-116FC921A897}" type="slidenum">
              <a:rPr lang="en-US" altLang="en-US"/>
              <a:pPr/>
              <a:t>‹#›</a:t>
            </a:fld>
            <a:endParaRPr lang="en-US" altLang="en-US"/>
          </a:p>
        </p:txBody>
      </p:sp>
    </p:spTree>
    <p:extLst>
      <p:ext uri="{BB962C8B-B14F-4D97-AF65-F5344CB8AC3E}">
        <p14:creationId xmlns:p14="http://schemas.microsoft.com/office/powerpoint/2010/main" val="1465293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08B0EED3-FB9F-6452-AC06-CB6F2CA7C72C}"/>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5" name="Rectangle 5">
            <a:extLst>
              <a:ext uri="{FF2B5EF4-FFF2-40B4-BE49-F238E27FC236}">
                <a16:creationId xmlns:a16="http://schemas.microsoft.com/office/drawing/2014/main" id="{ADC881AC-5860-C831-80CF-1B76A34270D9}"/>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6" name="Rectangle 6">
            <a:extLst>
              <a:ext uri="{FF2B5EF4-FFF2-40B4-BE49-F238E27FC236}">
                <a16:creationId xmlns:a16="http://schemas.microsoft.com/office/drawing/2014/main" id="{315A538A-F3CA-03DC-489C-851EB5023E6F}"/>
              </a:ext>
            </a:extLst>
          </p:cNvPr>
          <p:cNvSpPr>
            <a:spLocks noGrp="1" noChangeArrowheads="1"/>
          </p:cNvSpPr>
          <p:nvPr>
            <p:ph type="sldNum" sz="quarter" idx="12"/>
          </p:nvPr>
        </p:nvSpPr>
        <p:spPr>
          <a:ln/>
        </p:spPr>
        <p:txBody>
          <a:bodyPr/>
          <a:lstStyle>
            <a:lvl1pPr>
              <a:defRPr/>
            </a:lvl1pPr>
          </a:lstStyle>
          <a:p>
            <a:r>
              <a:rPr lang="en-US" altLang="en-US"/>
              <a:t>Slide </a:t>
            </a:r>
            <a:fld id="{942CC009-6BBB-3240-8115-3E75BAA8870C}" type="slidenum">
              <a:rPr lang="en-US" altLang="en-US"/>
              <a:pPr/>
              <a:t>‹#›</a:t>
            </a:fld>
            <a:endParaRPr lang="en-US" altLang="en-US"/>
          </a:p>
        </p:txBody>
      </p:sp>
    </p:spTree>
    <p:extLst>
      <p:ext uri="{BB962C8B-B14F-4D97-AF65-F5344CB8AC3E}">
        <p14:creationId xmlns:p14="http://schemas.microsoft.com/office/powerpoint/2010/main" val="1211725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Rectangle 4">
            <a:extLst>
              <a:ext uri="{FF2B5EF4-FFF2-40B4-BE49-F238E27FC236}">
                <a16:creationId xmlns:a16="http://schemas.microsoft.com/office/drawing/2014/main" id="{3D4194BB-7DD2-33EF-CFB3-41DBD28570DA}"/>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5" name="Rectangle 5">
            <a:extLst>
              <a:ext uri="{FF2B5EF4-FFF2-40B4-BE49-F238E27FC236}">
                <a16:creationId xmlns:a16="http://schemas.microsoft.com/office/drawing/2014/main" id="{CA0479A7-E8D0-CF89-C356-6E3F382AE1CA}"/>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6" name="Rectangle 6">
            <a:extLst>
              <a:ext uri="{FF2B5EF4-FFF2-40B4-BE49-F238E27FC236}">
                <a16:creationId xmlns:a16="http://schemas.microsoft.com/office/drawing/2014/main" id="{69F8EBF8-DA4D-4CAF-8CB2-C277D2E606A9}"/>
              </a:ext>
            </a:extLst>
          </p:cNvPr>
          <p:cNvSpPr>
            <a:spLocks noGrp="1" noChangeArrowheads="1"/>
          </p:cNvSpPr>
          <p:nvPr>
            <p:ph type="sldNum" sz="quarter" idx="12"/>
          </p:nvPr>
        </p:nvSpPr>
        <p:spPr>
          <a:ln/>
        </p:spPr>
        <p:txBody>
          <a:bodyPr/>
          <a:lstStyle>
            <a:lvl1pPr>
              <a:defRPr/>
            </a:lvl1pPr>
          </a:lstStyle>
          <a:p>
            <a:r>
              <a:rPr lang="en-US" altLang="en-US"/>
              <a:t>Slide </a:t>
            </a:r>
            <a:fld id="{EA675082-E4A6-F645-B71E-B322CD874BA7}" type="slidenum">
              <a:rPr lang="en-US" altLang="en-US"/>
              <a:pPr/>
              <a:t>‹#›</a:t>
            </a:fld>
            <a:endParaRPr lang="en-US" altLang="en-US"/>
          </a:p>
        </p:txBody>
      </p:sp>
    </p:spTree>
    <p:extLst>
      <p:ext uri="{BB962C8B-B14F-4D97-AF65-F5344CB8AC3E}">
        <p14:creationId xmlns:p14="http://schemas.microsoft.com/office/powerpoint/2010/main" val="378233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a:extLst>
              <a:ext uri="{FF2B5EF4-FFF2-40B4-BE49-F238E27FC236}">
                <a16:creationId xmlns:a16="http://schemas.microsoft.com/office/drawing/2014/main" id="{E9636D17-BC35-918C-D698-F85E8C3CFD95}"/>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5" name="Rectangle 5">
            <a:extLst>
              <a:ext uri="{FF2B5EF4-FFF2-40B4-BE49-F238E27FC236}">
                <a16:creationId xmlns:a16="http://schemas.microsoft.com/office/drawing/2014/main" id="{61666EE7-C4E8-4911-AD3C-5C850A121179}"/>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6" name="Rectangle 6">
            <a:extLst>
              <a:ext uri="{FF2B5EF4-FFF2-40B4-BE49-F238E27FC236}">
                <a16:creationId xmlns:a16="http://schemas.microsoft.com/office/drawing/2014/main" id="{D31DD028-5ADE-2ADF-63A4-6E0FF03ED903}"/>
              </a:ext>
            </a:extLst>
          </p:cNvPr>
          <p:cNvSpPr>
            <a:spLocks noGrp="1" noChangeArrowheads="1"/>
          </p:cNvSpPr>
          <p:nvPr>
            <p:ph type="sldNum" sz="quarter" idx="12"/>
          </p:nvPr>
        </p:nvSpPr>
        <p:spPr>
          <a:ln/>
        </p:spPr>
        <p:txBody>
          <a:bodyPr/>
          <a:lstStyle>
            <a:lvl1pPr>
              <a:defRPr/>
            </a:lvl1pPr>
          </a:lstStyle>
          <a:p>
            <a:r>
              <a:rPr lang="en-US" altLang="en-US"/>
              <a:t>Slide </a:t>
            </a:r>
            <a:fld id="{B310FDCC-201E-2E46-B2CC-D0B37DCC47B6}" type="slidenum">
              <a:rPr lang="en-US" altLang="en-US"/>
              <a:pPr/>
              <a:t>‹#›</a:t>
            </a:fld>
            <a:endParaRPr lang="en-US" altLang="en-US"/>
          </a:p>
        </p:txBody>
      </p:sp>
    </p:spTree>
    <p:extLst>
      <p:ext uri="{BB962C8B-B14F-4D97-AF65-F5344CB8AC3E}">
        <p14:creationId xmlns:p14="http://schemas.microsoft.com/office/powerpoint/2010/main" val="2317909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Rectangle 4">
            <a:extLst>
              <a:ext uri="{FF2B5EF4-FFF2-40B4-BE49-F238E27FC236}">
                <a16:creationId xmlns:a16="http://schemas.microsoft.com/office/drawing/2014/main" id="{A7114AA7-6569-44F5-51B9-A9F6EACE91B9}"/>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6" name="Rectangle 5">
            <a:extLst>
              <a:ext uri="{FF2B5EF4-FFF2-40B4-BE49-F238E27FC236}">
                <a16:creationId xmlns:a16="http://schemas.microsoft.com/office/drawing/2014/main" id="{D2F05F35-7809-B3C1-33CA-FF655F25B659}"/>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7" name="Rectangle 6">
            <a:extLst>
              <a:ext uri="{FF2B5EF4-FFF2-40B4-BE49-F238E27FC236}">
                <a16:creationId xmlns:a16="http://schemas.microsoft.com/office/drawing/2014/main" id="{E70217C9-5605-39E5-25C5-493B5972C704}"/>
              </a:ext>
            </a:extLst>
          </p:cNvPr>
          <p:cNvSpPr>
            <a:spLocks noGrp="1" noChangeArrowheads="1"/>
          </p:cNvSpPr>
          <p:nvPr>
            <p:ph type="sldNum" sz="quarter" idx="12"/>
          </p:nvPr>
        </p:nvSpPr>
        <p:spPr>
          <a:ln/>
        </p:spPr>
        <p:txBody>
          <a:bodyPr/>
          <a:lstStyle>
            <a:lvl1pPr>
              <a:defRPr/>
            </a:lvl1pPr>
          </a:lstStyle>
          <a:p>
            <a:r>
              <a:rPr lang="en-US" altLang="en-US"/>
              <a:t>Slide </a:t>
            </a:r>
            <a:fld id="{62395165-00C3-C244-86BF-92AF132EEC6A}" type="slidenum">
              <a:rPr lang="en-US" altLang="en-US"/>
              <a:pPr/>
              <a:t>‹#›</a:t>
            </a:fld>
            <a:endParaRPr lang="en-US" altLang="en-US"/>
          </a:p>
        </p:txBody>
      </p:sp>
    </p:spTree>
    <p:extLst>
      <p:ext uri="{BB962C8B-B14F-4D97-AF65-F5344CB8AC3E}">
        <p14:creationId xmlns:p14="http://schemas.microsoft.com/office/powerpoint/2010/main" val="394561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Rectangle 4">
            <a:extLst>
              <a:ext uri="{FF2B5EF4-FFF2-40B4-BE49-F238E27FC236}">
                <a16:creationId xmlns:a16="http://schemas.microsoft.com/office/drawing/2014/main" id="{B7D34266-81CF-2C95-831D-FBFAC1BD4DF3}"/>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8" name="Rectangle 5">
            <a:extLst>
              <a:ext uri="{FF2B5EF4-FFF2-40B4-BE49-F238E27FC236}">
                <a16:creationId xmlns:a16="http://schemas.microsoft.com/office/drawing/2014/main" id="{5BE02FF0-1F86-3191-25E6-DDDBE9E50719}"/>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9" name="Rectangle 6">
            <a:extLst>
              <a:ext uri="{FF2B5EF4-FFF2-40B4-BE49-F238E27FC236}">
                <a16:creationId xmlns:a16="http://schemas.microsoft.com/office/drawing/2014/main" id="{BD9634EB-2C8D-0C10-E178-E94266D7C254}"/>
              </a:ext>
            </a:extLst>
          </p:cNvPr>
          <p:cNvSpPr>
            <a:spLocks noGrp="1" noChangeArrowheads="1"/>
          </p:cNvSpPr>
          <p:nvPr>
            <p:ph type="sldNum" sz="quarter" idx="12"/>
          </p:nvPr>
        </p:nvSpPr>
        <p:spPr>
          <a:ln/>
        </p:spPr>
        <p:txBody>
          <a:bodyPr/>
          <a:lstStyle>
            <a:lvl1pPr>
              <a:defRPr/>
            </a:lvl1pPr>
          </a:lstStyle>
          <a:p>
            <a:r>
              <a:rPr lang="en-US" altLang="en-US"/>
              <a:t>Slide </a:t>
            </a:r>
            <a:fld id="{C0AA16D2-CCCD-2A4D-B344-0623DD4445CD}" type="slidenum">
              <a:rPr lang="en-US" altLang="en-US"/>
              <a:pPr/>
              <a:t>‹#›</a:t>
            </a:fld>
            <a:endParaRPr lang="en-US" altLang="en-US"/>
          </a:p>
        </p:txBody>
      </p:sp>
    </p:spTree>
    <p:extLst>
      <p:ext uri="{BB962C8B-B14F-4D97-AF65-F5344CB8AC3E}">
        <p14:creationId xmlns:p14="http://schemas.microsoft.com/office/powerpoint/2010/main" val="49056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US"/>
          </a:p>
        </p:txBody>
      </p:sp>
      <p:sp>
        <p:nvSpPr>
          <p:cNvPr id="3" name="Rectangle 4">
            <a:extLst>
              <a:ext uri="{FF2B5EF4-FFF2-40B4-BE49-F238E27FC236}">
                <a16:creationId xmlns:a16="http://schemas.microsoft.com/office/drawing/2014/main" id="{8DAE73B9-AE2A-B798-E7DB-03BF7EE96012}"/>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4" name="Rectangle 5">
            <a:extLst>
              <a:ext uri="{FF2B5EF4-FFF2-40B4-BE49-F238E27FC236}">
                <a16:creationId xmlns:a16="http://schemas.microsoft.com/office/drawing/2014/main" id="{25BADD01-D74F-EEA8-7B51-CFA586EC2C3B}"/>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5" name="Rectangle 6">
            <a:extLst>
              <a:ext uri="{FF2B5EF4-FFF2-40B4-BE49-F238E27FC236}">
                <a16:creationId xmlns:a16="http://schemas.microsoft.com/office/drawing/2014/main" id="{3A06FF43-F445-12A6-8FE0-347E4600EC32}"/>
              </a:ext>
            </a:extLst>
          </p:cNvPr>
          <p:cNvSpPr>
            <a:spLocks noGrp="1" noChangeArrowheads="1"/>
          </p:cNvSpPr>
          <p:nvPr>
            <p:ph type="sldNum" sz="quarter" idx="12"/>
          </p:nvPr>
        </p:nvSpPr>
        <p:spPr>
          <a:ln/>
        </p:spPr>
        <p:txBody>
          <a:bodyPr/>
          <a:lstStyle>
            <a:lvl1pPr>
              <a:defRPr/>
            </a:lvl1pPr>
          </a:lstStyle>
          <a:p>
            <a:r>
              <a:rPr lang="en-US" altLang="en-US"/>
              <a:t>Slide </a:t>
            </a:r>
            <a:fld id="{BDD972AA-6E18-EE4D-854E-83F4CCD59063}" type="slidenum">
              <a:rPr lang="en-US" altLang="en-US"/>
              <a:pPr/>
              <a:t>‹#›</a:t>
            </a:fld>
            <a:endParaRPr lang="en-US" altLang="en-US"/>
          </a:p>
        </p:txBody>
      </p:sp>
    </p:spTree>
    <p:extLst>
      <p:ext uri="{BB962C8B-B14F-4D97-AF65-F5344CB8AC3E}">
        <p14:creationId xmlns:p14="http://schemas.microsoft.com/office/powerpoint/2010/main" val="137207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398969E-AFA7-8F19-EAE4-ACC9DE61BA4A}"/>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3" name="Rectangle 5">
            <a:extLst>
              <a:ext uri="{FF2B5EF4-FFF2-40B4-BE49-F238E27FC236}">
                <a16:creationId xmlns:a16="http://schemas.microsoft.com/office/drawing/2014/main" id="{35D8A6F3-328D-5E25-0A09-EB5B349DB8ED}"/>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4" name="Rectangle 6">
            <a:extLst>
              <a:ext uri="{FF2B5EF4-FFF2-40B4-BE49-F238E27FC236}">
                <a16:creationId xmlns:a16="http://schemas.microsoft.com/office/drawing/2014/main" id="{79E7209E-F4CC-5B91-4A3E-14932AE90298}"/>
              </a:ext>
            </a:extLst>
          </p:cNvPr>
          <p:cNvSpPr>
            <a:spLocks noGrp="1" noChangeArrowheads="1"/>
          </p:cNvSpPr>
          <p:nvPr>
            <p:ph type="sldNum" sz="quarter" idx="12"/>
          </p:nvPr>
        </p:nvSpPr>
        <p:spPr>
          <a:ln/>
        </p:spPr>
        <p:txBody>
          <a:bodyPr/>
          <a:lstStyle>
            <a:lvl1pPr>
              <a:defRPr/>
            </a:lvl1pPr>
          </a:lstStyle>
          <a:p>
            <a:r>
              <a:rPr lang="en-US" altLang="en-US"/>
              <a:t>Slide </a:t>
            </a:r>
            <a:fld id="{11133EDF-5FF9-B042-8ECA-0BE79915AE27}" type="slidenum">
              <a:rPr lang="en-US" altLang="en-US"/>
              <a:pPr/>
              <a:t>‹#›</a:t>
            </a:fld>
            <a:endParaRPr lang="en-US" altLang="en-US"/>
          </a:p>
        </p:txBody>
      </p:sp>
    </p:spTree>
    <p:extLst>
      <p:ext uri="{BB962C8B-B14F-4D97-AF65-F5344CB8AC3E}">
        <p14:creationId xmlns:p14="http://schemas.microsoft.com/office/powerpoint/2010/main" val="138755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a:extLst>
              <a:ext uri="{FF2B5EF4-FFF2-40B4-BE49-F238E27FC236}">
                <a16:creationId xmlns:a16="http://schemas.microsoft.com/office/drawing/2014/main" id="{9974FAE4-E10C-B3D0-7395-A6AACDA85695}"/>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6" name="Rectangle 5">
            <a:extLst>
              <a:ext uri="{FF2B5EF4-FFF2-40B4-BE49-F238E27FC236}">
                <a16:creationId xmlns:a16="http://schemas.microsoft.com/office/drawing/2014/main" id="{8E1E4DC9-D57D-A114-7203-B9A4919BE4B4}"/>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7" name="Rectangle 6">
            <a:extLst>
              <a:ext uri="{FF2B5EF4-FFF2-40B4-BE49-F238E27FC236}">
                <a16:creationId xmlns:a16="http://schemas.microsoft.com/office/drawing/2014/main" id="{42F14A61-2DC6-EA92-BBB8-2DCDEA4D28F8}"/>
              </a:ext>
            </a:extLst>
          </p:cNvPr>
          <p:cNvSpPr>
            <a:spLocks noGrp="1" noChangeArrowheads="1"/>
          </p:cNvSpPr>
          <p:nvPr>
            <p:ph type="sldNum" sz="quarter" idx="12"/>
          </p:nvPr>
        </p:nvSpPr>
        <p:spPr>
          <a:ln/>
        </p:spPr>
        <p:txBody>
          <a:bodyPr/>
          <a:lstStyle>
            <a:lvl1pPr>
              <a:defRPr/>
            </a:lvl1pPr>
          </a:lstStyle>
          <a:p>
            <a:r>
              <a:rPr lang="en-US" altLang="en-US"/>
              <a:t>Slide </a:t>
            </a:r>
            <a:fld id="{BD353F05-F8D3-AF40-B10B-4D088AC96C26}" type="slidenum">
              <a:rPr lang="en-US" altLang="en-US"/>
              <a:pPr/>
              <a:t>‹#›</a:t>
            </a:fld>
            <a:endParaRPr lang="en-US" altLang="en-US"/>
          </a:p>
        </p:txBody>
      </p:sp>
    </p:spTree>
    <p:extLst>
      <p:ext uri="{BB962C8B-B14F-4D97-AF65-F5344CB8AC3E}">
        <p14:creationId xmlns:p14="http://schemas.microsoft.com/office/powerpoint/2010/main" val="431285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a:extLst>
              <a:ext uri="{FF2B5EF4-FFF2-40B4-BE49-F238E27FC236}">
                <a16:creationId xmlns:a16="http://schemas.microsoft.com/office/drawing/2014/main" id="{A3AE38CD-C2BA-7797-2752-9C95DCCC53AA}"/>
              </a:ext>
            </a:extLst>
          </p:cNvPr>
          <p:cNvSpPr>
            <a:spLocks noGrp="1" noChangeArrowheads="1"/>
          </p:cNvSpPr>
          <p:nvPr>
            <p:ph type="dt" sz="half" idx="10"/>
          </p:nvPr>
        </p:nvSpPr>
        <p:spPr>
          <a:ln/>
        </p:spPr>
        <p:txBody>
          <a:bodyPr/>
          <a:lstStyle>
            <a:lvl1pPr>
              <a:defRPr/>
            </a:lvl1pPr>
          </a:lstStyle>
          <a:p>
            <a:r>
              <a:rPr lang="en-US" altLang="en-US"/>
              <a:t>March 2025</a:t>
            </a:r>
          </a:p>
        </p:txBody>
      </p:sp>
      <p:sp>
        <p:nvSpPr>
          <p:cNvPr id="6" name="Rectangle 5">
            <a:extLst>
              <a:ext uri="{FF2B5EF4-FFF2-40B4-BE49-F238E27FC236}">
                <a16:creationId xmlns:a16="http://schemas.microsoft.com/office/drawing/2014/main" id="{8BB7F5B5-BFA7-91D8-F869-22996338E05A}"/>
              </a:ext>
            </a:extLst>
          </p:cNvPr>
          <p:cNvSpPr>
            <a:spLocks noGrp="1" noChangeArrowheads="1"/>
          </p:cNvSpPr>
          <p:nvPr>
            <p:ph type="ftr" sz="quarter" idx="11"/>
          </p:nvPr>
        </p:nvSpPr>
        <p:spPr>
          <a:ln/>
        </p:spPr>
        <p:txBody>
          <a:bodyPr/>
          <a:lstStyle>
            <a:lvl1pPr>
              <a:defRPr/>
            </a:lvl1pPr>
          </a:lstStyle>
          <a:p>
            <a:r>
              <a:rPr lang="en-US" altLang="en-US"/>
              <a:t>D. Eastlake (Self)</a:t>
            </a:r>
          </a:p>
        </p:txBody>
      </p:sp>
      <p:sp>
        <p:nvSpPr>
          <p:cNvPr id="7" name="Rectangle 6">
            <a:extLst>
              <a:ext uri="{FF2B5EF4-FFF2-40B4-BE49-F238E27FC236}">
                <a16:creationId xmlns:a16="http://schemas.microsoft.com/office/drawing/2014/main" id="{FEB01CBC-4D0E-79DC-1066-4D49D66AE0DF}"/>
              </a:ext>
            </a:extLst>
          </p:cNvPr>
          <p:cNvSpPr>
            <a:spLocks noGrp="1" noChangeArrowheads="1"/>
          </p:cNvSpPr>
          <p:nvPr>
            <p:ph type="sldNum" sz="quarter" idx="12"/>
          </p:nvPr>
        </p:nvSpPr>
        <p:spPr>
          <a:ln/>
        </p:spPr>
        <p:txBody>
          <a:bodyPr/>
          <a:lstStyle>
            <a:lvl1pPr>
              <a:defRPr/>
            </a:lvl1pPr>
          </a:lstStyle>
          <a:p>
            <a:r>
              <a:rPr lang="en-US" altLang="en-US"/>
              <a:t>Slide </a:t>
            </a:r>
            <a:fld id="{7079540E-421D-154C-9E27-B005DCB7FC55}" type="slidenum">
              <a:rPr lang="en-US" altLang="en-US"/>
              <a:pPr/>
              <a:t>‹#›</a:t>
            </a:fld>
            <a:endParaRPr lang="en-US" altLang="en-US"/>
          </a:p>
        </p:txBody>
      </p:sp>
    </p:spTree>
    <p:extLst>
      <p:ext uri="{BB962C8B-B14F-4D97-AF65-F5344CB8AC3E}">
        <p14:creationId xmlns:p14="http://schemas.microsoft.com/office/powerpoint/2010/main" val="1344454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9C99B3F-3D7D-3C6D-CC2D-A364BB76701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A5B4D35A-73A0-3013-F087-80039364FC00}"/>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C854CF1-5023-48F9-49E1-AA6F86E041F4}"/>
              </a:ext>
            </a:extLst>
          </p:cNvPr>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r>
              <a:rPr lang="en-US" altLang="en-US"/>
              <a:t>March 2025</a:t>
            </a:r>
          </a:p>
        </p:txBody>
      </p:sp>
      <p:sp>
        <p:nvSpPr>
          <p:cNvPr id="1029" name="Rectangle 5">
            <a:extLst>
              <a:ext uri="{FF2B5EF4-FFF2-40B4-BE49-F238E27FC236}">
                <a16:creationId xmlns:a16="http://schemas.microsoft.com/office/drawing/2014/main" id="{ABD7D7BE-72DB-C6E2-4018-F0AF0D7691D1}"/>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b="0"/>
            </a:lvl1pPr>
          </a:lstStyle>
          <a:p>
            <a:r>
              <a:rPr lang="en-US" altLang="en-US"/>
              <a:t>D. Eastlake (Self)</a:t>
            </a:r>
          </a:p>
        </p:txBody>
      </p:sp>
      <p:sp>
        <p:nvSpPr>
          <p:cNvPr id="1030" name="Rectangle 6">
            <a:extLst>
              <a:ext uri="{FF2B5EF4-FFF2-40B4-BE49-F238E27FC236}">
                <a16:creationId xmlns:a16="http://schemas.microsoft.com/office/drawing/2014/main" id="{497E46AD-4231-E4E9-E8A4-470669223EF7}"/>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b="0"/>
            </a:lvl1pPr>
          </a:lstStyle>
          <a:p>
            <a:r>
              <a:rPr lang="en-US" altLang="en-US"/>
              <a:t>Slide </a:t>
            </a:r>
            <a:fld id="{9B178396-4CC4-D642-A5A5-9DA61F969BB3}" type="slidenum">
              <a:rPr lang="en-US" altLang="en-US"/>
              <a:pPr/>
              <a:t>‹#›</a:t>
            </a:fld>
            <a:endParaRPr lang="en-US" altLang="en-US"/>
          </a:p>
        </p:txBody>
      </p:sp>
      <p:sp>
        <p:nvSpPr>
          <p:cNvPr id="1031" name="Rectangle 7">
            <a:extLst>
              <a:ext uri="{FF2B5EF4-FFF2-40B4-BE49-F238E27FC236}">
                <a16:creationId xmlns:a16="http://schemas.microsoft.com/office/drawing/2014/main" id="{310D4CB4-97E2-9F1C-7264-70FD2218E379}"/>
              </a:ext>
            </a:extLst>
          </p:cNvPr>
          <p:cNvSpPr>
            <a:spLocks noChangeArrowheads="1"/>
          </p:cNvSpPr>
          <p:nvPr/>
        </p:nvSpPr>
        <p:spPr bwMode="auto">
          <a:xfrm>
            <a:off x="5029200" y="332601"/>
            <a:ext cx="3416300" cy="276999"/>
          </a:xfrm>
          <a:prstGeom prst="rect">
            <a:avLst/>
          </a:prstGeom>
          <a:noFill/>
          <a:ln w="9525">
            <a:noFill/>
            <a:miter lim="800000"/>
            <a:headEnd/>
            <a:tailEnd/>
          </a:ln>
          <a:effectLst/>
        </p:spPr>
        <p:txBody>
          <a:bodyPr wrap="squar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457200">
              <a:defRPr sz="1200">
                <a:solidFill>
                  <a:schemeClr val="tx1"/>
                </a:solidFill>
                <a:latin typeface="Times New Roman" panose="02020603050405020304" pitchFamily="18" charset="0"/>
              </a:defRPr>
            </a:lvl5pPr>
            <a:lvl6pPr marL="914400" eaLnBrk="0" fontAlgn="base" hangingPunct="0">
              <a:spcBef>
                <a:spcPct val="0"/>
              </a:spcBef>
              <a:spcAft>
                <a:spcPct val="0"/>
              </a:spcAft>
              <a:defRPr sz="1200">
                <a:solidFill>
                  <a:schemeClr val="tx1"/>
                </a:solidFill>
                <a:latin typeface="Times New Roman" panose="02020603050405020304" pitchFamily="18" charset="0"/>
              </a:defRPr>
            </a:lvl6pPr>
            <a:lvl7pPr marL="1371600" eaLnBrk="0" fontAlgn="base" hangingPunct="0">
              <a:spcBef>
                <a:spcPct val="0"/>
              </a:spcBef>
              <a:spcAft>
                <a:spcPct val="0"/>
              </a:spcAft>
              <a:defRPr sz="1200">
                <a:solidFill>
                  <a:schemeClr val="tx1"/>
                </a:solidFill>
                <a:latin typeface="Times New Roman" panose="02020603050405020304" pitchFamily="18" charset="0"/>
              </a:defRPr>
            </a:lvl7pPr>
            <a:lvl8pPr marL="1828800" eaLnBrk="0" fontAlgn="base" hangingPunct="0">
              <a:spcBef>
                <a:spcPct val="0"/>
              </a:spcBef>
              <a:spcAft>
                <a:spcPct val="0"/>
              </a:spcAft>
              <a:defRPr sz="1200">
                <a:solidFill>
                  <a:schemeClr val="tx1"/>
                </a:solidFill>
                <a:latin typeface="Times New Roman" panose="02020603050405020304" pitchFamily="18" charset="0"/>
              </a:defRPr>
            </a:lvl8pPr>
            <a:lvl9pPr marL="2286000" eaLnBrk="0" fontAlgn="base" hangingPunct="0">
              <a:spcBef>
                <a:spcPct val="0"/>
              </a:spcBef>
              <a:spcAft>
                <a:spcPct val="0"/>
              </a:spcAft>
              <a:defRPr sz="1200">
                <a:solidFill>
                  <a:schemeClr val="tx1"/>
                </a:solidFill>
                <a:latin typeface="Times New Roman" panose="02020603050405020304" pitchFamily="18" charset="0"/>
              </a:defRPr>
            </a:lvl9pPr>
          </a:lstStyle>
          <a:p>
            <a:pPr marL="457200" lvl="4" indent="0" algn="r">
              <a:buFont typeface="Arial" panose="020B0604020202020204" pitchFamily="34" charset="0"/>
              <a:buNone/>
            </a:pPr>
            <a:r>
              <a:rPr lang="en-US" altLang="en-US" sz="1800" dirty="0"/>
              <a:t>doc.: IEEE 802.11-25/0420r0</a:t>
            </a:r>
          </a:p>
        </p:txBody>
      </p:sp>
      <p:sp>
        <p:nvSpPr>
          <p:cNvPr id="1032" name="Line 8">
            <a:extLst>
              <a:ext uri="{FF2B5EF4-FFF2-40B4-BE49-F238E27FC236}">
                <a16:creationId xmlns:a16="http://schemas.microsoft.com/office/drawing/2014/main" id="{584AC902-ACBF-CDBE-0556-61CE93EA273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
        <p:nvSpPr>
          <p:cNvPr id="1033" name="Rectangle 9">
            <a:extLst>
              <a:ext uri="{FF2B5EF4-FFF2-40B4-BE49-F238E27FC236}">
                <a16:creationId xmlns:a16="http://schemas.microsoft.com/office/drawing/2014/main" id="{4D5100D0-C307-9C4E-9479-E6088D7E1B6B}"/>
              </a:ext>
            </a:extLst>
          </p:cNvPr>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b="0"/>
              <a:t>Submission</a:t>
            </a:r>
          </a:p>
        </p:txBody>
      </p:sp>
      <p:sp>
        <p:nvSpPr>
          <p:cNvPr id="1034" name="Line 10">
            <a:extLst>
              <a:ext uri="{FF2B5EF4-FFF2-40B4-BE49-F238E27FC236}">
                <a16:creationId xmlns:a16="http://schemas.microsoft.com/office/drawing/2014/main" id="{904652EA-0931-A1D0-95F4-F5EFACDC636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b="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4/11-24-1904-03-0wng-vlan-segregated-data-services.ppt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12A87C9-710D-A013-D742-00FBD33D9663}"/>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A65518BA-4151-7F78-AB44-6F74C4372402}"/>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866401D9-58C6-8712-1D24-235C06446F3D}"/>
              </a:ext>
            </a:extLst>
          </p:cNvPr>
          <p:cNvSpPr>
            <a:spLocks noGrp="1" noChangeArrowheads="1"/>
          </p:cNvSpPr>
          <p:nvPr>
            <p:ph type="sldNum" sz="quarter" idx="12"/>
          </p:nvPr>
        </p:nvSpPr>
        <p:spPr>
          <a:ln/>
        </p:spPr>
        <p:txBody>
          <a:bodyPr/>
          <a:lstStyle/>
          <a:p>
            <a:r>
              <a:rPr lang="en-US" altLang="en-US"/>
              <a:t>Slide </a:t>
            </a:r>
            <a:fld id="{E77C27FC-72D8-5548-9AC1-3F31C8F15996}" type="slidenum">
              <a:rPr lang="en-US" altLang="en-US"/>
              <a:pPr/>
              <a:t>1</a:t>
            </a:fld>
            <a:endParaRPr lang="en-US" altLang="en-US"/>
          </a:p>
        </p:txBody>
      </p:sp>
      <p:sp>
        <p:nvSpPr>
          <p:cNvPr id="1029" name="Foliennummernplatzhalter 5">
            <a:extLst>
              <a:ext uri="{FF2B5EF4-FFF2-40B4-BE49-F238E27FC236}">
                <a16:creationId xmlns:a16="http://schemas.microsoft.com/office/drawing/2014/main" id="{83B4DCD9-60E5-D848-F505-32DDE277B0DE}"/>
              </a:ext>
            </a:extLst>
          </p:cNvPr>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0DE1F7D-8E1A-E046-81F8-55B89DF38A30}" type="slidenum">
              <a:rPr lang="en-US" altLang="en-US" b="0"/>
              <a:pPr algn="ctr"/>
              <a:t>1</a:t>
            </a:fld>
            <a:endParaRPr lang="en-US" altLang="en-US" b="0"/>
          </a:p>
        </p:txBody>
      </p:sp>
      <p:sp>
        <p:nvSpPr>
          <p:cNvPr id="1030" name="Rectangle 2">
            <a:extLst>
              <a:ext uri="{FF2B5EF4-FFF2-40B4-BE49-F238E27FC236}">
                <a16:creationId xmlns:a16="http://schemas.microsoft.com/office/drawing/2014/main" id="{751FF110-0010-62DD-BC39-FE4FE88A9194}"/>
              </a:ext>
            </a:extLst>
          </p:cNvPr>
          <p:cNvSpPr>
            <a:spLocks noGrp="1" noChangeArrowheads="1"/>
          </p:cNvSpPr>
          <p:nvPr>
            <p:ph type="title"/>
          </p:nvPr>
        </p:nvSpPr>
        <p:spPr>
          <a:noFill/>
        </p:spPr>
        <p:txBody>
          <a:bodyPr/>
          <a:lstStyle/>
          <a:p>
            <a:r>
              <a:rPr lang="en-US" altLang="en-US" sz="3600" dirty="0">
                <a:solidFill>
                  <a:schemeClr val="accent2"/>
                </a:solidFill>
                <a:latin typeface="Arial" panose="020B0604020202020204" pitchFamily="34" charset="0"/>
              </a:rPr>
              <a:t>802.11 VLAN Support</a:t>
            </a:r>
          </a:p>
        </p:txBody>
      </p:sp>
      <p:sp>
        <p:nvSpPr>
          <p:cNvPr id="1031" name="Rectangle 6">
            <a:extLst>
              <a:ext uri="{FF2B5EF4-FFF2-40B4-BE49-F238E27FC236}">
                <a16:creationId xmlns:a16="http://schemas.microsoft.com/office/drawing/2014/main" id="{93AECC8F-F8A3-79B0-E302-C473B5EA61EB}"/>
              </a:ext>
            </a:extLst>
          </p:cNvPr>
          <p:cNvSpPr>
            <a:spLocks noGrp="1" noChangeArrowheads="1"/>
          </p:cNvSpPr>
          <p:nvPr>
            <p:ph type="body" idx="1"/>
          </p:nvPr>
        </p:nvSpPr>
        <p:spPr>
          <a:xfrm>
            <a:off x="685800" y="1600200"/>
            <a:ext cx="7772400" cy="381000"/>
          </a:xfrm>
          <a:noFill/>
        </p:spPr>
        <p:txBody>
          <a:bodyPr/>
          <a:lstStyle/>
          <a:p>
            <a:pPr algn="ctr">
              <a:buFontTx/>
              <a:buNone/>
            </a:pPr>
            <a:r>
              <a:rPr lang="en-US" altLang="en-US" sz="2000" dirty="0"/>
              <a:t>Date:</a:t>
            </a:r>
            <a:r>
              <a:rPr lang="en-US" altLang="en-US" sz="2000" b="0" dirty="0"/>
              <a:t> 2025-03-08</a:t>
            </a:r>
          </a:p>
        </p:txBody>
      </p:sp>
      <p:sp>
        <p:nvSpPr>
          <p:cNvPr id="1032" name="Rectangle 12">
            <a:extLst>
              <a:ext uri="{FF2B5EF4-FFF2-40B4-BE49-F238E27FC236}">
                <a16:creationId xmlns:a16="http://schemas.microsoft.com/office/drawing/2014/main" id="{9F784204-90F6-75FD-A15B-F7141341B137}"/>
              </a:ext>
            </a:extLst>
          </p:cNvPr>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spcBef>
                <a:spcPct val="20000"/>
              </a:spcBef>
            </a:pPr>
            <a:r>
              <a:rPr lang="en-US" altLang="en-US" sz="2000"/>
              <a:t>Authors:</a:t>
            </a:r>
            <a:endParaRPr lang="en-US" altLang="en-US" sz="2000" b="0"/>
          </a:p>
        </p:txBody>
      </p:sp>
      <p:graphicFrame>
        <p:nvGraphicFramePr>
          <p:cNvPr id="1034" name="Object 11">
            <a:extLst>
              <a:ext uri="{FF2B5EF4-FFF2-40B4-BE49-F238E27FC236}">
                <a16:creationId xmlns:a16="http://schemas.microsoft.com/office/drawing/2014/main" id="{E61C4E65-049F-B4B2-09E2-03EA193804A2}"/>
              </a:ext>
            </a:extLst>
          </p:cNvPr>
          <p:cNvGraphicFramePr>
            <a:graphicFrameLocks noChangeAspect="1"/>
          </p:cNvGraphicFramePr>
          <p:nvPr>
            <p:extLst>
              <p:ext uri="{D42A27DB-BD31-4B8C-83A1-F6EECF244321}">
                <p14:modId xmlns:p14="http://schemas.microsoft.com/office/powerpoint/2010/main" val="891752408"/>
              </p:ext>
            </p:extLst>
          </p:nvPr>
        </p:nvGraphicFramePr>
        <p:xfrm>
          <a:off x="495300" y="2601913"/>
          <a:ext cx="7772400" cy="3322637"/>
        </p:xfrm>
        <a:graphic>
          <a:graphicData uri="http://schemas.openxmlformats.org/presentationml/2006/ole">
            <mc:AlternateContent xmlns:mc="http://schemas.openxmlformats.org/markup-compatibility/2006">
              <mc:Choice xmlns:v="urn:schemas-microsoft-com:vml" Requires="v">
                <p:oleObj name="Document" r:id="rId3" imgW="8305800" imgH="3708400" progId="Word.Document.8">
                  <p:embed/>
                </p:oleObj>
              </mc:Choice>
              <mc:Fallback>
                <p:oleObj name="Document" r:id="rId3" imgW="8305800" imgH="3708400" progId="Word.Document.8">
                  <p:embed/>
                  <p:pic>
                    <p:nvPicPr>
                      <p:cNvPr id="0" name="Object 11"/>
                      <p:cNvPicPr>
                        <a:picLocks noChangeAspect="1" noChangeArrowheads="1"/>
                      </p:cNvPicPr>
                      <p:nvPr/>
                    </p:nvPicPr>
                    <p:blipFill>
                      <a:blip r:embed="rId4"/>
                      <a:srcRect/>
                      <a:stretch>
                        <a:fillRect/>
                      </a:stretch>
                    </p:blipFill>
                    <p:spPr bwMode="auto">
                      <a:xfrm>
                        <a:off x="495300" y="2601913"/>
                        <a:ext cx="7772400" cy="3322637"/>
                      </a:xfrm>
                      <a:prstGeom prst="rect">
                        <a:avLst/>
                      </a:prstGeom>
                      <a:noFill/>
                      <a:ln>
                        <a:noFill/>
                      </a:ln>
                      <a:effec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EE9C4A-F645-DE2F-FB84-3978F10243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D203C5-267A-9F11-C4BB-ECCCCD2EDF4B}"/>
              </a:ext>
            </a:extLst>
          </p:cNvPr>
          <p:cNvSpPr>
            <a:spLocks noGrp="1"/>
          </p:cNvSpPr>
          <p:nvPr>
            <p:ph type="title"/>
          </p:nvPr>
        </p:nvSpPr>
        <p:spPr/>
        <p:txBody>
          <a:bodyPr/>
          <a:lstStyle/>
          <a:p>
            <a:r>
              <a:rPr lang="en-US" dirty="0">
                <a:solidFill>
                  <a:srgbClr val="0070C0"/>
                </a:solidFill>
                <a:latin typeface="Arial" panose="020B0604020202020204" pitchFamily="34" charset="0"/>
                <a:cs typeface="Arial" panose="020B0604020202020204" pitchFamily="34" charset="0"/>
              </a:rPr>
              <a:t>Additional VLAN Support Possibilities</a:t>
            </a:r>
          </a:p>
        </p:txBody>
      </p:sp>
      <p:sp>
        <p:nvSpPr>
          <p:cNvPr id="3" name="Content Placeholder 2">
            <a:extLst>
              <a:ext uri="{FF2B5EF4-FFF2-40B4-BE49-F238E27FC236}">
                <a16:creationId xmlns:a16="http://schemas.microsoft.com/office/drawing/2014/main" id="{CE3A9002-E287-5AA6-7EBF-9ED347578B27}"/>
              </a:ext>
            </a:extLst>
          </p:cNvPr>
          <p:cNvSpPr>
            <a:spLocks noGrp="1"/>
          </p:cNvSpPr>
          <p:nvPr>
            <p:ph idx="1"/>
          </p:nvPr>
        </p:nvSpPr>
        <p:spPr>
          <a:xfrm>
            <a:off x="685800" y="1828800"/>
            <a:ext cx="7772400" cy="4267200"/>
          </a:xfrm>
        </p:spPr>
        <p:txBody>
          <a:bodyPr/>
          <a:lstStyle/>
          <a:p>
            <a:pPr marL="0" indent="0">
              <a:buNone/>
            </a:pPr>
            <a:r>
              <a:rPr lang="en-US" b="0" dirty="0">
                <a:latin typeface="Arial" panose="020B0604020202020204" pitchFamily="34" charset="0"/>
                <a:cs typeface="Arial" panose="020B0604020202020204" pitchFamily="34" charset="0"/>
              </a:rPr>
              <a:t>Here are some high-level areas where additional support may be possible. No doubt there are others I have missed.</a:t>
            </a:r>
          </a:p>
          <a:p>
            <a:r>
              <a:rPr lang="en-US" b="0" dirty="0">
                <a:latin typeface="Arial" panose="020B0604020202020204" pitchFamily="34" charset="0"/>
                <a:cs typeface="Arial" panose="020B0604020202020204" pitchFamily="34" charset="0"/>
              </a:rPr>
              <a:t>Extension of TCLAS with a new frame classifier type that tests VLAN ID.</a:t>
            </a:r>
          </a:p>
          <a:p>
            <a:r>
              <a:rPr lang="en-US" altLang="en-US" b="0" dirty="0">
                <a:latin typeface="Arial" panose="020B0604020202020204" pitchFamily="34" charset="0"/>
                <a:cs typeface="Arial" panose="020B0604020202020204" pitchFamily="34" charset="0"/>
              </a:rPr>
              <a:t>Further specification of the AP / AAA / SSPN communication protocol (the “SSPN Interface”).</a:t>
            </a:r>
          </a:p>
          <a:p>
            <a:r>
              <a:rPr lang="en-US" b="0" dirty="0">
                <a:latin typeface="Arial" panose="020B0604020202020204" pitchFamily="34" charset="0"/>
                <a:cs typeface="Arial" panose="020B0604020202020204" pitchFamily="34" charset="0"/>
              </a:rPr>
              <a:t>Extension of Generic Advertisement Service (GAS) and Pre-Association Discover (PAD) to include VLAN information.</a:t>
            </a:r>
            <a:endParaRPr lang="en-US" altLang="en-US" sz="1800" dirty="0">
              <a:latin typeface="Arial" panose="020B0604020202020204" pitchFamily="34" charset="0"/>
              <a:cs typeface="Arial" panose="020B0604020202020204" pitchFamily="34" charset="0"/>
            </a:endParaRPr>
          </a:p>
          <a:p>
            <a:endParaRPr lang="en-US" sz="2000" b="0" dirty="0">
              <a:latin typeface="Arial" panose="020B0604020202020204" pitchFamily="34" charset="0"/>
              <a:cs typeface="Arial" panose="020B0604020202020204" pitchFamily="34" charset="0"/>
            </a:endParaRPr>
          </a:p>
          <a:p>
            <a:endParaRPr lang="en-US" b="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3E05CE64-8DAE-533E-72CD-16006A1B5494}"/>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45A4F0EA-2283-853A-635B-C47C90C35831}"/>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6E59EE95-5E22-BEAA-C195-33D942EE2A2A}"/>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10</a:t>
            </a:fld>
            <a:endParaRPr lang="en-US" altLang="en-US"/>
          </a:p>
        </p:txBody>
      </p:sp>
    </p:spTree>
    <p:extLst>
      <p:ext uri="{BB962C8B-B14F-4D97-AF65-F5344CB8AC3E}">
        <p14:creationId xmlns:p14="http://schemas.microsoft.com/office/powerpoint/2010/main" val="2031873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034323-E12D-F7A2-DE56-EFF055153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BA6BE-AEAE-F024-4C68-052D37D98130}"/>
              </a:ext>
            </a:extLst>
          </p:cNvPr>
          <p:cNvSpPr>
            <a:spLocks noGrp="1"/>
          </p:cNvSpPr>
          <p:nvPr>
            <p:ph type="title"/>
          </p:nvPr>
        </p:nvSpPr>
        <p:spPr/>
        <p:txBody>
          <a:bodyPr/>
          <a:lstStyle/>
          <a:p>
            <a:r>
              <a:rPr lang="en-US" dirty="0">
                <a:solidFill>
                  <a:srgbClr val="0070C0"/>
                </a:solidFill>
                <a:latin typeface="Arial" panose="020B0604020202020204" pitchFamily="34" charset="0"/>
                <a:cs typeface="Arial" panose="020B0604020202020204" pitchFamily="34" charset="0"/>
              </a:rPr>
              <a:t>Additional VLAN Support Possibilities</a:t>
            </a:r>
            <a:br>
              <a:rPr lang="en-US" dirty="0">
                <a:solidFill>
                  <a:srgbClr val="0070C0"/>
                </a:solidFill>
                <a:latin typeface="Arial" panose="020B0604020202020204" pitchFamily="34" charset="0"/>
                <a:cs typeface="Arial" panose="020B0604020202020204" pitchFamily="34" charset="0"/>
              </a:rPr>
            </a:br>
            <a:r>
              <a:rPr lang="en-US" sz="2800" dirty="0">
                <a:solidFill>
                  <a:srgbClr val="0070C0"/>
                </a:solidFill>
                <a:latin typeface="Arial" panose="020B0604020202020204" pitchFamily="34" charset="0"/>
                <a:cs typeface="Arial" panose="020B0604020202020204" pitchFamily="34" charset="0"/>
              </a:rPr>
              <a:t>(continued)</a:t>
            </a:r>
            <a:endParaRPr lang="en-US" dirty="0">
              <a:solidFill>
                <a:srgbClr val="0070C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05136F2-D50A-A300-AB52-5D24F0490AFB}"/>
              </a:ext>
            </a:extLst>
          </p:cNvPr>
          <p:cNvSpPr>
            <a:spLocks noGrp="1"/>
          </p:cNvSpPr>
          <p:nvPr>
            <p:ph idx="1"/>
          </p:nvPr>
        </p:nvSpPr>
        <p:spPr/>
        <p:txBody>
          <a:bodyPr/>
          <a:lstStyle/>
          <a:p>
            <a:r>
              <a:rPr lang="en-US" altLang="en-US" b="0" dirty="0">
                <a:latin typeface="Arial" panose="020B0604020202020204" pitchFamily="34" charset="0"/>
                <a:cs typeface="Arial" panose="020B0604020202020204" pitchFamily="34" charset="0"/>
              </a:rPr>
              <a:t>Extension so a STA associated with an AP could conveniently use multiple VLANs, for example for different services? (I.E. VLAN aware Non-AP STA.)</a:t>
            </a:r>
          </a:p>
          <a:p>
            <a:r>
              <a:rPr lang="en-US" b="0" dirty="0">
                <a:latin typeface="Arial" panose="020B0604020202020204" pitchFamily="34" charset="0"/>
                <a:cs typeface="Arial" panose="020B0604020202020204" pitchFamily="34" charset="0"/>
              </a:rPr>
              <a:t>Possible VLAN extensions for Multiple SSID.</a:t>
            </a:r>
          </a:p>
          <a:p>
            <a:r>
              <a:rPr lang="en-US" b="0" dirty="0">
                <a:latin typeface="Arial" panose="020B0604020202020204" pitchFamily="34" charset="0"/>
                <a:cs typeface="Arial" panose="020B0604020202020204" pitchFamily="34" charset="0"/>
              </a:rPr>
              <a:t>Extension of Mesh to provide VLAN restrictions on links / nodes. Effectively multi-topology.</a:t>
            </a:r>
            <a:endParaRPr lang="en-US" altLang="en-US" b="0" dirty="0">
              <a:latin typeface="Arial" panose="020B0604020202020204" pitchFamily="34" charset="0"/>
              <a:cs typeface="Arial" panose="020B0604020202020204" pitchFamily="34" charset="0"/>
            </a:endParaRPr>
          </a:p>
          <a:p>
            <a:r>
              <a:rPr lang="en-US" b="0" dirty="0">
                <a:latin typeface="Arial" panose="020B0604020202020204" pitchFamily="34" charset="0"/>
                <a:cs typeface="Arial" panose="020B0604020202020204" pitchFamily="34" charset="0"/>
              </a:rPr>
              <a:t>Improved Mesh internetworking service discovery, i.e. SSPN support.</a:t>
            </a:r>
          </a:p>
          <a:p>
            <a:endParaRPr lang="en-US" b="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0ECF8D5A-2B4C-E3AF-69A9-51F105A3540E}"/>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D7E42F5F-830B-2C40-6C01-45E2EC5A3FAF}"/>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A8D13525-4944-8A56-DB7A-9DBAB31ACD2E}"/>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11</a:t>
            </a:fld>
            <a:endParaRPr lang="en-US" altLang="en-US"/>
          </a:p>
        </p:txBody>
      </p:sp>
    </p:spTree>
    <p:extLst>
      <p:ext uri="{BB962C8B-B14F-4D97-AF65-F5344CB8AC3E}">
        <p14:creationId xmlns:p14="http://schemas.microsoft.com/office/powerpoint/2010/main" val="2843022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CDEC18-8A85-7F9D-5920-046ED7A80476}"/>
            </a:ext>
          </a:extLst>
        </p:cNvPr>
        <p:cNvGrpSpPr/>
        <p:nvPr/>
      </p:nvGrpSpPr>
      <p:grpSpPr>
        <a:xfrm>
          <a:off x="0" y="0"/>
          <a:ext cx="0" cy="0"/>
          <a:chOff x="0" y="0"/>
          <a:chExt cx="0" cy="0"/>
        </a:xfrm>
      </p:grpSpPr>
      <p:sp>
        <p:nvSpPr>
          <p:cNvPr id="2" name="Rectangle 4">
            <a:extLst>
              <a:ext uri="{FF2B5EF4-FFF2-40B4-BE49-F238E27FC236}">
                <a16:creationId xmlns:a16="http://schemas.microsoft.com/office/drawing/2014/main" id="{9D5AE6AD-024B-A0AD-791F-9B407B7B29CE}"/>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CFD860CE-0B6F-0017-41C3-A20B1216D5B9}"/>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C7C76AF8-C143-A82B-7305-D1822E5DE357}"/>
              </a:ext>
            </a:extLst>
          </p:cNvPr>
          <p:cNvSpPr>
            <a:spLocks noGrp="1" noChangeArrowheads="1"/>
          </p:cNvSpPr>
          <p:nvPr>
            <p:ph type="sldNum" sz="quarter" idx="12"/>
          </p:nvPr>
        </p:nvSpPr>
        <p:spPr>
          <a:ln/>
        </p:spPr>
        <p:txBody>
          <a:bodyPr/>
          <a:lstStyle/>
          <a:p>
            <a:r>
              <a:rPr lang="en-US" altLang="en-US"/>
              <a:t>Slide </a:t>
            </a:r>
            <a:fld id="{3AE96740-D0CA-B445-906F-767ABDBC8DA9}" type="slidenum">
              <a:rPr lang="en-US" altLang="en-US"/>
              <a:pPr/>
              <a:t>12</a:t>
            </a:fld>
            <a:endParaRPr lang="en-US" altLang="en-US"/>
          </a:p>
        </p:txBody>
      </p:sp>
      <p:sp>
        <p:nvSpPr>
          <p:cNvPr id="50180" name="Foliennummernplatzhalter 5">
            <a:extLst>
              <a:ext uri="{FF2B5EF4-FFF2-40B4-BE49-F238E27FC236}">
                <a16:creationId xmlns:a16="http://schemas.microsoft.com/office/drawing/2014/main" id="{A9B0ECA0-0561-2CC5-5199-9A92A46D1AE9}"/>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ACD5A81-969B-C143-A3CB-4E32D354628F}" type="slidenum">
              <a:rPr lang="en-US" altLang="en-US" b="0"/>
              <a:pPr algn="ctr"/>
              <a:t>12</a:t>
            </a:fld>
            <a:endParaRPr lang="en-US" altLang="en-US" b="0"/>
          </a:p>
        </p:txBody>
      </p:sp>
      <p:sp>
        <p:nvSpPr>
          <p:cNvPr id="50181" name="Rectangle 2">
            <a:extLst>
              <a:ext uri="{FF2B5EF4-FFF2-40B4-BE49-F238E27FC236}">
                <a16:creationId xmlns:a16="http://schemas.microsoft.com/office/drawing/2014/main" id="{7D8F8111-9901-FB4C-026A-D6229BD23A40}"/>
              </a:ext>
            </a:extLst>
          </p:cNvPr>
          <p:cNvSpPr>
            <a:spLocks noGrp="1" noChangeArrowheads="1"/>
          </p:cNvSpPr>
          <p:nvPr>
            <p:ph type="title" idx="4294967295"/>
          </p:nvPr>
        </p:nvSpPr>
        <p:spPr/>
        <p:txBody>
          <a:bodyPr/>
          <a:lstStyle/>
          <a:p>
            <a:r>
              <a:rPr lang="en-US" altLang="en-US" sz="3600" dirty="0">
                <a:solidFill>
                  <a:schemeClr val="hlink"/>
                </a:solidFill>
                <a:latin typeface="Arial" panose="020B0604020202020204" pitchFamily="34" charset="0"/>
              </a:rPr>
              <a:t>Results At November 2024 Plenary</a:t>
            </a:r>
          </a:p>
        </p:txBody>
      </p:sp>
      <p:sp>
        <p:nvSpPr>
          <p:cNvPr id="50182" name="Rectangle 3">
            <a:extLst>
              <a:ext uri="{FF2B5EF4-FFF2-40B4-BE49-F238E27FC236}">
                <a16:creationId xmlns:a16="http://schemas.microsoft.com/office/drawing/2014/main" id="{D5EAF0F7-CADF-B2FF-C4CC-88A092543676}"/>
              </a:ext>
            </a:extLst>
          </p:cNvPr>
          <p:cNvSpPr>
            <a:spLocks noGrp="1" noChangeArrowheads="1"/>
          </p:cNvSpPr>
          <p:nvPr>
            <p:ph type="body" idx="4294967295"/>
          </p:nvPr>
        </p:nvSpPr>
        <p:spPr>
          <a:xfrm>
            <a:off x="685800" y="1676400"/>
            <a:ext cx="7772400" cy="4648200"/>
          </a:xfrm>
        </p:spPr>
        <p:txBody>
          <a:bodyPr/>
          <a:lstStyle/>
          <a:p>
            <a:pPr>
              <a:lnSpc>
                <a:spcPct val="90000"/>
              </a:lnSpc>
            </a:pPr>
            <a:r>
              <a:rPr lang="en-US" altLang="en-US" sz="2800" b="0" dirty="0"/>
              <a:t>After the presentation of</a:t>
            </a:r>
            <a:br>
              <a:rPr lang="en-US" altLang="en-US" sz="2800" b="1" dirty="0"/>
            </a:br>
            <a:r>
              <a:rPr lang="en-GB" sz="1800" u="sng" dirty="0">
                <a:solidFill>
                  <a:srgbClr val="0000FF"/>
                </a:solidFill>
                <a:effectLst/>
                <a:latin typeface="Times New Roman" panose="02020603050405020304" pitchFamily="18" charset="0"/>
                <a:ea typeface="SimSun" panose="02010600030101010101" pitchFamily="2" charset="-122"/>
                <a:hlinkClick r:id="rId3"/>
              </a:rPr>
              <a:t>https://mentor.ieee.org/802.11/dcn/24/11-24-1904-03-0wng-vlan-segregated-data-services.pptx</a:t>
            </a:r>
            <a:r>
              <a:rPr lang="en-GB" sz="1800" dirty="0">
                <a:effectLst/>
                <a:latin typeface="Times New Roman" panose="02020603050405020304" pitchFamily="18" charset="0"/>
                <a:ea typeface="SimSun" panose="02010600030101010101" pitchFamily="2" charset="-122"/>
              </a:rPr>
              <a:t> </a:t>
            </a:r>
          </a:p>
          <a:p>
            <a:pPr>
              <a:lnSpc>
                <a:spcPct val="90000"/>
              </a:lnSpc>
            </a:pPr>
            <a:endParaRPr lang="en-US" altLang="en-US" sz="2800" b="1" dirty="0"/>
          </a:p>
          <a:p>
            <a:pPr>
              <a:lnSpc>
                <a:spcPct val="90000"/>
              </a:lnSpc>
            </a:pPr>
            <a:r>
              <a:rPr lang="en-US" altLang="en-US" sz="2800" b="1" dirty="0"/>
              <a:t>Straw Poll:</a:t>
            </a:r>
            <a:r>
              <a:rPr lang="en-US" altLang="en-US" sz="2800" dirty="0"/>
              <a:t> </a:t>
            </a:r>
            <a:r>
              <a:rPr lang="en-GB" sz="2800" b="0" dirty="0">
                <a:effectLst/>
                <a:latin typeface="Times New Roman" panose="02020603050405020304" pitchFamily="18" charset="0"/>
                <a:ea typeface="SimSun" panose="02010600030101010101" pitchFamily="2" charset="-122"/>
              </a:rPr>
              <a:t>Do you favour the formation of a TIG to explore additional uses of and management of VLANs inside WLANs?</a:t>
            </a:r>
            <a:endParaRPr lang="en-US" sz="2800" b="0" dirty="0">
              <a:effectLst/>
            </a:endParaRPr>
          </a:p>
          <a:p>
            <a:pPr>
              <a:lnSpc>
                <a:spcPct val="90000"/>
              </a:lnSpc>
            </a:pPr>
            <a:r>
              <a:rPr lang="en-US" sz="2800" dirty="0">
                <a:effectLst/>
                <a:latin typeface="Times New Roman" panose="02020603050405020304" pitchFamily="18" charset="0"/>
                <a:ea typeface="SimSun" panose="02010600030101010101" pitchFamily="2" charset="-122"/>
              </a:rPr>
              <a:t>Straw Poll Result:</a:t>
            </a:r>
          </a:p>
          <a:p>
            <a:pPr lvl="1">
              <a:lnSpc>
                <a:spcPct val="90000"/>
              </a:lnSpc>
            </a:pPr>
            <a:r>
              <a:rPr lang="en-US" sz="2800" dirty="0">
                <a:effectLst/>
                <a:latin typeface="Times New Roman" panose="02020603050405020304" pitchFamily="18" charset="0"/>
                <a:ea typeface="SimSun" panose="02010600030101010101" pitchFamily="2" charset="-122"/>
              </a:rPr>
              <a:t>47 Yes / 41 No / 71 Abstain</a:t>
            </a:r>
            <a:endParaRPr lang="en-US" sz="3200" dirty="0">
              <a:latin typeface="Times New Roman" panose="02020603050405020304" pitchFamily="18" charset="0"/>
              <a:ea typeface="SimSun" panose="02010600030101010101" pitchFamily="2" charset="-122"/>
            </a:endParaRPr>
          </a:p>
          <a:p>
            <a:pPr marL="0" indent="0">
              <a:lnSpc>
                <a:spcPct val="90000"/>
              </a:lnSpc>
              <a:buNone/>
            </a:pPr>
            <a:endParaRPr lang="en-US" dirty="0">
              <a:latin typeface="Times New Roman" panose="02020603050405020304" pitchFamily="18" charset="0"/>
              <a:ea typeface="SimSun" panose="02010600030101010101" pitchFamily="2" charset="-122"/>
            </a:endParaRPr>
          </a:p>
          <a:p>
            <a:pPr>
              <a:lnSpc>
                <a:spcPct val="90000"/>
              </a:lnSpc>
            </a:pPr>
            <a:r>
              <a:rPr lang="en-US" dirty="0">
                <a:effectLst/>
                <a:latin typeface="Times New Roman" panose="02020603050405020304" pitchFamily="18" charset="0"/>
                <a:ea typeface="SimSun" panose="02010600030101010101" pitchFamily="2" charset="-122"/>
              </a:rPr>
              <a:t>See also earlier results in </a:t>
            </a:r>
            <a:r>
              <a:rPr lang="en-US" altLang="en-US" dirty="0"/>
              <a:t>reported in 11-08/114r0</a:t>
            </a:r>
            <a:endParaRPr lang="en-US"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1825621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F5DF75-12F9-B51E-2E91-2ABF161B8606}"/>
            </a:ext>
          </a:extLst>
        </p:cNvPr>
        <p:cNvGrpSpPr/>
        <p:nvPr/>
      </p:nvGrpSpPr>
      <p:grpSpPr>
        <a:xfrm>
          <a:off x="0" y="0"/>
          <a:ext cx="0" cy="0"/>
          <a:chOff x="0" y="0"/>
          <a:chExt cx="0" cy="0"/>
        </a:xfrm>
      </p:grpSpPr>
      <p:sp>
        <p:nvSpPr>
          <p:cNvPr id="2" name="Rectangle 4">
            <a:extLst>
              <a:ext uri="{FF2B5EF4-FFF2-40B4-BE49-F238E27FC236}">
                <a16:creationId xmlns:a16="http://schemas.microsoft.com/office/drawing/2014/main" id="{6714916F-99DB-36DB-04C2-C18A09B004B4}"/>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17529950-CA65-8FAC-D179-7DD550F27677}"/>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F6F3EE43-11E6-796A-3F75-8B663A66D4DF}"/>
              </a:ext>
            </a:extLst>
          </p:cNvPr>
          <p:cNvSpPr>
            <a:spLocks noGrp="1" noChangeArrowheads="1"/>
          </p:cNvSpPr>
          <p:nvPr>
            <p:ph type="sldNum" sz="quarter" idx="12"/>
          </p:nvPr>
        </p:nvSpPr>
        <p:spPr>
          <a:ln/>
        </p:spPr>
        <p:txBody>
          <a:bodyPr/>
          <a:lstStyle/>
          <a:p>
            <a:r>
              <a:rPr lang="en-US" altLang="en-US"/>
              <a:t>Slide </a:t>
            </a:r>
            <a:fld id="{3AE96740-D0CA-B445-906F-767ABDBC8DA9}" type="slidenum">
              <a:rPr lang="en-US" altLang="en-US"/>
              <a:pPr/>
              <a:t>13</a:t>
            </a:fld>
            <a:endParaRPr lang="en-US" altLang="en-US"/>
          </a:p>
        </p:txBody>
      </p:sp>
      <p:sp>
        <p:nvSpPr>
          <p:cNvPr id="50180" name="Foliennummernplatzhalter 5">
            <a:extLst>
              <a:ext uri="{FF2B5EF4-FFF2-40B4-BE49-F238E27FC236}">
                <a16:creationId xmlns:a16="http://schemas.microsoft.com/office/drawing/2014/main" id="{1E1E121C-3D35-128B-00F4-7123C7AFFE9A}"/>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5ACD5A81-969B-C143-A3CB-4E32D354628F}" type="slidenum">
              <a:rPr lang="en-US" altLang="en-US" b="0"/>
              <a:pPr algn="ctr"/>
              <a:t>13</a:t>
            </a:fld>
            <a:endParaRPr lang="en-US" altLang="en-US" b="0"/>
          </a:p>
        </p:txBody>
      </p:sp>
      <p:sp>
        <p:nvSpPr>
          <p:cNvPr id="50181" name="Rectangle 2">
            <a:extLst>
              <a:ext uri="{FF2B5EF4-FFF2-40B4-BE49-F238E27FC236}">
                <a16:creationId xmlns:a16="http://schemas.microsoft.com/office/drawing/2014/main" id="{9BE3462C-3590-797D-1345-3FB026EF649F}"/>
              </a:ext>
            </a:extLst>
          </p:cNvPr>
          <p:cNvSpPr>
            <a:spLocks noGrp="1" noChangeArrowheads="1"/>
          </p:cNvSpPr>
          <p:nvPr>
            <p:ph type="title" idx="4294967295"/>
          </p:nvPr>
        </p:nvSpPr>
        <p:spPr/>
        <p:txBody>
          <a:bodyPr/>
          <a:lstStyle/>
          <a:p>
            <a:r>
              <a:rPr lang="en-US" altLang="en-US" sz="3600" dirty="0">
                <a:solidFill>
                  <a:schemeClr val="hlink"/>
                </a:solidFill>
                <a:latin typeface="Arial" panose="020B0604020202020204" pitchFamily="34" charset="0"/>
              </a:rPr>
              <a:t>Straw Poll For March 2025 Plenary</a:t>
            </a:r>
          </a:p>
        </p:txBody>
      </p:sp>
      <p:sp>
        <p:nvSpPr>
          <p:cNvPr id="50182" name="Rectangle 3">
            <a:extLst>
              <a:ext uri="{FF2B5EF4-FFF2-40B4-BE49-F238E27FC236}">
                <a16:creationId xmlns:a16="http://schemas.microsoft.com/office/drawing/2014/main" id="{42131C45-03EC-6DC4-6A0B-F48EFC4B38B7}"/>
              </a:ext>
            </a:extLst>
          </p:cNvPr>
          <p:cNvSpPr>
            <a:spLocks noGrp="1" noChangeArrowheads="1"/>
          </p:cNvSpPr>
          <p:nvPr>
            <p:ph type="body" idx="4294967295"/>
          </p:nvPr>
        </p:nvSpPr>
        <p:spPr>
          <a:xfrm>
            <a:off x="685800" y="1676400"/>
            <a:ext cx="7772400" cy="4648200"/>
          </a:xfrm>
        </p:spPr>
        <p:txBody>
          <a:bodyPr/>
          <a:lstStyle/>
          <a:p>
            <a:pPr>
              <a:lnSpc>
                <a:spcPct val="90000"/>
              </a:lnSpc>
            </a:pPr>
            <a:endParaRPr lang="en-US" altLang="en-US" sz="2800" b="1" dirty="0"/>
          </a:p>
          <a:p>
            <a:pPr>
              <a:lnSpc>
                <a:spcPct val="90000"/>
              </a:lnSpc>
            </a:pPr>
            <a:r>
              <a:rPr lang="en-US" altLang="en-US" sz="2800" b="1" dirty="0"/>
              <a:t>Straw Poll:</a:t>
            </a:r>
            <a:r>
              <a:rPr lang="en-US" altLang="en-US" sz="2800" dirty="0"/>
              <a:t> </a:t>
            </a:r>
            <a:r>
              <a:rPr lang="en-GB" sz="2800" b="0" dirty="0">
                <a:effectLst/>
                <a:latin typeface="Times New Roman" panose="02020603050405020304" pitchFamily="18" charset="0"/>
                <a:ea typeface="SimSun" panose="02010600030101010101" pitchFamily="2" charset="-122"/>
              </a:rPr>
              <a:t>Do you favour the formation of a TIG to explore uses and management of VLANs with WLANs?</a:t>
            </a:r>
            <a:endParaRPr lang="en-US" sz="2800" b="0" dirty="0">
              <a:latin typeface="Times New Roman" panose="02020603050405020304" pitchFamily="18" charset="0"/>
              <a:ea typeface="SimSun" panose="02010600030101010101" pitchFamily="2" charset="-122"/>
            </a:endParaRPr>
          </a:p>
          <a:p>
            <a:pPr>
              <a:lnSpc>
                <a:spcPct val="90000"/>
              </a:lnSpc>
            </a:pPr>
            <a:endParaRPr lang="en-US" sz="2800" b="0" dirty="0">
              <a:effectLst/>
            </a:endParaRPr>
          </a:p>
          <a:p>
            <a:pPr>
              <a:lnSpc>
                <a:spcPct val="90000"/>
              </a:lnSpc>
            </a:pPr>
            <a:r>
              <a:rPr lang="en-US" sz="2800" dirty="0">
                <a:effectLst/>
                <a:latin typeface="Times New Roman" panose="02020603050405020304" pitchFamily="18" charset="0"/>
                <a:ea typeface="SimSun" panose="02010600030101010101" pitchFamily="2" charset="-122"/>
              </a:rPr>
              <a:t>Straw Poll Result:</a:t>
            </a:r>
          </a:p>
          <a:p>
            <a:pPr lvl="1">
              <a:lnSpc>
                <a:spcPct val="90000"/>
              </a:lnSpc>
            </a:pPr>
            <a:r>
              <a:rPr lang="en-US" sz="2800" dirty="0">
                <a:latin typeface="Times New Roman" panose="02020603050405020304" pitchFamily="18" charset="0"/>
                <a:ea typeface="SimSun" panose="02010600030101010101" pitchFamily="2" charset="-122"/>
              </a:rPr>
              <a:t>   </a:t>
            </a:r>
            <a:r>
              <a:rPr lang="en-US" sz="2800" dirty="0">
                <a:effectLst/>
                <a:latin typeface="Times New Roman" panose="02020603050405020304" pitchFamily="18" charset="0"/>
                <a:ea typeface="SimSun" panose="02010600030101010101" pitchFamily="2" charset="-122"/>
              </a:rPr>
              <a:t>Yes / </a:t>
            </a:r>
            <a:r>
              <a:rPr lang="en-US" sz="2800" dirty="0">
                <a:latin typeface="Times New Roman" panose="02020603050405020304" pitchFamily="18" charset="0"/>
                <a:ea typeface="SimSun" panose="02010600030101010101" pitchFamily="2" charset="-122"/>
              </a:rPr>
              <a:t>   </a:t>
            </a:r>
            <a:r>
              <a:rPr lang="en-US" sz="2800" dirty="0">
                <a:effectLst/>
                <a:latin typeface="Times New Roman" panose="02020603050405020304" pitchFamily="18" charset="0"/>
                <a:ea typeface="SimSun" panose="02010600030101010101" pitchFamily="2" charset="-122"/>
              </a:rPr>
              <a:t>No / </a:t>
            </a:r>
            <a:r>
              <a:rPr lang="en-US" sz="2800" dirty="0">
                <a:latin typeface="Times New Roman" panose="02020603050405020304" pitchFamily="18" charset="0"/>
                <a:ea typeface="SimSun" panose="02010600030101010101" pitchFamily="2" charset="-122"/>
              </a:rPr>
              <a:t>   </a:t>
            </a:r>
            <a:r>
              <a:rPr lang="en-US" sz="2800" dirty="0">
                <a:effectLst/>
                <a:latin typeface="Times New Roman" panose="02020603050405020304" pitchFamily="18" charset="0"/>
                <a:ea typeface="SimSun" panose="02010600030101010101" pitchFamily="2" charset="-122"/>
              </a:rPr>
              <a:t>Abstain</a:t>
            </a:r>
          </a:p>
        </p:txBody>
      </p:sp>
    </p:spTree>
    <p:extLst>
      <p:ext uri="{BB962C8B-B14F-4D97-AF65-F5344CB8AC3E}">
        <p14:creationId xmlns:p14="http://schemas.microsoft.com/office/powerpoint/2010/main" val="3345179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584C9F8-D98C-A790-8E03-556716E76F3D}"/>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7614F61D-84FF-734F-56F9-9236137FBA64}"/>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9B289121-63E9-ECAB-DD62-8A7C4775F2D1}"/>
              </a:ext>
            </a:extLst>
          </p:cNvPr>
          <p:cNvSpPr>
            <a:spLocks noGrp="1" noChangeArrowheads="1"/>
          </p:cNvSpPr>
          <p:nvPr>
            <p:ph type="sldNum" sz="quarter" idx="12"/>
          </p:nvPr>
        </p:nvSpPr>
        <p:spPr>
          <a:ln/>
        </p:spPr>
        <p:txBody>
          <a:bodyPr/>
          <a:lstStyle/>
          <a:p>
            <a:r>
              <a:rPr lang="en-US" altLang="en-US"/>
              <a:t>Slide </a:t>
            </a:r>
            <a:fld id="{86A71890-38CF-D74F-A1E5-E83A9C74A274}" type="slidenum">
              <a:rPr lang="en-US" altLang="en-US"/>
              <a:pPr/>
              <a:t>14</a:t>
            </a:fld>
            <a:endParaRPr lang="en-US" altLang="en-US"/>
          </a:p>
        </p:txBody>
      </p:sp>
      <p:sp>
        <p:nvSpPr>
          <p:cNvPr id="13316" name="Foliennummernplatzhalter 5">
            <a:extLst>
              <a:ext uri="{FF2B5EF4-FFF2-40B4-BE49-F238E27FC236}">
                <a16:creationId xmlns:a16="http://schemas.microsoft.com/office/drawing/2014/main" id="{86DD30B2-0215-2B6F-6BAE-E6337C473BB8}"/>
              </a:ext>
            </a:extLst>
          </p:cNvPr>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96297ED0-19B7-7F46-B02E-8F20CCB14345}" type="slidenum">
              <a:rPr lang="en-US" altLang="en-US" b="0"/>
              <a:pPr algn="ctr"/>
              <a:t>14</a:t>
            </a:fld>
            <a:endParaRPr lang="en-US" altLang="en-US" b="0"/>
          </a:p>
        </p:txBody>
      </p:sp>
      <p:sp>
        <p:nvSpPr>
          <p:cNvPr id="13317" name="Rectangle 2">
            <a:extLst>
              <a:ext uri="{FF2B5EF4-FFF2-40B4-BE49-F238E27FC236}">
                <a16:creationId xmlns:a16="http://schemas.microsoft.com/office/drawing/2014/main" id="{DFAE09D2-690E-CFD0-1C65-B179D8F27379}"/>
              </a:ext>
            </a:extLst>
          </p:cNvPr>
          <p:cNvSpPr>
            <a:spLocks noGrp="1" noChangeArrowheads="1"/>
          </p:cNvSpPr>
          <p:nvPr>
            <p:ph type="title"/>
          </p:nvPr>
        </p:nvSpPr>
        <p:spPr/>
        <p:txBody>
          <a:bodyPr/>
          <a:lstStyle/>
          <a:p>
            <a:r>
              <a:rPr lang="en-GB" altLang="en-US" sz="4000" dirty="0">
                <a:latin typeface="Arial" panose="020B0604020202020204" pitchFamily="34" charset="0"/>
              </a:rPr>
              <a:t>References</a:t>
            </a:r>
          </a:p>
        </p:txBody>
      </p:sp>
      <p:sp>
        <p:nvSpPr>
          <p:cNvPr id="13318" name="Rectangle 3">
            <a:extLst>
              <a:ext uri="{FF2B5EF4-FFF2-40B4-BE49-F238E27FC236}">
                <a16:creationId xmlns:a16="http://schemas.microsoft.com/office/drawing/2014/main" id="{7A5DD5B5-87B9-C49E-23F1-E695FD671437}"/>
              </a:ext>
            </a:extLst>
          </p:cNvPr>
          <p:cNvSpPr>
            <a:spLocks noGrp="1" noChangeArrowheads="1"/>
          </p:cNvSpPr>
          <p:nvPr>
            <p:ph type="body" idx="1"/>
          </p:nvPr>
        </p:nvSpPr>
        <p:spPr/>
        <p:txBody>
          <a:bodyPr/>
          <a:lstStyle/>
          <a:p>
            <a:endParaRPr lang="en-US" altLang="en-US" dirty="0"/>
          </a:p>
          <a:p>
            <a:r>
              <a:rPr lang="en-US" altLang="en-US" dirty="0"/>
              <a:t>IEEE Std 802.11-2020 – WLANs</a:t>
            </a:r>
          </a:p>
          <a:p>
            <a:endParaRPr lang="en-US" altLang="en-US" dirty="0"/>
          </a:p>
          <a:p>
            <a:r>
              <a:rPr lang="en-US" altLang="en-US" dirty="0"/>
              <a:t>IEEE Std 802.1Q-2022 – VLANs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67E80B6-EEC4-B1ED-D219-A134C1634F43}"/>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6BE7723A-6AA7-A9DE-221E-4E88749D38B5}"/>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7E35B9BB-DF82-61FD-5B42-4D2C9CC0E339}"/>
              </a:ext>
            </a:extLst>
          </p:cNvPr>
          <p:cNvSpPr>
            <a:spLocks noGrp="1" noChangeArrowheads="1"/>
          </p:cNvSpPr>
          <p:nvPr>
            <p:ph type="sldNum" sz="quarter" idx="12"/>
          </p:nvPr>
        </p:nvSpPr>
        <p:spPr>
          <a:ln/>
        </p:spPr>
        <p:txBody>
          <a:bodyPr/>
          <a:lstStyle/>
          <a:p>
            <a:r>
              <a:rPr lang="en-US" altLang="en-US"/>
              <a:t>Slide </a:t>
            </a:r>
            <a:fld id="{80E2E5B5-2ADC-D44E-9C54-902BB3116B25}" type="slidenum">
              <a:rPr lang="en-US" altLang="en-US"/>
              <a:pPr/>
              <a:t>15</a:t>
            </a:fld>
            <a:endParaRPr lang="en-US" altLang="en-US"/>
          </a:p>
        </p:txBody>
      </p:sp>
      <p:sp>
        <p:nvSpPr>
          <p:cNvPr id="45058" name="Rectangle 2">
            <a:extLst>
              <a:ext uri="{FF2B5EF4-FFF2-40B4-BE49-F238E27FC236}">
                <a16:creationId xmlns:a16="http://schemas.microsoft.com/office/drawing/2014/main" id="{A6123391-9C3A-3DFF-8A4F-EADA310AE50B}"/>
              </a:ext>
            </a:extLst>
          </p:cNvPr>
          <p:cNvSpPr>
            <a:spLocks noGrp="1" noChangeArrowheads="1"/>
          </p:cNvSpPr>
          <p:nvPr>
            <p:ph type="title"/>
          </p:nvPr>
        </p:nvSpPr>
        <p:spPr>
          <a:xfrm>
            <a:off x="533400" y="685800"/>
            <a:ext cx="4648200" cy="1219200"/>
          </a:xfrm>
        </p:spPr>
        <p:txBody>
          <a:bodyPr/>
          <a:lstStyle/>
          <a:p>
            <a:pPr algn="l"/>
            <a:r>
              <a:rPr lang="en-US" altLang="en-US" sz="3600"/>
              <a:t>Example Scenario II</a:t>
            </a:r>
            <a:br>
              <a:rPr lang="en-US" altLang="en-US" sz="3600"/>
            </a:br>
            <a:r>
              <a:rPr lang="en-US" altLang="en-US" sz="2400"/>
              <a:t>(diverse mesh,</a:t>
            </a:r>
            <a:br>
              <a:rPr lang="en-US" altLang="en-US" sz="2400"/>
            </a:br>
            <a:r>
              <a:rPr lang="en-US" altLang="en-US" sz="2400"/>
              <a:t>  multi-interface mesh points)</a:t>
            </a:r>
          </a:p>
        </p:txBody>
      </p:sp>
      <p:grpSp>
        <p:nvGrpSpPr>
          <p:cNvPr id="45178" name="Group 122">
            <a:extLst>
              <a:ext uri="{FF2B5EF4-FFF2-40B4-BE49-F238E27FC236}">
                <a16:creationId xmlns:a16="http://schemas.microsoft.com/office/drawing/2014/main" id="{4D4F2BF8-BC02-AE4F-9D37-B01E7AAC39DF}"/>
              </a:ext>
            </a:extLst>
          </p:cNvPr>
          <p:cNvGrpSpPr>
            <a:grpSpLocks/>
          </p:cNvGrpSpPr>
          <p:nvPr/>
        </p:nvGrpSpPr>
        <p:grpSpPr bwMode="auto">
          <a:xfrm>
            <a:off x="1676400" y="3733800"/>
            <a:ext cx="990600" cy="581025"/>
            <a:chOff x="1056" y="2352"/>
            <a:chExt cx="624" cy="366"/>
          </a:xfrm>
        </p:grpSpPr>
        <p:sp>
          <p:nvSpPr>
            <p:cNvPr id="45060" name="Oval 4">
              <a:extLst>
                <a:ext uri="{FF2B5EF4-FFF2-40B4-BE49-F238E27FC236}">
                  <a16:creationId xmlns:a16="http://schemas.microsoft.com/office/drawing/2014/main" id="{01173A70-1EED-6F4C-AD0D-CAFBBCCCC890}"/>
                </a:ext>
              </a:extLst>
            </p:cNvPr>
            <p:cNvSpPr>
              <a:spLocks noChangeArrowheads="1"/>
            </p:cNvSpPr>
            <p:nvPr/>
          </p:nvSpPr>
          <p:spPr bwMode="auto">
            <a:xfrm>
              <a:off x="1056" y="2352"/>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Text Box 5">
              <a:extLst>
                <a:ext uri="{FF2B5EF4-FFF2-40B4-BE49-F238E27FC236}">
                  <a16:creationId xmlns:a16="http://schemas.microsoft.com/office/drawing/2014/main" id="{C2294A29-FB0B-48D4-AF98-645DEEEDA154}"/>
                </a:ext>
              </a:extLst>
            </p:cNvPr>
            <p:cNvSpPr txBox="1">
              <a:spLocks noChangeArrowheads="1"/>
            </p:cNvSpPr>
            <p:nvPr/>
          </p:nvSpPr>
          <p:spPr bwMode="auto">
            <a:xfrm>
              <a:off x="1104"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5065" name="Cloud">
            <a:extLst>
              <a:ext uri="{FF2B5EF4-FFF2-40B4-BE49-F238E27FC236}">
                <a16:creationId xmlns:a16="http://schemas.microsoft.com/office/drawing/2014/main" id="{6BE7BE6A-94D9-83EC-6025-A48FC575E57D}"/>
              </a:ext>
            </a:extLst>
          </p:cNvPr>
          <p:cNvSpPr>
            <a:spLocks noChangeAspect="1" noEditPoints="1" noChangeArrowheads="1"/>
          </p:cNvSpPr>
          <p:nvPr/>
        </p:nvSpPr>
        <p:spPr bwMode="auto">
          <a:xfrm>
            <a:off x="5181600" y="838200"/>
            <a:ext cx="2286000" cy="15335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45080" name="Text Box 24">
            <a:extLst>
              <a:ext uri="{FF2B5EF4-FFF2-40B4-BE49-F238E27FC236}">
                <a16:creationId xmlns:a16="http://schemas.microsoft.com/office/drawing/2014/main" id="{6FDB7AF6-5A3A-BD21-6EF4-87D21CC214EC}"/>
              </a:ext>
            </a:extLst>
          </p:cNvPr>
          <p:cNvSpPr txBox="1">
            <a:spLocks noChangeArrowheads="1"/>
          </p:cNvSpPr>
          <p:nvPr/>
        </p:nvSpPr>
        <p:spPr bwMode="auto">
          <a:xfrm>
            <a:off x="56388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sp>
        <p:nvSpPr>
          <p:cNvPr id="45103" name="Text Box 47">
            <a:extLst>
              <a:ext uri="{FF2B5EF4-FFF2-40B4-BE49-F238E27FC236}">
                <a16:creationId xmlns:a16="http://schemas.microsoft.com/office/drawing/2014/main" id="{4517467C-ABC8-F1C3-A844-7011C0C2DFB9}"/>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grpSp>
        <p:nvGrpSpPr>
          <p:cNvPr id="45142" name="Group 86">
            <a:extLst>
              <a:ext uri="{FF2B5EF4-FFF2-40B4-BE49-F238E27FC236}">
                <a16:creationId xmlns:a16="http://schemas.microsoft.com/office/drawing/2014/main" id="{482CFBF0-915C-7181-9FA4-5DBE24A28D09}"/>
              </a:ext>
            </a:extLst>
          </p:cNvPr>
          <p:cNvGrpSpPr>
            <a:grpSpLocks/>
          </p:cNvGrpSpPr>
          <p:nvPr/>
        </p:nvGrpSpPr>
        <p:grpSpPr bwMode="auto">
          <a:xfrm>
            <a:off x="3200400" y="4953000"/>
            <a:ext cx="990600" cy="581025"/>
            <a:chOff x="2016" y="3120"/>
            <a:chExt cx="624" cy="366"/>
          </a:xfrm>
        </p:grpSpPr>
        <p:sp>
          <p:nvSpPr>
            <p:cNvPr id="45105" name="Oval 49">
              <a:extLst>
                <a:ext uri="{FF2B5EF4-FFF2-40B4-BE49-F238E27FC236}">
                  <a16:creationId xmlns:a16="http://schemas.microsoft.com/office/drawing/2014/main" id="{738EECE3-5B47-02FF-36F9-519F15DAC60B}"/>
                </a:ext>
              </a:extLst>
            </p:cNvPr>
            <p:cNvSpPr>
              <a:spLocks noChangeArrowheads="1"/>
            </p:cNvSpPr>
            <p:nvPr/>
          </p:nvSpPr>
          <p:spPr bwMode="auto">
            <a:xfrm>
              <a:off x="2016" y="312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6" name="Text Box 50">
              <a:extLst>
                <a:ext uri="{FF2B5EF4-FFF2-40B4-BE49-F238E27FC236}">
                  <a16:creationId xmlns:a16="http://schemas.microsoft.com/office/drawing/2014/main" id="{FC31B632-9875-09EC-E871-DBF3642A7C2A}"/>
                </a:ext>
              </a:extLst>
            </p:cNvPr>
            <p:cNvSpPr txBox="1">
              <a:spLocks noChangeArrowheads="1"/>
            </p:cNvSpPr>
            <p:nvPr/>
          </p:nvSpPr>
          <p:spPr bwMode="auto">
            <a:xfrm>
              <a:off x="2064" y="312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8" name="Group 62">
            <a:extLst>
              <a:ext uri="{FF2B5EF4-FFF2-40B4-BE49-F238E27FC236}">
                <a16:creationId xmlns:a16="http://schemas.microsoft.com/office/drawing/2014/main" id="{9D84E1E1-D8FF-CC7D-70DD-4BA0609D6CAD}"/>
              </a:ext>
            </a:extLst>
          </p:cNvPr>
          <p:cNvGrpSpPr>
            <a:grpSpLocks/>
          </p:cNvGrpSpPr>
          <p:nvPr/>
        </p:nvGrpSpPr>
        <p:grpSpPr bwMode="auto">
          <a:xfrm>
            <a:off x="4953000" y="4191000"/>
            <a:ext cx="990600" cy="581025"/>
            <a:chOff x="2304" y="2352"/>
            <a:chExt cx="624" cy="366"/>
          </a:xfrm>
        </p:grpSpPr>
        <p:sp>
          <p:nvSpPr>
            <p:cNvPr id="45107" name="Oval 51">
              <a:extLst>
                <a:ext uri="{FF2B5EF4-FFF2-40B4-BE49-F238E27FC236}">
                  <a16:creationId xmlns:a16="http://schemas.microsoft.com/office/drawing/2014/main" id="{4A39CCF5-5FB8-7A83-2DFB-371851DA9FD3}"/>
                </a:ext>
              </a:extLst>
            </p:cNvPr>
            <p:cNvSpPr>
              <a:spLocks noChangeArrowheads="1"/>
            </p:cNvSpPr>
            <p:nvPr/>
          </p:nvSpPr>
          <p:spPr bwMode="auto">
            <a:xfrm>
              <a:off x="2304" y="2352"/>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8" name="Text Box 52">
              <a:extLst>
                <a:ext uri="{FF2B5EF4-FFF2-40B4-BE49-F238E27FC236}">
                  <a16:creationId xmlns:a16="http://schemas.microsoft.com/office/drawing/2014/main" id="{47E46106-CB3F-90E3-B14E-0A67BDCAD18F}"/>
                </a:ext>
              </a:extLst>
            </p:cNvPr>
            <p:cNvSpPr txBox="1">
              <a:spLocks noChangeArrowheads="1"/>
            </p:cNvSpPr>
            <p:nvPr/>
          </p:nvSpPr>
          <p:spPr bwMode="auto">
            <a:xfrm>
              <a:off x="2352"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7" name="Group 61">
            <a:extLst>
              <a:ext uri="{FF2B5EF4-FFF2-40B4-BE49-F238E27FC236}">
                <a16:creationId xmlns:a16="http://schemas.microsoft.com/office/drawing/2014/main" id="{6FB4C69A-5788-ED51-91B7-214801D8A30F}"/>
              </a:ext>
            </a:extLst>
          </p:cNvPr>
          <p:cNvGrpSpPr>
            <a:grpSpLocks/>
          </p:cNvGrpSpPr>
          <p:nvPr/>
        </p:nvGrpSpPr>
        <p:grpSpPr bwMode="auto">
          <a:xfrm>
            <a:off x="7239000" y="4038600"/>
            <a:ext cx="990600" cy="581025"/>
            <a:chOff x="4560" y="2544"/>
            <a:chExt cx="624" cy="366"/>
          </a:xfrm>
        </p:grpSpPr>
        <p:sp>
          <p:nvSpPr>
            <p:cNvPr id="45109" name="Oval 53">
              <a:extLst>
                <a:ext uri="{FF2B5EF4-FFF2-40B4-BE49-F238E27FC236}">
                  <a16:creationId xmlns:a16="http://schemas.microsoft.com/office/drawing/2014/main" id="{32DB34A5-63CF-A31E-AAA2-9AD5090AD537}"/>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0" name="Text Box 54">
              <a:extLst>
                <a:ext uri="{FF2B5EF4-FFF2-40B4-BE49-F238E27FC236}">
                  <a16:creationId xmlns:a16="http://schemas.microsoft.com/office/drawing/2014/main" id="{FAAAFAD2-ED9D-D1EA-4399-C00165D68C1E}"/>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5" name="Group 59">
            <a:extLst>
              <a:ext uri="{FF2B5EF4-FFF2-40B4-BE49-F238E27FC236}">
                <a16:creationId xmlns:a16="http://schemas.microsoft.com/office/drawing/2014/main" id="{E7963D41-52E5-5E7A-0B90-A04668045916}"/>
              </a:ext>
            </a:extLst>
          </p:cNvPr>
          <p:cNvGrpSpPr>
            <a:grpSpLocks/>
          </p:cNvGrpSpPr>
          <p:nvPr/>
        </p:nvGrpSpPr>
        <p:grpSpPr bwMode="auto">
          <a:xfrm>
            <a:off x="1524000" y="5715000"/>
            <a:ext cx="990600" cy="581025"/>
            <a:chOff x="3552" y="3024"/>
            <a:chExt cx="624" cy="366"/>
          </a:xfrm>
        </p:grpSpPr>
        <p:sp>
          <p:nvSpPr>
            <p:cNvPr id="45111" name="Oval 55">
              <a:extLst>
                <a:ext uri="{FF2B5EF4-FFF2-40B4-BE49-F238E27FC236}">
                  <a16:creationId xmlns:a16="http://schemas.microsoft.com/office/drawing/2014/main" id="{B0496134-3109-5A0F-667C-6EE774280AB1}"/>
                </a:ext>
              </a:extLst>
            </p:cNvPr>
            <p:cNvSpPr>
              <a:spLocks noChangeArrowheads="1"/>
            </p:cNvSpPr>
            <p:nvPr/>
          </p:nvSpPr>
          <p:spPr bwMode="auto">
            <a:xfrm>
              <a:off x="3552" y="302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2" name="Text Box 56">
              <a:extLst>
                <a:ext uri="{FF2B5EF4-FFF2-40B4-BE49-F238E27FC236}">
                  <a16:creationId xmlns:a16="http://schemas.microsoft.com/office/drawing/2014/main" id="{A96AA6AB-2294-0EF8-A536-774A88436C37}"/>
                </a:ext>
              </a:extLst>
            </p:cNvPr>
            <p:cNvSpPr txBox="1">
              <a:spLocks noChangeArrowheads="1"/>
            </p:cNvSpPr>
            <p:nvPr/>
          </p:nvSpPr>
          <p:spPr bwMode="auto">
            <a:xfrm>
              <a:off x="3600" y="302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16" name="Group 60">
            <a:extLst>
              <a:ext uri="{FF2B5EF4-FFF2-40B4-BE49-F238E27FC236}">
                <a16:creationId xmlns:a16="http://schemas.microsoft.com/office/drawing/2014/main" id="{E4D92DA8-52BA-1523-C803-CD918ED8015D}"/>
              </a:ext>
            </a:extLst>
          </p:cNvPr>
          <p:cNvGrpSpPr>
            <a:grpSpLocks/>
          </p:cNvGrpSpPr>
          <p:nvPr/>
        </p:nvGrpSpPr>
        <p:grpSpPr bwMode="auto">
          <a:xfrm>
            <a:off x="6934200" y="5257800"/>
            <a:ext cx="990600" cy="581025"/>
            <a:chOff x="4368" y="3312"/>
            <a:chExt cx="624" cy="366"/>
          </a:xfrm>
        </p:grpSpPr>
        <p:sp>
          <p:nvSpPr>
            <p:cNvPr id="45113" name="Oval 57">
              <a:extLst>
                <a:ext uri="{FF2B5EF4-FFF2-40B4-BE49-F238E27FC236}">
                  <a16:creationId xmlns:a16="http://schemas.microsoft.com/office/drawing/2014/main" id="{BD3CC96C-AD89-FAEA-B6C2-E1C6228B27CE}"/>
                </a:ext>
              </a:extLst>
            </p:cNvPr>
            <p:cNvSpPr>
              <a:spLocks noChangeArrowheads="1"/>
            </p:cNvSpPr>
            <p:nvPr/>
          </p:nvSpPr>
          <p:spPr bwMode="auto">
            <a:xfrm>
              <a:off x="4368" y="3312"/>
              <a:ext cx="624" cy="336"/>
            </a:xfrm>
            <a:prstGeom prst="ellipse">
              <a:avLst/>
            </a:prstGeom>
            <a:solidFill>
              <a:srgbClr val="FF00FF"/>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14" name="Text Box 58">
              <a:extLst>
                <a:ext uri="{FF2B5EF4-FFF2-40B4-BE49-F238E27FC236}">
                  <a16:creationId xmlns:a16="http://schemas.microsoft.com/office/drawing/2014/main" id="{E4443681-C616-EC0D-0EBF-EC22AAABCCC5}"/>
                </a:ext>
              </a:extLst>
            </p:cNvPr>
            <p:cNvSpPr txBox="1">
              <a:spLocks noChangeArrowheads="1"/>
            </p:cNvSpPr>
            <p:nvPr/>
          </p:nvSpPr>
          <p:spPr bwMode="auto">
            <a:xfrm>
              <a:off x="4416" y="3312"/>
              <a:ext cx="528" cy="366"/>
            </a:xfrm>
            <a:prstGeom prst="rect">
              <a:avLst/>
            </a:prstGeom>
            <a:noFill/>
            <a:ln>
              <a:noFill/>
            </a:ln>
            <a:effectLst/>
            <a:extLst>
              <a:ext uri="{909E8E84-426E-40DD-AFC4-6F175D3DCCD1}">
                <a14:hiddenFill xmlns:a14="http://schemas.microsoft.com/office/drawing/2010/main">
                  <a:solidFill>
                    <a:srgbClr val="FF00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3</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77" name="Group 121">
            <a:extLst>
              <a:ext uri="{FF2B5EF4-FFF2-40B4-BE49-F238E27FC236}">
                <a16:creationId xmlns:a16="http://schemas.microsoft.com/office/drawing/2014/main" id="{400F2074-690C-5D8D-3780-02C9461945B5}"/>
              </a:ext>
            </a:extLst>
          </p:cNvPr>
          <p:cNvGrpSpPr>
            <a:grpSpLocks/>
          </p:cNvGrpSpPr>
          <p:nvPr/>
        </p:nvGrpSpPr>
        <p:grpSpPr bwMode="auto">
          <a:xfrm>
            <a:off x="4876800" y="5715000"/>
            <a:ext cx="990600" cy="581025"/>
            <a:chOff x="3072" y="3600"/>
            <a:chExt cx="624" cy="366"/>
          </a:xfrm>
        </p:grpSpPr>
        <p:sp>
          <p:nvSpPr>
            <p:cNvPr id="45119" name="Oval 63">
              <a:extLst>
                <a:ext uri="{FF2B5EF4-FFF2-40B4-BE49-F238E27FC236}">
                  <a16:creationId xmlns:a16="http://schemas.microsoft.com/office/drawing/2014/main" id="{978B120D-4FCF-04C0-0039-62A04B608404}"/>
                </a:ext>
              </a:extLst>
            </p:cNvPr>
            <p:cNvSpPr>
              <a:spLocks noChangeArrowheads="1"/>
            </p:cNvSpPr>
            <p:nvPr/>
          </p:nvSpPr>
          <p:spPr bwMode="auto">
            <a:xfrm>
              <a:off x="3072" y="360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20" name="Text Box 64">
              <a:extLst>
                <a:ext uri="{FF2B5EF4-FFF2-40B4-BE49-F238E27FC236}">
                  <a16:creationId xmlns:a16="http://schemas.microsoft.com/office/drawing/2014/main" id="{16276F45-CF49-BBA2-0068-A88D13DFD490}"/>
                </a:ext>
              </a:extLst>
            </p:cNvPr>
            <p:cNvSpPr txBox="1">
              <a:spLocks noChangeArrowheads="1"/>
            </p:cNvSpPr>
            <p:nvPr/>
          </p:nvSpPr>
          <p:spPr bwMode="auto">
            <a:xfrm>
              <a:off x="3120" y="360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5174" name="Group 118">
            <a:extLst>
              <a:ext uri="{FF2B5EF4-FFF2-40B4-BE49-F238E27FC236}">
                <a16:creationId xmlns:a16="http://schemas.microsoft.com/office/drawing/2014/main" id="{FEFAA3B2-62BE-E40B-0A95-AD5B9C6E8AAF}"/>
              </a:ext>
            </a:extLst>
          </p:cNvPr>
          <p:cNvGrpSpPr>
            <a:grpSpLocks/>
          </p:cNvGrpSpPr>
          <p:nvPr/>
        </p:nvGrpSpPr>
        <p:grpSpPr bwMode="auto">
          <a:xfrm>
            <a:off x="2057400" y="4038600"/>
            <a:ext cx="5638800" cy="1981200"/>
            <a:chOff x="1296" y="2544"/>
            <a:chExt cx="3552" cy="1248"/>
          </a:xfrm>
        </p:grpSpPr>
        <p:sp>
          <p:nvSpPr>
            <p:cNvPr id="45123" name="Line 67">
              <a:extLst>
                <a:ext uri="{FF2B5EF4-FFF2-40B4-BE49-F238E27FC236}">
                  <a16:creationId xmlns:a16="http://schemas.microsoft.com/office/drawing/2014/main" id="{153F6CD4-855F-5744-92FD-9E253FAD8E1C}"/>
                </a:ext>
              </a:extLst>
            </p:cNvPr>
            <p:cNvSpPr>
              <a:spLocks noChangeShapeType="1"/>
            </p:cNvSpPr>
            <p:nvPr/>
          </p:nvSpPr>
          <p:spPr bwMode="auto">
            <a:xfrm flipH="1">
              <a:off x="1296" y="2688"/>
              <a:ext cx="48" cy="91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4" name="Line 68">
              <a:extLst>
                <a:ext uri="{FF2B5EF4-FFF2-40B4-BE49-F238E27FC236}">
                  <a16:creationId xmlns:a16="http://schemas.microsoft.com/office/drawing/2014/main" id="{6A028DEF-1FEC-EAEC-3C09-050F1A319AB3}"/>
                </a:ext>
              </a:extLst>
            </p:cNvPr>
            <p:cNvSpPr>
              <a:spLocks noChangeShapeType="1"/>
            </p:cNvSpPr>
            <p:nvPr/>
          </p:nvSpPr>
          <p:spPr bwMode="auto">
            <a:xfrm flipH="1">
              <a:off x="1536" y="3408"/>
              <a:ext cx="528" cy="240"/>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5" name="Line 69">
              <a:extLst>
                <a:ext uri="{FF2B5EF4-FFF2-40B4-BE49-F238E27FC236}">
                  <a16:creationId xmlns:a16="http://schemas.microsoft.com/office/drawing/2014/main" id="{9EB0FD21-6D6E-61C3-58C7-76BC34A9782B}"/>
                </a:ext>
              </a:extLst>
            </p:cNvPr>
            <p:cNvSpPr>
              <a:spLocks noChangeShapeType="1"/>
            </p:cNvSpPr>
            <p:nvPr/>
          </p:nvSpPr>
          <p:spPr bwMode="auto">
            <a:xfrm flipH="1">
              <a:off x="2592" y="2880"/>
              <a:ext cx="528" cy="28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6" name="Line 70">
              <a:extLst>
                <a:ext uri="{FF2B5EF4-FFF2-40B4-BE49-F238E27FC236}">
                  <a16:creationId xmlns:a16="http://schemas.microsoft.com/office/drawing/2014/main" id="{F23B85E1-2BB7-0A1A-5C5E-7C86C32C784E}"/>
                </a:ext>
              </a:extLst>
            </p:cNvPr>
            <p:cNvSpPr>
              <a:spLocks noChangeShapeType="1"/>
            </p:cNvSpPr>
            <p:nvPr/>
          </p:nvSpPr>
          <p:spPr bwMode="auto">
            <a:xfrm flipH="1">
              <a:off x="3744" y="2736"/>
              <a:ext cx="816" cy="4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7" name="Line 71">
              <a:extLst>
                <a:ext uri="{FF2B5EF4-FFF2-40B4-BE49-F238E27FC236}">
                  <a16:creationId xmlns:a16="http://schemas.microsoft.com/office/drawing/2014/main" id="{B3E4DA12-C84A-1A97-A623-C8EBEA03C48F}"/>
                </a:ext>
              </a:extLst>
            </p:cNvPr>
            <p:cNvSpPr>
              <a:spLocks noChangeShapeType="1"/>
            </p:cNvSpPr>
            <p:nvPr/>
          </p:nvSpPr>
          <p:spPr bwMode="auto">
            <a:xfrm flipH="1" flipV="1">
              <a:off x="2544" y="3408"/>
              <a:ext cx="528" cy="28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8" name="Line 72">
              <a:extLst>
                <a:ext uri="{FF2B5EF4-FFF2-40B4-BE49-F238E27FC236}">
                  <a16:creationId xmlns:a16="http://schemas.microsoft.com/office/drawing/2014/main" id="{0B8B8E8F-38C4-B8A0-C221-64FDF3D847A2}"/>
                </a:ext>
              </a:extLst>
            </p:cNvPr>
            <p:cNvSpPr>
              <a:spLocks noChangeShapeType="1"/>
            </p:cNvSpPr>
            <p:nvPr/>
          </p:nvSpPr>
          <p:spPr bwMode="auto">
            <a:xfrm flipH="1">
              <a:off x="1584" y="3744"/>
              <a:ext cx="1488" cy="4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9" name="Line 73">
              <a:extLst>
                <a:ext uri="{FF2B5EF4-FFF2-40B4-BE49-F238E27FC236}">
                  <a16:creationId xmlns:a16="http://schemas.microsoft.com/office/drawing/2014/main" id="{0D9A47D5-E0DE-B6AE-0C04-1AA19806D748}"/>
                </a:ext>
              </a:extLst>
            </p:cNvPr>
            <p:cNvSpPr>
              <a:spLocks noChangeShapeType="1"/>
            </p:cNvSpPr>
            <p:nvPr/>
          </p:nvSpPr>
          <p:spPr bwMode="auto">
            <a:xfrm flipH="1">
              <a:off x="3696" y="3552"/>
              <a:ext cx="672" cy="14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0" name="Line 74">
              <a:extLst>
                <a:ext uri="{FF2B5EF4-FFF2-40B4-BE49-F238E27FC236}">
                  <a16:creationId xmlns:a16="http://schemas.microsoft.com/office/drawing/2014/main" id="{99044569-D9FF-56B3-7469-C461E9182204}"/>
                </a:ext>
              </a:extLst>
            </p:cNvPr>
            <p:cNvSpPr>
              <a:spLocks noChangeShapeType="1"/>
            </p:cNvSpPr>
            <p:nvPr/>
          </p:nvSpPr>
          <p:spPr bwMode="auto">
            <a:xfrm flipH="1">
              <a:off x="3360" y="2976"/>
              <a:ext cx="48" cy="62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1" name="Line 75">
              <a:extLst>
                <a:ext uri="{FF2B5EF4-FFF2-40B4-BE49-F238E27FC236}">
                  <a16:creationId xmlns:a16="http://schemas.microsoft.com/office/drawing/2014/main" id="{EBB4C3CB-FBA8-5DFD-98C3-3189C2C5B9D1}"/>
                </a:ext>
              </a:extLst>
            </p:cNvPr>
            <p:cNvSpPr>
              <a:spLocks noChangeShapeType="1"/>
            </p:cNvSpPr>
            <p:nvPr/>
          </p:nvSpPr>
          <p:spPr bwMode="auto">
            <a:xfrm flipH="1">
              <a:off x="4752" y="2880"/>
              <a:ext cx="96" cy="43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2" name="Line 76">
              <a:extLst>
                <a:ext uri="{FF2B5EF4-FFF2-40B4-BE49-F238E27FC236}">
                  <a16:creationId xmlns:a16="http://schemas.microsoft.com/office/drawing/2014/main" id="{2C7BDA6A-4A2E-E982-8BDF-E54E1C979052}"/>
                </a:ext>
              </a:extLst>
            </p:cNvPr>
            <p:cNvSpPr>
              <a:spLocks noChangeShapeType="1"/>
            </p:cNvSpPr>
            <p:nvPr/>
          </p:nvSpPr>
          <p:spPr bwMode="auto">
            <a:xfrm flipH="1" flipV="1">
              <a:off x="3696" y="2928"/>
              <a:ext cx="720" cy="43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3" name="Line 77">
              <a:extLst>
                <a:ext uri="{FF2B5EF4-FFF2-40B4-BE49-F238E27FC236}">
                  <a16:creationId xmlns:a16="http://schemas.microsoft.com/office/drawing/2014/main" id="{D781EA3B-6B96-B921-E83B-B0B5C1E0A101}"/>
                </a:ext>
              </a:extLst>
            </p:cNvPr>
            <p:cNvSpPr>
              <a:spLocks noChangeShapeType="1"/>
            </p:cNvSpPr>
            <p:nvPr/>
          </p:nvSpPr>
          <p:spPr bwMode="auto">
            <a:xfrm flipH="1" flipV="1">
              <a:off x="1536" y="2640"/>
              <a:ext cx="528" cy="52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4" name="Line 78">
              <a:extLst>
                <a:ext uri="{FF2B5EF4-FFF2-40B4-BE49-F238E27FC236}">
                  <a16:creationId xmlns:a16="http://schemas.microsoft.com/office/drawing/2014/main" id="{A49F800A-E047-3DEA-B902-76F80F9F1DA5}"/>
                </a:ext>
              </a:extLst>
            </p:cNvPr>
            <p:cNvSpPr>
              <a:spLocks noChangeShapeType="1"/>
            </p:cNvSpPr>
            <p:nvPr/>
          </p:nvSpPr>
          <p:spPr bwMode="auto">
            <a:xfrm flipH="1" flipV="1">
              <a:off x="1680" y="2544"/>
              <a:ext cx="1440" cy="192"/>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5" name="Line 79">
              <a:extLst>
                <a:ext uri="{FF2B5EF4-FFF2-40B4-BE49-F238E27FC236}">
                  <a16:creationId xmlns:a16="http://schemas.microsoft.com/office/drawing/2014/main" id="{7314A520-736B-ED82-125D-CF027EA78C59}"/>
                </a:ext>
              </a:extLst>
            </p:cNvPr>
            <p:cNvSpPr>
              <a:spLocks noChangeShapeType="1"/>
            </p:cNvSpPr>
            <p:nvPr/>
          </p:nvSpPr>
          <p:spPr bwMode="auto">
            <a:xfrm flipH="1">
              <a:off x="3600" y="2832"/>
              <a:ext cx="1008" cy="81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5181" name="Group 125">
            <a:extLst>
              <a:ext uri="{FF2B5EF4-FFF2-40B4-BE49-F238E27FC236}">
                <a16:creationId xmlns:a16="http://schemas.microsoft.com/office/drawing/2014/main" id="{2130C157-942A-DDC3-73A4-57F155796C4E}"/>
              </a:ext>
            </a:extLst>
          </p:cNvPr>
          <p:cNvGrpSpPr>
            <a:grpSpLocks/>
          </p:cNvGrpSpPr>
          <p:nvPr/>
        </p:nvGrpSpPr>
        <p:grpSpPr bwMode="auto">
          <a:xfrm>
            <a:off x="304800" y="1935163"/>
            <a:ext cx="4953000" cy="4237037"/>
            <a:chOff x="192" y="1219"/>
            <a:chExt cx="3120" cy="2669"/>
          </a:xfrm>
        </p:grpSpPr>
        <p:sp>
          <p:nvSpPr>
            <p:cNvPr id="45136" name="Text Box 80">
              <a:extLst>
                <a:ext uri="{FF2B5EF4-FFF2-40B4-BE49-F238E27FC236}">
                  <a16:creationId xmlns:a16="http://schemas.microsoft.com/office/drawing/2014/main" id="{54C075E5-C25D-FDEE-1B69-3B742AF0F336}"/>
                </a:ext>
              </a:extLst>
            </p:cNvPr>
            <p:cNvSpPr txBox="1">
              <a:spLocks noChangeArrowheads="1"/>
            </p:cNvSpPr>
            <p:nvPr/>
          </p:nvSpPr>
          <p:spPr bwMode="auto">
            <a:xfrm>
              <a:off x="720" y="1219"/>
              <a:ext cx="1440" cy="416"/>
            </a:xfrm>
            <a:prstGeom prst="rect">
              <a:avLst/>
            </a:prstGeom>
            <a:solidFill>
              <a:schemeClr val="accent1"/>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1 Infrastructure</a:t>
              </a:r>
            </a:p>
          </p:txBody>
        </p:sp>
        <p:sp>
          <p:nvSpPr>
            <p:cNvPr id="45137" name="Line 81">
              <a:extLst>
                <a:ext uri="{FF2B5EF4-FFF2-40B4-BE49-F238E27FC236}">
                  <a16:creationId xmlns:a16="http://schemas.microsoft.com/office/drawing/2014/main" id="{05B3FD51-F343-0592-A07C-59D0C169E002}"/>
                </a:ext>
              </a:extLst>
            </p:cNvPr>
            <p:cNvSpPr>
              <a:spLocks noChangeShapeType="1"/>
            </p:cNvSpPr>
            <p:nvPr/>
          </p:nvSpPr>
          <p:spPr bwMode="auto">
            <a:xfrm flipV="1">
              <a:off x="2160" y="1234"/>
              <a:ext cx="1152" cy="206"/>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1" name="Line 85">
              <a:extLst>
                <a:ext uri="{FF2B5EF4-FFF2-40B4-BE49-F238E27FC236}">
                  <a16:creationId xmlns:a16="http://schemas.microsoft.com/office/drawing/2014/main" id="{DCF64004-E229-BF18-1BC5-EC69E68F26E3}"/>
                </a:ext>
              </a:extLst>
            </p:cNvPr>
            <p:cNvSpPr>
              <a:spLocks noChangeShapeType="1"/>
            </p:cNvSpPr>
            <p:nvPr/>
          </p:nvSpPr>
          <p:spPr bwMode="auto">
            <a:xfrm flipV="1">
              <a:off x="1584" y="2091"/>
              <a:ext cx="528" cy="309"/>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3" name="Line 87">
              <a:extLst>
                <a:ext uri="{FF2B5EF4-FFF2-40B4-BE49-F238E27FC236}">
                  <a16:creationId xmlns:a16="http://schemas.microsoft.com/office/drawing/2014/main" id="{92058536-617E-831C-B4C3-CDF44BF2EC7A}"/>
                </a:ext>
              </a:extLst>
            </p:cNvPr>
            <p:cNvSpPr>
              <a:spLocks noChangeShapeType="1"/>
            </p:cNvSpPr>
            <p:nvPr/>
          </p:nvSpPr>
          <p:spPr bwMode="auto">
            <a:xfrm>
              <a:off x="1968" y="1663"/>
              <a:ext cx="240" cy="257"/>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4" name="Line 88">
              <a:extLst>
                <a:ext uri="{FF2B5EF4-FFF2-40B4-BE49-F238E27FC236}">
                  <a16:creationId xmlns:a16="http://schemas.microsoft.com/office/drawing/2014/main" id="{0DE055CE-6F3D-9811-DFBD-E2E6E846A22C}"/>
                </a:ext>
              </a:extLst>
            </p:cNvPr>
            <p:cNvSpPr>
              <a:spLocks noChangeShapeType="1"/>
            </p:cNvSpPr>
            <p:nvPr/>
          </p:nvSpPr>
          <p:spPr bwMode="auto">
            <a:xfrm flipV="1">
              <a:off x="2352" y="2143"/>
              <a:ext cx="48" cy="97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5" name="Line 89">
              <a:extLst>
                <a:ext uri="{FF2B5EF4-FFF2-40B4-BE49-F238E27FC236}">
                  <a16:creationId xmlns:a16="http://schemas.microsoft.com/office/drawing/2014/main" id="{85A5508A-9777-1F7D-8E05-226E5DD17EF5}"/>
                </a:ext>
              </a:extLst>
            </p:cNvPr>
            <p:cNvSpPr>
              <a:spLocks noChangeShapeType="1"/>
            </p:cNvSpPr>
            <p:nvPr/>
          </p:nvSpPr>
          <p:spPr bwMode="auto">
            <a:xfrm>
              <a:off x="1584" y="2554"/>
              <a:ext cx="528" cy="566"/>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2" name="Line 106">
              <a:extLst>
                <a:ext uri="{FF2B5EF4-FFF2-40B4-BE49-F238E27FC236}">
                  <a16:creationId xmlns:a16="http://schemas.microsoft.com/office/drawing/2014/main" id="{974C22B1-B23D-C934-F83B-A975C2F8422D}"/>
                </a:ext>
              </a:extLst>
            </p:cNvPr>
            <p:cNvSpPr>
              <a:spLocks noChangeShapeType="1"/>
            </p:cNvSpPr>
            <p:nvPr/>
          </p:nvSpPr>
          <p:spPr bwMode="auto">
            <a:xfrm flipH="1" flipV="1">
              <a:off x="2640" y="2126"/>
              <a:ext cx="624" cy="514"/>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3" name="Line 107">
              <a:extLst>
                <a:ext uri="{FF2B5EF4-FFF2-40B4-BE49-F238E27FC236}">
                  <a16:creationId xmlns:a16="http://schemas.microsoft.com/office/drawing/2014/main" id="{0FDDF134-28F8-47FC-FC20-AE71FF72AD30}"/>
                </a:ext>
              </a:extLst>
            </p:cNvPr>
            <p:cNvSpPr>
              <a:spLocks noChangeShapeType="1"/>
            </p:cNvSpPr>
            <p:nvPr/>
          </p:nvSpPr>
          <p:spPr bwMode="auto">
            <a:xfrm flipV="1">
              <a:off x="2256" y="2143"/>
              <a:ext cx="48" cy="977"/>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6" name="Line 110">
              <a:extLst>
                <a:ext uri="{FF2B5EF4-FFF2-40B4-BE49-F238E27FC236}">
                  <a16:creationId xmlns:a16="http://schemas.microsoft.com/office/drawing/2014/main" id="{70B82AD4-709C-4D32-0EFD-B9EF31AA05AB}"/>
                </a:ext>
              </a:extLst>
            </p:cNvPr>
            <p:cNvSpPr>
              <a:spLocks noChangeShapeType="1"/>
            </p:cNvSpPr>
            <p:nvPr/>
          </p:nvSpPr>
          <p:spPr bwMode="auto">
            <a:xfrm flipH="1">
              <a:off x="1632" y="2139"/>
              <a:ext cx="528" cy="309"/>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8" name="Line 112">
              <a:extLst>
                <a:ext uri="{FF2B5EF4-FFF2-40B4-BE49-F238E27FC236}">
                  <a16:creationId xmlns:a16="http://schemas.microsoft.com/office/drawing/2014/main" id="{DEF960C3-FFC7-14D0-09F9-A0A5AE3E7E50}"/>
                </a:ext>
              </a:extLst>
            </p:cNvPr>
            <p:cNvSpPr>
              <a:spLocks noChangeShapeType="1"/>
            </p:cNvSpPr>
            <p:nvPr/>
          </p:nvSpPr>
          <p:spPr bwMode="auto">
            <a:xfrm>
              <a:off x="2592" y="3339"/>
              <a:ext cx="528" cy="309"/>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5176" name="Group 120">
              <a:extLst>
                <a:ext uri="{FF2B5EF4-FFF2-40B4-BE49-F238E27FC236}">
                  <a16:creationId xmlns:a16="http://schemas.microsoft.com/office/drawing/2014/main" id="{CD4B4B43-158E-AAC3-8CEC-F2E7A2C5811C}"/>
                </a:ext>
              </a:extLst>
            </p:cNvPr>
            <p:cNvGrpSpPr>
              <a:grpSpLocks/>
            </p:cNvGrpSpPr>
            <p:nvPr/>
          </p:nvGrpSpPr>
          <p:grpSpPr bwMode="auto">
            <a:xfrm>
              <a:off x="2112" y="1847"/>
              <a:ext cx="624" cy="376"/>
              <a:chOff x="2112" y="1872"/>
              <a:chExt cx="624" cy="352"/>
            </a:xfrm>
          </p:grpSpPr>
          <p:sp>
            <p:nvSpPr>
              <p:cNvPr id="45139" name="Oval 83">
                <a:extLst>
                  <a:ext uri="{FF2B5EF4-FFF2-40B4-BE49-F238E27FC236}">
                    <a16:creationId xmlns:a16="http://schemas.microsoft.com/office/drawing/2014/main" id="{2B31C07D-84DF-22C6-0761-5261F6AD266E}"/>
                  </a:ext>
                </a:extLst>
              </p:cNvPr>
              <p:cNvSpPr>
                <a:spLocks noChangeArrowheads="1"/>
              </p:cNvSpPr>
              <p:nvPr/>
            </p:nvSpPr>
            <p:spPr bwMode="auto">
              <a:xfrm>
                <a:off x="2112" y="1872"/>
                <a:ext cx="624" cy="352"/>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40" name="Text Box 84">
                <a:extLst>
                  <a:ext uri="{FF2B5EF4-FFF2-40B4-BE49-F238E27FC236}">
                    <a16:creationId xmlns:a16="http://schemas.microsoft.com/office/drawing/2014/main" id="{D4D5D3EB-CFD5-89ED-E7B5-8EE94B740D25}"/>
                  </a:ext>
                </a:extLst>
              </p:cNvPr>
              <p:cNvSpPr txBox="1">
                <a:spLocks noChangeArrowheads="1"/>
              </p:cNvSpPr>
              <p:nvPr/>
            </p:nvSpPr>
            <p:spPr bwMode="auto">
              <a:xfrm>
                <a:off x="2160" y="1872"/>
                <a:ext cx="528"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grpSp>
          <p:nvGrpSpPr>
            <p:cNvPr id="45173" name="Group 117">
              <a:extLst>
                <a:ext uri="{FF2B5EF4-FFF2-40B4-BE49-F238E27FC236}">
                  <a16:creationId xmlns:a16="http://schemas.microsoft.com/office/drawing/2014/main" id="{160840CC-C92A-A591-F211-A03125D2A7CF}"/>
                </a:ext>
              </a:extLst>
            </p:cNvPr>
            <p:cNvGrpSpPr>
              <a:grpSpLocks/>
            </p:cNvGrpSpPr>
            <p:nvPr/>
          </p:nvGrpSpPr>
          <p:grpSpPr bwMode="auto">
            <a:xfrm>
              <a:off x="192" y="1728"/>
              <a:ext cx="732" cy="2160"/>
              <a:chOff x="192" y="1872"/>
              <a:chExt cx="732" cy="2016"/>
            </a:xfrm>
          </p:grpSpPr>
          <p:sp>
            <p:nvSpPr>
              <p:cNvPr id="45169" name="Line 113">
                <a:extLst>
                  <a:ext uri="{FF2B5EF4-FFF2-40B4-BE49-F238E27FC236}">
                    <a16:creationId xmlns:a16="http://schemas.microsoft.com/office/drawing/2014/main" id="{DE76C5C5-38B8-2D44-C7A8-1B7692DB3910}"/>
                  </a:ext>
                </a:extLst>
              </p:cNvPr>
              <p:cNvSpPr>
                <a:spLocks noChangeShapeType="1"/>
              </p:cNvSpPr>
              <p:nvPr/>
            </p:nvSpPr>
            <p:spPr bwMode="auto">
              <a:xfrm flipH="1" flipV="1">
                <a:off x="336" y="3312"/>
                <a:ext cx="0" cy="528"/>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70" name="Line 114">
                <a:extLst>
                  <a:ext uri="{FF2B5EF4-FFF2-40B4-BE49-F238E27FC236}">
                    <a16:creationId xmlns:a16="http://schemas.microsoft.com/office/drawing/2014/main" id="{521A91E8-D881-78FF-ACF1-E9E93E711EF2}"/>
                  </a:ext>
                </a:extLst>
              </p:cNvPr>
              <p:cNvSpPr>
                <a:spLocks noChangeShapeType="1"/>
              </p:cNvSpPr>
              <p:nvPr/>
            </p:nvSpPr>
            <p:spPr bwMode="auto">
              <a:xfrm flipH="1">
                <a:off x="576" y="3312"/>
                <a:ext cx="0" cy="576"/>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71" name="Text Box 115">
                <a:extLst>
                  <a:ext uri="{FF2B5EF4-FFF2-40B4-BE49-F238E27FC236}">
                    <a16:creationId xmlns:a16="http://schemas.microsoft.com/office/drawing/2014/main" id="{AD5ADA99-4419-3913-6040-A7721CDFF568}"/>
                  </a:ext>
                </a:extLst>
              </p:cNvPr>
              <p:cNvSpPr txBox="1">
                <a:spLocks noChangeArrowheads="1"/>
              </p:cNvSpPr>
              <p:nvPr/>
            </p:nvSpPr>
            <p:spPr bwMode="auto">
              <a:xfrm>
                <a:off x="192" y="1872"/>
                <a:ext cx="732" cy="1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a:spAutoFit/>
              </a:bodyPr>
              <a:lstStyle/>
              <a:p>
                <a:pPr>
                  <a:spcBef>
                    <a:spcPct val="50000"/>
                  </a:spcBef>
                </a:pPr>
                <a:r>
                  <a:rPr lang="en-US" altLang="en-US" sz="1600">
                    <a:latin typeface="Arial" panose="020B0604020202020204" pitchFamily="34" charset="0"/>
                  </a:rPr>
                  <a:t>Local Mesh Service</a:t>
                </a:r>
              </a:p>
              <a:p>
                <a:pPr>
                  <a:spcBef>
                    <a:spcPct val="50000"/>
                  </a:spcBef>
                </a:pPr>
                <a:r>
                  <a:rPr lang="en-US" altLang="en-US" sz="1600">
                    <a:latin typeface="Arial" panose="020B0604020202020204" pitchFamily="34" charset="0"/>
                  </a:rPr>
                  <a:t>Organization 1 Service</a:t>
                </a:r>
              </a:p>
              <a:p>
                <a:pPr>
                  <a:spcBef>
                    <a:spcPct val="50000"/>
                  </a:spcBef>
                </a:pPr>
                <a:r>
                  <a:rPr lang="en-US" altLang="en-US" sz="1600">
                    <a:latin typeface="Arial" panose="020B0604020202020204" pitchFamily="34" charset="0"/>
                  </a:rPr>
                  <a:t>Organization 2 Service</a:t>
                </a:r>
              </a:p>
            </p:txBody>
          </p:sp>
          <p:sp>
            <p:nvSpPr>
              <p:cNvPr id="45172" name="Line 116">
                <a:extLst>
                  <a:ext uri="{FF2B5EF4-FFF2-40B4-BE49-F238E27FC236}">
                    <a16:creationId xmlns:a16="http://schemas.microsoft.com/office/drawing/2014/main" id="{88385625-B944-7F9E-4EB2-E8AFF0B9F9BF}"/>
                  </a:ext>
                </a:extLst>
              </p:cNvPr>
              <p:cNvSpPr>
                <a:spLocks noChangeShapeType="1"/>
              </p:cNvSpPr>
              <p:nvPr/>
            </p:nvSpPr>
            <p:spPr bwMode="auto">
              <a:xfrm flipH="1" flipV="1">
                <a:off x="816" y="3312"/>
                <a:ext cx="0" cy="52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45187" name="Group 131">
            <a:extLst>
              <a:ext uri="{FF2B5EF4-FFF2-40B4-BE49-F238E27FC236}">
                <a16:creationId xmlns:a16="http://schemas.microsoft.com/office/drawing/2014/main" id="{DAA4B71C-0D1A-B263-1F91-B37D0C72C64E}"/>
              </a:ext>
            </a:extLst>
          </p:cNvPr>
          <p:cNvGrpSpPr>
            <a:grpSpLocks/>
          </p:cNvGrpSpPr>
          <p:nvPr/>
        </p:nvGrpSpPr>
        <p:grpSpPr bwMode="auto">
          <a:xfrm>
            <a:off x="2286000" y="1790700"/>
            <a:ext cx="6324600" cy="3924300"/>
            <a:chOff x="1440" y="1128"/>
            <a:chExt cx="3984" cy="2472"/>
          </a:xfrm>
        </p:grpSpPr>
        <p:sp>
          <p:nvSpPr>
            <p:cNvPr id="45164" name="Line 108">
              <a:extLst>
                <a:ext uri="{FF2B5EF4-FFF2-40B4-BE49-F238E27FC236}">
                  <a16:creationId xmlns:a16="http://schemas.microsoft.com/office/drawing/2014/main" id="{86272390-C947-1229-0C90-2AD1AA5CAEBA}"/>
                </a:ext>
              </a:extLst>
            </p:cNvPr>
            <p:cNvSpPr>
              <a:spLocks noChangeShapeType="1"/>
            </p:cNvSpPr>
            <p:nvPr/>
          </p:nvSpPr>
          <p:spPr bwMode="auto">
            <a:xfrm flipH="1" flipV="1">
              <a:off x="3648" y="1968"/>
              <a:ext cx="1008" cy="57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5" name="Line 109">
              <a:extLst>
                <a:ext uri="{FF2B5EF4-FFF2-40B4-BE49-F238E27FC236}">
                  <a16:creationId xmlns:a16="http://schemas.microsoft.com/office/drawing/2014/main" id="{92BADFBF-C558-63FC-8760-F03322EB6264}"/>
                </a:ext>
              </a:extLst>
            </p:cNvPr>
            <p:cNvSpPr>
              <a:spLocks noChangeShapeType="1"/>
            </p:cNvSpPr>
            <p:nvPr/>
          </p:nvSpPr>
          <p:spPr bwMode="auto">
            <a:xfrm flipH="1" flipV="1">
              <a:off x="3312" y="2064"/>
              <a:ext cx="0" cy="57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6" name="Text Box 90">
              <a:extLst>
                <a:ext uri="{FF2B5EF4-FFF2-40B4-BE49-F238E27FC236}">
                  <a16:creationId xmlns:a16="http://schemas.microsoft.com/office/drawing/2014/main" id="{B3FF3822-8D44-D4E3-F3B1-AA7B338226E5}"/>
                </a:ext>
              </a:extLst>
            </p:cNvPr>
            <p:cNvSpPr txBox="1">
              <a:spLocks noChangeArrowheads="1"/>
            </p:cNvSpPr>
            <p:nvPr/>
          </p:nvSpPr>
          <p:spPr bwMode="auto">
            <a:xfrm>
              <a:off x="4032" y="1680"/>
              <a:ext cx="1392" cy="416"/>
            </a:xfrm>
            <a:prstGeom prst="rect">
              <a:avLst/>
            </a:prstGeom>
            <a:solidFill>
              <a:schemeClr val="hlink"/>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2 Infrastructure</a:t>
              </a:r>
            </a:p>
          </p:txBody>
        </p:sp>
        <p:sp>
          <p:nvSpPr>
            <p:cNvPr id="45147" name="Line 91">
              <a:extLst>
                <a:ext uri="{FF2B5EF4-FFF2-40B4-BE49-F238E27FC236}">
                  <a16:creationId xmlns:a16="http://schemas.microsoft.com/office/drawing/2014/main" id="{B3FAADED-80DD-EED9-00F9-BD5A5EA2D58C}"/>
                </a:ext>
              </a:extLst>
            </p:cNvPr>
            <p:cNvSpPr>
              <a:spLocks noChangeShapeType="1"/>
            </p:cNvSpPr>
            <p:nvPr/>
          </p:nvSpPr>
          <p:spPr bwMode="auto">
            <a:xfrm>
              <a:off x="4416" y="1344"/>
              <a:ext cx="192" cy="336"/>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8" name="Line 92">
              <a:extLst>
                <a:ext uri="{FF2B5EF4-FFF2-40B4-BE49-F238E27FC236}">
                  <a16:creationId xmlns:a16="http://schemas.microsoft.com/office/drawing/2014/main" id="{CD0CC04C-E4EA-7CA4-8EF4-AC7591BA29ED}"/>
                </a:ext>
              </a:extLst>
            </p:cNvPr>
            <p:cNvSpPr>
              <a:spLocks noChangeShapeType="1"/>
            </p:cNvSpPr>
            <p:nvPr/>
          </p:nvSpPr>
          <p:spPr bwMode="auto">
            <a:xfrm flipH="1" flipV="1">
              <a:off x="3408" y="2064"/>
              <a:ext cx="0" cy="576"/>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9" name="Line 93">
              <a:extLst>
                <a:ext uri="{FF2B5EF4-FFF2-40B4-BE49-F238E27FC236}">
                  <a16:creationId xmlns:a16="http://schemas.microsoft.com/office/drawing/2014/main" id="{DB783388-93BB-FF44-B315-E91EF5DDEBB4}"/>
                </a:ext>
              </a:extLst>
            </p:cNvPr>
            <p:cNvSpPr>
              <a:spLocks noChangeShapeType="1"/>
            </p:cNvSpPr>
            <p:nvPr/>
          </p:nvSpPr>
          <p:spPr bwMode="auto">
            <a:xfrm flipH="1">
              <a:off x="3696" y="2640"/>
              <a:ext cx="864" cy="4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0" name="Line 94">
              <a:extLst>
                <a:ext uri="{FF2B5EF4-FFF2-40B4-BE49-F238E27FC236}">
                  <a16:creationId xmlns:a16="http://schemas.microsoft.com/office/drawing/2014/main" id="{73E8ED27-C062-35D5-8A79-3E89C214827B}"/>
                </a:ext>
              </a:extLst>
            </p:cNvPr>
            <p:cNvSpPr>
              <a:spLocks noChangeShapeType="1"/>
            </p:cNvSpPr>
            <p:nvPr/>
          </p:nvSpPr>
          <p:spPr bwMode="auto">
            <a:xfrm flipV="1">
              <a:off x="1440" y="2832"/>
              <a:ext cx="1632" cy="768"/>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5151" name="Group 95">
              <a:extLst>
                <a:ext uri="{FF2B5EF4-FFF2-40B4-BE49-F238E27FC236}">
                  <a16:creationId xmlns:a16="http://schemas.microsoft.com/office/drawing/2014/main" id="{9ED6EEDA-BED8-DAC6-4E7D-B98C35C9FAFE}"/>
                </a:ext>
              </a:extLst>
            </p:cNvPr>
            <p:cNvGrpSpPr>
              <a:grpSpLocks/>
            </p:cNvGrpSpPr>
            <p:nvPr/>
          </p:nvGrpSpPr>
          <p:grpSpPr bwMode="auto">
            <a:xfrm>
              <a:off x="3072" y="1728"/>
              <a:ext cx="624" cy="366"/>
              <a:chOff x="4560" y="2544"/>
              <a:chExt cx="624" cy="366"/>
            </a:xfrm>
          </p:grpSpPr>
          <p:sp>
            <p:nvSpPr>
              <p:cNvPr id="45152" name="Oval 96">
                <a:extLst>
                  <a:ext uri="{FF2B5EF4-FFF2-40B4-BE49-F238E27FC236}">
                    <a16:creationId xmlns:a16="http://schemas.microsoft.com/office/drawing/2014/main" id="{1B58F1AE-D48E-3773-6D75-9631DB572AD2}"/>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53" name="Text Box 97">
                <a:extLst>
                  <a:ext uri="{FF2B5EF4-FFF2-40B4-BE49-F238E27FC236}">
                    <a16:creationId xmlns:a16="http://schemas.microsoft.com/office/drawing/2014/main" id="{9F21A27E-0EFB-7E19-523F-6DA69BA1396C}"/>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5160" name="Line 104">
              <a:extLst>
                <a:ext uri="{FF2B5EF4-FFF2-40B4-BE49-F238E27FC236}">
                  <a16:creationId xmlns:a16="http://schemas.microsoft.com/office/drawing/2014/main" id="{49C27216-19D4-FC58-AC12-ABE386618D12}"/>
                </a:ext>
              </a:extLst>
            </p:cNvPr>
            <p:cNvSpPr>
              <a:spLocks noChangeShapeType="1"/>
            </p:cNvSpPr>
            <p:nvPr/>
          </p:nvSpPr>
          <p:spPr bwMode="auto">
            <a:xfrm flipV="1">
              <a:off x="3504" y="1392"/>
              <a:ext cx="192" cy="384"/>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1" name="Line 105">
              <a:extLst>
                <a:ext uri="{FF2B5EF4-FFF2-40B4-BE49-F238E27FC236}">
                  <a16:creationId xmlns:a16="http://schemas.microsoft.com/office/drawing/2014/main" id="{B47D68C5-5620-A154-6E6B-FADAD35FB981}"/>
                </a:ext>
              </a:extLst>
            </p:cNvPr>
            <p:cNvSpPr>
              <a:spLocks noChangeShapeType="1"/>
            </p:cNvSpPr>
            <p:nvPr/>
          </p:nvSpPr>
          <p:spPr bwMode="auto">
            <a:xfrm flipH="1" flipV="1">
              <a:off x="3600" y="2016"/>
              <a:ext cx="1008" cy="576"/>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67" name="Line 111">
              <a:extLst>
                <a:ext uri="{FF2B5EF4-FFF2-40B4-BE49-F238E27FC236}">
                  <a16:creationId xmlns:a16="http://schemas.microsoft.com/office/drawing/2014/main" id="{D3D02606-CEA7-F58F-C849-01F3B22449D0}"/>
                </a:ext>
              </a:extLst>
            </p:cNvPr>
            <p:cNvSpPr>
              <a:spLocks noChangeShapeType="1"/>
            </p:cNvSpPr>
            <p:nvPr/>
          </p:nvSpPr>
          <p:spPr bwMode="auto">
            <a:xfrm flipH="1">
              <a:off x="2736" y="1920"/>
              <a:ext cx="336" cy="96"/>
            </a:xfrm>
            <a:prstGeom prst="line">
              <a:avLst/>
            </a:prstGeom>
            <a:noFill/>
            <a:ln w="28575">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85" name="Freeform 129">
              <a:extLst>
                <a:ext uri="{FF2B5EF4-FFF2-40B4-BE49-F238E27FC236}">
                  <a16:creationId xmlns:a16="http://schemas.microsoft.com/office/drawing/2014/main" id="{CF91B43B-A32A-880E-4FE3-80D1BB243650}"/>
                </a:ext>
              </a:extLst>
            </p:cNvPr>
            <p:cNvSpPr>
              <a:spLocks/>
            </p:cNvSpPr>
            <p:nvPr/>
          </p:nvSpPr>
          <p:spPr bwMode="auto">
            <a:xfrm>
              <a:off x="3696" y="1128"/>
              <a:ext cx="720" cy="264"/>
            </a:xfrm>
            <a:custGeom>
              <a:avLst/>
              <a:gdLst>
                <a:gd name="T0" fmla="*/ 0 w 720"/>
                <a:gd name="T1" fmla="*/ 264 h 264"/>
                <a:gd name="T2" fmla="*/ 192 w 720"/>
                <a:gd name="T3" fmla="*/ 72 h 264"/>
                <a:gd name="T4" fmla="*/ 576 w 720"/>
                <a:gd name="T5" fmla="*/ 24 h 264"/>
                <a:gd name="T6" fmla="*/ 720 w 720"/>
                <a:gd name="T7" fmla="*/ 216 h 264"/>
              </a:gdLst>
              <a:ahLst/>
              <a:cxnLst>
                <a:cxn ang="0">
                  <a:pos x="T0" y="T1"/>
                </a:cxn>
                <a:cxn ang="0">
                  <a:pos x="T2" y="T3"/>
                </a:cxn>
                <a:cxn ang="0">
                  <a:pos x="T4" y="T5"/>
                </a:cxn>
                <a:cxn ang="0">
                  <a:pos x="T6" y="T7"/>
                </a:cxn>
              </a:cxnLst>
              <a:rect l="0" t="0" r="r" b="b"/>
              <a:pathLst>
                <a:path w="720" h="264">
                  <a:moveTo>
                    <a:pt x="0" y="264"/>
                  </a:moveTo>
                  <a:cubicBezTo>
                    <a:pt x="48" y="188"/>
                    <a:pt x="96" y="112"/>
                    <a:pt x="192" y="72"/>
                  </a:cubicBezTo>
                  <a:cubicBezTo>
                    <a:pt x="288" y="32"/>
                    <a:pt x="488" y="0"/>
                    <a:pt x="576" y="24"/>
                  </a:cubicBezTo>
                  <a:cubicBezTo>
                    <a:pt x="664" y="48"/>
                    <a:pt x="692" y="132"/>
                    <a:pt x="720" y="216"/>
                  </a:cubicBezTo>
                </a:path>
              </a:pathLst>
            </a:custGeom>
            <a:noFill/>
            <a:ln w="3810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1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518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51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07DA73B-B7B4-6038-B24A-F01392C35771}"/>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71B08765-2063-89B9-DC15-9A91AB4A1E88}"/>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8132C389-954C-6555-84FA-BD32DFE4156F}"/>
              </a:ext>
            </a:extLst>
          </p:cNvPr>
          <p:cNvSpPr>
            <a:spLocks noGrp="1" noChangeArrowheads="1"/>
          </p:cNvSpPr>
          <p:nvPr>
            <p:ph type="sldNum" sz="quarter" idx="12"/>
          </p:nvPr>
        </p:nvSpPr>
        <p:spPr>
          <a:ln/>
        </p:spPr>
        <p:txBody>
          <a:bodyPr/>
          <a:lstStyle/>
          <a:p>
            <a:r>
              <a:rPr lang="en-US" altLang="en-US"/>
              <a:t>Slide </a:t>
            </a:r>
            <a:fld id="{A5F099FF-74AA-1045-B39F-1FADB934AF9C}" type="slidenum">
              <a:rPr lang="en-US" altLang="en-US"/>
              <a:pPr/>
              <a:t>16</a:t>
            </a:fld>
            <a:endParaRPr lang="en-US" altLang="en-US"/>
          </a:p>
        </p:txBody>
      </p:sp>
      <p:sp>
        <p:nvSpPr>
          <p:cNvPr id="49154" name="Rectangle 2">
            <a:extLst>
              <a:ext uri="{FF2B5EF4-FFF2-40B4-BE49-F238E27FC236}">
                <a16:creationId xmlns:a16="http://schemas.microsoft.com/office/drawing/2014/main" id="{5F85F022-248F-3160-699D-58026BEC8548}"/>
              </a:ext>
            </a:extLst>
          </p:cNvPr>
          <p:cNvSpPr>
            <a:spLocks noGrp="1" noChangeArrowheads="1"/>
          </p:cNvSpPr>
          <p:nvPr>
            <p:ph type="title"/>
          </p:nvPr>
        </p:nvSpPr>
        <p:spPr>
          <a:xfrm>
            <a:off x="533400" y="685800"/>
            <a:ext cx="4648200" cy="1219200"/>
          </a:xfrm>
        </p:spPr>
        <p:txBody>
          <a:bodyPr/>
          <a:lstStyle/>
          <a:p>
            <a:pPr algn="l"/>
            <a:r>
              <a:rPr lang="en-US" altLang="en-US"/>
              <a:t>Scenario II without segregated data services</a:t>
            </a:r>
            <a:endParaRPr lang="en-US" altLang="en-US" sz="2000"/>
          </a:p>
        </p:txBody>
      </p:sp>
      <p:grpSp>
        <p:nvGrpSpPr>
          <p:cNvPr id="49155" name="Group 3">
            <a:extLst>
              <a:ext uri="{FF2B5EF4-FFF2-40B4-BE49-F238E27FC236}">
                <a16:creationId xmlns:a16="http://schemas.microsoft.com/office/drawing/2014/main" id="{792921CF-408D-6596-6705-08C119C61EBD}"/>
              </a:ext>
            </a:extLst>
          </p:cNvPr>
          <p:cNvGrpSpPr>
            <a:grpSpLocks/>
          </p:cNvGrpSpPr>
          <p:nvPr/>
        </p:nvGrpSpPr>
        <p:grpSpPr bwMode="auto">
          <a:xfrm>
            <a:off x="1676400" y="3733800"/>
            <a:ext cx="990600" cy="581025"/>
            <a:chOff x="1056" y="2352"/>
            <a:chExt cx="624" cy="366"/>
          </a:xfrm>
        </p:grpSpPr>
        <p:sp>
          <p:nvSpPr>
            <p:cNvPr id="49156" name="Oval 4">
              <a:extLst>
                <a:ext uri="{FF2B5EF4-FFF2-40B4-BE49-F238E27FC236}">
                  <a16:creationId xmlns:a16="http://schemas.microsoft.com/office/drawing/2014/main" id="{E4937525-97D3-D985-FE34-76AC04B59884}"/>
                </a:ext>
              </a:extLst>
            </p:cNvPr>
            <p:cNvSpPr>
              <a:spLocks noChangeArrowheads="1"/>
            </p:cNvSpPr>
            <p:nvPr/>
          </p:nvSpPr>
          <p:spPr bwMode="auto">
            <a:xfrm>
              <a:off x="1056" y="2352"/>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7" name="Text Box 5">
              <a:extLst>
                <a:ext uri="{FF2B5EF4-FFF2-40B4-BE49-F238E27FC236}">
                  <a16:creationId xmlns:a16="http://schemas.microsoft.com/office/drawing/2014/main" id="{74E2628F-494D-2FFF-AB70-AA9D42287521}"/>
                </a:ext>
              </a:extLst>
            </p:cNvPr>
            <p:cNvSpPr txBox="1">
              <a:spLocks noChangeArrowheads="1"/>
            </p:cNvSpPr>
            <p:nvPr/>
          </p:nvSpPr>
          <p:spPr bwMode="auto">
            <a:xfrm>
              <a:off x="1104"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9158" name="Cloud">
            <a:extLst>
              <a:ext uri="{FF2B5EF4-FFF2-40B4-BE49-F238E27FC236}">
                <a16:creationId xmlns:a16="http://schemas.microsoft.com/office/drawing/2014/main" id="{92C9DD41-BB2D-EB2E-6141-E4674CA5DF38}"/>
              </a:ext>
            </a:extLst>
          </p:cNvPr>
          <p:cNvSpPr>
            <a:spLocks noChangeAspect="1" noEditPoints="1" noChangeArrowheads="1"/>
          </p:cNvSpPr>
          <p:nvPr/>
        </p:nvSpPr>
        <p:spPr bwMode="auto">
          <a:xfrm>
            <a:off x="5181600" y="838200"/>
            <a:ext cx="2286000" cy="15335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49159" name="Text Box 7">
            <a:extLst>
              <a:ext uri="{FF2B5EF4-FFF2-40B4-BE49-F238E27FC236}">
                <a16:creationId xmlns:a16="http://schemas.microsoft.com/office/drawing/2014/main" id="{94C53AAE-7FF6-C536-7256-4DA296CB622E}"/>
              </a:ext>
            </a:extLst>
          </p:cNvPr>
          <p:cNvSpPr txBox="1">
            <a:spLocks noChangeArrowheads="1"/>
          </p:cNvSpPr>
          <p:nvPr/>
        </p:nvSpPr>
        <p:spPr bwMode="auto">
          <a:xfrm>
            <a:off x="5638800" y="13716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000">
                <a:latin typeface="Arial" panose="020B0604020202020204" pitchFamily="34" charset="0"/>
              </a:rPr>
              <a:t>Internet</a:t>
            </a:r>
          </a:p>
        </p:txBody>
      </p:sp>
      <p:grpSp>
        <p:nvGrpSpPr>
          <p:cNvPr id="49161" name="Group 9">
            <a:extLst>
              <a:ext uri="{FF2B5EF4-FFF2-40B4-BE49-F238E27FC236}">
                <a16:creationId xmlns:a16="http://schemas.microsoft.com/office/drawing/2014/main" id="{1107C5FC-12AC-859D-18A0-4802E0C80DEF}"/>
              </a:ext>
            </a:extLst>
          </p:cNvPr>
          <p:cNvGrpSpPr>
            <a:grpSpLocks/>
          </p:cNvGrpSpPr>
          <p:nvPr/>
        </p:nvGrpSpPr>
        <p:grpSpPr bwMode="auto">
          <a:xfrm>
            <a:off x="3200400" y="4953000"/>
            <a:ext cx="990600" cy="581025"/>
            <a:chOff x="2016" y="3120"/>
            <a:chExt cx="624" cy="366"/>
          </a:xfrm>
        </p:grpSpPr>
        <p:sp>
          <p:nvSpPr>
            <p:cNvPr id="49162" name="Oval 10">
              <a:extLst>
                <a:ext uri="{FF2B5EF4-FFF2-40B4-BE49-F238E27FC236}">
                  <a16:creationId xmlns:a16="http://schemas.microsoft.com/office/drawing/2014/main" id="{30004796-FB75-C8AD-5232-5BBC3BBD7B82}"/>
                </a:ext>
              </a:extLst>
            </p:cNvPr>
            <p:cNvSpPr>
              <a:spLocks noChangeArrowheads="1"/>
            </p:cNvSpPr>
            <p:nvPr/>
          </p:nvSpPr>
          <p:spPr bwMode="auto">
            <a:xfrm>
              <a:off x="2016" y="312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3" name="Text Box 11">
              <a:extLst>
                <a:ext uri="{FF2B5EF4-FFF2-40B4-BE49-F238E27FC236}">
                  <a16:creationId xmlns:a16="http://schemas.microsoft.com/office/drawing/2014/main" id="{EE9DFAAC-B1D7-B487-6C4A-0E122510BE9E}"/>
                </a:ext>
              </a:extLst>
            </p:cNvPr>
            <p:cNvSpPr txBox="1">
              <a:spLocks noChangeArrowheads="1"/>
            </p:cNvSpPr>
            <p:nvPr/>
          </p:nvSpPr>
          <p:spPr bwMode="auto">
            <a:xfrm>
              <a:off x="2064" y="312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64" name="Group 12">
            <a:extLst>
              <a:ext uri="{FF2B5EF4-FFF2-40B4-BE49-F238E27FC236}">
                <a16:creationId xmlns:a16="http://schemas.microsoft.com/office/drawing/2014/main" id="{E325AE2D-378D-107F-FB7F-3164F1B7CDFC}"/>
              </a:ext>
            </a:extLst>
          </p:cNvPr>
          <p:cNvGrpSpPr>
            <a:grpSpLocks/>
          </p:cNvGrpSpPr>
          <p:nvPr/>
        </p:nvGrpSpPr>
        <p:grpSpPr bwMode="auto">
          <a:xfrm>
            <a:off x="4953000" y="4191000"/>
            <a:ext cx="990600" cy="581025"/>
            <a:chOff x="2304" y="2352"/>
            <a:chExt cx="624" cy="366"/>
          </a:xfrm>
        </p:grpSpPr>
        <p:sp>
          <p:nvSpPr>
            <p:cNvPr id="49165" name="Oval 13">
              <a:extLst>
                <a:ext uri="{FF2B5EF4-FFF2-40B4-BE49-F238E27FC236}">
                  <a16:creationId xmlns:a16="http://schemas.microsoft.com/office/drawing/2014/main" id="{B7314E0F-CBE3-E9A3-EB73-9B80F13168B3}"/>
                </a:ext>
              </a:extLst>
            </p:cNvPr>
            <p:cNvSpPr>
              <a:spLocks noChangeArrowheads="1"/>
            </p:cNvSpPr>
            <p:nvPr/>
          </p:nvSpPr>
          <p:spPr bwMode="auto">
            <a:xfrm>
              <a:off x="2304" y="2352"/>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6" name="Text Box 14">
              <a:extLst>
                <a:ext uri="{FF2B5EF4-FFF2-40B4-BE49-F238E27FC236}">
                  <a16:creationId xmlns:a16="http://schemas.microsoft.com/office/drawing/2014/main" id="{FDE2479D-AAA7-07C0-3EFC-21E2E5851383}"/>
                </a:ext>
              </a:extLst>
            </p:cNvPr>
            <p:cNvSpPr txBox="1">
              <a:spLocks noChangeArrowheads="1"/>
            </p:cNvSpPr>
            <p:nvPr/>
          </p:nvSpPr>
          <p:spPr bwMode="auto">
            <a:xfrm>
              <a:off x="2352" y="2352"/>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67" name="Group 15">
            <a:extLst>
              <a:ext uri="{FF2B5EF4-FFF2-40B4-BE49-F238E27FC236}">
                <a16:creationId xmlns:a16="http://schemas.microsoft.com/office/drawing/2014/main" id="{1ED0A46B-A91E-753E-61BC-6437FF1C7E82}"/>
              </a:ext>
            </a:extLst>
          </p:cNvPr>
          <p:cNvGrpSpPr>
            <a:grpSpLocks/>
          </p:cNvGrpSpPr>
          <p:nvPr/>
        </p:nvGrpSpPr>
        <p:grpSpPr bwMode="auto">
          <a:xfrm>
            <a:off x="7239000" y="4038600"/>
            <a:ext cx="990600" cy="581025"/>
            <a:chOff x="4560" y="2544"/>
            <a:chExt cx="624" cy="366"/>
          </a:xfrm>
        </p:grpSpPr>
        <p:sp>
          <p:nvSpPr>
            <p:cNvPr id="49168" name="Oval 16">
              <a:extLst>
                <a:ext uri="{FF2B5EF4-FFF2-40B4-BE49-F238E27FC236}">
                  <a16:creationId xmlns:a16="http://schemas.microsoft.com/office/drawing/2014/main" id="{4A6B5B9D-47EE-A9BE-76FA-2EB4B99FF11B}"/>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9" name="Text Box 17">
              <a:extLst>
                <a:ext uri="{FF2B5EF4-FFF2-40B4-BE49-F238E27FC236}">
                  <a16:creationId xmlns:a16="http://schemas.microsoft.com/office/drawing/2014/main" id="{B0D4F2DD-15E3-7A0D-289B-82606751ED61}"/>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0" name="Group 18">
            <a:extLst>
              <a:ext uri="{FF2B5EF4-FFF2-40B4-BE49-F238E27FC236}">
                <a16:creationId xmlns:a16="http://schemas.microsoft.com/office/drawing/2014/main" id="{B1AD3F19-1754-ECE0-6726-AC1DEE12B16F}"/>
              </a:ext>
            </a:extLst>
          </p:cNvPr>
          <p:cNvGrpSpPr>
            <a:grpSpLocks/>
          </p:cNvGrpSpPr>
          <p:nvPr/>
        </p:nvGrpSpPr>
        <p:grpSpPr bwMode="auto">
          <a:xfrm>
            <a:off x="1524000" y="5715000"/>
            <a:ext cx="990600" cy="581025"/>
            <a:chOff x="3552" y="3024"/>
            <a:chExt cx="624" cy="366"/>
          </a:xfrm>
        </p:grpSpPr>
        <p:sp>
          <p:nvSpPr>
            <p:cNvPr id="49171" name="Oval 19">
              <a:extLst>
                <a:ext uri="{FF2B5EF4-FFF2-40B4-BE49-F238E27FC236}">
                  <a16:creationId xmlns:a16="http://schemas.microsoft.com/office/drawing/2014/main" id="{4C91B23C-D82D-C6F2-767B-85BD49B9C257}"/>
                </a:ext>
              </a:extLst>
            </p:cNvPr>
            <p:cNvSpPr>
              <a:spLocks noChangeArrowheads="1"/>
            </p:cNvSpPr>
            <p:nvPr/>
          </p:nvSpPr>
          <p:spPr bwMode="auto">
            <a:xfrm>
              <a:off x="3552" y="302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2" name="Text Box 20">
              <a:extLst>
                <a:ext uri="{FF2B5EF4-FFF2-40B4-BE49-F238E27FC236}">
                  <a16:creationId xmlns:a16="http://schemas.microsoft.com/office/drawing/2014/main" id="{CA6D2800-01A3-4DC3-622D-8DAC18941B1E}"/>
                </a:ext>
              </a:extLst>
            </p:cNvPr>
            <p:cNvSpPr txBox="1">
              <a:spLocks noChangeArrowheads="1"/>
            </p:cNvSpPr>
            <p:nvPr/>
          </p:nvSpPr>
          <p:spPr bwMode="auto">
            <a:xfrm>
              <a:off x="3600" y="302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3" name="Group 21">
            <a:extLst>
              <a:ext uri="{FF2B5EF4-FFF2-40B4-BE49-F238E27FC236}">
                <a16:creationId xmlns:a16="http://schemas.microsoft.com/office/drawing/2014/main" id="{15C672DE-CAA6-463C-8914-F73ED24FCA7E}"/>
              </a:ext>
            </a:extLst>
          </p:cNvPr>
          <p:cNvGrpSpPr>
            <a:grpSpLocks/>
          </p:cNvGrpSpPr>
          <p:nvPr/>
        </p:nvGrpSpPr>
        <p:grpSpPr bwMode="auto">
          <a:xfrm>
            <a:off x="6934200" y="5257800"/>
            <a:ext cx="990600" cy="581025"/>
            <a:chOff x="4368" y="3312"/>
            <a:chExt cx="624" cy="366"/>
          </a:xfrm>
        </p:grpSpPr>
        <p:sp>
          <p:nvSpPr>
            <p:cNvPr id="49174" name="Oval 22">
              <a:extLst>
                <a:ext uri="{FF2B5EF4-FFF2-40B4-BE49-F238E27FC236}">
                  <a16:creationId xmlns:a16="http://schemas.microsoft.com/office/drawing/2014/main" id="{5738D052-D231-5DA3-4B80-C007FC65C836}"/>
                </a:ext>
              </a:extLst>
            </p:cNvPr>
            <p:cNvSpPr>
              <a:spLocks noChangeArrowheads="1"/>
            </p:cNvSpPr>
            <p:nvPr/>
          </p:nvSpPr>
          <p:spPr bwMode="auto">
            <a:xfrm>
              <a:off x="4368" y="3312"/>
              <a:ext cx="624" cy="336"/>
            </a:xfrm>
            <a:prstGeom prst="ellipse">
              <a:avLst/>
            </a:prstGeom>
            <a:solidFill>
              <a:srgbClr val="FF00FF"/>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5" name="Text Box 23">
              <a:extLst>
                <a:ext uri="{FF2B5EF4-FFF2-40B4-BE49-F238E27FC236}">
                  <a16:creationId xmlns:a16="http://schemas.microsoft.com/office/drawing/2014/main" id="{CE00495F-22B9-05CB-6CA3-36F968EAE2AE}"/>
                </a:ext>
              </a:extLst>
            </p:cNvPr>
            <p:cNvSpPr txBox="1">
              <a:spLocks noChangeArrowheads="1"/>
            </p:cNvSpPr>
            <p:nvPr/>
          </p:nvSpPr>
          <p:spPr bwMode="auto">
            <a:xfrm>
              <a:off x="4416" y="3312"/>
              <a:ext cx="528" cy="366"/>
            </a:xfrm>
            <a:prstGeom prst="rect">
              <a:avLst/>
            </a:prstGeom>
            <a:noFill/>
            <a:ln>
              <a:noFill/>
            </a:ln>
            <a:effectLst/>
            <a:extLst>
              <a:ext uri="{909E8E84-426E-40DD-AFC4-6F175D3DCCD1}">
                <a14:hiddenFill xmlns:a14="http://schemas.microsoft.com/office/drawing/2010/main">
                  <a:solidFill>
                    <a:srgbClr val="FF00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3</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grpSp>
        <p:nvGrpSpPr>
          <p:cNvPr id="49176" name="Group 24">
            <a:extLst>
              <a:ext uri="{FF2B5EF4-FFF2-40B4-BE49-F238E27FC236}">
                <a16:creationId xmlns:a16="http://schemas.microsoft.com/office/drawing/2014/main" id="{E7BA6B13-3E8D-B51F-E7E3-E8F8EC092854}"/>
              </a:ext>
            </a:extLst>
          </p:cNvPr>
          <p:cNvGrpSpPr>
            <a:grpSpLocks/>
          </p:cNvGrpSpPr>
          <p:nvPr/>
        </p:nvGrpSpPr>
        <p:grpSpPr bwMode="auto">
          <a:xfrm>
            <a:off x="4876800" y="5715000"/>
            <a:ext cx="990600" cy="581025"/>
            <a:chOff x="3072" y="3600"/>
            <a:chExt cx="624" cy="366"/>
          </a:xfrm>
        </p:grpSpPr>
        <p:sp>
          <p:nvSpPr>
            <p:cNvPr id="49177" name="Oval 25">
              <a:extLst>
                <a:ext uri="{FF2B5EF4-FFF2-40B4-BE49-F238E27FC236}">
                  <a16:creationId xmlns:a16="http://schemas.microsoft.com/office/drawing/2014/main" id="{27FB4F8E-69D4-276E-A8C8-A80E2E9300EE}"/>
                </a:ext>
              </a:extLst>
            </p:cNvPr>
            <p:cNvSpPr>
              <a:spLocks noChangeArrowheads="1"/>
            </p:cNvSpPr>
            <p:nvPr/>
          </p:nvSpPr>
          <p:spPr bwMode="auto">
            <a:xfrm>
              <a:off x="3072" y="3600"/>
              <a:ext cx="624" cy="336"/>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8" name="Text Box 26">
              <a:extLst>
                <a:ext uri="{FF2B5EF4-FFF2-40B4-BE49-F238E27FC236}">
                  <a16:creationId xmlns:a16="http://schemas.microsoft.com/office/drawing/2014/main" id="{B1A5315C-47EC-48AB-279E-9722E1855B45}"/>
                </a:ext>
              </a:extLst>
            </p:cNvPr>
            <p:cNvSpPr txBox="1">
              <a:spLocks noChangeArrowheads="1"/>
            </p:cNvSpPr>
            <p:nvPr/>
          </p:nvSpPr>
          <p:spPr bwMode="auto">
            <a:xfrm>
              <a:off x="3120" y="3600"/>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a:t>
              </a:r>
            </a:p>
          </p:txBody>
        </p:sp>
      </p:grpSp>
      <p:sp>
        <p:nvSpPr>
          <p:cNvPr id="49194" name="Text Box 42">
            <a:extLst>
              <a:ext uri="{FF2B5EF4-FFF2-40B4-BE49-F238E27FC236}">
                <a16:creationId xmlns:a16="http://schemas.microsoft.com/office/drawing/2014/main" id="{E1B35D04-65EE-EB72-91F6-D0D0DF2DC39F}"/>
              </a:ext>
            </a:extLst>
          </p:cNvPr>
          <p:cNvSpPr txBox="1">
            <a:spLocks noChangeArrowheads="1"/>
          </p:cNvSpPr>
          <p:nvPr/>
        </p:nvSpPr>
        <p:spPr bwMode="auto">
          <a:xfrm>
            <a:off x="1143000" y="1935163"/>
            <a:ext cx="2286000" cy="660400"/>
          </a:xfrm>
          <a:prstGeom prst="rect">
            <a:avLst/>
          </a:prstGeom>
          <a:solidFill>
            <a:schemeClr val="accent1"/>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1 Infrastructure</a:t>
            </a:r>
          </a:p>
        </p:txBody>
      </p:sp>
      <p:sp>
        <p:nvSpPr>
          <p:cNvPr id="49195" name="Line 43">
            <a:extLst>
              <a:ext uri="{FF2B5EF4-FFF2-40B4-BE49-F238E27FC236}">
                <a16:creationId xmlns:a16="http://schemas.microsoft.com/office/drawing/2014/main" id="{3A92A1F9-028B-20AE-B7D3-0B5ABC2328C4}"/>
              </a:ext>
            </a:extLst>
          </p:cNvPr>
          <p:cNvSpPr>
            <a:spLocks noChangeShapeType="1"/>
          </p:cNvSpPr>
          <p:nvPr/>
        </p:nvSpPr>
        <p:spPr bwMode="auto">
          <a:xfrm flipV="1">
            <a:off x="3429000" y="1958975"/>
            <a:ext cx="1828800" cy="327025"/>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6" name="Line 44">
            <a:extLst>
              <a:ext uri="{FF2B5EF4-FFF2-40B4-BE49-F238E27FC236}">
                <a16:creationId xmlns:a16="http://schemas.microsoft.com/office/drawing/2014/main" id="{898D0866-5792-6EA4-6682-FDF3ABB6B528}"/>
              </a:ext>
            </a:extLst>
          </p:cNvPr>
          <p:cNvSpPr>
            <a:spLocks noChangeShapeType="1"/>
          </p:cNvSpPr>
          <p:nvPr/>
        </p:nvSpPr>
        <p:spPr bwMode="auto">
          <a:xfrm flipV="1">
            <a:off x="2514600" y="3319463"/>
            <a:ext cx="838200" cy="49053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7" name="Line 45">
            <a:extLst>
              <a:ext uri="{FF2B5EF4-FFF2-40B4-BE49-F238E27FC236}">
                <a16:creationId xmlns:a16="http://schemas.microsoft.com/office/drawing/2014/main" id="{A965F537-661B-F010-D443-994892AA6DCA}"/>
              </a:ext>
            </a:extLst>
          </p:cNvPr>
          <p:cNvSpPr>
            <a:spLocks noChangeShapeType="1"/>
          </p:cNvSpPr>
          <p:nvPr/>
        </p:nvSpPr>
        <p:spPr bwMode="auto">
          <a:xfrm>
            <a:off x="3124200" y="2640013"/>
            <a:ext cx="381000" cy="407987"/>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8" name="Line 46">
            <a:extLst>
              <a:ext uri="{FF2B5EF4-FFF2-40B4-BE49-F238E27FC236}">
                <a16:creationId xmlns:a16="http://schemas.microsoft.com/office/drawing/2014/main" id="{BF6C2B70-A966-9FF5-C25F-1C805BDF588A}"/>
              </a:ext>
            </a:extLst>
          </p:cNvPr>
          <p:cNvSpPr>
            <a:spLocks noChangeShapeType="1"/>
          </p:cNvSpPr>
          <p:nvPr/>
        </p:nvSpPr>
        <p:spPr bwMode="auto">
          <a:xfrm flipV="1">
            <a:off x="3733800" y="3402013"/>
            <a:ext cx="76200" cy="155098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99" name="Line 47">
            <a:extLst>
              <a:ext uri="{FF2B5EF4-FFF2-40B4-BE49-F238E27FC236}">
                <a16:creationId xmlns:a16="http://schemas.microsoft.com/office/drawing/2014/main" id="{31350875-D6DC-38A6-FE52-F8534B7769D8}"/>
              </a:ext>
            </a:extLst>
          </p:cNvPr>
          <p:cNvSpPr>
            <a:spLocks noChangeShapeType="1"/>
          </p:cNvSpPr>
          <p:nvPr/>
        </p:nvSpPr>
        <p:spPr bwMode="auto">
          <a:xfrm>
            <a:off x="2514600" y="4054475"/>
            <a:ext cx="838200" cy="898525"/>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03" name="Line 51">
            <a:extLst>
              <a:ext uri="{FF2B5EF4-FFF2-40B4-BE49-F238E27FC236}">
                <a16:creationId xmlns:a16="http://schemas.microsoft.com/office/drawing/2014/main" id="{FB4EB06B-9E78-47FE-F2F7-5BB8954DF5D0}"/>
              </a:ext>
            </a:extLst>
          </p:cNvPr>
          <p:cNvSpPr>
            <a:spLocks noChangeShapeType="1"/>
          </p:cNvSpPr>
          <p:nvPr/>
        </p:nvSpPr>
        <p:spPr bwMode="auto">
          <a:xfrm>
            <a:off x="4114800" y="5300663"/>
            <a:ext cx="838200" cy="490537"/>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04" name="Group 52">
            <a:extLst>
              <a:ext uri="{FF2B5EF4-FFF2-40B4-BE49-F238E27FC236}">
                <a16:creationId xmlns:a16="http://schemas.microsoft.com/office/drawing/2014/main" id="{EDFFF6BF-ECBD-EE7D-8D2A-7F5E394DD203}"/>
              </a:ext>
            </a:extLst>
          </p:cNvPr>
          <p:cNvGrpSpPr>
            <a:grpSpLocks/>
          </p:cNvGrpSpPr>
          <p:nvPr/>
        </p:nvGrpSpPr>
        <p:grpSpPr bwMode="auto">
          <a:xfrm>
            <a:off x="3352800" y="2932113"/>
            <a:ext cx="990600" cy="596900"/>
            <a:chOff x="2112" y="1872"/>
            <a:chExt cx="624" cy="352"/>
          </a:xfrm>
        </p:grpSpPr>
        <p:sp>
          <p:nvSpPr>
            <p:cNvPr id="49205" name="Oval 53">
              <a:extLst>
                <a:ext uri="{FF2B5EF4-FFF2-40B4-BE49-F238E27FC236}">
                  <a16:creationId xmlns:a16="http://schemas.microsoft.com/office/drawing/2014/main" id="{91D1C8C9-7C21-2983-7B59-26B1E5C6BE79}"/>
                </a:ext>
              </a:extLst>
            </p:cNvPr>
            <p:cNvSpPr>
              <a:spLocks noChangeArrowheads="1"/>
            </p:cNvSpPr>
            <p:nvPr/>
          </p:nvSpPr>
          <p:spPr bwMode="auto">
            <a:xfrm>
              <a:off x="2112" y="1872"/>
              <a:ext cx="624" cy="352"/>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206" name="Text Box 54">
              <a:extLst>
                <a:ext uri="{FF2B5EF4-FFF2-40B4-BE49-F238E27FC236}">
                  <a16:creationId xmlns:a16="http://schemas.microsoft.com/office/drawing/2014/main" id="{F4FC4A70-552D-981B-18F9-108ED4B191B4}"/>
                </a:ext>
              </a:extLst>
            </p:cNvPr>
            <p:cNvSpPr txBox="1">
              <a:spLocks noChangeArrowheads="1"/>
            </p:cNvSpPr>
            <p:nvPr/>
          </p:nvSpPr>
          <p:spPr bwMode="auto">
            <a:xfrm>
              <a:off x="2160" y="1872"/>
              <a:ext cx="528"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1</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9209" name="Line 57">
            <a:extLst>
              <a:ext uri="{FF2B5EF4-FFF2-40B4-BE49-F238E27FC236}">
                <a16:creationId xmlns:a16="http://schemas.microsoft.com/office/drawing/2014/main" id="{D5F69762-D234-AB6E-E32E-ED120C7356A3}"/>
              </a:ext>
            </a:extLst>
          </p:cNvPr>
          <p:cNvSpPr>
            <a:spLocks noChangeShapeType="1"/>
          </p:cNvSpPr>
          <p:nvPr/>
        </p:nvSpPr>
        <p:spPr bwMode="auto">
          <a:xfrm flipH="1">
            <a:off x="609600" y="5181600"/>
            <a:ext cx="0" cy="979488"/>
          </a:xfrm>
          <a:prstGeom prst="line">
            <a:avLst/>
          </a:prstGeom>
          <a:noFill/>
          <a:ln w="76200">
            <a:solidFill>
              <a:schemeClr val="accent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0" name="Text Box 58">
            <a:extLst>
              <a:ext uri="{FF2B5EF4-FFF2-40B4-BE49-F238E27FC236}">
                <a16:creationId xmlns:a16="http://schemas.microsoft.com/office/drawing/2014/main" id="{19231B8B-504C-596F-FF44-8F2DE1B28EBF}"/>
              </a:ext>
            </a:extLst>
          </p:cNvPr>
          <p:cNvSpPr txBox="1">
            <a:spLocks noChangeArrowheads="1"/>
          </p:cNvSpPr>
          <p:nvPr/>
        </p:nvSpPr>
        <p:spPr bwMode="auto">
          <a:xfrm>
            <a:off x="381000" y="2743200"/>
            <a:ext cx="795338"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a:spAutoFit/>
          </a:bodyPr>
          <a:lstStyle/>
          <a:p>
            <a:pPr>
              <a:spcBef>
                <a:spcPct val="50000"/>
              </a:spcBef>
            </a:pPr>
            <a:r>
              <a:rPr lang="en-US" altLang="en-US" sz="1600">
                <a:latin typeface="Arial" panose="020B0604020202020204" pitchFamily="34" charset="0"/>
              </a:rPr>
              <a:t>Organization 1 Service</a:t>
            </a:r>
          </a:p>
          <a:p>
            <a:pPr>
              <a:spcBef>
                <a:spcPct val="50000"/>
              </a:spcBef>
            </a:pPr>
            <a:r>
              <a:rPr lang="en-US" altLang="en-US" sz="1600">
                <a:latin typeface="Arial" panose="020B0604020202020204" pitchFamily="34" charset="0"/>
              </a:rPr>
              <a:t>Organization 2 Service</a:t>
            </a:r>
          </a:p>
        </p:txBody>
      </p:sp>
      <p:sp>
        <p:nvSpPr>
          <p:cNvPr id="49211" name="Line 59">
            <a:extLst>
              <a:ext uri="{FF2B5EF4-FFF2-40B4-BE49-F238E27FC236}">
                <a16:creationId xmlns:a16="http://schemas.microsoft.com/office/drawing/2014/main" id="{576B64CB-F623-41E9-B74E-AEBEE7938AE9}"/>
              </a:ext>
            </a:extLst>
          </p:cNvPr>
          <p:cNvSpPr>
            <a:spLocks noChangeShapeType="1"/>
          </p:cNvSpPr>
          <p:nvPr/>
        </p:nvSpPr>
        <p:spPr bwMode="auto">
          <a:xfrm flipH="1" flipV="1">
            <a:off x="990600" y="5181600"/>
            <a:ext cx="0" cy="898525"/>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5" name="Text Box 63">
            <a:extLst>
              <a:ext uri="{FF2B5EF4-FFF2-40B4-BE49-F238E27FC236}">
                <a16:creationId xmlns:a16="http://schemas.microsoft.com/office/drawing/2014/main" id="{915B2E1A-B1EB-6ED2-4A86-E4735CF49578}"/>
              </a:ext>
            </a:extLst>
          </p:cNvPr>
          <p:cNvSpPr txBox="1">
            <a:spLocks noChangeArrowheads="1"/>
          </p:cNvSpPr>
          <p:nvPr/>
        </p:nvSpPr>
        <p:spPr bwMode="auto">
          <a:xfrm>
            <a:off x="6400800" y="2667000"/>
            <a:ext cx="2209800" cy="660400"/>
          </a:xfrm>
          <a:prstGeom prst="rect">
            <a:avLst/>
          </a:prstGeom>
          <a:solidFill>
            <a:schemeClr val="hlink"/>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solidFill>
                  <a:srgbClr val="FFFF00"/>
                </a:solidFill>
                <a:latin typeface="Arial" panose="020B0604020202020204" pitchFamily="34" charset="0"/>
              </a:rPr>
              <a:t>Organization 2 Infrastructure</a:t>
            </a:r>
          </a:p>
        </p:txBody>
      </p:sp>
      <p:sp>
        <p:nvSpPr>
          <p:cNvPr id="49216" name="Line 64">
            <a:extLst>
              <a:ext uri="{FF2B5EF4-FFF2-40B4-BE49-F238E27FC236}">
                <a16:creationId xmlns:a16="http://schemas.microsoft.com/office/drawing/2014/main" id="{5E0E45B8-5F5A-0EA8-9DB7-E20A0793D344}"/>
              </a:ext>
            </a:extLst>
          </p:cNvPr>
          <p:cNvSpPr>
            <a:spLocks noChangeShapeType="1"/>
          </p:cNvSpPr>
          <p:nvPr/>
        </p:nvSpPr>
        <p:spPr bwMode="auto">
          <a:xfrm>
            <a:off x="7010400" y="2133600"/>
            <a:ext cx="304800" cy="5334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7" name="Line 65">
            <a:extLst>
              <a:ext uri="{FF2B5EF4-FFF2-40B4-BE49-F238E27FC236}">
                <a16:creationId xmlns:a16="http://schemas.microsoft.com/office/drawing/2014/main" id="{79216F29-D4F4-8D8F-7D38-95FEB49728E5}"/>
              </a:ext>
            </a:extLst>
          </p:cNvPr>
          <p:cNvSpPr>
            <a:spLocks noChangeShapeType="1"/>
          </p:cNvSpPr>
          <p:nvPr/>
        </p:nvSpPr>
        <p:spPr bwMode="auto">
          <a:xfrm flipH="1" flipV="1">
            <a:off x="5410200" y="3276600"/>
            <a:ext cx="0" cy="9144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18" name="Line 66">
            <a:extLst>
              <a:ext uri="{FF2B5EF4-FFF2-40B4-BE49-F238E27FC236}">
                <a16:creationId xmlns:a16="http://schemas.microsoft.com/office/drawing/2014/main" id="{8990031F-2C9B-8E9D-7A21-DE1A030393E9}"/>
              </a:ext>
            </a:extLst>
          </p:cNvPr>
          <p:cNvSpPr>
            <a:spLocks noChangeShapeType="1"/>
          </p:cNvSpPr>
          <p:nvPr/>
        </p:nvSpPr>
        <p:spPr bwMode="auto">
          <a:xfrm flipH="1">
            <a:off x="5867400" y="4191000"/>
            <a:ext cx="1371600" cy="762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220" name="Group 68">
            <a:extLst>
              <a:ext uri="{FF2B5EF4-FFF2-40B4-BE49-F238E27FC236}">
                <a16:creationId xmlns:a16="http://schemas.microsoft.com/office/drawing/2014/main" id="{92D0B55C-3BBA-980C-016A-AE1D49E6AF8D}"/>
              </a:ext>
            </a:extLst>
          </p:cNvPr>
          <p:cNvGrpSpPr>
            <a:grpSpLocks/>
          </p:cNvGrpSpPr>
          <p:nvPr/>
        </p:nvGrpSpPr>
        <p:grpSpPr bwMode="auto">
          <a:xfrm>
            <a:off x="4876800" y="2743200"/>
            <a:ext cx="990600" cy="581025"/>
            <a:chOff x="4560" y="2544"/>
            <a:chExt cx="624" cy="366"/>
          </a:xfrm>
        </p:grpSpPr>
        <p:sp>
          <p:nvSpPr>
            <p:cNvPr id="49221" name="Oval 69">
              <a:extLst>
                <a:ext uri="{FF2B5EF4-FFF2-40B4-BE49-F238E27FC236}">
                  <a16:creationId xmlns:a16="http://schemas.microsoft.com/office/drawing/2014/main" id="{6206F64C-1333-D34F-9FEC-0C6BB2BC5A48}"/>
                </a:ext>
              </a:extLst>
            </p:cNvPr>
            <p:cNvSpPr>
              <a:spLocks noChangeArrowheads="1"/>
            </p:cNvSpPr>
            <p:nvPr/>
          </p:nvSpPr>
          <p:spPr bwMode="auto">
            <a:xfrm>
              <a:off x="4560" y="2544"/>
              <a:ext cx="624" cy="336"/>
            </a:xfrm>
            <a:prstGeom prst="ellipse">
              <a:avLst/>
            </a:prstGeom>
            <a:solidFill>
              <a:schemeClr val="hlink"/>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222" name="Text Box 70">
              <a:extLst>
                <a:ext uri="{FF2B5EF4-FFF2-40B4-BE49-F238E27FC236}">
                  <a16:creationId xmlns:a16="http://schemas.microsoft.com/office/drawing/2014/main" id="{F5D80D18-0596-41B2-0B93-64F6FB5142D0}"/>
                </a:ext>
              </a:extLst>
            </p:cNvPr>
            <p:cNvSpPr txBox="1">
              <a:spLocks noChangeArrowheads="1"/>
            </p:cNvSpPr>
            <p:nvPr/>
          </p:nvSpPr>
          <p:spPr bwMode="auto">
            <a:xfrm>
              <a:off x="4608" y="2544"/>
              <a:ext cx="528" cy="366"/>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rgbClr val="FFFF00"/>
                  </a:solidFill>
                  <a:latin typeface="Arial Black" panose="020B0604020202020204" pitchFamily="34" charset="0"/>
                </a:rPr>
                <a:t>Org 2</a:t>
              </a:r>
              <a:br>
                <a:rPr lang="en-US" altLang="en-US" sz="1600">
                  <a:solidFill>
                    <a:srgbClr val="FFFF00"/>
                  </a:solidFill>
                  <a:latin typeface="Arial Black" panose="020B0604020202020204" pitchFamily="34" charset="0"/>
                </a:rPr>
              </a:br>
              <a:r>
                <a:rPr lang="en-US" altLang="en-US" sz="1600">
                  <a:solidFill>
                    <a:srgbClr val="FFFF00"/>
                  </a:solidFill>
                  <a:latin typeface="Arial Black" panose="020B0604020202020204" pitchFamily="34" charset="0"/>
                </a:rPr>
                <a:t>MPP</a:t>
              </a:r>
            </a:p>
          </p:txBody>
        </p:sp>
      </p:grpSp>
      <p:sp>
        <p:nvSpPr>
          <p:cNvPr id="49223" name="Line 71">
            <a:extLst>
              <a:ext uri="{FF2B5EF4-FFF2-40B4-BE49-F238E27FC236}">
                <a16:creationId xmlns:a16="http://schemas.microsoft.com/office/drawing/2014/main" id="{D485CBDF-99CC-30A9-E827-5C52B68B0A54}"/>
              </a:ext>
            </a:extLst>
          </p:cNvPr>
          <p:cNvSpPr>
            <a:spLocks noChangeShapeType="1"/>
          </p:cNvSpPr>
          <p:nvPr/>
        </p:nvSpPr>
        <p:spPr bwMode="auto">
          <a:xfrm flipV="1">
            <a:off x="5562600" y="2209800"/>
            <a:ext cx="304800" cy="60960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4" name="Line 72">
            <a:extLst>
              <a:ext uri="{FF2B5EF4-FFF2-40B4-BE49-F238E27FC236}">
                <a16:creationId xmlns:a16="http://schemas.microsoft.com/office/drawing/2014/main" id="{59FE13D7-25BC-9AFD-24C0-9B01D30BECEA}"/>
              </a:ext>
            </a:extLst>
          </p:cNvPr>
          <p:cNvSpPr>
            <a:spLocks noChangeShapeType="1"/>
          </p:cNvSpPr>
          <p:nvPr/>
        </p:nvSpPr>
        <p:spPr bwMode="auto">
          <a:xfrm flipH="1" flipV="1">
            <a:off x="5715000" y="3200400"/>
            <a:ext cx="1600200" cy="914400"/>
          </a:xfrm>
          <a:prstGeom prst="line">
            <a:avLst/>
          </a:prstGeom>
          <a:noFill/>
          <a:ln w="762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6" name="Freeform 74">
            <a:extLst>
              <a:ext uri="{FF2B5EF4-FFF2-40B4-BE49-F238E27FC236}">
                <a16:creationId xmlns:a16="http://schemas.microsoft.com/office/drawing/2014/main" id="{87666157-3DCA-F9BD-219D-B6904D02D372}"/>
              </a:ext>
            </a:extLst>
          </p:cNvPr>
          <p:cNvSpPr>
            <a:spLocks/>
          </p:cNvSpPr>
          <p:nvPr/>
        </p:nvSpPr>
        <p:spPr bwMode="auto">
          <a:xfrm>
            <a:off x="5867400" y="1790700"/>
            <a:ext cx="1143000" cy="419100"/>
          </a:xfrm>
          <a:custGeom>
            <a:avLst/>
            <a:gdLst>
              <a:gd name="T0" fmla="*/ 0 w 720"/>
              <a:gd name="T1" fmla="*/ 264 h 264"/>
              <a:gd name="T2" fmla="*/ 192 w 720"/>
              <a:gd name="T3" fmla="*/ 72 h 264"/>
              <a:gd name="T4" fmla="*/ 576 w 720"/>
              <a:gd name="T5" fmla="*/ 24 h 264"/>
              <a:gd name="T6" fmla="*/ 720 w 720"/>
              <a:gd name="T7" fmla="*/ 216 h 264"/>
            </a:gdLst>
            <a:ahLst/>
            <a:cxnLst>
              <a:cxn ang="0">
                <a:pos x="T0" y="T1"/>
              </a:cxn>
              <a:cxn ang="0">
                <a:pos x="T2" y="T3"/>
              </a:cxn>
              <a:cxn ang="0">
                <a:pos x="T4" y="T5"/>
              </a:cxn>
              <a:cxn ang="0">
                <a:pos x="T6" y="T7"/>
              </a:cxn>
            </a:cxnLst>
            <a:rect l="0" t="0" r="r" b="b"/>
            <a:pathLst>
              <a:path w="720" h="264">
                <a:moveTo>
                  <a:pt x="0" y="264"/>
                </a:moveTo>
                <a:cubicBezTo>
                  <a:pt x="48" y="188"/>
                  <a:pt x="96" y="112"/>
                  <a:pt x="192" y="72"/>
                </a:cubicBezTo>
                <a:cubicBezTo>
                  <a:pt x="288" y="32"/>
                  <a:pt x="488" y="0"/>
                  <a:pt x="576" y="24"/>
                </a:cubicBezTo>
                <a:cubicBezTo>
                  <a:pt x="664" y="48"/>
                  <a:pt x="692" y="132"/>
                  <a:pt x="720" y="216"/>
                </a:cubicBezTo>
              </a:path>
            </a:pathLst>
          </a:custGeom>
          <a:noFill/>
          <a:ln w="3810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7" name="Freeform 75">
            <a:extLst>
              <a:ext uri="{FF2B5EF4-FFF2-40B4-BE49-F238E27FC236}">
                <a16:creationId xmlns:a16="http://schemas.microsoft.com/office/drawing/2014/main" id="{5048293B-0EF4-3862-D7F2-AF2872A70ED4}"/>
              </a:ext>
            </a:extLst>
          </p:cNvPr>
          <p:cNvSpPr>
            <a:spLocks/>
          </p:cNvSpPr>
          <p:nvPr/>
        </p:nvSpPr>
        <p:spPr bwMode="auto">
          <a:xfrm>
            <a:off x="2438400" y="4648200"/>
            <a:ext cx="2667000" cy="1219200"/>
          </a:xfrm>
          <a:custGeom>
            <a:avLst/>
            <a:gdLst>
              <a:gd name="T0" fmla="*/ 1680 w 1680"/>
              <a:gd name="T1" fmla="*/ 0 h 768"/>
              <a:gd name="T2" fmla="*/ 1104 w 1680"/>
              <a:gd name="T3" fmla="*/ 624 h 768"/>
              <a:gd name="T4" fmla="*/ 0 w 1680"/>
              <a:gd name="T5" fmla="*/ 768 h 768"/>
            </a:gdLst>
            <a:ahLst/>
            <a:cxnLst>
              <a:cxn ang="0">
                <a:pos x="T0" y="T1"/>
              </a:cxn>
              <a:cxn ang="0">
                <a:pos x="T2" y="T3"/>
              </a:cxn>
              <a:cxn ang="0">
                <a:pos x="T4" y="T5"/>
              </a:cxn>
            </a:cxnLst>
            <a:rect l="0" t="0" r="r" b="b"/>
            <a:pathLst>
              <a:path w="1680" h="768">
                <a:moveTo>
                  <a:pt x="1680" y="0"/>
                </a:moveTo>
                <a:cubicBezTo>
                  <a:pt x="1532" y="248"/>
                  <a:pt x="1384" y="496"/>
                  <a:pt x="1104" y="624"/>
                </a:cubicBezTo>
                <a:cubicBezTo>
                  <a:pt x="824" y="752"/>
                  <a:pt x="412" y="760"/>
                  <a:pt x="0" y="768"/>
                </a:cubicBezTo>
              </a:path>
            </a:pathLst>
          </a:custGeom>
          <a:noFill/>
          <a:ln w="76200" cap="flat" cmpd="sng">
            <a:solidFill>
              <a:schemeClr val="hlink"/>
            </a:solidFill>
            <a:prstDash val="sysDot"/>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228" name="Freeform 76">
            <a:extLst>
              <a:ext uri="{FF2B5EF4-FFF2-40B4-BE49-F238E27FC236}">
                <a16:creationId xmlns:a16="http://schemas.microsoft.com/office/drawing/2014/main" id="{BA61D279-0913-4A09-7F18-6628E5D923A9}"/>
              </a:ext>
            </a:extLst>
          </p:cNvPr>
          <p:cNvSpPr>
            <a:spLocks/>
          </p:cNvSpPr>
          <p:nvPr/>
        </p:nvSpPr>
        <p:spPr bwMode="auto">
          <a:xfrm>
            <a:off x="5257800" y="990600"/>
            <a:ext cx="2514600" cy="1676400"/>
          </a:xfrm>
          <a:custGeom>
            <a:avLst/>
            <a:gdLst>
              <a:gd name="T0" fmla="*/ 0 w 1584"/>
              <a:gd name="T1" fmla="*/ 576 h 1056"/>
              <a:gd name="T2" fmla="*/ 384 w 1584"/>
              <a:gd name="T3" fmla="*/ 192 h 1056"/>
              <a:gd name="T4" fmla="*/ 1104 w 1584"/>
              <a:gd name="T5" fmla="*/ 144 h 1056"/>
              <a:gd name="T6" fmla="*/ 1584 w 1584"/>
              <a:gd name="T7" fmla="*/ 1056 h 1056"/>
            </a:gdLst>
            <a:ahLst/>
            <a:cxnLst>
              <a:cxn ang="0">
                <a:pos x="T0" y="T1"/>
              </a:cxn>
              <a:cxn ang="0">
                <a:pos x="T2" y="T3"/>
              </a:cxn>
              <a:cxn ang="0">
                <a:pos x="T4" y="T5"/>
              </a:cxn>
              <a:cxn ang="0">
                <a:pos x="T6" y="T7"/>
              </a:cxn>
            </a:cxnLst>
            <a:rect l="0" t="0" r="r" b="b"/>
            <a:pathLst>
              <a:path w="1584" h="1056">
                <a:moveTo>
                  <a:pt x="0" y="576"/>
                </a:moveTo>
                <a:cubicBezTo>
                  <a:pt x="100" y="420"/>
                  <a:pt x="200" y="264"/>
                  <a:pt x="384" y="192"/>
                </a:cubicBezTo>
                <a:cubicBezTo>
                  <a:pt x="568" y="120"/>
                  <a:pt x="904" y="0"/>
                  <a:pt x="1104" y="144"/>
                </a:cubicBezTo>
                <a:cubicBezTo>
                  <a:pt x="1304" y="288"/>
                  <a:pt x="1504" y="904"/>
                  <a:pt x="1584" y="1056"/>
                </a:cubicBezTo>
              </a:path>
            </a:pathLst>
          </a:custGeom>
          <a:noFill/>
          <a:ln w="38100" cap="rnd" cmpd="sng">
            <a:solidFill>
              <a:schemeClr val="tx1"/>
            </a:solidFill>
            <a:prstDash val="sysDot"/>
            <a:round/>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236A2D9-EDF4-1137-966D-D29D70A336CA}"/>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D40434E6-8A01-8779-FF3E-242BA347211A}"/>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6B978884-F02E-9F29-AB26-C81927319A7A}"/>
              </a:ext>
            </a:extLst>
          </p:cNvPr>
          <p:cNvSpPr>
            <a:spLocks noGrp="1" noChangeArrowheads="1"/>
          </p:cNvSpPr>
          <p:nvPr>
            <p:ph type="sldNum" sz="quarter" idx="12"/>
          </p:nvPr>
        </p:nvSpPr>
        <p:spPr>
          <a:ln/>
        </p:spPr>
        <p:txBody>
          <a:bodyPr/>
          <a:lstStyle/>
          <a:p>
            <a:r>
              <a:rPr lang="en-US" altLang="en-US"/>
              <a:t>Slide </a:t>
            </a:r>
            <a:fld id="{03D47462-5EE0-9E48-B614-85AD56A773EE}" type="slidenum">
              <a:rPr lang="en-US" altLang="en-US"/>
              <a:pPr/>
              <a:t>2</a:t>
            </a:fld>
            <a:endParaRPr lang="en-US" altLang="en-US"/>
          </a:p>
        </p:txBody>
      </p:sp>
      <p:sp>
        <p:nvSpPr>
          <p:cNvPr id="3076" name="Foliennummernplatzhalter 5">
            <a:extLst>
              <a:ext uri="{FF2B5EF4-FFF2-40B4-BE49-F238E27FC236}">
                <a16:creationId xmlns:a16="http://schemas.microsoft.com/office/drawing/2014/main" id="{4F076408-F1F6-251D-8152-433BBD6AA615}"/>
              </a:ext>
            </a:extLst>
          </p:cNvPr>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b="0"/>
              <a:t>Slide </a:t>
            </a:r>
            <a:fld id="{1F118E78-436B-6B45-A803-DABC72035892}" type="slidenum">
              <a:rPr lang="en-US" altLang="en-US" b="0"/>
              <a:pPr algn="ctr"/>
              <a:t>2</a:t>
            </a:fld>
            <a:endParaRPr lang="en-US" altLang="en-US" b="0"/>
          </a:p>
        </p:txBody>
      </p:sp>
      <p:sp>
        <p:nvSpPr>
          <p:cNvPr id="3077" name="Rectangle 2">
            <a:extLst>
              <a:ext uri="{FF2B5EF4-FFF2-40B4-BE49-F238E27FC236}">
                <a16:creationId xmlns:a16="http://schemas.microsoft.com/office/drawing/2014/main" id="{E50BE7DE-3B3B-3A54-5339-2634B7F5F4D7}"/>
              </a:ext>
            </a:extLst>
          </p:cNvPr>
          <p:cNvSpPr>
            <a:spLocks noGrp="1" noChangeArrowheads="1"/>
          </p:cNvSpPr>
          <p:nvPr>
            <p:ph type="title"/>
          </p:nvPr>
        </p:nvSpPr>
        <p:spPr>
          <a:noFill/>
        </p:spPr>
        <p:txBody>
          <a:bodyPr/>
          <a:lstStyle/>
          <a:p>
            <a:r>
              <a:rPr lang="en-US" altLang="en-US" sz="3600">
                <a:latin typeface="Arial" panose="020B0604020202020204" pitchFamily="34" charset="0"/>
              </a:rPr>
              <a:t>Abstract</a:t>
            </a:r>
          </a:p>
        </p:txBody>
      </p:sp>
      <p:sp>
        <p:nvSpPr>
          <p:cNvPr id="3078" name="Rectangle 3">
            <a:extLst>
              <a:ext uri="{FF2B5EF4-FFF2-40B4-BE49-F238E27FC236}">
                <a16:creationId xmlns:a16="http://schemas.microsoft.com/office/drawing/2014/main" id="{8D478A51-D4D9-BE08-DD81-796D6D228E2A}"/>
              </a:ext>
            </a:extLst>
          </p:cNvPr>
          <p:cNvSpPr>
            <a:spLocks noGrp="1" noChangeArrowheads="1"/>
          </p:cNvSpPr>
          <p:nvPr>
            <p:ph type="body" idx="1"/>
          </p:nvPr>
        </p:nvSpPr>
        <p:spPr>
          <a:noFill/>
        </p:spPr>
        <p:txBody>
          <a:bodyPr/>
          <a:lstStyle/>
          <a:p>
            <a:pPr>
              <a:buFontTx/>
              <a:buNone/>
            </a:pPr>
            <a:r>
              <a:rPr lang="en-US" altLang="en-US" b="0" dirty="0"/>
              <a:t>802.11 networks frequently handle different categories of traffic and different communities that need to be isolated from each other. This is commonly done by VLANs (802.1Q) in wired networks. While there are some provisions for the support of VLANs in 802.11, there is room for extension and addition of VLAN support. This presentation explores current VLAN support in IEEE Std 802.11 and suggests some areas where further support could be provided.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AC96EEE-53FC-2062-8A0A-F8F4A48BEE46}"/>
              </a:ext>
            </a:extLst>
          </p:cNvPr>
          <p:cNvSpPr>
            <a:spLocks noGrp="1" noChangeArrowheads="1"/>
          </p:cNvSpPr>
          <p:nvPr>
            <p:ph type="dt" sz="half" idx="10"/>
          </p:nvPr>
        </p:nvSpPr>
        <p:spPr>
          <a:ln/>
        </p:spPr>
        <p:txBody>
          <a:bodyPr/>
          <a:lstStyle/>
          <a:p>
            <a:r>
              <a:rPr lang="en-US" altLang="en-US"/>
              <a:t>March 2025</a:t>
            </a:r>
          </a:p>
        </p:txBody>
      </p:sp>
      <p:sp>
        <p:nvSpPr>
          <p:cNvPr id="3" name="Rectangle 5">
            <a:extLst>
              <a:ext uri="{FF2B5EF4-FFF2-40B4-BE49-F238E27FC236}">
                <a16:creationId xmlns:a16="http://schemas.microsoft.com/office/drawing/2014/main" id="{D54BEF2C-EE11-8227-1B60-F980FD09C11C}"/>
              </a:ext>
            </a:extLst>
          </p:cNvPr>
          <p:cNvSpPr>
            <a:spLocks noGrp="1" noChangeArrowheads="1"/>
          </p:cNvSpPr>
          <p:nvPr>
            <p:ph type="ftr" sz="quarter" idx="11"/>
          </p:nvPr>
        </p:nvSpPr>
        <p:spPr>
          <a:ln/>
        </p:spPr>
        <p:txBody>
          <a:bodyPr/>
          <a:lstStyle/>
          <a:p>
            <a:r>
              <a:rPr lang="en-US" altLang="en-US"/>
              <a:t>D. Eastlake (Self)</a:t>
            </a:r>
          </a:p>
        </p:txBody>
      </p:sp>
      <p:sp>
        <p:nvSpPr>
          <p:cNvPr id="4" name="Rectangle 6">
            <a:extLst>
              <a:ext uri="{FF2B5EF4-FFF2-40B4-BE49-F238E27FC236}">
                <a16:creationId xmlns:a16="http://schemas.microsoft.com/office/drawing/2014/main" id="{E466C511-448E-AF9C-513D-1EA29D73CB1D}"/>
              </a:ext>
            </a:extLst>
          </p:cNvPr>
          <p:cNvSpPr>
            <a:spLocks noGrp="1" noChangeArrowheads="1"/>
          </p:cNvSpPr>
          <p:nvPr>
            <p:ph type="sldNum" sz="quarter" idx="12"/>
          </p:nvPr>
        </p:nvSpPr>
        <p:spPr>
          <a:ln/>
        </p:spPr>
        <p:txBody>
          <a:bodyPr/>
          <a:lstStyle/>
          <a:p>
            <a:r>
              <a:rPr lang="en-US" altLang="en-US"/>
              <a:t>Slide </a:t>
            </a:r>
            <a:fld id="{9FD1F4D5-8814-FF46-ABC1-022F82A55F20}" type="slidenum">
              <a:rPr lang="en-US" altLang="en-US"/>
              <a:pPr/>
              <a:t>3</a:t>
            </a:fld>
            <a:endParaRPr lang="en-US" altLang="en-US"/>
          </a:p>
        </p:txBody>
      </p:sp>
      <p:sp>
        <p:nvSpPr>
          <p:cNvPr id="55298" name="Rectangle 2">
            <a:extLst>
              <a:ext uri="{FF2B5EF4-FFF2-40B4-BE49-F238E27FC236}">
                <a16:creationId xmlns:a16="http://schemas.microsoft.com/office/drawing/2014/main" id="{18C4BAB9-1623-D845-6F0F-BB6E42923C11}"/>
              </a:ext>
            </a:extLst>
          </p:cNvPr>
          <p:cNvSpPr>
            <a:spLocks noGrp="1" noChangeArrowheads="1"/>
          </p:cNvSpPr>
          <p:nvPr>
            <p:ph type="title"/>
          </p:nvPr>
        </p:nvSpPr>
        <p:spPr>
          <a:xfrm>
            <a:off x="533400" y="685800"/>
            <a:ext cx="5334000" cy="1219200"/>
          </a:xfrm>
        </p:spPr>
        <p:txBody>
          <a:bodyPr/>
          <a:lstStyle/>
          <a:p>
            <a:pPr algn="l"/>
            <a:r>
              <a:rPr lang="en-US" altLang="en-US" sz="3600" dirty="0"/>
              <a:t>Simple Example Scenario</a:t>
            </a:r>
            <a:br>
              <a:rPr lang="en-US" altLang="en-US" sz="3600" dirty="0"/>
            </a:br>
            <a:r>
              <a:rPr lang="en-US" altLang="en-US" sz="2400" dirty="0"/>
              <a:t>(unified infrastructure,</a:t>
            </a:r>
            <a:br>
              <a:rPr lang="en-US" altLang="en-US" sz="2400" dirty="0"/>
            </a:br>
            <a:r>
              <a:rPr lang="en-US" altLang="en-US" sz="2400" dirty="0"/>
              <a:t>  single interface end stations)</a:t>
            </a:r>
          </a:p>
        </p:txBody>
      </p:sp>
      <p:grpSp>
        <p:nvGrpSpPr>
          <p:cNvPr id="55299" name="Group 3">
            <a:extLst>
              <a:ext uri="{FF2B5EF4-FFF2-40B4-BE49-F238E27FC236}">
                <a16:creationId xmlns:a16="http://schemas.microsoft.com/office/drawing/2014/main" id="{AFDB0880-C1A8-6330-6D8F-67E625B57C5E}"/>
              </a:ext>
            </a:extLst>
          </p:cNvPr>
          <p:cNvGrpSpPr>
            <a:grpSpLocks/>
          </p:cNvGrpSpPr>
          <p:nvPr/>
        </p:nvGrpSpPr>
        <p:grpSpPr bwMode="auto">
          <a:xfrm>
            <a:off x="1371600" y="3886200"/>
            <a:ext cx="1143000" cy="381000"/>
            <a:chOff x="1008" y="2112"/>
            <a:chExt cx="720" cy="240"/>
          </a:xfrm>
        </p:grpSpPr>
        <p:sp>
          <p:nvSpPr>
            <p:cNvPr id="55300" name="Oval 4">
              <a:extLst>
                <a:ext uri="{FF2B5EF4-FFF2-40B4-BE49-F238E27FC236}">
                  <a16:creationId xmlns:a16="http://schemas.microsoft.com/office/drawing/2014/main" id="{9E08FF58-00ED-6B9D-9CA1-04A4774F0784}"/>
                </a:ext>
              </a:extLst>
            </p:cNvPr>
            <p:cNvSpPr>
              <a:spLocks noChangeArrowheads="1"/>
            </p:cNvSpPr>
            <p:nvPr/>
          </p:nvSpPr>
          <p:spPr bwMode="auto">
            <a:xfrm>
              <a:off x="1008" y="2112"/>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1" name="Text Box 5">
              <a:extLst>
                <a:ext uri="{FF2B5EF4-FFF2-40B4-BE49-F238E27FC236}">
                  <a16:creationId xmlns:a16="http://schemas.microsoft.com/office/drawing/2014/main" id="{982F235F-C9D0-4F5B-604B-D2E8F97B66E8}"/>
                </a:ext>
              </a:extLst>
            </p:cNvPr>
            <p:cNvSpPr txBox="1">
              <a:spLocks noChangeArrowheads="1"/>
            </p:cNvSpPr>
            <p:nvPr/>
          </p:nvSpPr>
          <p:spPr bwMode="auto">
            <a:xfrm>
              <a:off x="1104" y="2112"/>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1</a:t>
              </a:r>
            </a:p>
          </p:txBody>
        </p:sp>
      </p:grpSp>
      <p:sp>
        <p:nvSpPr>
          <p:cNvPr id="55302" name="Text Box 6">
            <a:extLst>
              <a:ext uri="{FF2B5EF4-FFF2-40B4-BE49-F238E27FC236}">
                <a16:creationId xmlns:a16="http://schemas.microsoft.com/office/drawing/2014/main" id="{052DF9B4-2939-E3D8-582B-3452A91879CE}"/>
              </a:ext>
            </a:extLst>
          </p:cNvPr>
          <p:cNvSpPr txBox="1">
            <a:spLocks noChangeArrowheads="1"/>
          </p:cNvSpPr>
          <p:nvPr/>
        </p:nvSpPr>
        <p:spPr bwMode="auto">
          <a:xfrm>
            <a:off x="609600" y="54864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Infected Station</a:t>
            </a:r>
          </a:p>
        </p:txBody>
      </p:sp>
      <p:sp>
        <p:nvSpPr>
          <p:cNvPr id="55303" name="Oval 7">
            <a:extLst>
              <a:ext uri="{FF2B5EF4-FFF2-40B4-BE49-F238E27FC236}">
                <a16:creationId xmlns:a16="http://schemas.microsoft.com/office/drawing/2014/main" id="{00EBF84A-281F-4F86-A212-F02A47E4AE61}"/>
              </a:ext>
            </a:extLst>
          </p:cNvPr>
          <p:cNvSpPr>
            <a:spLocks noChangeArrowheads="1"/>
          </p:cNvSpPr>
          <p:nvPr/>
        </p:nvSpPr>
        <p:spPr bwMode="auto">
          <a:xfrm>
            <a:off x="3505200" y="3657600"/>
            <a:ext cx="1143000" cy="38100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4" name="Text Box 8">
            <a:extLst>
              <a:ext uri="{FF2B5EF4-FFF2-40B4-BE49-F238E27FC236}">
                <a16:creationId xmlns:a16="http://schemas.microsoft.com/office/drawing/2014/main" id="{C527225B-E32D-8CCF-00EA-96A9F9D6FC5C}"/>
              </a:ext>
            </a:extLst>
          </p:cNvPr>
          <p:cNvSpPr txBox="1">
            <a:spLocks noChangeArrowheads="1"/>
          </p:cNvSpPr>
          <p:nvPr/>
        </p:nvSpPr>
        <p:spPr bwMode="auto">
          <a:xfrm>
            <a:off x="3657600" y="3657600"/>
            <a:ext cx="914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MAP 2</a:t>
            </a:r>
          </a:p>
        </p:txBody>
      </p:sp>
      <p:grpSp>
        <p:nvGrpSpPr>
          <p:cNvPr id="55306" name="Group 10">
            <a:extLst>
              <a:ext uri="{FF2B5EF4-FFF2-40B4-BE49-F238E27FC236}">
                <a16:creationId xmlns:a16="http://schemas.microsoft.com/office/drawing/2014/main" id="{1E1F3917-2C69-2BBE-2481-B92F4AD0F861}"/>
              </a:ext>
            </a:extLst>
          </p:cNvPr>
          <p:cNvGrpSpPr>
            <a:grpSpLocks/>
          </p:cNvGrpSpPr>
          <p:nvPr/>
        </p:nvGrpSpPr>
        <p:grpSpPr bwMode="auto">
          <a:xfrm>
            <a:off x="5867400" y="4191000"/>
            <a:ext cx="1143000" cy="381000"/>
            <a:chOff x="3696" y="2400"/>
            <a:chExt cx="720" cy="240"/>
          </a:xfrm>
        </p:grpSpPr>
        <p:sp>
          <p:nvSpPr>
            <p:cNvPr id="55307" name="Oval 11">
              <a:extLst>
                <a:ext uri="{FF2B5EF4-FFF2-40B4-BE49-F238E27FC236}">
                  <a16:creationId xmlns:a16="http://schemas.microsoft.com/office/drawing/2014/main" id="{53F0BC92-A611-60CF-949B-79D4C8BF1409}"/>
                </a:ext>
              </a:extLst>
            </p:cNvPr>
            <p:cNvSpPr>
              <a:spLocks noChangeArrowheads="1"/>
            </p:cNvSpPr>
            <p:nvPr/>
          </p:nvSpPr>
          <p:spPr bwMode="auto">
            <a:xfrm>
              <a:off x="3696" y="2400"/>
              <a:ext cx="720" cy="240"/>
            </a:xfrm>
            <a:prstGeom prst="ellipse">
              <a:avLst/>
            </a:prstGeom>
            <a:solidFill>
              <a:schemeClr val="accent1"/>
            </a:solidFill>
            <a:ln w="1905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8" name="Text Box 12">
              <a:extLst>
                <a:ext uri="{FF2B5EF4-FFF2-40B4-BE49-F238E27FC236}">
                  <a16:creationId xmlns:a16="http://schemas.microsoft.com/office/drawing/2014/main" id="{9EB87529-1214-0C72-C751-0719C5FF07DF}"/>
                </a:ext>
              </a:extLst>
            </p:cNvPr>
            <p:cNvSpPr txBox="1">
              <a:spLocks noChangeArrowheads="1"/>
            </p:cNvSpPr>
            <p:nvPr/>
          </p:nvSpPr>
          <p:spPr bwMode="auto">
            <a:xfrm>
              <a:off x="3792" y="2400"/>
              <a:ext cx="5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AP  2</a:t>
              </a:r>
            </a:p>
          </p:txBody>
        </p:sp>
      </p:grpSp>
      <p:sp>
        <p:nvSpPr>
          <p:cNvPr id="55309" name="Line 13">
            <a:extLst>
              <a:ext uri="{FF2B5EF4-FFF2-40B4-BE49-F238E27FC236}">
                <a16:creationId xmlns:a16="http://schemas.microsoft.com/office/drawing/2014/main" id="{630FE169-40D4-FA8E-4A29-F916C91E5418}"/>
              </a:ext>
            </a:extLst>
          </p:cNvPr>
          <p:cNvSpPr>
            <a:spLocks noChangeShapeType="1"/>
          </p:cNvSpPr>
          <p:nvPr/>
        </p:nvSpPr>
        <p:spPr bwMode="auto">
          <a:xfrm flipV="1">
            <a:off x="1219200" y="4191000"/>
            <a:ext cx="381000" cy="1295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0" name="Line 14">
            <a:extLst>
              <a:ext uri="{FF2B5EF4-FFF2-40B4-BE49-F238E27FC236}">
                <a16:creationId xmlns:a16="http://schemas.microsoft.com/office/drawing/2014/main" id="{3860A35B-DC6D-1A16-6F96-B10CFF8391CD}"/>
              </a:ext>
            </a:extLst>
          </p:cNvPr>
          <p:cNvSpPr>
            <a:spLocks noChangeShapeType="1"/>
          </p:cNvSpPr>
          <p:nvPr/>
        </p:nvSpPr>
        <p:spPr bwMode="auto">
          <a:xfrm>
            <a:off x="914400" y="2971800"/>
            <a:ext cx="7315200" cy="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1" name="Text Box 15">
            <a:extLst>
              <a:ext uri="{FF2B5EF4-FFF2-40B4-BE49-F238E27FC236}">
                <a16:creationId xmlns:a16="http://schemas.microsoft.com/office/drawing/2014/main" id="{80CD6228-8938-F136-A892-121EA30F221B}"/>
              </a:ext>
            </a:extLst>
          </p:cNvPr>
          <p:cNvSpPr txBox="1">
            <a:spLocks noChangeArrowheads="1"/>
          </p:cNvSpPr>
          <p:nvPr/>
        </p:nvSpPr>
        <p:spPr bwMode="auto">
          <a:xfrm>
            <a:off x="6781800" y="59436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New Station</a:t>
            </a:r>
          </a:p>
        </p:txBody>
      </p:sp>
      <p:sp>
        <p:nvSpPr>
          <p:cNvPr id="55312" name="Line 16">
            <a:extLst>
              <a:ext uri="{FF2B5EF4-FFF2-40B4-BE49-F238E27FC236}">
                <a16:creationId xmlns:a16="http://schemas.microsoft.com/office/drawing/2014/main" id="{67B0B0FB-9E4E-3F8B-2D2A-5E80298CDD09}"/>
              </a:ext>
            </a:extLst>
          </p:cNvPr>
          <p:cNvSpPr>
            <a:spLocks noChangeShapeType="1"/>
          </p:cNvSpPr>
          <p:nvPr/>
        </p:nvSpPr>
        <p:spPr bwMode="auto">
          <a:xfrm flipV="1">
            <a:off x="2133600" y="6019800"/>
            <a:ext cx="990600" cy="3175"/>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3" name="Line 17">
            <a:extLst>
              <a:ext uri="{FF2B5EF4-FFF2-40B4-BE49-F238E27FC236}">
                <a16:creationId xmlns:a16="http://schemas.microsoft.com/office/drawing/2014/main" id="{1BD888EC-83D5-C424-7B1E-523060B9A34D}"/>
              </a:ext>
            </a:extLst>
          </p:cNvPr>
          <p:cNvSpPr>
            <a:spLocks noChangeShapeType="1"/>
          </p:cNvSpPr>
          <p:nvPr/>
        </p:nvSpPr>
        <p:spPr bwMode="auto">
          <a:xfrm flipV="1">
            <a:off x="2438400" y="3962400"/>
            <a:ext cx="1066800" cy="762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4" name="Line 18">
            <a:extLst>
              <a:ext uri="{FF2B5EF4-FFF2-40B4-BE49-F238E27FC236}">
                <a16:creationId xmlns:a16="http://schemas.microsoft.com/office/drawing/2014/main" id="{1E792269-04C8-7443-6527-6DDE2F55A41D}"/>
              </a:ext>
            </a:extLst>
          </p:cNvPr>
          <p:cNvSpPr>
            <a:spLocks noChangeShapeType="1"/>
          </p:cNvSpPr>
          <p:nvPr/>
        </p:nvSpPr>
        <p:spPr bwMode="auto">
          <a:xfrm flipH="1" flipV="1">
            <a:off x="6705600" y="4572000"/>
            <a:ext cx="762000" cy="13716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5" name="Text Box 19">
            <a:extLst>
              <a:ext uri="{FF2B5EF4-FFF2-40B4-BE49-F238E27FC236}">
                <a16:creationId xmlns:a16="http://schemas.microsoft.com/office/drawing/2014/main" id="{9CD832E3-DDE7-A238-DD81-F2CE0CC27B1F}"/>
              </a:ext>
            </a:extLst>
          </p:cNvPr>
          <p:cNvSpPr txBox="1">
            <a:spLocks noChangeArrowheads="1"/>
          </p:cNvSpPr>
          <p:nvPr/>
        </p:nvSpPr>
        <p:spPr bwMode="auto">
          <a:xfrm>
            <a:off x="3733800" y="50292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16" name="Line 20">
            <a:extLst>
              <a:ext uri="{FF2B5EF4-FFF2-40B4-BE49-F238E27FC236}">
                <a16:creationId xmlns:a16="http://schemas.microsoft.com/office/drawing/2014/main" id="{1BCF5415-EC0D-589A-25E3-8D2CEB508677}"/>
              </a:ext>
            </a:extLst>
          </p:cNvPr>
          <p:cNvSpPr>
            <a:spLocks noChangeShapeType="1"/>
          </p:cNvSpPr>
          <p:nvPr/>
        </p:nvSpPr>
        <p:spPr bwMode="auto">
          <a:xfrm flipH="1" flipV="1">
            <a:off x="4191000" y="4038600"/>
            <a:ext cx="457200" cy="990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7" name="Text Box 21">
            <a:extLst>
              <a:ext uri="{FF2B5EF4-FFF2-40B4-BE49-F238E27FC236}">
                <a16:creationId xmlns:a16="http://schemas.microsoft.com/office/drawing/2014/main" id="{98FC1609-D92A-81C8-FD2E-41E5800AFD2C}"/>
              </a:ext>
            </a:extLst>
          </p:cNvPr>
          <p:cNvSpPr txBox="1">
            <a:spLocks noChangeArrowheads="1"/>
          </p:cNvSpPr>
          <p:nvPr/>
        </p:nvSpPr>
        <p:spPr bwMode="auto">
          <a:xfrm>
            <a:off x="5105400" y="54102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18" name="Line 22">
            <a:extLst>
              <a:ext uri="{FF2B5EF4-FFF2-40B4-BE49-F238E27FC236}">
                <a16:creationId xmlns:a16="http://schemas.microsoft.com/office/drawing/2014/main" id="{6D075AC5-8D3B-EEAC-7492-34C431890C8E}"/>
              </a:ext>
            </a:extLst>
          </p:cNvPr>
          <p:cNvSpPr>
            <a:spLocks noChangeShapeType="1"/>
          </p:cNvSpPr>
          <p:nvPr/>
        </p:nvSpPr>
        <p:spPr bwMode="auto">
          <a:xfrm flipH="1">
            <a:off x="4343400" y="2971800"/>
            <a:ext cx="457200" cy="6858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9" name="Line 23">
            <a:extLst>
              <a:ext uri="{FF2B5EF4-FFF2-40B4-BE49-F238E27FC236}">
                <a16:creationId xmlns:a16="http://schemas.microsoft.com/office/drawing/2014/main" id="{D9548FFE-689F-3CAC-1E5D-04616CFE8DEE}"/>
              </a:ext>
            </a:extLst>
          </p:cNvPr>
          <p:cNvSpPr>
            <a:spLocks noChangeShapeType="1"/>
          </p:cNvSpPr>
          <p:nvPr/>
        </p:nvSpPr>
        <p:spPr bwMode="auto">
          <a:xfrm flipV="1">
            <a:off x="2362200" y="3810000"/>
            <a:ext cx="1143000" cy="76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1" name="Line 25">
            <a:extLst>
              <a:ext uri="{FF2B5EF4-FFF2-40B4-BE49-F238E27FC236}">
                <a16:creationId xmlns:a16="http://schemas.microsoft.com/office/drawing/2014/main" id="{9653A349-DA59-D96F-60EC-2D1EDD21BD63}"/>
              </a:ext>
            </a:extLst>
          </p:cNvPr>
          <p:cNvSpPr>
            <a:spLocks noChangeShapeType="1"/>
          </p:cNvSpPr>
          <p:nvPr/>
        </p:nvSpPr>
        <p:spPr bwMode="auto">
          <a:xfrm flipV="1">
            <a:off x="4495800" y="2971800"/>
            <a:ext cx="457200" cy="6858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2" name="Line 26">
            <a:extLst>
              <a:ext uri="{FF2B5EF4-FFF2-40B4-BE49-F238E27FC236}">
                <a16:creationId xmlns:a16="http://schemas.microsoft.com/office/drawing/2014/main" id="{68598896-7E57-C3E0-3315-947A84BC2475}"/>
              </a:ext>
            </a:extLst>
          </p:cNvPr>
          <p:cNvSpPr>
            <a:spLocks noChangeShapeType="1"/>
          </p:cNvSpPr>
          <p:nvPr/>
        </p:nvSpPr>
        <p:spPr bwMode="auto">
          <a:xfrm flipV="1">
            <a:off x="5562600" y="4572000"/>
            <a:ext cx="457200" cy="838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3" name="Line 27">
            <a:extLst>
              <a:ext uri="{FF2B5EF4-FFF2-40B4-BE49-F238E27FC236}">
                <a16:creationId xmlns:a16="http://schemas.microsoft.com/office/drawing/2014/main" id="{25E997D6-7EA1-2844-A9B1-1EE65B4E4690}"/>
              </a:ext>
            </a:extLst>
          </p:cNvPr>
          <p:cNvSpPr>
            <a:spLocks noChangeShapeType="1"/>
          </p:cNvSpPr>
          <p:nvPr/>
        </p:nvSpPr>
        <p:spPr bwMode="auto">
          <a:xfrm flipH="1">
            <a:off x="6553200" y="2971800"/>
            <a:ext cx="152400" cy="12192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4" name="Line 28">
            <a:extLst>
              <a:ext uri="{FF2B5EF4-FFF2-40B4-BE49-F238E27FC236}">
                <a16:creationId xmlns:a16="http://schemas.microsoft.com/office/drawing/2014/main" id="{BA549839-4E86-0AC8-DD75-D2E4CB89AB70}"/>
              </a:ext>
            </a:extLst>
          </p:cNvPr>
          <p:cNvSpPr>
            <a:spLocks noChangeShapeType="1"/>
          </p:cNvSpPr>
          <p:nvPr/>
        </p:nvSpPr>
        <p:spPr bwMode="auto">
          <a:xfrm flipV="1">
            <a:off x="6629400" y="2971800"/>
            <a:ext cx="152400" cy="12192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6" name="Line 30">
            <a:extLst>
              <a:ext uri="{FF2B5EF4-FFF2-40B4-BE49-F238E27FC236}">
                <a16:creationId xmlns:a16="http://schemas.microsoft.com/office/drawing/2014/main" id="{6A9A0BD9-FAED-B173-A3C3-589312E1B8F4}"/>
              </a:ext>
            </a:extLst>
          </p:cNvPr>
          <p:cNvSpPr>
            <a:spLocks noChangeShapeType="1"/>
          </p:cNvSpPr>
          <p:nvPr/>
        </p:nvSpPr>
        <p:spPr bwMode="auto">
          <a:xfrm>
            <a:off x="3124200" y="3124200"/>
            <a:ext cx="3581400" cy="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28" name="Text Box 32">
            <a:extLst>
              <a:ext uri="{FF2B5EF4-FFF2-40B4-BE49-F238E27FC236}">
                <a16:creationId xmlns:a16="http://schemas.microsoft.com/office/drawing/2014/main" id="{17B6C723-46AF-8C9F-64FF-09449F3AE1C4}"/>
              </a:ext>
            </a:extLst>
          </p:cNvPr>
          <p:cNvSpPr txBox="1">
            <a:spLocks noChangeArrowheads="1"/>
          </p:cNvSpPr>
          <p:nvPr/>
        </p:nvSpPr>
        <p:spPr bwMode="auto">
          <a:xfrm>
            <a:off x="2057400" y="4876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29" name="Line 33">
            <a:extLst>
              <a:ext uri="{FF2B5EF4-FFF2-40B4-BE49-F238E27FC236}">
                <a16:creationId xmlns:a16="http://schemas.microsoft.com/office/drawing/2014/main" id="{70467155-B866-E70B-2850-2AF742CE0DE9}"/>
              </a:ext>
            </a:extLst>
          </p:cNvPr>
          <p:cNvSpPr>
            <a:spLocks noChangeShapeType="1"/>
          </p:cNvSpPr>
          <p:nvPr/>
        </p:nvSpPr>
        <p:spPr bwMode="auto">
          <a:xfrm flipH="1" flipV="1">
            <a:off x="2286000" y="4267200"/>
            <a:ext cx="228600" cy="609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4" name="Line 38">
            <a:extLst>
              <a:ext uri="{FF2B5EF4-FFF2-40B4-BE49-F238E27FC236}">
                <a16:creationId xmlns:a16="http://schemas.microsoft.com/office/drawing/2014/main" id="{EBC1B392-602A-6D09-904E-9891A68FCE4B}"/>
              </a:ext>
            </a:extLst>
          </p:cNvPr>
          <p:cNvSpPr>
            <a:spLocks noChangeShapeType="1"/>
          </p:cNvSpPr>
          <p:nvPr/>
        </p:nvSpPr>
        <p:spPr bwMode="auto">
          <a:xfrm flipH="1" flipV="1">
            <a:off x="4648200" y="2819400"/>
            <a:ext cx="1981200" cy="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6" name="Line 40">
            <a:extLst>
              <a:ext uri="{FF2B5EF4-FFF2-40B4-BE49-F238E27FC236}">
                <a16:creationId xmlns:a16="http://schemas.microsoft.com/office/drawing/2014/main" id="{9857BEF6-FE0B-000A-DA2B-C1D6A6FFD41F}"/>
              </a:ext>
            </a:extLst>
          </p:cNvPr>
          <p:cNvSpPr>
            <a:spLocks noChangeShapeType="1"/>
          </p:cNvSpPr>
          <p:nvPr/>
        </p:nvSpPr>
        <p:spPr bwMode="auto">
          <a:xfrm flipH="1" flipV="1">
            <a:off x="2133600" y="5715000"/>
            <a:ext cx="914400" cy="3175"/>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7" name="Text Box 41">
            <a:extLst>
              <a:ext uri="{FF2B5EF4-FFF2-40B4-BE49-F238E27FC236}">
                <a16:creationId xmlns:a16="http://schemas.microsoft.com/office/drawing/2014/main" id="{E1C7671B-056D-7E67-E071-7F4E149614F0}"/>
              </a:ext>
            </a:extLst>
          </p:cNvPr>
          <p:cNvSpPr txBox="1">
            <a:spLocks noChangeArrowheads="1"/>
          </p:cNvSpPr>
          <p:nvPr/>
        </p:nvSpPr>
        <p:spPr bwMode="auto">
          <a:xfrm>
            <a:off x="7315200" y="4876800"/>
            <a:ext cx="1371600" cy="293688"/>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latin typeface="Arial" panose="020B0604020202020204" pitchFamily="34" charset="0"/>
              </a:rPr>
              <a:t>Healthy Station</a:t>
            </a:r>
          </a:p>
        </p:txBody>
      </p:sp>
      <p:sp>
        <p:nvSpPr>
          <p:cNvPr id="55338" name="Line 42">
            <a:extLst>
              <a:ext uri="{FF2B5EF4-FFF2-40B4-BE49-F238E27FC236}">
                <a16:creationId xmlns:a16="http://schemas.microsoft.com/office/drawing/2014/main" id="{0B509D06-92EA-8A49-83A5-8835B18C6A80}"/>
              </a:ext>
            </a:extLst>
          </p:cNvPr>
          <p:cNvSpPr>
            <a:spLocks noChangeShapeType="1"/>
          </p:cNvSpPr>
          <p:nvPr/>
        </p:nvSpPr>
        <p:spPr bwMode="auto">
          <a:xfrm flipV="1">
            <a:off x="6400800" y="2819400"/>
            <a:ext cx="152400" cy="13716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39" name="Line 43">
            <a:extLst>
              <a:ext uri="{FF2B5EF4-FFF2-40B4-BE49-F238E27FC236}">
                <a16:creationId xmlns:a16="http://schemas.microsoft.com/office/drawing/2014/main" id="{71A77092-7C99-1687-28E4-99D787ECCB24}"/>
              </a:ext>
            </a:extLst>
          </p:cNvPr>
          <p:cNvSpPr>
            <a:spLocks noChangeShapeType="1"/>
          </p:cNvSpPr>
          <p:nvPr/>
        </p:nvSpPr>
        <p:spPr bwMode="auto">
          <a:xfrm flipH="1" flipV="1">
            <a:off x="7010400" y="4419600"/>
            <a:ext cx="533400" cy="4572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0" name="Line 44">
            <a:extLst>
              <a:ext uri="{FF2B5EF4-FFF2-40B4-BE49-F238E27FC236}">
                <a16:creationId xmlns:a16="http://schemas.microsoft.com/office/drawing/2014/main" id="{1C0A0D5E-BBC9-1726-06A9-2DB70EDA31A4}"/>
              </a:ext>
            </a:extLst>
          </p:cNvPr>
          <p:cNvSpPr>
            <a:spLocks noChangeShapeType="1"/>
          </p:cNvSpPr>
          <p:nvPr/>
        </p:nvSpPr>
        <p:spPr bwMode="auto">
          <a:xfrm flipV="1">
            <a:off x="4191000" y="2971800"/>
            <a:ext cx="457200" cy="6858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2" name="Line 46">
            <a:extLst>
              <a:ext uri="{FF2B5EF4-FFF2-40B4-BE49-F238E27FC236}">
                <a16:creationId xmlns:a16="http://schemas.microsoft.com/office/drawing/2014/main" id="{1272E968-A25D-3CD0-0C6A-5FE8D834E010}"/>
              </a:ext>
            </a:extLst>
          </p:cNvPr>
          <p:cNvSpPr>
            <a:spLocks noChangeShapeType="1"/>
          </p:cNvSpPr>
          <p:nvPr/>
        </p:nvSpPr>
        <p:spPr bwMode="auto">
          <a:xfrm flipH="1">
            <a:off x="2133600" y="6324600"/>
            <a:ext cx="914400" cy="3175"/>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3" name="Text Box 47">
            <a:extLst>
              <a:ext uri="{FF2B5EF4-FFF2-40B4-BE49-F238E27FC236}">
                <a16:creationId xmlns:a16="http://schemas.microsoft.com/office/drawing/2014/main" id="{A3FC50D2-471E-6BDD-021C-571801098671}"/>
              </a:ext>
            </a:extLst>
          </p:cNvPr>
          <p:cNvSpPr txBox="1">
            <a:spLocks noChangeArrowheads="1"/>
          </p:cNvSpPr>
          <p:nvPr/>
        </p:nvSpPr>
        <p:spPr bwMode="auto">
          <a:xfrm>
            <a:off x="3124200" y="5867400"/>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b="0"/>
          </a:p>
        </p:txBody>
      </p:sp>
      <p:sp>
        <p:nvSpPr>
          <p:cNvPr id="55344" name="Text Box 48">
            <a:extLst>
              <a:ext uri="{FF2B5EF4-FFF2-40B4-BE49-F238E27FC236}">
                <a16:creationId xmlns:a16="http://schemas.microsoft.com/office/drawing/2014/main" id="{AA10C314-50CB-1AA6-9C59-C3D466932B03}"/>
              </a:ext>
            </a:extLst>
          </p:cNvPr>
          <p:cNvSpPr txBox="1">
            <a:spLocks noChangeArrowheads="1"/>
          </p:cNvSpPr>
          <p:nvPr/>
        </p:nvSpPr>
        <p:spPr bwMode="auto">
          <a:xfrm>
            <a:off x="3124200" y="5486400"/>
            <a:ext cx="32004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t>Normal VLAN</a:t>
            </a:r>
          </a:p>
          <a:p>
            <a:pPr>
              <a:spcBef>
                <a:spcPct val="50000"/>
              </a:spcBef>
            </a:pPr>
            <a:r>
              <a:rPr lang="en-US" altLang="en-US" sz="1400"/>
              <a:t>Assessment and Remediation VLAN</a:t>
            </a:r>
          </a:p>
          <a:p>
            <a:pPr>
              <a:spcBef>
                <a:spcPct val="50000"/>
              </a:spcBef>
            </a:pPr>
            <a:r>
              <a:rPr lang="en-US" altLang="en-US" sz="1400"/>
              <a:t>Wired Connection</a:t>
            </a:r>
          </a:p>
        </p:txBody>
      </p:sp>
      <p:sp>
        <p:nvSpPr>
          <p:cNvPr id="55348" name="Oval 52">
            <a:extLst>
              <a:ext uri="{FF2B5EF4-FFF2-40B4-BE49-F238E27FC236}">
                <a16:creationId xmlns:a16="http://schemas.microsoft.com/office/drawing/2014/main" id="{0A991024-0F21-B30C-28FB-4FDFD0C402F8}"/>
              </a:ext>
            </a:extLst>
          </p:cNvPr>
          <p:cNvSpPr>
            <a:spLocks noChangeArrowheads="1"/>
          </p:cNvSpPr>
          <p:nvPr/>
        </p:nvSpPr>
        <p:spPr bwMode="auto">
          <a:xfrm>
            <a:off x="6019800" y="1371600"/>
            <a:ext cx="1447800" cy="7620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49" name="Text Box 53">
            <a:extLst>
              <a:ext uri="{FF2B5EF4-FFF2-40B4-BE49-F238E27FC236}">
                <a16:creationId xmlns:a16="http://schemas.microsoft.com/office/drawing/2014/main" id="{F9473F91-48B9-1114-7384-AAF2E2E90568}"/>
              </a:ext>
            </a:extLst>
          </p:cNvPr>
          <p:cNvSpPr txBox="1">
            <a:spLocks noChangeArrowheads="1"/>
          </p:cNvSpPr>
          <p:nvPr/>
        </p:nvSpPr>
        <p:spPr bwMode="auto">
          <a:xfrm>
            <a:off x="6096000" y="1447800"/>
            <a:ext cx="1371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solidFill>
                  <a:schemeClr val="bg1"/>
                </a:solidFill>
                <a:latin typeface="Arial Black" panose="020B0604020202020204" pitchFamily="34" charset="0"/>
              </a:rPr>
              <a:t>Other Services</a:t>
            </a:r>
          </a:p>
        </p:txBody>
      </p:sp>
      <p:sp>
        <p:nvSpPr>
          <p:cNvPr id="55350" name="Line 54">
            <a:extLst>
              <a:ext uri="{FF2B5EF4-FFF2-40B4-BE49-F238E27FC236}">
                <a16:creationId xmlns:a16="http://schemas.microsoft.com/office/drawing/2014/main" id="{688B74E2-84DB-97C8-BA94-F6E4C0B2B97D}"/>
              </a:ext>
            </a:extLst>
          </p:cNvPr>
          <p:cNvSpPr>
            <a:spLocks noChangeShapeType="1"/>
          </p:cNvSpPr>
          <p:nvPr/>
        </p:nvSpPr>
        <p:spPr bwMode="auto">
          <a:xfrm flipH="1">
            <a:off x="6248400" y="2057400"/>
            <a:ext cx="152400" cy="9144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51" name="Oval 55">
            <a:extLst>
              <a:ext uri="{FF2B5EF4-FFF2-40B4-BE49-F238E27FC236}">
                <a16:creationId xmlns:a16="http://schemas.microsoft.com/office/drawing/2014/main" id="{33CA7A48-AFCC-8BD7-21F0-62602334D1CB}"/>
              </a:ext>
            </a:extLst>
          </p:cNvPr>
          <p:cNvSpPr>
            <a:spLocks noChangeArrowheads="1"/>
          </p:cNvSpPr>
          <p:nvPr/>
        </p:nvSpPr>
        <p:spPr bwMode="auto">
          <a:xfrm>
            <a:off x="1676400" y="1981200"/>
            <a:ext cx="2590800" cy="6096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2" name="Text Box 56">
            <a:extLst>
              <a:ext uri="{FF2B5EF4-FFF2-40B4-BE49-F238E27FC236}">
                <a16:creationId xmlns:a16="http://schemas.microsoft.com/office/drawing/2014/main" id="{658EA1DD-2688-EFA7-5F15-F1BAD10EF60B}"/>
              </a:ext>
            </a:extLst>
          </p:cNvPr>
          <p:cNvSpPr txBox="1">
            <a:spLocks noChangeArrowheads="1"/>
          </p:cNvSpPr>
          <p:nvPr/>
        </p:nvSpPr>
        <p:spPr bwMode="auto">
          <a:xfrm>
            <a:off x="1752600" y="2057400"/>
            <a:ext cx="2438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prstDash val="dash"/>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400">
                <a:solidFill>
                  <a:schemeClr val="bg1"/>
                </a:solidFill>
                <a:latin typeface="Arial Black" panose="020B0604020202020204" pitchFamily="34" charset="0"/>
              </a:rPr>
              <a:t>End Point Assesment and Remediation</a:t>
            </a:r>
          </a:p>
        </p:txBody>
      </p:sp>
      <p:sp>
        <p:nvSpPr>
          <p:cNvPr id="55353" name="Line 57">
            <a:extLst>
              <a:ext uri="{FF2B5EF4-FFF2-40B4-BE49-F238E27FC236}">
                <a16:creationId xmlns:a16="http://schemas.microsoft.com/office/drawing/2014/main" id="{A8968CE6-4495-324D-FE92-08D9D316E8D9}"/>
              </a:ext>
            </a:extLst>
          </p:cNvPr>
          <p:cNvSpPr>
            <a:spLocks noChangeShapeType="1"/>
          </p:cNvSpPr>
          <p:nvPr/>
        </p:nvSpPr>
        <p:spPr bwMode="auto">
          <a:xfrm flipH="1">
            <a:off x="6096000" y="2057400"/>
            <a:ext cx="152400" cy="762000"/>
          </a:xfrm>
          <a:prstGeom prst="line">
            <a:avLst/>
          </a:prstGeom>
          <a:noFill/>
          <a:ln w="57150">
            <a:solidFill>
              <a:schemeClr val="hlink"/>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54" name="Line 58">
            <a:extLst>
              <a:ext uri="{FF2B5EF4-FFF2-40B4-BE49-F238E27FC236}">
                <a16:creationId xmlns:a16="http://schemas.microsoft.com/office/drawing/2014/main" id="{477FC894-77AC-C199-7158-E36484BEBC72}"/>
              </a:ext>
            </a:extLst>
          </p:cNvPr>
          <p:cNvSpPr>
            <a:spLocks noChangeShapeType="1"/>
          </p:cNvSpPr>
          <p:nvPr/>
        </p:nvSpPr>
        <p:spPr bwMode="auto">
          <a:xfrm>
            <a:off x="3048000" y="2590800"/>
            <a:ext cx="0" cy="533400"/>
          </a:xfrm>
          <a:prstGeom prst="line">
            <a:avLst/>
          </a:prstGeom>
          <a:noFill/>
          <a:ln w="57150">
            <a:solidFill>
              <a:srgbClr val="FF33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D0254-E5CD-0A0A-64B4-CDD0CEA641D3}"/>
              </a:ext>
            </a:extLst>
          </p:cNvPr>
          <p:cNvSpPr>
            <a:spLocks noGrp="1"/>
          </p:cNvSpPr>
          <p:nvPr>
            <p:ph type="title"/>
          </p:nvPr>
        </p:nvSpPr>
        <p:spPr/>
        <p:txBody>
          <a:bodyPr/>
          <a:lstStyle/>
          <a:p>
            <a:r>
              <a:rPr lang="en-US" sz="4000" dirty="0">
                <a:latin typeface="Arial" panose="020B0604020202020204" pitchFamily="34" charset="0"/>
                <a:cs typeface="Arial" panose="020B0604020202020204" pitchFamily="34" charset="0"/>
              </a:rPr>
              <a:t>Contents</a:t>
            </a:r>
          </a:p>
        </p:txBody>
      </p:sp>
      <p:sp>
        <p:nvSpPr>
          <p:cNvPr id="3" name="Content Placeholder 2">
            <a:extLst>
              <a:ext uri="{FF2B5EF4-FFF2-40B4-BE49-F238E27FC236}">
                <a16:creationId xmlns:a16="http://schemas.microsoft.com/office/drawing/2014/main" id="{95DA8DC1-816D-A0D2-7857-31EB5D6A3342}"/>
              </a:ext>
            </a:extLst>
          </p:cNvPr>
          <p:cNvSpPr>
            <a:spLocks noGrp="1"/>
          </p:cNvSpPr>
          <p:nvPr>
            <p:ph idx="1"/>
          </p:nvPr>
        </p:nvSpPr>
        <p:spPr/>
        <p:txBody>
          <a:bodyPr/>
          <a:lstStyle/>
          <a:p>
            <a:r>
              <a:rPr lang="en-US" sz="2800" dirty="0">
                <a:latin typeface="Arial" panose="020B0604020202020204" pitchFamily="34" charset="0"/>
                <a:cs typeface="Arial" panose="020B0604020202020204" pitchFamily="34" charset="0"/>
              </a:rPr>
              <a:t>Existing 802.11-2020 VLAN Support</a:t>
            </a:r>
          </a:p>
          <a:p>
            <a:r>
              <a:rPr lang="en-US" sz="2800" dirty="0">
                <a:latin typeface="Arial" panose="020B0604020202020204" pitchFamily="34" charset="0"/>
                <a:cs typeface="Arial" panose="020B0604020202020204" pitchFamily="34" charset="0"/>
              </a:rPr>
              <a:t>Amendments With No Mention of VLANs</a:t>
            </a:r>
          </a:p>
          <a:p>
            <a:r>
              <a:rPr lang="en-US" sz="2800" dirty="0">
                <a:latin typeface="Arial" panose="020B0604020202020204" pitchFamily="34" charset="0"/>
                <a:cs typeface="Arial" panose="020B0604020202020204" pitchFamily="34" charset="0"/>
              </a:rPr>
              <a:t>Additional VLAN Support Possibilities</a:t>
            </a:r>
          </a:p>
          <a:p>
            <a:r>
              <a:rPr lang="en-US" sz="2800" dirty="0">
                <a:latin typeface="Arial" panose="020B0604020202020204" pitchFamily="34" charset="0"/>
                <a:cs typeface="Arial" panose="020B0604020202020204" pitchFamily="34" charset="0"/>
              </a:rPr>
              <a:t>Previous WNG Results</a:t>
            </a:r>
          </a:p>
          <a:p>
            <a:r>
              <a:rPr lang="en-US" sz="2800" dirty="0">
                <a:latin typeface="Arial" panose="020B0604020202020204" pitchFamily="34" charset="0"/>
                <a:cs typeface="Arial" panose="020B0604020202020204" pitchFamily="34" charset="0"/>
              </a:rPr>
              <a:t>Straw Poll</a:t>
            </a:r>
          </a:p>
          <a:p>
            <a:r>
              <a:rPr lang="en-US" sz="2800" dirty="0">
                <a:latin typeface="Arial" panose="020B0604020202020204" pitchFamily="34" charset="0"/>
                <a:cs typeface="Arial" panose="020B0604020202020204" pitchFamily="34" charset="0"/>
              </a:rPr>
              <a:t>References</a:t>
            </a:r>
          </a:p>
        </p:txBody>
      </p:sp>
      <p:sp>
        <p:nvSpPr>
          <p:cNvPr id="4" name="Date Placeholder 3">
            <a:extLst>
              <a:ext uri="{FF2B5EF4-FFF2-40B4-BE49-F238E27FC236}">
                <a16:creationId xmlns:a16="http://schemas.microsoft.com/office/drawing/2014/main" id="{27487F7B-208D-4B0A-1B17-1C509C807470}"/>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54D505E3-F869-A7BF-208D-FB208B42900F}"/>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B0522491-9895-3B9C-D290-495A2AFDAB25}"/>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4</a:t>
            </a:fld>
            <a:endParaRPr lang="en-US" altLang="en-US"/>
          </a:p>
        </p:txBody>
      </p:sp>
    </p:spTree>
    <p:extLst>
      <p:ext uri="{BB962C8B-B14F-4D97-AF65-F5344CB8AC3E}">
        <p14:creationId xmlns:p14="http://schemas.microsoft.com/office/powerpoint/2010/main" val="2103886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A6095A-CFB5-1524-D968-7F072EB74A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FA6C77-6949-AAF8-6859-F538510FC91F}"/>
              </a:ext>
            </a:extLst>
          </p:cNvPr>
          <p:cNvSpPr>
            <a:spLocks noGrp="1"/>
          </p:cNvSpPr>
          <p:nvPr>
            <p:ph type="title"/>
          </p:nvPr>
        </p:nvSpPr>
        <p:spPr/>
        <p:txBody>
          <a:bodyPr/>
          <a:lstStyle/>
          <a:p>
            <a:r>
              <a:rPr lang="en-US" dirty="0">
                <a:solidFill>
                  <a:srgbClr val="0070C0"/>
                </a:solidFill>
                <a:latin typeface="Arial" panose="020B0604020202020204" pitchFamily="34" charset="0"/>
                <a:cs typeface="Arial" panose="020B0604020202020204" pitchFamily="34" charset="0"/>
              </a:rPr>
              <a:t>Existing 802.11-2020 VLAN Support</a:t>
            </a:r>
            <a:endParaRPr lang="en-US" sz="4000" dirty="0">
              <a:solidFill>
                <a:srgbClr val="0070C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F445837-F3C6-BB0A-0D94-7B2299FF150D}"/>
              </a:ext>
            </a:extLst>
          </p:cNvPr>
          <p:cNvSpPr>
            <a:spLocks noGrp="1"/>
          </p:cNvSpPr>
          <p:nvPr>
            <p:ph idx="1"/>
          </p:nvPr>
        </p:nvSpPr>
        <p:spPr>
          <a:xfrm>
            <a:off x="685801" y="1828800"/>
            <a:ext cx="7772400" cy="4419600"/>
          </a:xfrm>
        </p:spPr>
        <p:txBody>
          <a:bodyPr/>
          <a:lstStyle/>
          <a:p>
            <a:r>
              <a:rPr lang="en-US" sz="2000" dirty="0">
                <a:solidFill>
                  <a:srgbClr val="000000"/>
                </a:solidFill>
                <a:effectLst/>
                <a:latin typeface="Helvetica" pitchFamily="2" charset="0"/>
              </a:rPr>
              <a:t>Clause 11.22 WLAN interworking with external networks procedures (</a:t>
            </a:r>
            <a:r>
              <a:rPr lang="en-US" sz="2000" dirty="0">
                <a:latin typeface="Arial" panose="020B0604020202020204" pitchFamily="34" charset="0"/>
                <a:cs typeface="Arial" panose="020B0604020202020204" pitchFamily="34" charset="0"/>
              </a:rPr>
              <a:t>Annex R: Interworking with external networks)</a:t>
            </a:r>
          </a:p>
          <a:p>
            <a:pPr lvl="1"/>
            <a:r>
              <a:rPr lang="en-US" sz="1800" dirty="0">
                <a:latin typeface="Arial" panose="020B0604020202020204" pitchFamily="34" charset="0"/>
                <a:cs typeface="Arial" panose="020B0604020202020204" pitchFamily="34" charset="0"/>
              </a:rPr>
              <a:t>Also Clause 4.3.20. See later slides.</a:t>
            </a:r>
          </a:p>
          <a:p>
            <a:r>
              <a:rPr lang="en-US" sz="2000" dirty="0">
                <a:latin typeface="Arial" panose="020B0604020202020204" pitchFamily="34" charset="0"/>
                <a:cs typeface="Arial" panose="020B0604020202020204" pitchFamily="34" charset="0"/>
              </a:rPr>
              <a:t>Clause 9.4.2.30: TCLAS element</a:t>
            </a:r>
          </a:p>
          <a:p>
            <a:pPr lvl="1"/>
            <a:r>
              <a:rPr lang="en-US" sz="1800" dirty="0">
                <a:latin typeface="Arial" panose="020B0604020202020204" pitchFamily="34" charset="0"/>
                <a:cs typeface="Arial" panose="020B0604020202020204" pitchFamily="34" charset="0"/>
              </a:rPr>
              <a:t>See later slide</a:t>
            </a:r>
          </a:p>
          <a:p>
            <a:r>
              <a:rPr lang="en-US" sz="2000" dirty="0">
                <a:latin typeface="Arial" panose="020B0604020202020204" pitchFamily="34" charset="0"/>
                <a:cs typeface="Arial" panose="020B0604020202020204" pitchFamily="34" charset="0"/>
              </a:rPr>
              <a:t>Clauses 4.3.28.3.2, 4.3.28.3.3: GLK (802.11ak)</a:t>
            </a:r>
          </a:p>
          <a:p>
            <a:pPr lvl="1"/>
            <a:r>
              <a:rPr lang="en-US" sz="1800" dirty="0">
                <a:latin typeface="Arial" panose="020B0604020202020204" pitchFamily="34" charset="0"/>
                <a:cs typeface="Arial" panose="020B0604020202020204" pitchFamily="34" charset="0"/>
              </a:rPr>
              <a:t>One aspect of General Link (GLK) supports direct connection of a STA to an 802.1Q VLAN bridge.</a:t>
            </a:r>
          </a:p>
          <a:p>
            <a:r>
              <a:rPr lang="en-US" sz="2000" dirty="0">
                <a:latin typeface="Arial" panose="020B0604020202020204" pitchFamily="34" charset="0"/>
                <a:cs typeface="Arial" panose="020B0604020202020204" pitchFamily="34" charset="0"/>
              </a:rPr>
              <a:t>Annex M: EPD and LPD headers and the integration function</a:t>
            </a:r>
          </a:p>
          <a:p>
            <a:pPr lvl="1"/>
            <a:r>
              <a:rPr lang="en-US" sz="1800" dirty="0">
                <a:latin typeface="Arial" panose="020B0604020202020204" pitchFamily="34" charset="0"/>
                <a:cs typeface="Arial" panose="020B0604020202020204" pitchFamily="34" charset="0"/>
              </a:rPr>
              <a:t>Illustrate formats for including a VLAN tag in a frame</a:t>
            </a:r>
          </a:p>
          <a:p>
            <a:r>
              <a:rPr lang="en-US" sz="2200" dirty="0">
                <a:latin typeface="Arial" panose="020B0604020202020204" pitchFamily="34" charset="0"/>
                <a:cs typeface="Arial" panose="020B0604020202020204" pitchFamily="34" charset="0"/>
              </a:rPr>
              <a:t>Annex C: MAC and PHY MIB</a:t>
            </a:r>
          </a:p>
          <a:p>
            <a:pPr lvl="1"/>
            <a:r>
              <a:rPr lang="en-US" sz="1800" dirty="0">
                <a:solidFill>
                  <a:srgbClr val="000000"/>
                </a:solidFill>
                <a:effectLst/>
                <a:latin typeface="Helvetica" pitchFamily="2" charset="0"/>
              </a:rPr>
              <a:t>dot11NonAPStationVLANId</a:t>
            </a:r>
            <a:r>
              <a:rPr lang="en-US" sz="1800" dirty="0">
                <a:solidFill>
                  <a:srgbClr val="000000"/>
                </a:solidFill>
                <a:effectLst/>
                <a:latin typeface="Arial" panose="020B0604020202020204" pitchFamily="34" charset="0"/>
                <a:cs typeface="Arial" panose="020B0604020202020204" pitchFamily="34" charset="0"/>
              </a:rPr>
              <a:t>, </a:t>
            </a:r>
            <a:r>
              <a:rPr lang="en-US" sz="1800" dirty="0">
                <a:solidFill>
                  <a:srgbClr val="000000"/>
                </a:solidFill>
                <a:effectLst/>
                <a:latin typeface="Helvetica" pitchFamily="2" charset="0"/>
              </a:rPr>
              <a:t>dot11NonAPStationVLANName</a:t>
            </a:r>
          </a:p>
          <a:p>
            <a:pPr lvl="1"/>
            <a:endParaRPr lang="en-US" sz="1600" dirty="0">
              <a:solidFill>
                <a:srgbClr val="000000"/>
              </a:solidFill>
              <a:effectLst/>
              <a:latin typeface="Helvetica" pitchFamily="2" charset="0"/>
            </a:endParaRPr>
          </a:p>
        </p:txBody>
      </p:sp>
      <p:sp>
        <p:nvSpPr>
          <p:cNvPr id="4" name="Date Placeholder 3">
            <a:extLst>
              <a:ext uri="{FF2B5EF4-FFF2-40B4-BE49-F238E27FC236}">
                <a16:creationId xmlns:a16="http://schemas.microsoft.com/office/drawing/2014/main" id="{A8AC8429-8E22-104A-A6F7-FAEA984991AE}"/>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1D7EB5CD-E500-9024-629D-ADB75284E89F}"/>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353AA75D-F27C-BD19-4AF3-851369A83AF6}"/>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5</a:t>
            </a:fld>
            <a:endParaRPr lang="en-US" altLang="en-US"/>
          </a:p>
        </p:txBody>
      </p:sp>
    </p:spTree>
    <p:extLst>
      <p:ext uri="{BB962C8B-B14F-4D97-AF65-F5344CB8AC3E}">
        <p14:creationId xmlns:p14="http://schemas.microsoft.com/office/powerpoint/2010/main" val="1630533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A9A449-A2EA-1F7B-C8A2-4318FA9996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BBAAEE-DA1A-EFCC-E65D-76CB76A169FB}"/>
              </a:ext>
            </a:extLst>
          </p:cNvPr>
          <p:cNvSpPr>
            <a:spLocks noGrp="1"/>
          </p:cNvSpPr>
          <p:nvPr>
            <p:ph type="title"/>
          </p:nvPr>
        </p:nvSpPr>
        <p:spPr/>
        <p:txBody>
          <a:bodyPr/>
          <a:lstStyle/>
          <a:p>
            <a:r>
              <a:rPr lang="en-US" sz="3200" dirty="0">
                <a:solidFill>
                  <a:srgbClr val="0070C0"/>
                </a:solidFill>
                <a:latin typeface="Arial" panose="020B0604020202020204" pitchFamily="34" charset="0"/>
                <a:cs typeface="Arial" panose="020B0604020202020204" pitchFamily="34" charset="0"/>
              </a:rPr>
              <a:t>Existing 802.11-2020 VLAN Support</a:t>
            </a:r>
            <a:endParaRPr lang="en-US" sz="4000" dirty="0">
              <a:solidFill>
                <a:srgbClr val="0070C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2162FA6-8BC4-8548-E615-6127F86A53F1}"/>
              </a:ext>
            </a:extLst>
          </p:cNvPr>
          <p:cNvSpPr>
            <a:spLocks noGrp="1"/>
          </p:cNvSpPr>
          <p:nvPr>
            <p:ph idx="1"/>
          </p:nvPr>
        </p:nvSpPr>
        <p:spPr>
          <a:xfrm>
            <a:off x="685801" y="1981200"/>
            <a:ext cx="7772400" cy="4114800"/>
          </a:xfrm>
        </p:spPr>
        <p:txBody>
          <a:bodyPr/>
          <a:lstStyle/>
          <a:p>
            <a:r>
              <a:rPr lang="en-US" dirty="0">
                <a:latin typeface="Arial" panose="020B0604020202020204" pitchFamily="34" charset="0"/>
                <a:cs typeface="Arial" panose="020B0604020202020204" pitchFamily="34" charset="0"/>
              </a:rPr>
              <a:t>Annex R: Interworking with external networks</a:t>
            </a:r>
          </a:p>
          <a:p>
            <a:pPr lvl="2"/>
            <a:r>
              <a:rPr lang="en-US" sz="1800" b="0" dirty="0">
                <a:latin typeface="Arial" panose="020B0604020202020204" pitchFamily="34" charset="0"/>
                <a:cs typeface="Arial" panose="020B0604020202020204" pitchFamily="34" charset="0"/>
              </a:rPr>
              <a:t>R.4.1: the interworking service model generally assumes infrastructure mode</a:t>
            </a:r>
          </a:p>
          <a:p>
            <a:pPr lvl="1"/>
            <a:r>
              <a:rPr lang="en-US" dirty="0">
                <a:latin typeface="Arial" panose="020B0604020202020204" pitchFamily="34" charset="0"/>
                <a:cs typeface="Arial" panose="020B0604020202020204" pitchFamily="34" charset="0"/>
              </a:rPr>
              <a:t>R.3.2: Multiple SSPNs</a:t>
            </a:r>
          </a:p>
          <a:p>
            <a:pPr lvl="2"/>
            <a:r>
              <a:rPr lang="en-US" sz="1800" dirty="0">
                <a:latin typeface="Arial" panose="020B0604020202020204" pitchFamily="34" charset="0"/>
                <a:cs typeface="Arial" panose="020B0604020202020204" pitchFamily="34" charset="0"/>
              </a:rPr>
              <a:t>See next slide</a:t>
            </a:r>
          </a:p>
          <a:p>
            <a:pPr lvl="1"/>
            <a:r>
              <a:rPr lang="en-US" dirty="0">
                <a:latin typeface="Arial" panose="020B0604020202020204" pitchFamily="34" charset="0"/>
                <a:cs typeface="Arial" panose="020B0604020202020204" pitchFamily="34" charset="0"/>
              </a:rPr>
              <a:t>R.5.3: System aspects for emergency call support</a:t>
            </a:r>
          </a:p>
          <a:p>
            <a:pPr lvl="2"/>
            <a:r>
              <a:rPr lang="en-US" sz="1800" dirty="0">
                <a:latin typeface="Arial" panose="020B0604020202020204" pitchFamily="34" charset="0"/>
                <a:cs typeface="Arial" panose="020B0604020202020204" pitchFamily="34" charset="0"/>
              </a:rPr>
              <a:t>Suggest the AP can separate backhaul emergency services traffic from other traffic with a dedicated VLAN</a:t>
            </a:r>
          </a:p>
          <a:p>
            <a:pPr lvl="1"/>
            <a:r>
              <a:rPr lang="en-US" dirty="0">
                <a:latin typeface="Arial" panose="020B0604020202020204" pitchFamily="34" charset="0"/>
                <a:cs typeface="Arial" panose="020B0604020202020204" pitchFamily="34" charset="0"/>
              </a:rPr>
              <a:t>R.5.5: Access to emergency services in an RSN</a:t>
            </a:r>
          </a:p>
          <a:p>
            <a:pPr lvl="2"/>
            <a:r>
              <a:rPr lang="en-US" sz="1800" dirty="0">
                <a:solidFill>
                  <a:srgbClr val="000000"/>
                </a:solidFill>
                <a:effectLst/>
                <a:latin typeface="Helvetica" pitchFamily="2" charset="0"/>
              </a:rPr>
              <a:t>The AP can look up the VLAN ID to use with a AAA Server, or it can have an emergency services VLAN configured.</a:t>
            </a:r>
          </a:p>
          <a:p>
            <a:pPr lvl="2"/>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7E838E12-334C-C398-8494-30C2DEB3390D}"/>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9776FBA7-B4B7-1208-F4A4-06EE82D3A3F8}"/>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6A9572FB-CD4C-526F-49D9-88F162128358}"/>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6</a:t>
            </a:fld>
            <a:endParaRPr lang="en-US" altLang="en-US"/>
          </a:p>
        </p:txBody>
      </p:sp>
    </p:spTree>
    <p:extLst>
      <p:ext uri="{BB962C8B-B14F-4D97-AF65-F5344CB8AC3E}">
        <p14:creationId xmlns:p14="http://schemas.microsoft.com/office/powerpoint/2010/main" val="3591954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B71AE7-C32A-54F6-DAE5-4EFE26A7D6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74CC9B-6764-28D4-CA51-AF4E39EDDB3F}"/>
              </a:ext>
            </a:extLst>
          </p:cNvPr>
          <p:cNvSpPr>
            <a:spLocks noGrp="1"/>
          </p:cNvSpPr>
          <p:nvPr>
            <p:ph type="title"/>
          </p:nvPr>
        </p:nvSpPr>
        <p:spPr/>
        <p:txBody>
          <a:bodyPr/>
          <a:lstStyle/>
          <a:p>
            <a:r>
              <a:rPr lang="en-US" dirty="0">
                <a:solidFill>
                  <a:srgbClr val="0070C0"/>
                </a:solidFill>
                <a:latin typeface="Arial" panose="020B0604020202020204" pitchFamily="34" charset="0"/>
                <a:cs typeface="Arial" panose="020B0604020202020204" pitchFamily="34" charset="0"/>
              </a:rPr>
              <a:t>Clause R.3.2, Multiple SSPNs</a:t>
            </a:r>
            <a:endParaRPr lang="en-US" sz="4000" dirty="0">
              <a:solidFill>
                <a:srgbClr val="0070C0"/>
              </a:solidFill>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08E7A2B3-F0FB-5B39-DDD7-19256B59E708}"/>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CC816C9C-1F11-9158-71B1-F63BFA933A44}"/>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EF1CDCFB-6565-DF58-C2C8-CA44783FAC2A}"/>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7</a:t>
            </a:fld>
            <a:endParaRPr lang="en-US" altLang="en-US"/>
          </a:p>
        </p:txBody>
      </p:sp>
      <p:pic>
        <p:nvPicPr>
          <p:cNvPr id="9" name="Picture 8" descr="A diagram of a network&#10;&#10;AI-generated content may be incorrect.">
            <a:extLst>
              <a:ext uri="{FF2B5EF4-FFF2-40B4-BE49-F238E27FC236}">
                <a16:creationId xmlns:a16="http://schemas.microsoft.com/office/drawing/2014/main" id="{CD34EBE1-87FF-0075-DC38-12832BF258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6157" y="1447800"/>
            <a:ext cx="7491685" cy="4757220"/>
          </a:xfrm>
          <a:prstGeom prst="rect">
            <a:avLst/>
          </a:prstGeom>
        </p:spPr>
      </p:pic>
      <p:sp>
        <p:nvSpPr>
          <p:cNvPr id="11" name="TextBox 10">
            <a:extLst>
              <a:ext uri="{FF2B5EF4-FFF2-40B4-BE49-F238E27FC236}">
                <a16:creationId xmlns:a16="http://schemas.microsoft.com/office/drawing/2014/main" id="{9377B1B4-EAF2-CDCC-44BA-D01C3A361986}"/>
              </a:ext>
            </a:extLst>
          </p:cNvPr>
          <p:cNvSpPr txBox="1"/>
          <p:nvPr/>
        </p:nvSpPr>
        <p:spPr>
          <a:xfrm>
            <a:off x="826157" y="6190151"/>
            <a:ext cx="4408488" cy="276999"/>
          </a:xfrm>
          <a:prstGeom prst="rect">
            <a:avLst/>
          </a:prstGeom>
          <a:noFill/>
        </p:spPr>
        <p:txBody>
          <a:bodyPr wrap="square" rtlCol="0">
            <a:spAutoFit/>
          </a:bodyPr>
          <a:lstStyle/>
          <a:p>
            <a:r>
              <a:rPr lang="en-US" dirty="0"/>
              <a:t>802.11-2020 Figure R-1 plus highlighting</a:t>
            </a:r>
          </a:p>
        </p:txBody>
      </p:sp>
      <p:sp>
        <p:nvSpPr>
          <p:cNvPr id="3" name="TextBox 2">
            <a:extLst>
              <a:ext uri="{FF2B5EF4-FFF2-40B4-BE49-F238E27FC236}">
                <a16:creationId xmlns:a16="http://schemas.microsoft.com/office/drawing/2014/main" id="{854F743E-F64C-00E5-5D05-040DF44C23E8}"/>
              </a:ext>
            </a:extLst>
          </p:cNvPr>
          <p:cNvSpPr txBox="1"/>
          <p:nvPr/>
        </p:nvSpPr>
        <p:spPr>
          <a:xfrm>
            <a:off x="3810000" y="2590800"/>
            <a:ext cx="838200" cy="461665"/>
          </a:xfrm>
          <a:prstGeom prst="rect">
            <a:avLst/>
          </a:prstGeom>
          <a:solidFill>
            <a:srgbClr val="FFFF00"/>
          </a:solidFill>
        </p:spPr>
        <p:txBody>
          <a:bodyPr wrap="square" rtlCol="0">
            <a:spAutoFit/>
          </a:bodyPr>
          <a:lstStyle/>
          <a:p>
            <a:pPr algn="ctr"/>
            <a:r>
              <a:rPr lang="en-US" dirty="0">
                <a:latin typeface="Arial" panose="020B0604020202020204" pitchFamily="34" charset="0"/>
                <a:cs typeface="Arial" panose="020B0604020202020204" pitchFamily="34" charset="0"/>
              </a:rPr>
              <a:t>VLAN Tunnel 1</a:t>
            </a:r>
          </a:p>
        </p:txBody>
      </p:sp>
      <p:sp>
        <p:nvSpPr>
          <p:cNvPr id="10" name="TextBox 9">
            <a:extLst>
              <a:ext uri="{FF2B5EF4-FFF2-40B4-BE49-F238E27FC236}">
                <a16:creationId xmlns:a16="http://schemas.microsoft.com/office/drawing/2014/main" id="{AFE2D28A-0ECA-5F15-9F65-5F4DBB23F9C8}"/>
              </a:ext>
            </a:extLst>
          </p:cNvPr>
          <p:cNvSpPr txBox="1"/>
          <p:nvPr/>
        </p:nvSpPr>
        <p:spPr>
          <a:xfrm>
            <a:off x="3818823" y="4495800"/>
            <a:ext cx="838200" cy="461665"/>
          </a:xfrm>
          <a:prstGeom prst="rect">
            <a:avLst/>
          </a:prstGeom>
          <a:solidFill>
            <a:srgbClr val="FFFF00"/>
          </a:solidFill>
        </p:spPr>
        <p:txBody>
          <a:bodyPr wrap="square" rtlCol="0">
            <a:spAutoFit/>
          </a:bodyPr>
          <a:lstStyle/>
          <a:p>
            <a:pPr algn="ctr"/>
            <a:r>
              <a:rPr lang="en-US" dirty="0">
                <a:latin typeface="Arial" panose="020B0604020202020204" pitchFamily="34" charset="0"/>
                <a:cs typeface="Arial" panose="020B0604020202020204" pitchFamily="34" charset="0"/>
              </a:rPr>
              <a:t>VLAN Tunnel 2</a:t>
            </a:r>
          </a:p>
        </p:txBody>
      </p:sp>
    </p:spTree>
    <p:extLst>
      <p:ext uri="{BB962C8B-B14F-4D97-AF65-F5344CB8AC3E}">
        <p14:creationId xmlns:p14="http://schemas.microsoft.com/office/powerpoint/2010/main" val="2537191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653FD1-70D3-F6C9-12EE-70E6D46BF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EBB243-3B08-6F2E-AF01-983978B18BFC}"/>
              </a:ext>
            </a:extLst>
          </p:cNvPr>
          <p:cNvSpPr>
            <a:spLocks noGrp="1"/>
          </p:cNvSpPr>
          <p:nvPr>
            <p:ph type="title"/>
          </p:nvPr>
        </p:nvSpPr>
        <p:spPr/>
        <p:txBody>
          <a:bodyPr/>
          <a:lstStyle/>
          <a:p>
            <a:r>
              <a:rPr lang="en-US" sz="3200" dirty="0">
                <a:solidFill>
                  <a:srgbClr val="0070C0"/>
                </a:solidFill>
                <a:latin typeface="Arial" panose="020B0604020202020204" pitchFamily="34" charset="0"/>
                <a:cs typeface="Arial" panose="020B0604020202020204" pitchFamily="34" charset="0"/>
              </a:rPr>
              <a:t>Existing 802.11-2020 VLAN Support</a:t>
            </a:r>
            <a:endParaRPr lang="en-US" sz="4000" dirty="0">
              <a:solidFill>
                <a:srgbClr val="0070C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26CA266-3B0C-D153-8DF5-C0952E5A3A16}"/>
              </a:ext>
            </a:extLst>
          </p:cNvPr>
          <p:cNvSpPr>
            <a:spLocks noGrp="1"/>
          </p:cNvSpPr>
          <p:nvPr>
            <p:ph idx="1"/>
          </p:nvPr>
        </p:nvSpPr>
        <p:spPr>
          <a:xfrm>
            <a:off x="685801" y="1981200"/>
            <a:ext cx="7772400" cy="4114800"/>
          </a:xfrm>
        </p:spPr>
        <p:txBody>
          <a:bodyPr/>
          <a:lstStyle/>
          <a:p>
            <a:r>
              <a:rPr lang="en-US" dirty="0">
                <a:latin typeface="Arial" panose="020B0604020202020204" pitchFamily="34" charset="0"/>
                <a:cs typeface="Arial" panose="020B0604020202020204" pitchFamily="34" charset="0"/>
              </a:rPr>
              <a:t>Clause 9.4.2.30: TCLAS element</a:t>
            </a:r>
            <a:r>
              <a:rPr lang="en-US" sz="2000" b="0" dirty="0">
                <a:latin typeface="Arial" panose="020B0604020202020204" pitchFamily="34" charset="0"/>
                <a:cs typeface="Arial" panose="020B0604020202020204" pitchFamily="34" charset="0"/>
              </a:rPr>
              <a:t> (traffic classification)</a:t>
            </a:r>
            <a:endParaRPr lang="en-US" b="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Includes a Frame Classifier</a:t>
            </a:r>
          </a:p>
          <a:p>
            <a:pPr lvl="1"/>
            <a:r>
              <a:rPr lang="en-US" dirty="0">
                <a:latin typeface="Arial" panose="020B0604020202020204" pitchFamily="34" charset="0"/>
                <a:cs typeface="Arial" panose="020B0604020202020204" pitchFamily="34" charset="0"/>
              </a:rPr>
              <a:t>Frame Classifier Type 5 includes a VLAN ID</a:t>
            </a: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r>
              <a:rPr lang="en-US" b="1" dirty="0">
                <a:latin typeface="Arial" panose="020B0604020202020204" pitchFamily="34" charset="0"/>
                <a:cs typeface="Arial" panose="020B0604020202020204" pitchFamily="34" charset="0"/>
              </a:rPr>
              <a:t>However, </a:t>
            </a:r>
            <a:r>
              <a:rPr lang="en-US" dirty="0">
                <a:latin typeface="Arial" panose="020B0604020202020204" pitchFamily="34" charset="0"/>
                <a:cs typeface="Arial" panose="020B0604020202020204" pitchFamily="34" charset="0"/>
              </a:rPr>
              <a:t>Clause 9.4.2.30 specified that both the DEI and the VID subfields are </a:t>
            </a:r>
            <a:r>
              <a:rPr lang="en-US" b="1" dirty="0">
                <a:latin typeface="Arial" panose="020B0604020202020204" pitchFamily="34" charset="0"/>
                <a:cs typeface="Arial" panose="020B0604020202020204" pitchFamily="34" charset="0"/>
              </a:rPr>
              <a:t>ignored</a:t>
            </a:r>
            <a:r>
              <a:rPr lang="en-US" dirty="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2FD86721-9FFC-9732-316B-AE981541E02B}"/>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2C7A76A8-0193-833A-68E3-441F9BCB300D}"/>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4068A24F-76D0-FA87-6788-B2E044E0F98B}"/>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8</a:t>
            </a:fld>
            <a:endParaRPr lang="en-US" altLang="en-US"/>
          </a:p>
        </p:txBody>
      </p:sp>
      <p:pic>
        <p:nvPicPr>
          <p:cNvPr id="8" name="Picture 7" descr="A close-up of a label&#10;&#10;AI-generated content may be incorrect.">
            <a:extLst>
              <a:ext uri="{FF2B5EF4-FFF2-40B4-BE49-F238E27FC236}">
                <a16:creationId xmlns:a16="http://schemas.microsoft.com/office/drawing/2014/main" id="{B7543E66-4794-DEE1-8E66-060D57A755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096" y="3200400"/>
            <a:ext cx="6565784" cy="896356"/>
          </a:xfrm>
          <a:prstGeom prst="rect">
            <a:avLst/>
          </a:prstGeom>
        </p:spPr>
      </p:pic>
      <p:sp>
        <p:nvSpPr>
          <p:cNvPr id="10" name="TextBox 9">
            <a:extLst>
              <a:ext uri="{FF2B5EF4-FFF2-40B4-BE49-F238E27FC236}">
                <a16:creationId xmlns:a16="http://schemas.microsoft.com/office/drawing/2014/main" id="{50BC3707-DEA2-9CC7-3C32-A3763544E1FA}"/>
              </a:ext>
            </a:extLst>
          </p:cNvPr>
          <p:cNvSpPr txBox="1"/>
          <p:nvPr/>
        </p:nvSpPr>
        <p:spPr>
          <a:xfrm>
            <a:off x="990600" y="4048357"/>
            <a:ext cx="2286000" cy="276999"/>
          </a:xfrm>
          <a:prstGeom prst="rect">
            <a:avLst/>
          </a:prstGeom>
          <a:noFill/>
        </p:spPr>
        <p:txBody>
          <a:bodyPr wrap="square" rtlCol="0">
            <a:spAutoFit/>
          </a:bodyPr>
          <a:lstStyle/>
          <a:p>
            <a:r>
              <a:rPr lang="en-US" dirty="0"/>
              <a:t>802.11-2020 Figure 9-311</a:t>
            </a:r>
          </a:p>
        </p:txBody>
      </p:sp>
      <p:pic>
        <p:nvPicPr>
          <p:cNvPr id="14" name="Picture 13" descr="A white rectangular object with black numbers&#10;&#10;AI-generated content may be incorrect.">
            <a:extLst>
              <a:ext uri="{FF2B5EF4-FFF2-40B4-BE49-F238E27FC236}">
                <a16:creationId xmlns:a16="http://schemas.microsoft.com/office/drawing/2014/main" id="{9B412FEF-1581-1D96-7FE7-278927BE05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40054" y="4267129"/>
            <a:ext cx="4102100" cy="622300"/>
          </a:xfrm>
          <a:prstGeom prst="rect">
            <a:avLst/>
          </a:prstGeom>
        </p:spPr>
      </p:pic>
      <p:sp>
        <p:nvSpPr>
          <p:cNvPr id="15" name="TextBox 14">
            <a:extLst>
              <a:ext uri="{FF2B5EF4-FFF2-40B4-BE49-F238E27FC236}">
                <a16:creationId xmlns:a16="http://schemas.microsoft.com/office/drawing/2014/main" id="{A1A6E2C5-8515-E3AC-C3A1-49A069895CA8}"/>
              </a:ext>
            </a:extLst>
          </p:cNvPr>
          <p:cNvSpPr txBox="1"/>
          <p:nvPr/>
        </p:nvSpPr>
        <p:spPr>
          <a:xfrm>
            <a:off x="3525780" y="4947149"/>
            <a:ext cx="4102100" cy="276999"/>
          </a:xfrm>
          <a:prstGeom prst="rect">
            <a:avLst/>
          </a:prstGeom>
          <a:noFill/>
        </p:spPr>
        <p:txBody>
          <a:bodyPr wrap="square" rtlCol="0">
            <a:spAutoFit/>
          </a:bodyPr>
          <a:lstStyle/>
          <a:p>
            <a:pPr algn="r"/>
            <a:r>
              <a:rPr lang="en-US" dirty="0"/>
              <a:t>802.1Q-2022 Figure 9-1– VLAN Tag Control Information</a:t>
            </a:r>
          </a:p>
        </p:txBody>
      </p:sp>
      <p:cxnSp>
        <p:nvCxnSpPr>
          <p:cNvPr id="17" name="Straight Arrow Connector 16">
            <a:extLst>
              <a:ext uri="{FF2B5EF4-FFF2-40B4-BE49-F238E27FC236}">
                <a16:creationId xmlns:a16="http://schemas.microsoft.com/office/drawing/2014/main" id="{CC55E754-5F9B-D346-09AB-530582A57A9E}"/>
              </a:ext>
            </a:extLst>
          </p:cNvPr>
          <p:cNvCxnSpPr/>
          <p:nvPr/>
        </p:nvCxnSpPr>
        <p:spPr bwMode="auto">
          <a:xfrm flipV="1">
            <a:off x="4230688" y="3906038"/>
            <a:ext cx="228600" cy="439156"/>
          </a:xfrm>
          <a:prstGeom prst="straightConnector1">
            <a:avLst/>
          </a:prstGeom>
          <a:solidFill>
            <a:schemeClr val="accent1"/>
          </a:solidFill>
          <a:ln w="19050" cap="flat" cmpd="sng" algn="ctr">
            <a:solidFill>
              <a:schemeClr val="tx1"/>
            </a:solidFill>
            <a:prstDash val="solid"/>
            <a:round/>
            <a:headEnd type="none" w="sm" len="sm"/>
            <a:tailEnd type="triangle" w="lg" len="med"/>
          </a:ln>
          <a:effectLst/>
        </p:spPr>
      </p:cxnSp>
      <p:cxnSp>
        <p:nvCxnSpPr>
          <p:cNvPr id="18" name="Straight Arrow Connector 17">
            <a:extLst>
              <a:ext uri="{FF2B5EF4-FFF2-40B4-BE49-F238E27FC236}">
                <a16:creationId xmlns:a16="http://schemas.microsoft.com/office/drawing/2014/main" id="{C210A4FC-574E-B47F-CA5C-7A5E2721329F}"/>
              </a:ext>
            </a:extLst>
          </p:cNvPr>
          <p:cNvCxnSpPr>
            <a:cxnSpLocks/>
          </p:cNvCxnSpPr>
          <p:nvPr/>
        </p:nvCxnSpPr>
        <p:spPr bwMode="auto">
          <a:xfrm flipV="1">
            <a:off x="4684714" y="3905815"/>
            <a:ext cx="728662" cy="439379"/>
          </a:xfrm>
          <a:prstGeom prst="straightConnector1">
            <a:avLst/>
          </a:prstGeom>
          <a:solidFill>
            <a:schemeClr val="accent1"/>
          </a:solidFill>
          <a:ln w="19050" cap="flat" cmpd="sng" algn="ctr">
            <a:solidFill>
              <a:schemeClr val="tx1"/>
            </a:solidFill>
            <a:prstDash val="solid"/>
            <a:round/>
            <a:headEnd type="none" w="sm" len="sm"/>
            <a:tailEnd type="triangle" w="lg" len="med"/>
          </a:ln>
          <a:effectLst/>
        </p:spPr>
      </p:cxnSp>
      <p:sp>
        <p:nvSpPr>
          <p:cNvPr id="22" name="Right Brace 21">
            <a:extLst>
              <a:ext uri="{FF2B5EF4-FFF2-40B4-BE49-F238E27FC236}">
                <a16:creationId xmlns:a16="http://schemas.microsoft.com/office/drawing/2014/main" id="{0362931E-70C1-D881-10A6-1E5D46336012}"/>
              </a:ext>
            </a:extLst>
          </p:cNvPr>
          <p:cNvSpPr/>
          <p:nvPr/>
        </p:nvSpPr>
        <p:spPr bwMode="auto">
          <a:xfrm rot="16200000">
            <a:off x="6026210" y="2950522"/>
            <a:ext cx="320516" cy="2516186"/>
          </a:xfrm>
          <a:prstGeom prst="rightBrace">
            <a:avLst>
              <a:gd name="adj1" fmla="val 59892"/>
              <a:gd name="adj2" fmla="val 76708"/>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3" name="Straight Arrow Connector 22">
            <a:extLst>
              <a:ext uri="{FF2B5EF4-FFF2-40B4-BE49-F238E27FC236}">
                <a16:creationId xmlns:a16="http://schemas.microsoft.com/office/drawing/2014/main" id="{DF476A5D-FB2A-B2F2-7248-33FC821D354E}"/>
              </a:ext>
            </a:extLst>
          </p:cNvPr>
          <p:cNvCxnSpPr>
            <a:cxnSpLocks/>
            <a:stCxn id="22" idx="1"/>
          </p:cNvCxnSpPr>
          <p:nvPr/>
        </p:nvCxnSpPr>
        <p:spPr bwMode="auto">
          <a:xfrm flipV="1">
            <a:off x="6858491" y="3905815"/>
            <a:ext cx="0" cy="142542"/>
          </a:xfrm>
          <a:prstGeom prst="straightConnector1">
            <a:avLst/>
          </a:prstGeom>
          <a:solidFill>
            <a:schemeClr val="accent1"/>
          </a:solidFill>
          <a:ln w="19050" cap="flat" cmpd="sng" algn="ctr">
            <a:solidFill>
              <a:schemeClr val="tx1"/>
            </a:solidFill>
            <a:prstDash val="solid"/>
            <a:round/>
            <a:headEnd type="none" w="sm" len="sm"/>
            <a:tailEnd type="triangle" w="lg" len="med"/>
          </a:ln>
          <a:effectLst/>
        </p:spPr>
      </p:cxnSp>
    </p:spTree>
    <p:extLst>
      <p:ext uri="{BB962C8B-B14F-4D97-AF65-F5344CB8AC3E}">
        <p14:creationId xmlns:p14="http://schemas.microsoft.com/office/powerpoint/2010/main" val="1295003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A95D7B-B46E-2E48-FAA7-ADEDFBCBAF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3945B5-2DF8-8A31-947B-5650E5EA4562}"/>
              </a:ext>
            </a:extLst>
          </p:cNvPr>
          <p:cNvSpPr>
            <a:spLocks noGrp="1"/>
          </p:cNvSpPr>
          <p:nvPr>
            <p:ph type="title"/>
          </p:nvPr>
        </p:nvSpPr>
        <p:spPr>
          <a:xfrm>
            <a:off x="685800" y="685800"/>
            <a:ext cx="7772400" cy="1219200"/>
          </a:xfrm>
        </p:spPr>
        <p:txBody>
          <a:bodyPr/>
          <a:lstStyle/>
          <a:p>
            <a:r>
              <a:rPr lang="en-US" sz="3600" dirty="0">
                <a:solidFill>
                  <a:srgbClr val="0070C0"/>
                </a:solidFill>
                <a:latin typeface="Arial" panose="020B0604020202020204" pitchFamily="34" charset="0"/>
                <a:cs typeface="Arial" panose="020B0604020202020204" pitchFamily="34" charset="0"/>
              </a:rPr>
              <a:t>Amendments/Corrigendum </a:t>
            </a:r>
            <a:br>
              <a:rPr lang="en-US" sz="3600" dirty="0">
                <a:solidFill>
                  <a:srgbClr val="0070C0"/>
                </a:solidFill>
                <a:latin typeface="Arial" panose="020B0604020202020204" pitchFamily="34" charset="0"/>
                <a:cs typeface="Arial" panose="020B0604020202020204" pitchFamily="34" charset="0"/>
              </a:rPr>
            </a:br>
            <a:r>
              <a:rPr lang="en-US" sz="3600" dirty="0">
                <a:solidFill>
                  <a:srgbClr val="0070C0"/>
                </a:solidFill>
                <a:latin typeface="Arial" panose="020B0604020202020204" pitchFamily="34" charset="0"/>
                <a:cs typeface="Arial" panose="020B0604020202020204" pitchFamily="34" charset="0"/>
              </a:rPr>
              <a:t>With No Mention of VLANs</a:t>
            </a:r>
          </a:p>
        </p:txBody>
      </p:sp>
      <p:sp>
        <p:nvSpPr>
          <p:cNvPr id="3" name="Content Placeholder 2">
            <a:extLst>
              <a:ext uri="{FF2B5EF4-FFF2-40B4-BE49-F238E27FC236}">
                <a16:creationId xmlns:a16="http://schemas.microsoft.com/office/drawing/2014/main" id="{0235071C-259A-EAB7-23E7-C041DFC3BB02}"/>
              </a:ext>
            </a:extLst>
          </p:cNvPr>
          <p:cNvSpPr>
            <a:spLocks noGrp="1"/>
          </p:cNvSpPr>
          <p:nvPr>
            <p:ph sz="half" idx="1"/>
          </p:nvPr>
        </p:nvSpPr>
        <p:spPr>
          <a:xfrm>
            <a:off x="685800" y="2057400"/>
            <a:ext cx="3810000" cy="4038600"/>
          </a:xfrm>
        </p:spPr>
        <p:txBody>
          <a:bodyPr/>
          <a:lstStyle/>
          <a:p>
            <a:r>
              <a:rPr lang="en-US" dirty="0">
                <a:latin typeface="Arial" panose="020B0604020202020204" pitchFamily="34" charset="0"/>
                <a:cs typeface="Arial" panose="020B0604020202020204" pitchFamily="34" charset="0"/>
              </a:rPr>
              <a:t>11ax</a:t>
            </a:r>
          </a:p>
          <a:p>
            <a:r>
              <a:rPr lang="en-US" dirty="0">
                <a:latin typeface="Arial" panose="020B0604020202020204" pitchFamily="34" charset="0"/>
                <a:cs typeface="Arial" panose="020B0604020202020204" pitchFamily="34" charset="0"/>
              </a:rPr>
              <a:t>11ay</a:t>
            </a:r>
          </a:p>
          <a:p>
            <a:r>
              <a:rPr lang="en-US" dirty="0">
                <a:latin typeface="Arial" panose="020B0604020202020204" pitchFamily="34" charset="0"/>
                <a:cs typeface="Arial" panose="020B0604020202020204" pitchFamily="34" charset="0"/>
              </a:rPr>
              <a:t>11az</a:t>
            </a:r>
          </a:p>
          <a:p>
            <a:r>
              <a:rPr lang="en-US" dirty="0">
                <a:latin typeface="Arial" panose="020B0604020202020204" pitchFamily="34" charset="0"/>
                <a:cs typeface="Arial" panose="020B0604020202020204" pitchFamily="34" charset="0"/>
              </a:rPr>
              <a:t>11bb</a:t>
            </a:r>
          </a:p>
          <a:p>
            <a:r>
              <a:rPr lang="en-US" dirty="0">
                <a:latin typeface="Arial" panose="020B0604020202020204" pitchFamily="34" charset="0"/>
                <a:cs typeface="Arial" panose="020B0604020202020204" pitchFamily="34" charset="0"/>
              </a:rPr>
              <a:t>11bd</a:t>
            </a:r>
          </a:p>
          <a:p>
            <a:r>
              <a:rPr lang="en-US" dirty="0">
                <a:latin typeface="Arial" panose="020B0604020202020204" pitchFamily="34" charset="0"/>
                <a:cs typeface="Arial" panose="020B0604020202020204" pitchFamily="34" charset="0"/>
              </a:rPr>
              <a:t>11-2020-cor1-2022</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7" name="Content Placeholder 6">
            <a:extLst>
              <a:ext uri="{FF2B5EF4-FFF2-40B4-BE49-F238E27FC236}">
                <a16:creationId xmlns:a16="http://schemas.microsoft.com/office/drawing/2014/main" id="{8A410FEE-889F-EE6E-CE6B-5DAE49CC14E2}"/>
              </a:ext>
            </a:extLst>
          </p:cNvPr>
          <p:cNvSpPr>
            <a:spLocks noGrp="1"/>
          </p:cNvSpPr>
          <p:nvPr>
            <p:ph sz="half" idx="2"/>
          </p:nvPr>
        </p:nvSpPr>
        <p:spPr>
          <a:xfrm>
            <a:off x="4648200" y="2057400"/>
            <a:ext cx="3810000" cy="4038600"/>
          </a:xfrm>
        </p:spPr>
        <p:txBody>
          <a:bodyPr/>
          <a:lstStyle/>
          <a:p>
            <a:r>
              <a:rPr lang="en-US" dirty="0">
                <a:latin typeface="Arial" panose="020B0604020202020204" pitchFamily="34" charset="0"/>
                <a:cs typeface="Arial" panose="020B0604020202020204" pitchFamily="34" charset="0"/>
              </a:rPr>
              <a:t>11be_D7.0</a:t>
            </a:r>
          </a:p>
          <a:p>
            <a:r>
              <a:rPr lang="en-US" dirty="0">
                <a:latin typeface="Arial" panose="020B0604020202020204" pitchFamily="34" charset="0"/>
                <a:cs typeface="Arial" panose="020B0604020202020204" pitchFamily="34" charset="0"/>
              </a:rPr>
              <a:t>11bf_D7.0</a:t>
            </a:r>
          </a:p>
          <a:p>
            <a:r>
              <a:rPr lang="en-US" dirty="0">
                <a:latin typeface="Arial" panose="020B0604020202020204" pitchFamily="34" charset="0"/>
                <a:cs typeface="Arial" panose="020B0604020202020204" pitchFamily="34" charset="0"/>
              </a:rPr>
              <a:t>11bh_D6.0</a:t>
            </a:r>
          </a:p>
          <a:p>
            <a:r>
              <a:rPr lang="en-US" dirty="0">
                <a:latin typeface="Arial" panose="020B0604020202020204" pitchFamily="34" charset="0"/>
                <a:cs typeface="Arial" panose="020B0604020202020204" pitchFamily="34" charset="0"/>
              </a:rPr>
              <a:t>11bk_D4.0</a:t>
            </a:r>
          </a:p>
          <a:p>
            <a:r>
              <a:rPr lang="en-US" dirty="0">
                <a:latin typeface="Arial" panose="020B0604020202020204" pitchFamily="34" charset="0"/>
                <a:cs typeface="Arial" panose="020B0604020202020204" pitchFamily="34" charset="0"/>
              </a:rPr>
              <a:t>11bi_D1.0</a:t>
            </a:r>
          </a:p>
          <a:p>
            <a:r>
              <a:rPr lang="en-US" dirty="0">
                <a:latin typeface="Arial" panose="020B0604020202020204" pitchFamily="34" charset="0"/>
                <a:cs typeface="Arial" panose="020B0604020202020204" pitchFamily="34" charset="0"/>
              </a:rPr>
              <a:t>11bn_D0.1</a:t>
            </a:r>
          </a:p>
        </p:txBody>
      </p:sp>
      <p:sp>
        <p:nvSpPr>
          <p:cNvPr id="4" name="Date Placeholder 3">
            <a:extLst>
              <a:ext uri="{FF2B5EF4-FFF2-40B4-BE49-F238E27FC236}">
                <a16:creationId xmlns:a16="http://schemas.microsoft.com/office/drawing/2014/main" id="{6759B0FE-9492-CF72-CC8D-6143F1A20719}"/>
              </a:ext>
            </a:extLst>
          </p:cNvPr>
          <p:cNvSpPr>
            <a:spLocks noGrp="1"/>
          </p:cNvSpPr>
          <p:nvPr>
            <p:ph type="dt" sz="half" idx="10"/>
          </p:nvPr>
        </p:nvSpPr>
        <p:spPr/>
        <p:txBody>
          <a:bodyPr/>
          <a:lstStyle/>
          <a:p>
            <a:r>
              <a:rPr lang="en-US" altLang="en-US"/>
              <a:t>March 2025</a:t>
            </a:r>
          </a:p>
        </p:txBody>
      </p:sp>
      <p:sp>
        <p:nvSpPr>
          <p:cNvPr id="5" name="Footer Placeholder 4">
            <a:extLst>
              <a:ext uri="{FF2B5EF4-FFF2-40B4-BE49-F238E27FC236}">
                <a16:creationId xmlns:a16="http://schemas.microsoft.com/office/drawing/2014/main" id="{56C75489-7BD3-F925-9CE6-5C7190A0CB48}"/>
              </a:ext>
            </a:extLst>
          </p:cNvPr>
          <p:cNvSpPr>
            <a:spLocks noGrp="1"/>
          </p:cNvSpPr>
          <p:nvPr>
            <p:ph type="ftr" sz="quarter" idx="11"/>
          </p:nvPr>
        </p:nvSpPr>
        <p:spPr/>
        <p:txBody>
          <a:bodyPr/>
          <a:lstStyle/>
          <a:p>
            <a:r>
              <a:rPr lang="en-US" altLang="en-US"/>
              <a:t>D. Eastlake (Self)</a:t>
            </a:r>
          </a:p>
        </p:txBody>
      </p:sp>
      <p:sp>
        <p:nvSpPr>
          <p:cNvPr id="6" name="Slide Number Placeholder 5">
            <a:extLst>
              <a:ext uri="{FF2B5EF4-FFF2-40B4-BE49-F238E27FC236}">
                <a16:creationId xmlns:a16="http://schemas.microsoft.com/office/drawing/2014/main" id="{D2BC006E-2EB3-F06F-5841-42307351D362}"/>
              </a:ext>
            </a:extLst>
          </p:cNvPr>
          <p:cNvSpPr>
            <a:spLocks noGrp="1"/>
          </p:cNvSpPr>
          <p:nvPr>
            <p:ph type="sldNum" sz="quarter" idx="12"/>
          </p:nvPr>
        </p:nvSpPr>
        <p:spPr/>
        <p:txBody>
          <a:bodyPr/>
          <a:lstStyle/>
          <a:p>
            <a:r>
              <a:rPr lang="en-US" altLang="en-US"/>
              <a:t>Slide </a:t>
            </a:r>
            <a:fld id="{EA675082-E4A6-F645-B71E-B322CD874BA7}" type="slidenum">
              <a:rPr lang="en-US" altLang="en-US" smtClean="0"/>
              <a:pPr/>
              <a:t>9</a:t>
            </a:fld>
            <a:endParaRPr lang="en-US" altLang="en-US"/>
          </a:p>
        </p:txBody>
      </p:sp>
    </p:spTree>
    <p:extLst>
      <p:ext uri="{BB962C8B-B14F-4D97-AF65-F5344CB8AC3E}">
        <p14:creationId xmlns:p14="http://schemas.microsoft.com/office/powerpoint/2010/main" val="362390539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11205</TotalTime>
  <Words>1210</Words>
  <Application>Microsoft Macintosh PowerPoint</Application>
  <PresentationFormat>On-screen Show (4:3)</PresentationFormat>
  <Paragraphs>226</Paragraphs>
  <Slides>16</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Arial Black</vt:lpstr>
      <vt:lpstr>Helvetica</vt:lpstr>
      <vt:lpstr>Times New Roman</vt:lpstr>
      <vt:lpstr>802-11-Submission</vt:lpstr>
      <vt:lpstr>Document</vt:lpstr>
      <vt:lpstr>802.11 VLAN Support</vt:lpstr>
      <vt:lpstr>Abstract</vt:lpstr>
      <vt:lpstr>Simple Example Scenario (unified infrastructure,   single interface end stations)</vt:lpstr>
      <vt:lpstr>Contents</vt:lpstr>
      <vt:lpstr>Existing 802.11-2020 VLAN Support</vt:lpstr>
      <vt:lpstr>Existing 802.11-2020 VLAN Support</vt:lpstr>
      <vt:lpstr>Clause R.3.2, Multiple SSPNs</vt:lpstr>
      <vt:lpstr>Existing 802.11-2020 VLAN Support</vt:lpstr>
      <vt:lpstr>Amendments/Corrigendum  With No Mention of VLANs</vt:lpstr>
      <vt:lpstr>Additional VLAN Support Possibilities</vt:lpstr>
      <vt:lpstr>Additional VLAN Support Possibilities (continued)</vt:lpstr>
      <vt:lpstr>Results At November 2024 Plenary</vt:lpstr>
      <vt:lpstr>Straw Poll For March 2025 Plenary</vt:lpstr>
      <vt:lpstr>References</vt:lpstr>
      <vt:lpstr>Example Scenario II (diverse mesh,   multi-interface mesh points)</vt:lpstr>
      <vt:lpstr>Scenario II without segregated data services</vt:lpstr>
    </vt:vector>
  </TitlesOfParts>
  <Manager/>
  <Company>Self</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VLAN Support</dc:title>
  <dc:subject/>
  <dc:creator>Donald Eastlake 3rd</dc:creator>
  <cp:keywords/>
  <dc:description/>
  <cp:lastModifiedBy>Donald Eastlake 3rd</cp:lastModifiedBy>
  <cp:revision>57</cp:revision>
  <cp:lastPrinted>2025-03-08T22:56:46Z</cp:lastPrinted>
  <dcterms:created xsi:type="dcterms:W3CDTF">2007-05-21T21:00:37Z</dcterms:created>
  <dcterms:modified xsi:type="dcterms:W3CDTF">2025-03-09T20:42:27Z</dcterms:modified>
  <cp:category/>
</cp:coreProperties>
</file>