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70" r:id="rId2"/>
    <p:sldId id="715" r:id="rId3"/>
    <p:sldId id="765" r:id="rId4"/>
    <p:sldId id="755" r:id="rId5"/>
    <p:sldId id="756" r:id="rId6"/>
    <p:sldId id="766" r:id="rId7"/>
    <p:sldId id="767" r:id="rId8"/>
    <p:sldId id="753" r:id="rId9"/>
    <p:sldId id="768" r:id="rId10"/>
    <p:sldId id="769" r:id="rId11"/>
    <p:sldId id="770" r:id="rId12"/>
    <p:sldId id="771" r:id="rId1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D58AD0A-BBFE-553F-A329-BD4FBDEB0EA4}" name="Alfred Asterjadhi" initials="AA" userId="S::aasterja@qti.qualcomm.com::39de57b9-85c0-4fd1-aaac-8ca2b6560ad0" providerId="AD"/>
  <p188:author id="{28E1B019-9AF1-93FD-A572-6C2824965071}" name="Sherief Helwa" initials="SH" userId="S::shelwa@qti.qualcomm.com::c6299973-2e88-4f67-9e93-bade1b850725" providerId="AD"/>
  <p188:author id="{125D3299-4396-0C8F-93EA-F2B805B32C1D}" name="Alfred Aster" initials="A" userId="Alfred Aster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7386" autoAdjust="0"/>
  </p:normalViewPr>
  <p:slideViewPr>
    <p:cSldViewPr snapToGrid="0">
      <p:cViewPr varScale="1">
        <p:scale>
          <a:sx n="70" d="100"/>
          <a:sy n="70" d="100"/>
        </p:scale>
        <p:origin x="118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8/10/relationships/authors" Target="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erief Helwa" userId="c6299973-2e88-4f67-9e93-bade1b850725" providerId="ADAL" clId="{D4273B51-1AD9-4B70-BA26-09A218160762}"/>
    <pc:docChg chg="redo custSel addSld delSld modSld modMainMaster">
      <pc:chgData name="Sherief Helwa" userId="c6299973-2e88-4f67-9e93-bade1b850725" providerId="ADAL" clId="{D4273B51-1AD9-4B70-BA26-09A218160762}" dt="2025-03-10T15:10:09.509" v="34" actId="20577"/>
      <pc:docMkLst>
        <pc:docMk/>
      </pc:docMkLst>
      <pc:sldChg chg="modSp mod">
        <pc:chgData name="Sherief Helwa" userId="c6299973-2e88-4f67-9e93-bade1b850725" providerId="ADAL" clId="{D4273B51-1AD9-4B70-BA26-09A218160762}" dt="2025-03-10T15:02:43.486" v="10"/>
        <pc:sldMkLst>
          <pc:docMk/>
          <pc:sldMk cId="4268763619" sldId="715"/>
        </pc:sldMkLst>
        <pc:spChg chg="mod">
          <ac:chgData name="Sherief Helwa" userId="c6299973-2e88-4f67-9e93-bade1b850725" providerId="ADAL" clId="{D4273B51-1AD9-4B70-BA26-09A218160762}" dt="2025-03-10T15:02:43.486" v="10"/>
          <ac:spMkLst>
            <pc:docMk/>
            <pc:sldMk cId="4268763619" sldId="715"/>
            <ac:spMk id="6" creationId="{9EC22FAE-FCB9-AAB5-11B5-6D709C56A52B}"/>
          </ac:spMkLst>
        </pc:spChg>
      </pc:sldChg>
      <pc:sldChg chg="modSp mod">
        <pc:chgData name="Sherief Helwa" userId="c6299973-2e88-4f67-9e93-bade1b850725" providerId="ADAL" clId="{D4273B51-1AD9-4B70-BA26-09A218160762}" dt="2025-03-10T15:02:59.732" v="16"/>
        <pc:sldMkLst>
          <pc:docMk/>
          <pc:sldMk cId="3906726398" sldId="753"/>
        </pc:sldMkLst>
        <pc:spChg chg="mod">
          <ac:chgData name="Sherief Helwa" userId="c6299973-2e88-4f67-9e93-bade1b850725" providerId="ADAL" clId="{D4273B51-1AD9-4B70-BA26-09A218160762}" dt="2025-03-10T15:02:59.732" v="16"/>
          <ac:spMkLst>
            <pc:docMk/>
            <pc:sldMk cId="3906726398" sldId="753"/>
            <ac:spMk id="6" creationId="{9EC22FAE-FCB9-AAB5-11B5-6D709C56A52B}"/>
          </ac:spMkLst>
        </pc:spChg>
      </pc:sldChg>
      <pc:sldChg chg="modSp mod">
        <pc:chgData name="Sherief Helwa" userId="c6299973-2e88-4f67-9e93-bade1b850725" providerId="ADAL" clId="{D4273B51-1AD9-4B70-BA26-09A218160762}" dt="2025-03-10T15:02:47.926" v="12"/>
        <pc:sldMkLst>
          <pc:docMk/>
          <pc:sldMk cId="3392997180" sldId="755"/>
        </pc:sldMkLst>
        <pc:spChg chg="mod">
          <ac:chgData name="Sherief Helwa" userId="c6299973-2e88-4f67-9e93-bade1b850725" providerId="ADAL" clId="{D4273B51-1AD9-4B70-BA26-09A218160762}" dt="2025-03-10T15:02:47.926" v="12"/>
          <ac:spMkLst>
            <pc:docMk/>
            <pc:sldMk cId="3392997180" sldId="755"/>
            <ac:spMk id="6" creationId="{9EC22FAE-FCB9-AAB5-11B5-6D709C56A52B}"/>
          </ac:spMkLst>
        </pc:spChg>
      </pc:sldChg>
      <pc:sldChg chg="modSp mod">
        <pc:chgData name="Sherief Helwa" userId="c6299973-2e88-4f67-9e93-bade1b850725" providerId="ADAL" clId="{D4273B51-1AD9-4B70-BA26-09A218160762}" dt="2025-03-10T15:02:50.257" v="13"/>
        <pc:sldMkLst>
          <pc:docMk/>
          <pc:sldMk cId="2852972241" sldId="756"/>
        </pc:sldMkLst>
        <pc:spChg chg="mod">
          <ac:chgData name="Sherief Helwa" userId="c6299973-2e88-4f67-9e93-bade1b850725" providerId="ADAL" clId="{D4273B51-1AD9-4B70-BA26-09A218160762}" dt="2025-03-10T15:02:50.257" v="13"/>
          <ac:spMkLst>
            <pc:docMk/>
            <pc:sldMk cId="2852972241" sldId="756"/>
            <ac:spMk id="6" creationId="{9EC22FAE-FCB9-AAB5-11B5-6D709C56A52B}"/>
          </ac:spMkLst>
        </pc:spChg>
      </pc:sldChg>
      <pc:sldChg chg="modSp mod">
        <pc:chgData name="Sherief Helwa" userId="c6299973-2e88-4f67-9e93-bade1b850725" providerId="ADAL" clId="{D4273B51-1AD9-4B70-BA26-09A218160762}" dt="2025-03-10T15:02:45.605" v="11"/>
        <pc:sldMkLst>
          <pc:docMk/>
          <pc:sldMk cId="2004484274" sldId="765"/>
        </pc:sldMkLst>
        <pc:spChg chg="mod">
          <ac:chgData name="Sherief Helwa" userId="c6299973-2e88-4f67-9e93-bade1b850725" providerId="ADAL" clId="{D4273B51-1AD9-4B70-BA26-09A218160762}" dt="2025-03-10T15:02:45.605" v="11"/>
          <ac:spMkLst>
            <pc:docMk/>
            <pc:sldMk cId="2004484274" sldId="765"/>
            <ac:spMk id="6" creationId="{D424B397-9FA8-6570-930A-5593B9B563E5}"/>
          </ac:spMkLst>
        </pc:spChg>
      </pc:sldChg>
      <pc:sldChg chg="modSp mod">
        <pc:chgData name="Sherief Helwa" userId="c6299973-2e88-4f67-9e93-bade1b850725" providerId="ADAL" clId="{D4273B51-1AD9-4B70-BA26-09A218160762}" dt="2025-03-10T15:08:11.436" v="32" actId="15"/>
        <pc:sldMkLst>
          <pc:docMk/>
          <pc:sldMk cId="4204657779" sldId="766"/>
        </pc:sldMkLst>
        <pc:spChg chg="mod">
          <ac:chgData name="Sherief Helwa" userId="c6299973-2e88-4f67-9e93-bade1b850725" providerId="ADAL" clId="{D4273B51-1AD9-4B70-BA26-09A218160762}" dt="2025-03-10T15:08:11.436" v="32" actId="15"/>
          <ac:spMkLst>
            <pc:docMk/>
            <pc:sldMk cId="4204657779" sldId="766"/>
            <ac:spMk id="3" creationId="{5B9CFE83-FBD9-E01C-8E34-A5DA4F1BD8C7}"/>
          </ac:spMkLst>
        </pc:spChg>
        <pc:spChg chg="mod">
          <ac:chgData name="Sherief Helwa" userId="c6299973-2e88-4f67-9e93-bade1b850725" providerId="ADAL" clId="{D4273B51-1AD9-4B70-BA26-09A218160762}" dt="2025-03-10T15:02:52.436" v="14"/>
          <ac:spMkLst>
            <pc:docMk/>
            <pc:sldMk cId="4204657779" sldId="766"/>
            <ac:spMk id="6" creationId="{1E1F01AA-75CF-300D-1C8F-AFD8B669C1A1}"/>
          </ac:spMkLst>
        </pc:spChg>
        <pc:picChg chg="mod">
          <ac:chgData name="Sherief Helwa" userId="c6299973-2e88-4f67-9e93-bade1b850725" providerId="ADAL" clId="{D4273B51-1AD9-4B70-BA26-09A218160762}" dt="2025-03-10T15:01:55.422" v="4" actId="1076"/>
          <ac:picMkLst>
            <pc:docMk/>
            <pc:sldMk cId="4204657779" sldId="766"/>
            <ac:picMk id="9" creationId="{3C73EA99-9789-B30B-D198-1C4AEDFCFD83}"/>
          </ac:picMkLst>
        </pc:picChg>
      </pc:sldChg>
      <pc:sldChg chg="modSp mod">
        <pc:chgData name="Sherief Helwa" userId="c6299973-2e88-4f67-9e93-bade1b850725" providerId="ADAL" clId="{D4273B51-1AD9-4B70-BA26-09A218160762}" dt="2025-03-10T15:10:09.509" v="34" actId="20577"/>
        <pc:sldMkLst>
          <pc:docMk/>
          <pc:sldMk cId="2562603255" sldId="767"/>
        </pc:sldMkLst>
        <pc:spChg chg="mod">
          <ac:chgData name="Sherief Helwa" userId="c6299973-2e88-4f67-9e93-bade1b850725" providerId="ADAL" clId="{D4273B51-1AD9-4B70-BA26-09A218160762}" dt="2025-03-10T15:10:09.509" v="34" actId="20577"/>
          <ac:spMkLst>
            <pc:docMk/>
            <pc:sldMk cId="2562603255" sldId="767"/>
            <ac:spMk id="3" creationId="{17504557-DE1C-46D6-9F28-6BFE616C946C}"/>
          </ac:spMkLst>
        </pc:spChg>
        <pc:spChg chg="mod">
          <ac:chgData name="Sherief Helwa" userId="c6299973-2e88-4f67-9e93-bade1b850725" providerId="ADAL" clId="{D4273B51-1AD9-4B70-BA26-09A218160762}" dt="2025-03-10T15:02:55.657" v="15"/>
          <ac:spMkLst>
            <pc:docMk/>
            <pc:sldMk cId="2562603255" sldId="767"/>
            <ac:spMk id="6" creationId="{9349E083-E944-0B86-9A33-35E716A1612C}"/>
          </ac:spMkLst>
        </pc:spChg>
      </pc:sldChg>
      <pc:sldChg chg="modSp mod">
        <pc:chgData name="Sherief Helwa" userId="c6299973-2e88-4f67-9e93-bade1b850725" providerId="ADAL" clId="{D4273B51-1AD9-4B70-BA26-09A218160762}" dt="2025-03-10T15:03:02.494" v="17"/>
        <pc:sldMkLst>
          <pc:docMk/>
          <pc:sldMk cId="2127678485" sldId="768"/>
        </pc:sldMkLst>
        <pc:spChg chg="mod">
          <ac:chgData name="Sherief Helwa" userId="c6299973-2e88-4f67-9e93-bade1b850725" providerId="ADAL" clId="{D4273B51-1AD9-4B70-BA26-09A218160762}" dt="2025-03-10T15:03:02.494" v="17"/>
          <ac:spMkLst>
            <pc:docMk/>
            <pc:sldMk cId="2127678485" sldId="768"/>
            <ac:spMk id="6" creationId="{EB039FEF-0644-9699-7EB5-3B0BD4CF6516}"/>
          </ac:spMkLst>
        </pc:spChg>
      </pc:sldChg>
      <pc:sldChg chg="modSp mod">
        <pc:chgData name="Sherief Helwa" userId="c6299973-2e88-4f67-9e93-bade1b850725" providerId="ADAL" clId="{D4273B51-1AD9-4B70-BA26-09A218160762}" dt="2025-03-10T15:03:05.548" v="18"/>
        <pc:sldMkLst>
          <pc:docMk/>
          <pc:sldMk cId="3038526615" sldId="769"/>
        </pc:sldMkLst>
        <pc:spChg chg="mod">
          <ac:chgData name="Sherief Helwa" userId="c6299973-2e88-4f67-9e93-bade1b850725" providerId="ADAL" clId="{D4273B51-1AD9-4B70-BA26-09A218160762}" dt="2025-03-10T15:03:05.548" v="18"/>
          <ac:spMkLst>
            <pc:docMk/>
            <pc:sldMk cId="3038526615" sldId="769"/>
            <ac:spMk id="6" creationId="{62D9B76C-17A5-531F-1960-6782BF7F31CD}"/>
          </ac:spMkLst>
        </pc:spChg>
      </pc:sldChg>
      <pc:sldChg chg="modSp mod">
        <pc:chgData name="Sherief Helwa" userId="c6299973-2e88-4f67-9e93-bade1b850725" providerId="ADAL" clId="{D4273B51-1AD9-4B70-BA26-09A218160762}" dt="2025-03-10T15:03:08.546" v="19"/>
        <pc:sldMkLst>
          <pc:docMk/>
          <pc:sldMk cId="1922183080" sldId="770"/>
        </pc:sldMkLst>
        <pc:spChg chg="mod">
          <ac:chgData name="Sherief Helwa" userId="c6299973-2e88-4f67-9e93-bade1b850725" providerId="ADAL" clId="{D4273B51-1AD9-4B70-BA26-09A218160762}" dt="2025-03-10T15:03:08.546" v="19"/>
          <ac:spMkLst>
            <pc:docMk/>
            <pc:sldMk cId="1922183080" sldId="770"/>
            <ac:spMk id="6" creationId="{ABABF62E-11A2-B1B6-EC5C-892D2A865D65}"/>
          </ac:spMkLst>
        </pc:spChg>
      </pc:sldChg>
      <pc:sldChg chg="modSp mod">
        <pc:chgData name="Sherief Helwa" userId="c6299973-2e88-4f67-9e93-bade1b850725" providerId="ADAL" clId="{D4273B51-1AD9-4B70-BA26-09A218160762}" dt="2025-03-10T15:03:10.860" v="20"/>
        <pc:sldMkLst>
          <pc:docMk/>
          <pc:sldMk cId="1918792002" sldId="771"/>
        </pc:sldMkLst>
        <pc:spChg chg="mod">
          <ac:chgData name="Sherief Helwa" userId="c6299973-2e88-4f67-9e93-bade1b850725" providerId="ADAL" clId="{D4273B51-1AD9-4B70-BA26-09A218160762}" dt="2025-03-10T15:03:10.860" v="20"/>
          <ac:spMkLst>
            <pc:docMk/>
            <pc:sldMk cId="1918792002" sldId="771"/>
            <ac:spMk id="6" creationId="{485A83FB-F1CC-839C-77C0-02C06E295906}"/>
          </ac:spMkLst>
        </pc:spChg>
      </pc:sldChg>
      <pc:sldChg chg="delSp add del mod">
        <pc:chgData name="Sherief Helwa" userId="c6299973-2e88-4f67-9e93-bade1b850725" providerId="ADAL" clId="{D4273B51-1AD9-4B70-BA26-09A218160762}" dt="2025-03-10T15:01:56.235" v="9" actId="47"/>
        <pc:sldMkLst>
          <pc:docMk/>
          <pc:sldMk cId="402381836" sldId="772"/>
        </pc:sldMkLst>
        <pc:picChg chg="del">
          <ac:chgData name="Sherief Helwa" userId="c6299973-2e88-4f67-9e93-bade1b850725" providerId="ADAL" clId="{D4273B51-1AD9-4B70-BA26-09A218160762}" dt="2025-03-10T15:01:54.978" v="1" actId="478"/>
          <ac:picMkLst>
            <pc:docMk/>
            <pc:sldMk cId="402381836" sldId="772"/>
            <ac:picMk id="9" creationId="{ABE440E2-69AB-8CA2-1F21-E26736614964}"/>
          </ac:picMkLst>
        </pc:picChg>
      </pc:sldChg>
      <pc:sldMasterChg chg="modSp mod">
        <pc:chgData name="Sherief Helwa" userId="c6299973-2e88-4f67-9e93-bade1b850725" providerId="ADAL" clId="{D4273B51-1AD9-4B70-BA26-09A218160762}" dt="2025-03-10T15:03:55.911" v="31" actId="20577"/>
        <pc:sldMasterMkLst>
          <pc:docMk/>
          <pc:sldMasterMk cId="0" sldId="2147483648"/>
        </pc:sldMasterMkLst>
        <pc:spChg chg="mod">
          <ac:chgData name="Sherief Helwa" userId="c6299973-2e88-4f67-9e93-bade1b850725" providerId="ADAL" clId="{D4273B51-1AD9-4B70-BA26-09A218160762}" dt="2025-03-10T15:03:55.911" v="31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Sherief Helwa" userId="c6299973-2e88-4f67-9e93-bade1b850725" providerId="ADAL" clId="{47C30540-0216-4D70-ABFC-8F00AE9016FA}"/>
    <pc:docChg chg="modSld modMainMaster">
      <pc:chgData name="Sherief Helwa" userId="c6299973-2e88-4f67-9e93-bade1b850725" providerId="ADAL" clId="{47C30540-0216-4D70-ABFC-8F00AE9016FA}" dt="2025-03-10T20:21:32.487" v="52" actId="20577"/>
      <pc:docMkLst>
        <pc:docMk/>
      </pc:docMkLst>
      <pc:sldChg chg="modSp mod">
        <pc:chgData name="Sherief Helwa" userId="c6299973-2e88-4f67-9e93-bade1b850725" providerId="ADAL" clId="{47C30540-0216-4D70-ABFC-8F00AE9016FA}" dt="2025-03-10T20:21:01.509" v="49" actId="20577"/>
        <pc:sldMkLst>
          <pc:docMk/>
          <pc:sldMk cId="4204657779" sldId="766"/>
        </pc:sldMkLst>
        <pc:spChg chg="mod">
          <ac:chgData name="Sherief Helwa" userId="c6299973-2e88-4f67-9e93-bade1b850725" providerId="ADAL" clId="{47C30540-0216-4D70-ABFC-8F00AE9016FA}" dt="2025-03-10T20:21:01.509" v="49" actId="20577"/>
          <ac:spMkLst>
            <pc:docMk/>
            <pc:sldMk cId="4204657779" sldId="766"/>
            <ac:spMk id="3" creationId="{5B9CFE83-FBD9-E01C-8E34-A5DA4F1BD8C7}"/>
          </ac:spMkLst>
        </pc:spChg>
      </pc:sldChg>
      <pc:sldChg chg="modSp mod">
        <pc:chgData name="Sherief Helwa" userId="c6299973-2e88-4f67-9e93-bade1b850725" providerId="ADAL" clId="{47C30540-0216-4D70-ABFC-8F00AE9016FA}" dt="2025-03-10T20:21:32.487" v="52" actId="20577"/>
        <pc:sldMkLst>
          <pc:docMk/>
          <pc:sldMk cId="2127678485" sldId="768"/>
        </pc:sldMkLst>
        <pc:spChg chg="mod">
          <ac:chgData name="Sherief Helwa" userId="c6299973-2e88-4f67-9e93-bade1b850725" providerId="ADAL" clId="{47C30540-0216-4D70-ABFC-8F00AE9016FA}" dt="2025-03-10T20:21:32.487" v="52" actId="20577"/>
          <ac:spMkLst>
            <pc:docMk/>
            <pc:sldMk cId="2127678485" sldId="768"/>
            <ac:spMk id="3" creationId="{3ACF08AF-E863-1523-1F9C-A1633872F1C6}"/>
          </ac:spMkLst>
        </pc:spChg>
      </pc:sldChg>
      <pc:sldMasterChg chg="modSp mod">
        <pc:chgData name="Sherief Helwa" userId="c6299973-2e88-4f67-9e93-bade1b850725" providerId="ADAL" clId="{47C30540-0216-4D70-ABFC-8F00AE9016FA}" dt="2025-03-10T20:20:27.162" v="1" actId="20577"/>
        <pc:sldMasterMkLst>
          <pc:docMk/>
          <pc:sldMasterMk cId="0" sldId="2147483648"/>
        </pc:sldMasterMkLst>
        <pc:spChg chg="mod">
          <ac:chgData name="Sherief Helwa" userId="c6299973-2e88-4f67-9e93-bade1b850725" providerId="ADAL" clId="{47C30540-0216-4D70-ABFC-8F00AE9016FA}" dt="2025-03-10T20:20:27.162" v="1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Alfred Asterjadhi, Qualcomm Inc.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EDCEBDF8-1FBD-49CA-BC1A-DBB01FAE039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October 2022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Alfred Asterjadhi, Qualcomm Inc.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61AAACA-7605-4ADE-B10E-EFFF7852FA3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February 2019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Alfred Asterjadhi, Qualcomm Inc.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71D9A307-7244-44BC-B723-14F328D3D4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February 2019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0320" y="6475413"/>
            <a:ext cx="192360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Sherief Helwa, Qualcomm Inc.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8F3098D-9135-47FC-8B70-0899DC511C2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October 2022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Alfred Asterjadhi, Qualcomm Inc.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066D42A-356D-4E5D-B9D3-4A0DB37C941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October 2022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Alfred Asterjadhi, Qualcomm Inc.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EDE1EDF-5947-4192-94C2-92848A83BAE0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October 2022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Alfred Asterjadhi, Qualcomm Inc.</a:t>
            </a:r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36198C6D-7629-4E6F-9080-303E501DEC7D}"/>
              </a:ext>
            </a:extLst>
          </p:cNvPr>
          <p:cNvSpPr>
            <a:spLocks noGrp="1" noChangeArrowheads="1"/>
          </p:cNvSpPr>
          <p:nvPr>
            <p:ph type="dt" sz="half" idx="14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October 2022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Alfred Asterjadhi, Qualcomm Inc.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217BF70-D85E-4E0C-9CD2-5CB507281DA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October 2022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Alfred Asterjadhi, Qualcomm Inc.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AD74CDA-89AE-4BC6-ADB6-BF4C9C3D023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October 2022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Alfred Asterjadhi, Qualcomm Inc.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4D8D2729-D01B-446E-B55E-F033BB0F0C99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October 2022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Alfred Asterjadhi, Qualcomm Inc.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4A0DD6EB-210E-4EE5-8671-FAAF487B950B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October 2022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October 2022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0320" y="6475413"/>
            <a:ext cx="192360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Sherief Helwa, Qualcomm Inc.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802.11-25/0412r2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cid:image002.png@01DB8F6E.791D00C0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DB8F6E.791D00C0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995" y="1066800"/>
            <a:ext cx="7772400" cy="391886"/>
          </a:xfrm>
        </p:spPr>
        <p:txBody>
          <a:bodyPr/>
          <a:lstStyle/>
          <a:p>
            <a:r>
              <a:rPr lang="en-US" dirty="0"/>
              <a:t>Further Design Details for </a:t>
            </a:r>
            <a:r>
              <a:rPr lang="en-US" dirty="0" err="1"/>
              <a:t>CoBF</a:t>
            </a:r>
            <a:r>
              <a:rPr lang="en-US" dirty="0"/>
              <a:t> Operation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573974" y="2126774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2024-03-10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14597" y="2507774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7240683" y="6475413"/>
            <a:ext cx="1303242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Sherief Helwa, et. al.</a:t>
            </a:r>
          </a:p>
        </p:txBody>
      </p:sp>
      <p:graphicFrame>
        <p:nvGraphicFramePr>
          <p:cNvPr id="9" name="Table 12">
            <a:extLst>
              <a:ext uri="{FF2B5EF4-FFF2-40B4-BE49-F238E27FC236}">
                <a16:creationId xmlns:a16="http://schemas.microsoft.com/office/drawing/2014/main" id="{71496AAA-2D19-46D7-A60C-3C3E1D5316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2834139"/>
              </p:ext>
            </p:extLst>
          </p:nvPr>
        </p:nvGraphicFramePr>
        <p:xfrm>
          <a:off x="791070" y="2971799"/>
          <a:ext cx="7334250" cy="245364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6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8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12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24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756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9081"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Sherief Helwa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 Inc.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shelwa@qti.qualcomm.com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George Cherian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1039775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Alfred Asterjadhi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5551968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Abhishek Patil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21098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Gaurang Naik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799117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Duncan Ho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19895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Sanket Kalamkar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7344974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Giovanni Chisci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33430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B70935-EF4C-E2D4-753D-2F6DAB1612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DAF182-B0C1-5705-D170-B4E9D303F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pPr lvl="2"/>
            <a:r>
              <a:rPr lang="en-US" sz="2800" dirty="0"/>
              <a:t>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153B1D-ECAD-8465-4630-D698BD690E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447800"/>
            <a:ext cx="7858125" cy="4875213"/>
          </a:xfrm>
        </p:spPr>
        <p:txBody>
          <a:bodyPr/>
          <a:lstStyle/>
          <a:p>
            <a:pPr>
              <a:lnSpc>
                <a:spcPct val="107000"/>
              </a:lnSpc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sz="1800" b="1" dirty="0"/>
              <a:t>Do you agree to use the following sequence for acknowledgement information polling from STAs scheduled in a </a:t>
            </a:r>
            <a:r>
              <a:rPr lang="en-US" sz="1800" b="1" dirty="0" err="1"/>
              <a:t>CoBF</a:t>
            </a:r>
            <a:r>
              <a:rPr lang="en-US" sz="1800" b="1" dirty="0"/>
              <a:t> transmission sequence</a:t>
            </a:r>
          </a:p>
          <a:p>
            <a:pPr lvl="1">
              <a:lnSpc>
                <a:spcPct val="107000"/>
              </a:lnSpc>
              <a:buFont typeface="Calibri" panose="020F0502020204030204" pitchFamily="34" charset="0"/>
              <a:buChar char="–"/>
            </a:pPr>
            <a:r>
              <a:rPr lang="en-US" sz="1600" dirty="0"/>
              <a:t>MU-BAR/BA frame exchanges are used by each AP separately, i.e., sequentially.</a:t>
            </a:r>
          </a:p>
          <a:p>
            <a:pPr marL="457200" lvl="1" indent="0">
              <a:lnSpc>
                <a:spcPct val="107000"/>
              </a:lnSpc>
              <a:buNone/>
            </a:pPr>
            <a:r>
              <a:rPr lang="en-US" sz="1600" dirty="0"/>
              <a:t>NOTE1: The first MU-BAR frame (transmitted by the sharing AP) can be embedded in the preceding DL PPDU as in baseline.</a:t>
            </a:r>
          </a:p>
          <a:p>
            <a:pPr marL="457200" marR="0" lvl="1" indent="0">
              <a:lnSpc>
                <a:spcPct val="107000"/>
              </a:lnSpc>
              <a:buNone/>
            </a:pPr>
            <a:r>
              <a:rPr lang="en-US" sz="1600" dirty="0"/>
              <a:t>NOTE2: The frame sequence for eliciting simultaneous ACKs from clients of both sharing and shared APs if agreed in PHY is TBD.</a:t>
            </a:r>
          </a:p>
          <a:p>
            <a:pPr lvl="2">
              <a:lnSpc>
                <a:spcPct val="107000"/>
              </a:lnSpc>
              <a:buFont typeface="Calibri" panose="020F0502020204030204" pitchFamily="34" charset="0"/>
              <a:buChar char="–"/>
              <a:tabLst>
                <a:tab pos="1371600" algn="l"/>
              </a:tabLst>
            </a:pP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A16B20-3D11-C94A-7855-9E34BB4BA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4B489A-4AE6-53C0-237A-3CD31C6D67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20321" y="6475413"/>
            <a:ext cx="1923604" cy="184666"/>
          </a:xfrm>
        </p:spPr>
        <p:txBody>
          <a:bodyPr/>
          <a:lstStyle/>
          <a:p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2D9B76C-17A5-531F-1960-6782BF7F31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2025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7058D149-E5C1-A69D-F7BC-14290C38D2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999" y="2133600"/>
            <a:ext cx="113896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8" name="Picture 7" descr="A computer screen shot of a black screen&#10;&#10;AI-generated content may be incorrect.">
            <a:extLst>
              <a:ext uri="{FF2B5EF4-FFF2-40B4-BE49-F238E27FC236}">
                <a16:creationId xmlns:a16="http://schemas.microsoft.com/office/drawing/2014/main" id="{B6C45858-D7C2-12B0-CCF7-29512A517A95}"/>
              </a:ext>
            </a:extLst>
          </p:cNvPr>
          <p:cNvPicPr>
            <a:picLocks noChangeAspect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3157" y="4030581"/>
            <a:ext cx="6717686" cy="21897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385266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5DA615-7E59-CA9E-BB7E-0C3FABD207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03350-B09F-598F-31D1-A522E683F9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pPr lvl="2"/>
            <a:r>
              <a:rPr lang="en-US" sz="2800" dirty="0"/>
              <a:t>SP3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E1747B-4D4D-ED49-016F-E86EC7BDA1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447800"/>
            <a:ext cx="7858125" cy="4875213"/>
          </a:xfrm>
        </p:spPr>
        <p:txBody>
          <a:bodyPr/>
          <a:lstStyle/>
          <a:p>
            <a:pPr marR="0">
              <a:lnSpc>
                <a:spcPct val="107000"/>
              </a:lnSpc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sz="1800" b="1" dirty="0"/>
              <a:t>Do you agree that:</a:t>
            </a:r>
          </a:p>
          <a:p>
            <a:pPr marR="0" lvl="1">
              <a:lnSpc>
                <a:spcPct val="107000"/>
              </a:lnSpc>
              <a:buFont typeface="Calibri" panose="020F0502020204030204" pitchFamily="34" charset="0"/>
              <a:buChar char="–"/>
              <a:tabLst>
                <a:tab pos="457200" algn="l"/>
              </a:tabLst>
            </a:pPr>
            <a:r>
              <a:rPr lang="en-US" sz="1600" dirty="0"/>
              <a:t>For DPS non-AP STA(s) scheduled with </a:t>
            </a:r>
            <a:r>
              <a:rPr lang="en-US" sz="1600" dirty="0" err="1"/>
              <a:t>CoBF</a:t>
            </a:r>
            <a:r>
              <a:rPr lang="en-US" sz="1600" dirty="0"/>
              <a:t> in high capability mode, the same switch-back behavior as for </a:t>
            </a:r>
            <a:r>
              <a:rPr lang="en-US" sz="1600" dirty="0" err="1"/>
              <a:t>eMLSR</a:t>
            </a:r>
            <a:r>
              <a:rPr lang="en-US" sz="1600" dirty="0"/>
              <a:t> with extended time-out period is used.</a:t>
            </a:r>
          </a:p>
          <a:p>
            <a:pPr lvl="1">
              <a:lnSpc>
                <a:spcPct val="107000"/>
              </a:lnSpc>
              <a:buFont typeface="Calibri" panose="020F0502020204030204" pitchFamily="34" charset="0"/>
              <a:buChar char="–"/>
            </a:pP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1612B7-F6B2-0958-4669-9AC2220CB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5AEAD4-2743-B717-0A14-2ECC232C5E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20321" y="6475413"/>
            <a:ext cx="1923604" cy="184666"/>
          </a:xfrm>
        </p:spPr>
        <p:txBody>
          <a:bodyPr/>
          <a:lstStyle/>
          <a:p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ABF62E-11A2-B1B6-EC5C-892D2A865D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2025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EE76826D-E7B0-D1BF-6B6F-33127A41B7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999" y="2133600"/>
            <a:ext cx="113896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1830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A51B59-2FE9-F52B-8F08-3482A63F5E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A72D0C-8A23-BF4E-5FEE-394209578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pPr lvl="2"/>
            <a:r>
              <a:rPr lang="en-US" sz="2800" dirty="0"/>
              <a:t>SP4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48E017-AF9E-8A5F-0CB5-6C773F0A7F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447800"/>
            <a:ext cx="7858125" cy="4875213"/>
          </a:xfrm>
        </p:spPr>
        <p:txBody>
          <a:bodyPr/>
          <a:lstStyle/>
          <a:p>
            <a:pPr lvl="0">
              <a:lnSpc>
                <a:spcPct val="107000"/>
              </a:lnSpc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sz="1800" b="1" dirty="0"/>
              <a:t>Do you support that any </a:t>
            </a:r>
            <a:r>
              <a:rPr lang="en-US" sz="1800" b="1" dirty="0" err="1"/>
              <a:t>CoBF</a:t>
            </a:r>
            <a:r>
              <a:rPr lang="en-US" sz="1800" b="1" dirty="0"/>
              <a:t> sounding sequence that includes Cross-BSS CSI collection shall be initiated by a two-way handshake between the two APs participating in the sequence</a:t>
            </a:r>
          </a:p>
          <a:p>
            <a:pPr lvl="1">
              <a:lnSpc>
                <a:spcPct val="107000"/>
              </a:lnSpc>
              <a:buFont typeface="Calibri" panose="020F0502020204030204" pitchFamily="34" charset="0"/>
              <a:buChar char="–"/>
              <a:tabLst>
                <a:tab pos="457200" algn="l"/>
              </a:tabLst>
            </a:pPr>
            <a:r>
              <a:rPr lang="en-US" sz="1600" dirty="0"/>
              <a:t>The two-way handshake exchange consists of a Sounding Invite frame and a Sounding Response frame.</a:t>
            </a:r>
          </a:p>
          <a:p>
            <a:pPr lvl="1">
              <a:lnSpc>
                <a:spcPct val="107000"/>
              </a:lnSpc>
              <a:buFont typeface="Calibri" panose="020F0502020204030204" pitchFamily="34" charset="0"/>
              <a:buChar char="–"/>
              <a:tabLst>
                <a:tab pos="457200" algn="l"/>
              </a:tabLst>
            </a:pPr>
            <a:r>
              <a:rPr lang="en-US" sz="1600" dirty="0"/>
              <a:t>The Sounding Invite/Response frame exchange is used to:</a:t>
            </a:r>
          </a:p>
          <a:p>
            <a:pPr lvl="2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400" dirty="0"/>
              <a:t>Confirm the availability of both APs for CSI collection.</a:t>
            </a:r>
          </a:p>
          <a:p>
            <a:pPr lvl="2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400" dirty="0"/>
              <a:t>TBD for indication whether each AP will include ICF/ICR exchanges with its client or not.</a:t>
            </a:r>
          </a:p>
          <a:p>
            <a:pPr lvl="2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400" dirty="0"/>
              <a:t>Further information to be exchanged is TBD.</a:t>
            </a:r>
          </a:p>
          <a:p>
            <a:pPr lvl="1">
              <a:lnSpc>
                <a:spcPct val="107000"/>
              </a:lnSpc>
              <a:buFont typeface="Calibri" panose="020F0502020204030204" pitchFamily="34" charset="0"/>
              <a:buChar char="–"/>
            </a:pP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E3A0FF-8432-EFF4-FAF8-BA82ED019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FA3B66-EFAE-0C1F-1AB5-2809CA4F64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20321" y="6475413"/>
            <a:ext cx="1923604" cy="184666"/>
          </a:xfrm>
        </p:spPr>
        <p:txBody>
          <a:bodyPr/>
          <a:lstStyle/>
          <a:p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85A83FB-F1CC-839C-77C0-02C06E2959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2025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91C8E21E-BEEE-7D5B-78BF-1FC3DD8DC0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999" y="2133600"/>
            <a:ext cx="113896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792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4439A0-8E87-D6E1-ADB2-CF624EB121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5BBF6-5FFF-CF3D-00DE-F29332F1F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pPr lvl="2"/>
            <a:r>
              <a:rPr lang="en-US" sz="2800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6C619-39A5-C1B9-7176-B90278073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66850"/>
            <a:ext cx="7858125" cy="4875213"/>
          </a:xfrm>
        </p:spPr>
        <p:txBody>
          <a:bodyPr/>
          <a:lstStyle/>
          <a:p>
            <a:r>
              <a:rPr lang="en-US" sz="1600" dirty="0"/>
              <a:t>The Coordinated </a:t>
            </a:r>
            <a:r>
              <a:rPr lang="en-US" sz="1600" dirty="0" err="1"/>
              <a:t>BeamForming</a:t>
            </a:r>
            <a:r>
              <a:rPr lang="en-US" sz="1600" dirty="0"/>
              <a:t> (</a:t>
            </a:r>
            <a:r>
              <a:rPr lang="en-US" sz="1600" dirty="0" err="1"/>
              <a:t>CoBF</a:t>
            </a:r>
            <a:r>
              <a:rPr lang="en-US" sz="1600" dirty="0"/>
              <a:t>) topic has been of great interest to the </a:t>
            </a:r>
            <a:r>
              <a:rPr lang="en-US" sz="1600" dirty="0" err="1"/>
              <a:t>TGbn</a:t>
            </a:r>
            <a:r>
              <a:rPr lang="en-US" sz="1600" dirty="0"/>
              <a:t> group for a long time.</a:t>
            </a:r>
          </a:p>
          <a:p>
            <a:endParaRPr lang="en-US" sz="1600" dirty="0"/>
          </a:p>
          <a:p>
            <a:r>
              <a:rPr lang="en-US" sz="1600" dirty="0"/>
              <a:t>In July 2024 meeting, a motion passed defining the CSR and </a:t>
            </a:r>
            <a:r>
              <a:rPr lang="en-US" sz="1600" dirty="0" err="1"/>
              <a:t>CoBF</a:t>
            </a:r>
            <a:r>
              <a:rPr lang="en-US" sz="1600" dirty="0"/>
              <a:t> CAP schemes.</a:t>
            </a:r>
          </a:p>
          <a:p>
            <a:pPr lvl="1"/>
            <a:r>
              <a:rPr lang="en-US" sz="1400" b="1" dirty="0"/>
              <a:t>Motion 29 (MAC):</a:t>
            </a:r>
          </a:p>
          <a:p>
            <a:pPr lvl="2"/>
            <a:r>
              <a:rPr lang="en-US" sz="1200" dirty="0"/>
              <a:t>Define a multi-AP Coordinated Spatial Reuse at </a:t>
            </a:r>
            <a:r>
              <a:rPr lang="en-US" sz="1200" dirty="0" err="1"/>
              <a:t>TxOP</a:t>
            </a:r>
            <a:r>
              <a:rPr lang="en-US" sz="1200" dirty="0"/>
              <a:t>-level with power control</a:t>
            </a:r>
          </a:p>
          <a:p>
            <a:pPr lvl="2"/>
            <a:r>
              <a:rPr lang="en-US" sz="1200" b="1" u="sng" dirty="0"/>
              <a:t>Define multi-AP Coordinated Beamforming</a:t>
            </a:r>
          </a:p>
          <a:p>
            <a:pPr lvl="2"/>
            <a:r>
              <a:rPr lang="en-US" sz="1200" dirty="0"/>
              <a:t>Other multi-AP coordination modes are YBD</a:t>
            </a:r>
          </a:p>
          <a:p>
            <a:endParaRPr lang="en-US" sz="1600" dirty="0"/>
          </a:p>
          <a:p>
            <a:r>
              <a:rPr lang="en-US" sz="1600" dirty="0"/>
              <a:t>The PHY group has been actively contributing on the topic and multiple Motions got agreed on defining several </a:t>
            </a:r>
            <a:r>
              <a:rPr lang="en-US" sz="1600" dirty="0" err="1"/>
              <a:t>CoBF</a:t>
            </a:r>
            <a:r>
              <a:rPr lang="en-US" sz="1600" dirty="0"/>
              <a:t>-related aspects such as:</a:t>
            </a:r>
          </a:p>
          <a:p>
            <a:pPr lvl="1"/>
            <a:r>
              <a:rPr lang="en-US" sz="1400" dirty="0"/>
              <a:t>Including in </a:t>
            </a:r>
            <a:r>
              <a:rPr lang="en-US" sz="1400" dirty="0" err="1"/>
              <a:t>CoBF</a:t>
            </a:r>
            <a:r>
              <a:rPr lang="en-US" sz="1400" dirty="0"/>
              <a:t> operation channel sounding and transmission procedures</a:t>
            </a:r>
          </a:p>
          <a:p>
            <a:pPr lvl="1"/>
            <a:r>
              <a:rPr lang="en-US" sz="1400" dirty="0"/>
              <a:t>Different variants of the sounding sequence</a:t>
            </a:r>
          </a:p>
          <a:p>
            <a:pPr lvl="1"/>
            <a:r>
              <a:rPr lang="en-US" sz="1400" dirty="0"/>
              <a:t>Including 2 APs in </a:t>
            </a:r>
            <a:r>
              <a:rPr lang="en-US" sz="1400" dirty="0" err="1"/>
              <a:t>CoBF</a:t>
            </a:r>
            <a:r>
              <a:rPr lang="en-US" sz="1400" dirty="0"/>
              <a:t> sounding and handling frequency synchronization between them</a:t>
            </a:r>
          </a:p>
          <a:p>
            <a:pPr lvl="1"/>
            <a:r>
              <a:rPr lang="en-US" sz="1400" dirty="0"/>
              <a:t>Etc.</a:t>
            </a:r>
          </a:p>
          <a:p>
            <a:endParaRPr lang="en-US" sz="1600" dirty="0"/>
          </a:p>
          <a:p>
            <a:r>
              <a:rPr lang="en-US" sz="1600" dirty="0"/>
              <a:t>However, many MAC-related aspects stay open. Therefore, the goal of this contribution is to discuss </a:t>
            </a:r>
            <a:r>
              <a:rPr lang="en-US" sz="1600" dirty="0" err="1"/>
              <a:t>CoBF</a:t>
            </a:r>
            <a:r>
              <a:rPr lang="en-US" sz="1600" dirty="0"/>
              <a:t> from a MAC perspective and to close on some of the open items related to both the </a:t>
            </a:r>
            <a:r>
              <a:rPr lang="en-US" sz="1600" dirty="0" err="1"/>
              <a:t>CoBF</a:t>
            </a:r>
            <a:r>
              <a:rPr lang="en-US" sz="1600" dirty="0"/>
              <a:t> sounding and transmission phases.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616895-116E-5515-A4B3-C301D056B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5E3D7E-8DC1-B28A-D712-D61EAC01BC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20321" y="6475413"/>
            <a:ext cx="1923604" cy="184666"/>
          </a:xfrm>
        </p:spPr>
        <p:txBody>
          <a:bodyPr/>
          <a:lstStyle/>
          <a:p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EC22FAE-FCB9-AAB5-11B5-6D709C56A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2025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89065594-6761-64EA-AC3E-4A31090FA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999" y="2133600"/>
            <a:ext cx="113896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763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2C391F-D177-B131-16D8-3FCC6B00A6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5518C1-83E9-EA2F-D977-5AE58AB2FB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pPr lvl="2"/>
            <a:r>
              <a:rPr lang="en-US" sz="2800" dirty="0"/>
              <a:t>Sounding Sequence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2BA793-41FF-C6E5-7411-32E6D810C2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66850"/>
            <a:ext cx="7858125" cy="4875213"/>
          </a:xfrm>
        </p:spPr>
        <p:txBody>
          <a:bodyPr/>
          <a:lstStyle/>
          <a:p>
            <a:r>
              <a:rPr lang="en-US" sz="1600" dirty="0"/>
              <a:t>The </a:t>
            </a:r>
            <a:r>
              <a:rPr lang="en-US" sz="1600" dirty="0" err="1"/>
              <a:t>CoBF</a:t>
            </a:r>
            <a:r>
              <a:rPr lang="en-US" sz="1600" dirty="0"/>
              <a:t> operation mainly relies on the concept of beam nulling where the APs participating in </a:t>
            </a:r>
            <a:r>
              <a:rPr lang="en-US" sz="1600" dirty="0" err="1"/>
              <a:t>CoBF</a:t>
            </a:r>
            <a:r>
              <a:rPr lang="en-US" sz="1600" dirty="0"/>
              <a:t> need to null their Tx signals at the STA(s) associated to the other AP to limit interference levels.</a:t>
            </a:r>
          </a:p>
          <a:p>
            <a:r>
              <a:rPr lang="en-US" sz="1600" dirty="0"/>
              <a:t>To achieve that goal, Channel State Information (CSI) must be available at the OBSS AP.</a:t>
            </a:r>
          </a:p>
          <a:p>
            <a:r>
              <a:rPr lang="en-US" sz="1600" dirty="0"/>
              <a:t>This necessitates doing a channel sounding sequence procedure where each of the two APs collects CSI between itself and the OBSS STAs expected to be scheduled during </a:t>
            </a:r>
            <a:r>
              <a:rPr lang="en-US" sz="1600" dirty="0" err="1"/>
              <a:t>CoBF</a:t>
            </a:r>
            <a:r>
              <a:rPr lang="en-US" sz="1600" dirty="0"/>
              <a:t> transmission (In-BSS STA CSI can be collected as well).</a:t>
            </a:r>
          </a:p>
          <a:p>
            <a:r>
              <a:rPr lang="en-US" sz="1600" dirty="0"/>
              <a:t>It was agreed in PHY to build upon the legacy sounding sequence based on NDP/NDP Announcement frames.</a:t>
            </a:r>
          </a:p>
          <a:p>
            <a:r>
              <a:rPr lang="en-US" sz="1600" dirty="0"/>
              <a:t>Two channel sounding sequences were introduced: Sequential and Joint Sounding.</a:t>
            </a:r>
          </a:p>
          <a:p>
            <a:r>
              <a:rPr lang="en-US" sz="1600" dirty="0" err="1"/>
              <a:t>eMLSR</a:t>
            </a:r>
            <a:r>
              <a:rPr lang="en-US" sz="1600" dirty="0"/>
              <a:t>/DPS clients can be handled in a similar way to that of the legacy sounding sequence.</a:t>
            </a:r>
          </a:p>
          <a:p>
            <a:pPr lvl="1"/>
            <a:r>
              <a:rPr lang="en-US" sz="1400" dirty="0"/>
              <a:t>ICF/ICR frame exchanges are included in the sequence prior to the NDPA frames.</a:t>
            </a:r>
          </a:p>
          <a:p>
            <a:r>
              <a:rPr lang="en-US" sz="1600" dirty="0"/>
              <a:t>Another essential addition we propose is initiating the sequence with a Sounding Request/Response frame exchange between the two APs involved in sounding.</a:t>
            </a:r>
          </a:p>
          <a:p>
            <a:pPr lvl="1"/>
            <a:r>
              <a:rPr lang="en-US" sz="1400" dirty="0"/>
              <a:t>This ensures the availability of the second AP and its willingness to participate.</a:t>
            </a:r>
          </a:p>
          <a:p>
            <a:pPr lvl="1"/>
            <a:r>
              <a:rPr lang="en-US" sz="1400" dirty="0"/>
              <a:t>Also indicating whether ICF/ICR frames are included in the sequence or not.</a:t>
            </a:r>
          </a:p>
          <a:p>
            <a:pPr lvl="1"/>
            <a:r>
              <a:rPr lang="en-US" sz="1400" dirty="0"/>
              <a:t>Which type of sounding sequences is being initiated, i.e., sequential or joint sounding.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756716-03F5-D10A-DCF0-1F959C9E0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8F98E6-33E4-550A-D3F5-C713FAC506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20321" y="6475413"/>
            <a:ext cx="1923604" cy="184666"/>
          </a:xfrm>
        </p:spPr>
        <p:txBody>
          <a:bodyPr/>
          <a:lstStyle/>
          <a:p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24B397-9FA8-6570-930A-5593B9B563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2025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1FF93765-31E5-86DE-0CFF-16A08FB50D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999" y="2133600"/>
            <a:ext cx="113896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484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4439A0-8E87-D6E1-ADB2-CF624EB121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5BBF6-5FFF-CF3D-00DE-F29332F1F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pPr lvl="2"/>
            <a:r>
              <a:rPr lang="en-US" sz="2800" dirty="0"/>
              <a:t>Sounding Sequence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6C619-39A5-C1B9-7176-B90278073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66850"/>
            <a:ext cx="7858125" cy="4875213"/>
          </a:xfrm>
        </p:spPr>
        <p:txBody>
          <a:bodyPr/>
          <a:lstStyle/>
          <a:p>
            <a:r>
              <a:rPr lang="en-US" sz="1400" dirty="0"/>
              <a:t>Note that for STAs operating in modes that do not require the inclusion of ICF/ICR exchanges prior to further frame exchanges, the sequence can proceed without those ICF/ICRs, e.g., non-</a:t>
            </a:r>
            <a:r>
              <a:rPr lang="en-US" sz="1400" dirty="0" err="1"/>
              <a:t>eMLSR</a:t>
            </a:r>
            <a:r>
              <a:rPr lang="en-US" sz="1400" dirty="0"/>
              <a:t>/non-DPS STAs.</a:t>
            </a:r>
          </a:p>
          <a:p>
            <a:r>
              <a:rPr lang="en-US" sz="1400" u="sng" dirty="0"/>
              <a:t>Sequential sounding sequence:</a:t>
            </a:r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u="sng" dirty="0"/>
          </a:p>
          <a:p>
            <a:endParaRPr lang="en-US" sz="1400" u="sng" dirty="0"/>
          </a:p>
          <a:p>
            <a:r>
              <a:rPr lang="en-US" sz="1400" u="sng" dirty="0"/>
              <a:t>Joint sounding sequence: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616895-116E-5515-A4B3-C301D056B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5E3D7E-8DC1-B28A-D712-D61EAC01BC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20321" y="6475413"/>
            <a:ext cx="1923604" cy="184666"/>
          </a:xfrm>
        </p:spPr>
        <p:txBody>
          <a:bodyPr/>
          <a:lstStyle/>
          <a:p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EC22FAE-FCB9-AAB5-11B5-6D709C56A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2025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89065594-6761-64EA-AC3E-4A31090FA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999" y="2133600"/>
            <a:ext cx="113896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70E1469-5C6C-5EC7-CE48-87899A6B45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2225" y="2486025"/>
            <a:ext cx="7791450" cy="188595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7EC90A44-6451-5316-2615-EF1C8FAA9A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4542" y="4535194"/>
            <a:ext cx="5391150" cy="1876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29971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4439A0-8E87-D6E1-ADB2-CF624EB121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5BBF6-5FFF-CF3D-00DE-F29332F1F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pPr lvl="2"/>
            <a:r>
              <a:rPr lang="en-US" sz="2800" dirty="0"/>
              <a:t>Transmission Phase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6C619-39A5-C1B9-7176-B90278073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66850"/>
            <a:ext cx="7858125" cy="4875213"/>
          </a:xfrm>
        </p:spPr>
        <p:txBody>
          <a:bodyPr/>
          <a:lstStyle/>
          <a:p>
            <a:r>
              <a:rPr lang="en-US" sz="1800" dirty="0"/>
              <a:t>The transmission phase consists of an initial 3-way handshaking between the two APs participating in </a:t>
            </a:r>
            <a:r>
              <a:rPr lang="en-US" sz="1800" dirty="0" err="1"/>
              <a:t>CoBF</a:t>
            </a:r>
            <a:r>
              <a:rPr lang="en-US" sz="1800" dirty="0"/>
              <a:t> followed by the actual data transmission and BA info collection.</a:t>
            </a:r>
          </a:p>
          <a:p>
            <a:r>
              <a:rPr lang="en-US" sz="1800" dirty="0"/>
              <a:t>During the initial handshaking steps, the APs:</a:t>
            </a:r>
          </a:p>
          <a:p>
            <a:pPr lvl="1"/>
            <a:r>
              <a:rPr lang="en-US" sz="1600" dirty="0"/>
              <a:t>Share information about their scheduled clients so that the other AP can pick the correct CSI and perform the signal nulling effectively.</a:t>
            </a:r>
          </a:p>
          <a:p>
            <a:pPr lvl="1"/>
            <a:r>
              <a:rPr lang="en-US" sz="1600" dirty="0"/>
              <a:t>Agree on all the needed parameters for joint </a:t>
            </a:r>
            <a:r>
              <a:rPr lang="en-US" sz="1600" dirty="0" err="1"/>
              <a:t>CoBF</a:t>
            </a:r>
            <a:r>
              <a:rPr lang="en-US" sz="1600" dirty="0"/>
              <a:t> transmission.</a:t>
            </a:r>
          </a:p>
          <a:p>
            <a:pPr lvl="1"/>
            <a:r>
              <a:rPr lang="en-US" sz="1600" dirty="0"/>
              <a:t>Provide the needed means for time and frequency synchronization.</a:t>
            </a:r>
          </a:p>
          <a:p>
            <a:r>
              <a:rPr lang="en-US" sz="1800" kern="0" dirty="0" err="1"/>
              <a:t>CoBF</a:t>
            </a:r>
            <a:r>
              <a:rPr lang="en-US" sz="1800" kern="0" dirty="0"/>
              <a:t> Invite: S</a:t>
            </a:r>
            <a:r>
              <a:rPr lang="en-US" sz="1600" kern="0" dirty="0"/>
              <a:t>haring AP invites shared AP to the </a:t>
            </a:r>
            <a:r>
              <a:rPr lang="en-US" sz="1600" kern="0" dirty="0" err="1"/>
              <a:t>CoBF</a:t>
            </a:r>
            <a:r>
              <a:rPr lang="en-US" sz="1600" kern="0" dirty="0"/>
              <a:t> TXOP and shares scheduled STA(s) information.</a:t>
            </a:r>
          </a:p>
          <a:p>
            <a:r>
              <a:rPr lang="en-US" sz="1800" kern="0" dirty="0" err="1"/>
              <a:t>CoBF</a:t>
            </a:r>
            <a:r>
              <a:rPr lang="en-US" sz="1800" kern="0" dirty="0"/>
              <a:t> Response: Shared AP accepts/rejects </a:t>
            </a:r>
            <a:r>
              <a:rPr lang="en-US" sz="1600" kern="0" dirty="0" err="1"/>
              <a:t>CoBF</a:t>
            </a:r>
            <a:r>
              <a:rPr lang="en-US" sz="1600" kern="0" dirty="0"/>
              <a:t> invitation and shares scheduled STA(s) information.</a:t>
            </a:r>
          </a:p>
          <a:p>
            <a:r>
              <a:rPr lang="en-US" sz="1800" kern="0" dirty="0" err="1"/>
              <a:t>CoBF</a:t>
            </a:r>
            <a:r>
              <a:rPr lang="en-US" sz="1800" kern="0" dirty="0"/>
              <a:t> Trigger: </a:t>
            </a:r>
            <a:r>
              <a:rPr lang="en-US" sz="1600" kern="0" dirty="0"/>
              <a:t>Acts as a synchronization reference and provide needed parameters for joint Tx.</a:t>
            </a:r>
          </a:p>
          <a:p>
            <a:r>
              <a:rPr lang="en-US" sz="1800" kern="0" dirty="0"/>
              <a:t>Similar to the sounding sequence, ICF/ICR exchanges are needed to support </a:t>
            </a:r>
            <a:r>
              <a:rPr lang="en-US" sz="1800" kern="0" dirty="0" err="1"/>
              <a:t>eMLSR</a:t>
            </a:r>
            <a:r>
              <a:rPr lang="en-US" sz="1800" kern="0" dirty="0"/>
              <a:t>/DPS STAs.</a:t>
            </a: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616895-116E-5515-A4B3-C301D056B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5E3D7E-8DC1-B28A-D712-D61EAC01BC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20321" y="6475413"/>
            <a:ext cx="1923604" cy="184666"/>
          </a:xfrm>
        </p:spPr>
        <p:txBody>
          <a:bodyPr/>
          <a:lstStyle/>
          <a:p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EC22FAE-FCB9-AAB5-11B5-6D709C56A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2025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89065594-6761-64EA-AC3E-4A31090FA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999" y="2133600"/>
            <a:ext cx="113896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9722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9139A5-717B-F5A9-F5C6-E8A72CE14F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18A817-1E37-9B71-858F-CCE80CBF0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pPr lvl="2"/>
            <a:r>
              <a:rPr lang="en-US" sz="2800" dirty="0"/>
              <a:t>Transmission Phase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9CFE83-FBD9-E01C-8E34-A5DA4F1BD8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66850"/>
            <a:ext cx="8173528" cy="4875213"/>
          </a:xfrm>
        </p:spPr>
        <p:txBody>
          <a:bodyPr/>
          <a:lstStyle/>
          <a:p>
            <a:r>
              <a:rPr lang="en-US" sz="1600" dirty="0"/>
              <a:t>To address the pressing issue of high </a:t>
            </a:r>
            <a:r>
              <a:rPr lang="en-US" sz="1600" dirty="0" err="1"/>
              <a:t>CoBF</a:t>
            </a:r>
            <a:r>
              <a:rPr lang="en-US" sz="1600" dirty="0"/>
              <a:t> sequences complexity, we propose to proceed with staggered ICF/ICR frame exchanges across the two BSSs.</a:t>
            </a:r>
          </a:p>
          <a:p>
            <a:pPr lvl="1"/>
            <a:r>
              <a:rPr lang="en-US" sz="1400" dirty="0"/>
              <a:t>By doing so, the </a:t>
            </a:r>
            <a:r>
              <a:rPr lang="en-US" sz="1400" dirty="0" err="1"/>
              <a:t>CoBF</a:t>
            </a:r>
            <a:r>
              <a:rPr lang="en-US" sz="1400" dirty="0"/>
              <a:t> Invite/Response frames are drastically simplified, and the exchange is now a pure AP2AP communication with no involvement of STAs.</a:t>
            </a:r>
          </a:p>
          <a:p>
            <a:pPr lvl="2"/>
            <a:r>
              <a:rPr lang="en-US" sz="1200" dirty="0"/>
              <a:t>However, one alternative is to combine the 1</a:t>
            </a:r>
            <a:r>
              <a:rPr lang="en-US" sz="1200" baseline="30000" dirty="0"/>
              <a:t>st</a:t>
            </a:r>
            <a:r>
              <a:rPr lang="en-US" sz="1200" dirty="0"/>
              <a:t> ICF frame with the </a:t>
            </a:r>
            <a:r>
              <a:rPr lang="en-US" sz="1200" dirty="0" err="1"/>
              <a:t>CoBF</a:t>
            </a:r>
            <a:r>
              <a:rPr lang="en-US" sz="1200" dirty="0"/>
              <a:t> Invite and/or the 2</a:t>
            </a:r>
            <a:r>
              <a:rPr lang="en-US" sz="1200" baseline="30000" dirty="0"/>
              <a:t>nd</a:t>
            </a:r>
            <a:r>
              <a:rPr lang="en-US" sz="1200" dirty="0"/>
              <a:t> ICF with the </a:t>
            </a:r>
            <a:r>
              <a:rPr lang="en-US" sz="1200" dirty="0" err="1"/>
              <a:t>CoBF</a:t>
            </a:r>
            <a:r>
              <a:rPr lang="en-US" sz="1200" dirty="0"/>
              <a:t> Response frames which will add more complexity but reduce the number of frames.</a:t>
            </a:r>
          </a:p>
          <a:p>
            <a:pPr lvl="1"/>
            <a:r>
              <a:rPr lang="en-US" sz="1400" dirty="0"/>
              <a:t>So, </a:t>
            </a:r>
            <a:r>
              <a:rPr lang="en-US" sz="1400" dirty="0" err="1"/>
              <a:t>CoBF</a:t>
            </a:r>
            <a:r>
              <a:rPr lang="en-US" sz="1400" dirty="0"/>
              <a:t> operation agreements and all Tx preparation can be done between the two APs then follows the STAs preparation for data frame exchanges.</a:t>
            </a:r>
          </a:p>
          <a:p>
            <a:pPr lvl="2"/>
            <a:r>
              <a:rPr lang="en-US" sz="1200" dirty="0"/>
              <a:t>Link activation for </a:t>
            </a:r>
            <a:r>
              <a:rPr lang="en-US" sz="1200" dirty="0" err="1"/>
              <a:t>eMLSR</a:t>
            </a:r>
            <a:r>
              <a:rPr lang="en-US" sz="1200" dirty="0"/>
              <a:t> or LCM to HCM switching for DPS STAs.</a:t>
            </a:r>
          </a:p>
          <a:p>
            <a:pPr lvl="1"/>
            <a:r>
              <a:rPr lang="en-US" sz="1400" dirty="0"/>
              <a:t>A final frame (</a:t>
            </a:r>
            <a:r>
              <a:rPr lang="en-US" sz="1400" dirty="0" err="1"/>
              <a:t>CoBF</a:t>
            </a:r>
            <a:r>
              <a:rPr lang="en-US" sz="1400" dirty="0"/>
              <a:t> Trigger/Sync) is added for synchronization purposes and possibly for sharing more info needed to construct the DL PPDUs.</a:t>
            </a:r>
          </a:p>
          <a:p>
            <a:pPr lvl="1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2D3E31-DD42-C353-CFD3-F9E44443C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14DD08-CD05-4AA2-93BB-BD89FBA44E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20321" y="6475413"/>
            <a:ext cx="1923604" cy="184666"/>
          </a:xfrm>
        </p:spPr>
        <p:txBody>
          <a:bodyPr/>
          <a:lstStyle/>
          <a:p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E1F01AA-75CF-300D-1C8F-AFD8B669C1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2025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8B10D992-6299-2433-A016-6C21C88B8B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999" y="2133600"/>
            <a:ext cx="113896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C73EA99-9789-B30B-D198-1C4AEDFCFD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8107" y="4114033"/>
            <a:ext cx="6447785" cy="2228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46577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7B9770-1B3E-AFBF-158E-E0F9A52240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03F311-6787-01E9-3506-B0347A4371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pPr lvl="2"/>
            <a:r>
              <a:rPr lang="en-US" sz="2800" dirty="0"/>
              <a:t>Transmission Phase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504557-DE1C-46D6-9F28-6BFE616C94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66850"/>
            <a:ext cx="8173528" cy="4875213"/>
          </a:xfrm>
        </p:spPr>
        <p:txBody>
          <a:bodyPr/>
          <a:lstStyle/>
          <a:p>
            <a:r>
              <a:rPr lang="en-US" sz="1400" dirty="0"/>
              <a:t>This sequence requires the introduction of the concept of extended time-out periods for </a:t>
            </a:r>
            <a:r>
              <a:rPr lang="en-US" sz="1400" dirty="0" err="1"/>
              <a:t>eMLSR</a:t>
            </a:r>
            <a:r>
              <a:rPr lang="en-US" sz="1400" dirty="0"/>
              <a:t>/DPS clients before switching back.</a:t>
            </a:r>
          </a:p>
          <a:p>
            <a:pPr lvl="1"/>
            <a:r>
              <a:rPr lang="en-US" sz="1200" dirty="0"/>
              <a:t>The idea is to prevent those clients from switching back during inactivity periods that overlaps </a:t>
            </a:r>
            <a:r>
              <a:rPr lang="en-US" sz="1200"/>
              <a:t>with frame </a:t>
            </a:r>
            <a:r>
              <a:rPr lang="en-US" sz="1200" dirty="0"/>
              <a:t>exchanges in the other BSS within the sequence.</a:t>
            </a:r>
          </a:p>
          <a:p>
            <a:pPr lvl="1"/>
            <a:r>
              <a:rPr lang="en-US" sz="1200" dirty="0"/>
              <a:t>The duration of this extended time-out period must be sufficient to cover the longest silent period in the sequence.</a:t>
            </a:r>
          </a:p>
          <a:p>
            <a:endParaRPr lang="en-US" sz="1400" dirty="0"/>
          </a:p>
          <a:p>
            <a:r>
              <a:rPr lang="en-US" sz="1400" dirty="0"/>
              <a:t>For this sequence, it is also essential for the 2 APs to indicate to each other whether they will include ICF/ICR frame exchanges in the sequence or not.</a:t>
            </a:r>
          </a:p>
          <a:p>
            <a:pPr lvl="1"/>
            <a:r>
              <a:rPr lang="en-US" sz="1200" dirty="0"/>
              <a:t>Invite: Sharing AP can indicate if it is scheduling </a:t>
            </a:r>
            <a:r>
              <a:rPr lang="en-US" sz="1200" dirty="0" err="1"/>
              <a:t>eMLSR</a:t>
            </a:r>
            <a:r>
              <a:rPr lang="en-US" sz="1200" dirty="0"/>
              <a:t>/DPS clients and ICF/ICR are included.</a:t>
            </a:r>
          </a:p>
          <a:p>
            <a:pPr lvl="1"/>
            <a:r>
              <a:rPr lang="en-US" sz="1200" dirty="0"/>
              <a:t>Response: Shared AP can indicate if it is scheduling </a:t>
            </a:r>
            <a:r>
              <a:rPr lang="en-US" sz="1200" dirty="0" err="1"/>
              <a:t>eMLSR</a:t>
            </a:r>
            <a:r>
              <a:rPr lang="en-US" sz="1200" dirty="0"/>
              <a:t>/DPS clients and ICF/ICR are included.</a:t>
            </a:r>
          </a:p>
          <a:p>
            <a:pPr lvl="1"/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D93814-7178-F75D-5DB4-17DA4052C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CDA093-F23D-E80F-8199-DFA82E3343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20321" y="6475413"/>
            <a:ext cx="1923604" cy="184666"/>
          </a:xfrm>
        </p:spPr>
        <p:txBody>
          <a:bodyPr/>
          <a:lstStyle/>
          <a:p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349E083-E944-0B86-9A33-35E716A161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2025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1903AFFD-7776-21A9-B3EE-2F597817DD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999" y="2133600"/>
            <a:ext cx="113896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AF2409B-2174-6297-E70E-D1EFD6C377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0295" y="3820027"/>
            <a:ext cx="7043410" cy="2433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26032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4439A0-8E87-D6E1-ADB2-CF624EB121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5BBF6-5FFF-CF3D-00DE-F29332F1F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pPr lvl="2"/>
            <a:r>
              <a:rPr lang="en-US" sz="280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6C619-39A5-C1B9-7176-B90278073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447800"/>
            <a:ext cx="7858125" cy="4875213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CoBF</a:t>
            </a:r>
            <a:r>
              <a:rPr lang="en-US" dirty="0"/>
              <a:t> Sounding and Transmission sequences are discussed and proposals for the following signaling details were provided:</a:t>
            </a:r>
          </a:p>
          <a:p>
            <a:pPr lvl="1"/>
            <a:r>
              <a:rPr lang="en-US" dirty="0"/>
              <a:t>Needed frames within both sequences and indication on their presence.</a:t>
            </a:r>
          </a:p>
          <a:p>
            <a:pPr lvl="1"/>
            <a:r>
              <a:rPr lang="en-US" dirty="0" err="1"/>
              <a:t>STAs’</a:t>
            </a:r>
            <a:r>
              <a:rPr lang="en-US" dirty="0"/>
              <a:t> operation modes that need to be supported within </a:t>
            </a:r>
            <a:r>
              <a:rPr lang="en-US" dirty="0" err="1"/>
              <a:t>CoBF</a:t>
            </a:r>
            <a:r>
              <a:rPr lang="en-US" dirty="0"/>
              <a:t> sequences.</a:t>
            </a:r>
          </a:p>
          <a:p>
            <a:pPr lvl="1"/>
            <a:r>
              <a:rPr lang="en-US" dirty="0"/>
              <a:t>How these operation modes will be supported.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616895-116E-5515-A4B3-C301D056B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5E3D7E-8DC1-B28A-D712-D61EAC01BC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20321" y="6475413"/>
            <a:ext cx="1923604" cy="184666"/>
          </a:xfrm>
        </p:spPr>
        <p:txBody>
          <a:bodyPr/>
          <a:lstStyle/>
          <a:p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EC22FAE-FCB9-AAB5-11B5-6D709C56A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2025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89065594-6761-64EA-AC3E-4A31090FA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999" y="2133600"/>
            <a:ext cx="113896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7263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6643DF-5706-890F-58B9-B8FB593CB8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51DD8E-FF61-D88A-C078-64DD2AB41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pPr lvl="2"/>
            <a:r>
              <a:rPr lang="en-US" sz="2800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CF08AF-E863-1523-1F9C-A1633872F1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447800"/>
            <a:ext cx="7858125" cy="4875213"/>
          </a:xfrm>
        </p:spPr>
        <p:txBody>
          <a:bodyPr/>
          <a:lstStyle/>
          <a:p>
            <a:pPr marR="0" lvl="0">
              <a:lnSpc>
                <a:spcPct val="107000"/>
              </a:lnSpc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sz="1400" b="1" dirty="0"/>
              <a:t>Do you agree to use the following </a:t>
            </a:r>
            <a:r>
              <a:rPr lang="en-US" sz="1400" b="1" dirty="0" err="1"/>
              <a:t>CoBF</a:t>
            </a:r>
            <a:r>
              <a:rPr lang="en-US" sz="1400" b="1" dirty="0"/>
              <a:t> transmission sequence to support STAs requiring ICF/ICR before data frame exchanges?</a:t>
            </a:r>
          </a:p>
          <a:p>
            <a:pPr marR="0" lvl="1">
              <a:lnSpc>
                <a:spcPct val="107000"/>
              </a:lnSpc>
              <a:buFont typeface="Calibri" panose="020F0502020204030204" pitchFamily="34" charset="0"/>
              <a:buChar char="–"/>
            </a:pPr>
            <a:r>
              <a:rPr lang="en-US" sz="1200" dirty="0"/>
              <a:t>The frame sequence consists of:</a:t>
            </a:r>
          </a:p>
          <a:p>
            <a:pPr lvl="2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1371600" algn="l"/>
              </a:tabLst>
            </a:pPr>
            <a:r>
              <a:rPr lang="en-US" sz="1100" dirty="0"/>
              <a:t>A </a:t>
            </a:r>
            <a:r>
              <a:rPr lang="en-US" sz="1100" dirty="0" err="1"/>
              <a:t>CoBF</a:t>
            </a:r>
            <a:r>
              <a:rPr lang="en-US" sz="1100" dirty="0"/>
              <a:t> Invite/</a:t>
            </a:r>
            <a:r>
              <a:rPr lang="en-US" sz="1100" dirty="0" err="1"/>
              <a:t>CoBF</a:t>
            </a:r>
            <a:r>
              <a:rPr lang="en-US" sz="1100" dirty="0"/>
              <a:t> Response frame exchange between the sharing and shared APs.</a:t>
            </a:r>
          </a:p>
          <a:p>
            <a:pPr lvl="2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1371600" algn="l"/>
              </a:tabLst>
            </a:pPr>
            <a:r>
              <a:rPr lang="en-US" sz="1100" dirty="0"/>
              <a:t>Follows ICF/ICR frame exchanges between the APs and their associated STAs happening sequentially across the two APs; sharing AP then shared AP.</a:t>
            </a:r>
          </a:p>
          <a:p>
            <a:pPr lvl="3">
              <a:lnSpc>
                <a:spcPct val="107000"/>
              </a:lnSpc>
              <a:buFont typeface="Calibri" panose="020F0502020204030204" pitchFamily="34" charset="0"/>
              <a:buChar char="–"/>
              <a:tabLst>
                <a:tab pos="1828800" algn="l"/>
              </a:tabLst>
            </a:pPr>
            <a:r>
              <a:rPr lang="en-US" sz="1100" dirty="0"/>
              <a:t>The presence of the ICF/ICR frame exchange from each AP is conditional on the </a:t>
            </a:r>
            <a:r>
              <a:rPr lang="en-US" sz="1100" dirty="0" err="1"/>
              <a:t>CoBF</a:t>
            </a:r>
            <a:r>
              <a:rPr lang="en-US" sz="1100" dirty="0"/>
              <a:t> PPDU being addressed to one or more STAs.</a:t>
            </a:r>
          </a:p>
          <a:p>
            <a:pPr lvl="3">
              <a:lnSpc>
                <a:spcPct val="107000"/>
              </a:lnSpc>
              <a:buFont typeface="Calibri" panose="020F0502020204030204" pitchFamily="34" charset="0"/>
              <a:buChar char="–"/>
              <a:tabLst>
                <a:tab pos="1828800" algn="l"/>
              </a:tabLst>
            </a:pPr>
            <a:r>
              <a:rPr lang="en-US" sz="1100" dirty="0"/>
              <a:t>The presence of the ICF/ICR frame exchange from each AP is indicated in the </a:t>
            </a:r>
            <a:r>
              <a:rPr lang="en-US" sz="1100" dirty="0" err="1"/>
              <a:t>CoBF</a:t>
            </a:r>
            <a:r>
              <a:rPr lang="en-US" sz="1100" dirty="0"/>
              <a:t> Invite/Response frames.</a:t>
            </a:r>
          </a:p>
          <a:p>
            <a:pPr lvl="3">
              <a:lnSpc>
                <a:spcPct val="107000"/>
              </a:lnSpc>
              <a:buFont typeface="Calibri" panose="020F0502020204030204" pitchFamily="34" charset="0"/>
              <a:buChar char="–"/>
              <a:tabLst>
                <a:tab pos="1828800" algn="l"/>
              </a:tabLst>
            </a:pPr>
            <a:r>
              <a:rPr lang="en-US" sz="1100" dirty="0"/>
              <a:t>ICF1-ICR1 are exchanged between the sharing AP and its STAs</a:t>
            </a:r>
          </a:p>
          <a:p>
            <a:pPr lvl="3">
              <a:lnSpc>
                <a:spcPct val="107000"/>
              </a:lnSpc>
              <a:buFont typeface="Calibri" panose="020F0502020204030204" pitchFamily="34" charset="0"/>
              <a:buChar char="–"/>
              <a:tabLst>
                <a:tab pos="1828800" algn="l"/>
              </a:tabLst>
            </a:pPr>
            <a:r>
              <a:rPr lang="en-US" sz="1100" dirty="0"/>
              <a:t>ICF2-ICR2 are exchanged between the shared AP and its STAs</a:t>
            </a:r>
          </a:p>
          <a:p>
            <a:pPr lvl="2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1371600" algn="l"/>
              </a:tabLst>
            </a:pPr>
            <a:r>
              <a:rPr lang="en-US" sz="1100" dirty="0"/>
              <a:t>Finally, a </a:t>
            </a:r>
            <a:r>
              <a:rPr lang="en-US" sz="1100" dirty="0" err="1"/>
              <a:t>CoBF</a:t>
            </a:r>
            <a:r>
              <a:rPr lang="en-US" sz="1100" dirty="0"/>
              <a:t> Trigger/Sync frame preceding the data PPDUs sent by the two APs simultaneously.</a:t>
            </a:r>
          </a:p>
          <a:p>
            <a:pPr lvl="2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1371600" algn="l"/>
              </a:tabLst>
            </a:pPr>
            <a:r>
              <a:rPr lang="en-US" sz="1100" dirty="0"/>
              <a:t>Frame sequence for Ack information polling is TBD.</a:t>
            </a:r>
          </a:p>
          <a:p>
            <a:pPr lvl="2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1100" dirty="0"/>
              <a:t>Whether the </a:t>
            </a:r>
            <a:r>
              <a:rPr lang="en-US" sz="1100" dirty="0" err="1"/>
              <a:t>CoBF</a:t>
            </a:r>
            <a:r>
              <a:rPr lang="en-US" sz="1100" dirty="0"/>
              <a:t>-invite and ICF1 can be merged and/or </a:t>
            </a:r>
            <a:r>
              <a:rPr lang="en-US" sz="1100" dirty="0" err="1"/>
              <a:t>CoBF</a:t>
            </a:r>
            <a:r>
              <a:rPr lang="en-US" sz="1100" dirty="0"/>
              <a:t>-response and ICF2 can be merged is TBD.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FDACBE-9EBE-140B-FB6C-F265D07FB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C5F995-2586-822D-FC8F-5DB14A3950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20321" y="6475413"/>
            <a:ext cx="1923604" cy="184666"/>
          </a:xfrm>
        </p:spPr>
        <p:txBody>
          <a:bodyPr/>
          <a:lstStyle/>
          <a:p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B039FEF-0644-9699-7EB5-3B0BD4CF65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2025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8944C2D6-BE92-F307-611C-F213D5286A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999" y="2133600"/>
            <a:ext cx="113896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03595E9-4589-63B7-C7EE-D9E88055499B}"/>
              </a:ext>
            </a:extLst>
          </p:cNvPr>
          <p:cNvPicPr>
            <a:picLocks noChangeAspect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5531" y="4533901"/>
            <a:ext cx="4532937" cy="19415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2767848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08f6f869-1ed0-46b3-a227-1d3e52347e28}" enabled="1" method="Standard" siteId="{98e9ba89-e1a1-4e38-9007-8bdabc25de1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16104</TotalTime>
  <Words>1526</Words>
  <Application>Microsoft Office PowerPoint</Application>
  <PresentationFormat>On-screen Show (4:3)</PresentationFormat>
  <Paragraphs>152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802-11-Submission</vt:lpstr>
      <vt:lpstr>Further Design Details for CoBF Operation</vt:lpstr>
      <vt:lpstr>Introduction</vt:lpstr>
      <vt:lpstr>Sounding Sequence</vt:lpstr>
      <vt:lpstr>Sounding Sequence</vt:lpstr>
      <vt:lpstr>Transmission Phase</vt:lpstr>
      <vt:lpstr>Transmission Phase</vt:lpstr>
      <vt:lpstr>Transmission Phase</vt:lpstr>
      <vt:lpstr>Summary</vt:lpstr>
      <vt:lpstr>SP1</vt:lpstr>
      <vt:lpstr>SP2</vt:lpstr>
      <vt:lpstr>SP3</vt:lpstr>
      <vt:lpstr>SP4</vt:lpstr>
    </vt:vector>
  </TitlesOfParts>
  <Company>AT&amp;T Labs Research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Asterjadhi, Alfred</dc:creator>
  <cp:lastModifiedBy>Sherief Helwa</cp:lastModifiedBy>
  <cp:revision>5</cp:revision>
  <cp:lastPrinted>1998-02-10T13:28:06Z</cp:lastPrinted>
  <dcterms:created xsi:type="dcterms:W3CDTF">2007-05-21T21:00:37Z</dcterms:created>
  <dcterms:modified xsi:type="dcterms:W3CDTF">2025-03-10T20:21:38Z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