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85" r:id="rId5"/>
    <p:sldId id="301" r:id="rId6"/>
    <p:sldId id="302" r:id="rId7"/>
    <p:sldId id="286" r:id="rId8"/>
    <p:sldId id="292" r:id="rId9"/>
    <p:sldId id="277" r:id="rId10"/>
    <p:sldId id="304" r:id="rId11"/>
    <p:sldId id="264" r:id="rId12"/>
    <p:sldId id="288" r:id="rId13"/>
    <p:sldId id="298" r:id="rId14"/>
    <p:sldId id="305" r:id="rId15"/>
    <p:sldId id="300" r:id="rId16"/>
    <p:sldId id="275"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71" autoAdjust="0"/>
    <p:restoredTop sz="94660"/>
  </p:normalViewPr>
  <p:slideViewPr>
    <p:cSldViewPr>
      <p:cViewPr varScale="1">
        <p:scale>
          <a:sx n="129" d="100"/>
          <a:sy n="129" d="100"/>
        </p:scale>
        <p:origin x="996" y="13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802.11-25/404r0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December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Vishnu Ratnam, Samsung Electronics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802.11-25/404r0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December 2024</a:t>
            </a:r>
          </a:p>
        </p:txBody>
      </p:sp>
      <p:sp>
        <p:nvSpPr>
          <p:cNvPr id="2052" name="Rectangle 4"/>
          <p:cNvSpPr>
            <a:spLocks noGrp="1" noRot="1" noChangeAspect="1" noChangeArrowheads="1"/>
          </p:cNvSpPr>
          <p:nvPr>
            <p:ph type="sldImg"/>
          </p:nvPr>
        </p:nvSpPr>
        <p:spPr bwMode="auto">
          <a:xfrm>
            <a:off x="1154113" y="701675"/>
            <a:ext cx="46243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Vishnu Ratnam, Samsung Electronics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5582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46775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4033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178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101439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10334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76196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8650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0641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52608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33635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802.11-25/404r0</a:t>
            </a:r>
          </a:p>
        </p:txBody>
      </p:sp>
      <p:sp>
        <p:nvSpPr>
          <p:cNvPr id="5" name="Rectangle 3"/>
          <p:cNvSpPr>
            <a:spLocks noGrp="1" noChangeArrowheads="1"/>
          </p:cNvSpPr>
          <p:nvPr>
            <p:ph type="dt"/>
          </p:nvPr>
        </p:nvSpPr>
        <p:spPr>
          <a:ln/>
        </p:spPr>
        <p:txBody>
          <a:bodyPr/>
          <a:lstStyle/>
          <a:p>
            <a:r>
              <a:rPr lang="en-US"/>
              <a:t>December 2024</a:t>
            </a:r>
          </a:p>
        </p:txBody>
      </p:sp>
      <p:sp>
        <p:nvSpPr>
          <p:cNvPr id="6" name="Rectangle 6"/>
          <p:cNvSpPr>
            <a:spLocks noGrp="1" noChangeArrowheads="1"/>
          </p:cNvSpPr>
          <p:nvPr>
            <p:ph type="ftr"/>
          </p:nvPr>
        </p:nvSpPr>
        <p:spPr>
          <a:ln/>
        </p:spPr>
        <p:txBody>
          <a:bodyPr/>
          <a:lstStyle/>
          <a:p>
            <a:r>
              <a:rPr lang="en-US"/>
              <a:t>Vishnu Ratnam, Samsung Electronics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93748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Vishnu Ratnam, Samsung Electronics</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December,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December, 2024</a:t>
            </a:r>
            <a:endParaRPr lang="en-GB"/>
          </a:p>
        </p:txBody>
      </p:sp>
      <p:sp>
        <p:nvSpPr>
          <p:cNvPr id="6" name="Footer Placeholder 5"/>
          <p:cNvSpPr>
            <a:spLocks noGrp="1"/>
          </p:cNvSpPr>
          <p:nvPr>
            <p:ph type="ftr" idx="11"/>
          </p:nvPr>
        </p:nvSpPr>
        <p:spPr/>
        <p:txBody>
          <a:bodyPr/>
          <a:lstStyle>
            <a:lvl1pPr>
              <a:defRPr/>
            </a:lvl1pPr>
          </a:lstStyle>
          <a:p>
            <a:r>
              <a:rPr lang="en-GB"/>
              <a:t>Vishnu Ratnam,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December, 2024</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Vishnu Ratnam,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December, 2024</a:t>
            </a:r>
            <a:endParaRPr lang="en-GB"/>
          </a:p>
        </p:txBody>
      </p:sp>
      <p:sp>
        <p:nvSpPr>
          <p:cNvPr id="4" name="Footer Placeholder 3"/>
          <p:cNvSpPr>
            <a:spLocks noGrp="1"/>
          </p:cNvSpPr>
          <p:nvPr>
            <p:ph type="ftr" idx="11"/>
          </p:nvPr>
        </p:nvSpPr>
        <p:spPr/>
        <p:txBody>
          <a:bodyPr/>
          <a:lstStyle>
            <a:lvl1pPr>
              <a:defRPr/>
            </a:lvl1pPr>
          </a:lstStyle>
          <a:p>
            <a:r>
              <a:rPr lang="en-GB"/>
              <a:t>Vishnu Ratnam,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December, 2024</a:t>
            </a:r>
            <a:endParaRPr lang="en-GB"/>
          </a:p>
        </p:txBody>
      </p:sp>
      <p:sp>
        <p:nvSpPr>
          <p:cNvPr id="3" name="Footer Placeholder 2"/>
          <p:cNvSpPr>
            <a:spLocks noGrp="1"/>
          </p:cNvSpPr>
          <p:nvPr>
            <p:ph type="ftr" idx="11"/>
          </p:nvPr>
        </p:nvSpPr>
        <p:spPr/>
        <p:txBody>
          <a:bodyPr/>
          <a:lstStyle>
            <a:lvl1pPr>
              <a:defRPr/>
            </a:lvl1pPr>
          </a:lstStyle>
          <a:p>
            <a:r>
              <a:rPr lang="en-GB"/>
              <a:t>Vishnu Ratnam,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December, 2024</a:t>
            </a:r>
            <a:endParaRPr lang="en-GB"/>
          </a:p>
        </p:txBody>
      </p:sp>
      <p:sp>
        <p:nvSpPr>
          <p:cNvPr id="5" name="Footer Placeholder 4"/>
          <p:cNvSpPr>
            <a:spLocks noGrp="1"/>
          </p:cNvSpPr>
          <p:nvPr>
            <p:ph type="ftr" idx="11"/>
          </p:nvPr>
        </p:nvSpPr>
        <p:spPr/>
        <p:txBody>
          <a:bodyPr/>
          <a:lstStyle>
            <a:lvl1pPr>
              <a:defRPr/>
            </a:lvl1pPr>
          </a:lstStyle>
          <a:p>
            <a:r>
              <a:rPr lang="en-GB"/>
              <a:t>Vishnu Ratnam,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December, 2024</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dirty="0"/>
              <a:t>Vishnu Ratnam, Samsung Electronics</a:t>
            </a:r>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007" y="6477815"/>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802.11-25/404r0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30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85800" y="1209675"/>
            <a:ext cx="7772400" cy="1102519"/>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cs typeface="Arial" panose="020B0604020202020204" pitchFamily="34" charset="0"/>
              </a:rPr>
              <a:t>Parameter Update in DPS mode</a:t>
            </a:r>
            <a:endParaRPr lang="en-GB" dirty="0"/>
          </a:p>
        </p:txBody>
      </p:sp>
      <p:sp>
        <p:nvSpPr>
          <p:cNvPr id="3074" name="Rectangle 2"/>
          <p:cNvSpPr>
            <a:spLocks noGrp="1" noChangeArrowheads="1"/>
          </p:cNvSpPr>
          <p:nvPr>
            <p:ph type="subTitle" idx="1"/>
          </p:nvPr>
        </p:nvSpPr>
        <p:spPr>
          <a:xfrm>
            <a:off x="1371600" y="2600033"/>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2024-12-30</a:t>
            </a:r>
          </a:p>
        </p:txBody>
      </p:sp>
      <p:sp>
        <p:nvSpPr>
          <p:cNvPr id="6" name="Date Placeholder 3"/>
          <p:cNvSpPr>
            <a:spLocks noGrp="1"/>
          </p:cNvSpPr>
          <p:nvPr>
            <p:ph type="dt" idx="10"/>
          </p:nvPr>
        </p:nvSpPr>
        <p:spPr/>
        <p:txBody>
          <a:bodyPr/>
          <a:lstStyle/>
          <a:p>
            <a:r>
              <a:rPr lang="en-US"/>
              <a:t>December, 2024</a:t>
            </a:r>
            <a:endParaRPr lang="en-GB" dirty="0"/>
          </a:p>
        </p:txBody>
      </p:sp>
      <p:sp>
        <p:nvSpPr>
          <p:cNvPr id="7" name="Footer Placeholder 4"/>
          <p:cNvSpPr>
            <a:spLocks noGrp="1"/>
          </p:cNvSpPr>
          <p:nvPr>
            <p:ph type="ftr" idx="11"/>
          </p:nvPr>
        </p:nvSpPr>
        <p:spPr/>
        <p:txBody>
          <a:bodyPr/>
          <a:lstStyle/>
          <a:p>
            <a:r>
              <a:rPr lang="en-GB"/>
              <a:t>Vishnu Ratnam,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26090715"/>
              </p:ext>
            </p:extLst>
          </p:nvPr>
        </p:nvGraphicFramePr>
        <p:xfrm>
          <a:off x="742950" y="3328988"/>
          <a:ext cx="7558088" cy="1990725"/>
        </p:xfrm>
        <a:graphic>
          <a:graphicData uri="http://schemas.openxmlformats.org/presentationml/2006/ole">
            <mc:AlternateContent xmlns:mc="http://schemas.openxmlformats.org/markup-compatibility/2006">
              <mc:Choice xmlns:v="urn:schemas-microsoft-com:vml" Requires="v">
                <p:oleObj spid="_x0000_s1191" name="Document" r:id="rId4" imgW="10544480" imgH="2774201" progId="Word.Document.8">
                  <p:embed/>
                </p:oleObj>
              </mc:Choice>
              <mc:Fallback>
                <p:oleObj name="Document" r:id="rId4" imgW="10544480" imgH="2774201" progId="Word.Document.8">
                  <p:embed/>
                  <p:pic>
                    <p:nvPicPr>
                      <p:cNvPr id="0" name="Picture 3"/>
                      <p:cNvPicPr>
                        <a:picLocks noChangeAspect="1" noChangeArrowheads="1"/>
                      </p:cNvPicPr>
                      <p:nvPr/>
                    </p:nvPicPr>
                    <p:blipFill>
                      <a:blip r:embed="rId5"/>
                      <a:srcRect/>
                      <a:stretch>
                        <a:fillRect/>
                      </a:stretch>
                    </p:blipFill>
                    <p:spPr bwMode="auto">
                      <a:xfrm>
                        <a:off x="742950" y="3328988"/>
                        <a:ext cx="7558088" cy="1990725"/>
                      </a:xfrm>
                      <a:prstGeom prst="rect">
                        <a:avLst/>
                      </a:prstGeom>
                      <a:noFill/>
                    </p:spPr>
                  </p:pic>
                </p:oleObj>
              </mc:Fallback>
            </mc:AlternateContent>
          </a:graphicData>
        </a:graphic>
      </p:graphicFrame>
      <p:sp>
        <p:nvSpPr>
          <p:cNvPr id="3076" name="Rectangle 4"/>
          <p:cNvSpPr>
            <a:spLocks noChangeArrowheads="1"/>
          </p:cNvSpPr>
          <p:nvPr/>
        </p:nvSpPr>
        <p:spPr bwMode="auto">
          <a:xfrm>
            <a:off x="745331" y="2982020"/>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Summary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36" name="Table 35">
            <a:extLst>
              <a:ext uri="{FF2B5EF4-FFF2-40B4-BE49-F238E27FC236}">
                <a16:creationId xmlns:a16="http://schemas.microsoft.com/office/drawing/2014/main" id="{B57E76B4-A98C-4741-876D-8608A287FCC0}"/>
              </a:ext>
            </a:extLst>
          </p:cNvPr>
          <p:cNvGraphicFramePr>
            <a:graphicFrameLocks noGrp="1"/>
          </p:cNvGraphicFramePr>
          <p:nvPr>
            <p:extLst>
              <p:ext uri="{D42A27DB-BD31-4B8C-83A1-F6EECF244321}">
                <p14:modId xmlns:p14="http://schemas.microsoft.com/office/powerpoint/2010/main" val="1595641226"/>
              </p:ext>
            </p:extLst>
          </p:nvPr>
        </p:nvGraphicFramePr>
        <p:xfrm>
          <a:off x="913607" y="2362200"/>
          <a:ext cx="7315200" cy="2071226"/>
        </p:xfrm>
        <a:graphic>
          <a:graphicData uri="http://schemas.openxmlformats.org/drawingml/2006/table">
            <a:tbl>
              <a:tblPr firstRow="1" bandRow="1">
                <a:tableStyleId>{5C22544A-7EE6-4342-B048-85BDC9FD1C3A}</a:tableStyleId>
              </a:tblPr>
              <a:tblGrid>
                <a:gridCol w="1828800">
                  <a:extLst>
                    <a:ext uri="{9D8B030D-6E8A-4147-A177-3AD203B41FA5}">
                      <a16:colId xmlns:a16="http://schemas.microsoft.com/office/drawing/2014/main" val="3773878397"/>
                    </a:ext>
                  </a:extLst>
                </a:gridCol>
                <a:gridCol w="3048000">
                  <a:extLst>
                    <a:ext uri="{9D8B030D-6E8A-4147-A177-3AD203B41FA5}">
                      <a16:colId xmlns:a16="http://schemas.microsoft.com/office/drawing/2014/main" val="1936697116"/>
                    </a:ext>
                  </a:extLst>
                </a:gridCol>
                <a:gridCol w="2438400">
                  <a:extLst>
                    <a:ext uri="{9D8B030D-6E8A-4147-A177-3AD203B41FA5}">
                      <a16:colId xmlns:a16="http://schemas.microsoft.com/office/drawing/2014/main" val="1823889471"/>
                    </a:ext>
                  </a:extLst>
                </a:gridCol>
              </a:tblGrid>
              <a:tr h="381000">
                <a:tc>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AP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Non-AP STA behavior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4648501"/>
                  </a:ext>
                </a:extLst>
              </a:tr>
              <a:tr h="620991">
                <a:tc>
                  <a:txBody>
                    <a:bodyPr/>
                    <a:lstStyle/>
                    <a:p>
                      <a:r>
                        <a:rPr lang="en-US" dirty="0">
                          <a:solidFill>
                            <a:schemeClr val="tx1"/>
                          </a:solidFill>
                        </a:rPr>
                        <a:t>DPS update scheduled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dirty="0">
                          <a:solidFill>
                            <a:schemeClr val="tx1"/>
                          </a:solidFill>
                        </a:rPr>
                        <a:t>Indicate “all” updated DPS parameters in Beacon frames and Probe Response frames.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rPr>
                        <a:t>Include “all” updated DPS parameters in a TBD Action frame.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48286800"/>
                  </a:ext>
                </a:extLst>
              </a:tr>
              <a:tr h="981566">
                <a:tc>
                  <a:txBody>
                    <a:bodyPr/>
                    <a:lstStyle/>
                    <a:p>
                      <a:r>
                        <a:rPr lang="en-US" dirty="0">
                          <a:solidFill>
                            <a:schemeClr val="tx1"/>
                          </a:solidFill>
                        </a:rPr>
                        <a:t>DPS enabled, no update scheduled.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solidFill>
                            <a:schemeClr val="tx1"/>
                          </a:solidFill>
                        </a:rPr>
                        <a:t>Include “all” DPS Parameters in Probe Response frames.</a:t>
                      </a:r>
                    </a:p>
                    <a:p>
                      <a:pPr marL="285750" indent="-285750">
                        <a:buFont typeface="Arial" panose="020B0604020202020204" pitchFamily="34" charset="0"/>
                        <a:buChar char="•"/>
                      </a:pPr>
                      <a:r>
                        <a:rPr lang="en-US" dirty="0">
                          <a:solidFill>
                            <a:schemeClr val="tx1"/>
                          </a:solidFill>
                        </a:rPr>
                        <a:t>Include “some” current DPS parameters in Beacon frames.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dirty="0">
                          <a:solidFill>
                            <a:schemeClr val="tx1"/>
                          </a:solidFill>
                        </a:rPr>
                        <a:t>No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095676"/>
                  </a:ext>
                </a:extLst>
              </a:tr>
            </a:tbl>
          </a:graphicData>
        </a:graphic>
      </p:graphicFrame>
    </p:spTree>
    <p:extLst>
      <p:ext uri="{BB962C8B-B14F-4D97-AF65-F5344CB8AC3E}">
        <p14:creationId xmlns:p14="http://schemas.microsoft.com/office/powerpoint/2010/main" val="10114685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References</a:t>
            </a:r>
          </a:p>
        </p:txBody>
      </p:sp>
      <p:sp>
        <p:nvSpPr>
          <p:cNvPr id="2" name="Content Placeholder 1"/>
          <p:cNvSpPr>
            <a:spLocks noGrp="1"/>
          </p:cNvSpPr>
          <p:nvPr>
            <p:ph idx="1"/>
          </p:nvPr>
        </p:nvSpPr>
        <p:spPr/>
        <p:txBody>
          <a:bodyPr/>
          <a:lstStyle/>
          <a:p>
            <a:pPr marL="342900" indent="-342900">
              <a:buFont typeface="+mj-lt"/>
              <a:buAutoNum type="arabicPeriod"/>
            </a:pPr>
            <a:r>
              <a:rPr lang="en-US" dirty="0"/>
              <a:t>11-23-0010-00-0uhr-considerations-for-enabling-ap-power-save</a:t>
            </a:r>
          </a:p>
          <a:p>
            <a:pPr marL="342900" indent="-342900">
              <a:buFont typeface="+mj-lt"/>
              <a:buAutoNum type="arabicPeriod"/>
            </a:pPr>
            <a:r>
              <a:rPr lang="en-US" dirty="0"/>
              <a:t>11-23-0015-00-0uhr-ap-mld-power-management</a:t>
            </a:r>
          </a:p>
          <a:p>
            <a:pPr marL="342900" indent="-342900">
              <a:buFont typeface="+mj-lt"/>
              <a:buAutoNum type="arabicPeriod"/>
            </a:pPr>
            <a:r>
              <a:rPr lang="en-US" dirty="0"/>
              <a:t>11-23-0225-00-0uhr-considering-unscheduled-ap-power-save</a:t>
            </a:r>
          </a:p>
          <a:p>
            <a:pPr marL="342900" indent="-342900">
              <a:buFont typeface="+mj-lt"/>
              <a:buAutoNum type="arabicPeriod"/>
            </a:pPr>
            <a:r>
              <a:rPr lang="en-US" dirty="0"/>
              <a:t>11-23-1835-00-00bn-ap-power-management</a:t>
            </a:r>
          </a:p>
          <a:p>
            <a:pPr marL="342900" indent="-342900">
              <a:buFont typeface="+mj-lt"/>
              <a:buAutoNum type="arabicPeriod"/>
            </a:pPr>
            <a:r>
              <a:rPr lang="en-US" dirty="0"/>
              <a:t>11-23-1936-00-00bn-ap-mld-power-save-follow-up</a:t>
            </a:r>
          </a:p>
          <a:p>
            <a:pPr marL="342900" indent="-342900">
              <a:buFont typeface="+mj-lt"/>
              <a:buAutoNum type="arabicPeriod"/>
            </a:pPr>
            <a:r>
              <a:rPr lang="en-US" dirty="0"/>
              <a:t>11-23-1965-02-00bn-dynamic-power-save-follow-up</a:t>
            </a:r>
          </a:p>
          <a:p>
            <a:pPr marL="342900" indent="-342900">
              <a:buFont typeface="+mj-lt"/>
              <a:buAutoNum type="arabicPeriod"/>
            </a:pPr>
            <a:r>
              <a:rPr lang="en-GB" dirty="0"/>
              <a:t>11-24-0451-00-00bn-ap-state-transitions-in-dps-mode</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1</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 non-AP STA updating its DPS mode or DPS parameters to indicate the updates in a TBD Action frame transmitted by the non-AP STA.</a:t>
            </a:r>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5799686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2</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an AP updating its DPS mode or DPS parameters to indicate the updates in the Probe Response and Beacon frames, along with an indication of the start time at which the change is applicable.</a:t>
            </a:r>
          </a:p>
          <a:p>
            <a:pPr marL="0" indent="0" algn="just"/>
            <a:r>
              <a:rPr lang="en-US" sz="1400" b="0" dirty="0"/>
              <a:t>Note: The element where the updates are carried is TBD for e.g., a new DPS-specific element, UHR Operation element or the Reconfiguration ML element</a:t>
            </a:r>
            <a:r>
              <a:rPr lang="en-US" sz="1400" dirty="0"/>
              <a:t>.</a:t>
            </a:r>
          </a:p>
          <a:p>
            <a:pPr marL="128588" indent="-128588" algn="just">
              <a:buFont typeface="Arial" panose="020B0604020202020204" pitchFamily="34" charset="0"/>
              <a:buChar char="•"/>
            </a:pPr>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176170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3</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 UHR AP that is operating in DPS mode to indicate some of its currently operation DPS parameters in Beacon frames.</a:t>
            </a:r>
          </a:p>
          <a:p>
            <a:pPr marL="0" indent="0" algn="just"/>
            <a:r>
              <a:rPr lang="en-US" sz="1400" b="0" dirty="0"/>
              <a:t>Note: It is TBD which parameters will be included and where they will be carried.</a:t>
            </a:r>
          </a:p>
          <a:p>
            <a:pPr marL="0" indent="0" algn="just"/>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25055003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4</a:t>
            </a:r>
            <a:endParaRPr lang="en-GB" dirty="0"/>
          </a:p>
        </p:txBody>
      </p:sp>
      <p:sp>
        <p:nvSpPr>
          <p:cNvPr id="9218" name="Rectangle 2"/>
          <p:cNvSpPr>
            <a:spLocks noGrp="1" noChangeArrowheads="1"/>
          </p:cNvSpPr>
          <p:nvPr>
            <p:ph idx="1"/>
          </p:nvPr>
        </p:nvSpPr>
        <p:spPr>
          <a:xfrm>
            <a:off x="685801" y="1600200"/>
            <a:ext cx="7770813" cy="4038600"/>
          </a:xfrm>
          <a:ln/>
        </p:spPr>
        <p:txBody>
          <a:bodyPr/>
          <a:lstStyle/>
          <a:p>
            <a:pPr marL="128588" indent="-128588" algn="just">
              <a:buFont typeface="Arial" panose="020B0604020202020204" pitchFamily="34" charset="0"/>
              <a:buChar char="•"/>
            </a:pPr>
            <a:r>
              <a:rPr lang="en-US" sz="1500" dirty="0"/>
              <a:t>Do you agree to define in 802.11bn a mechanism for a UHR AP that is operating in DPS mode to indicate in Beacons if it will operate in the high power state by default for an extended period.</a:t>
            </a:r>
          </a:p>
          <a:p>
            <a:pPr marL="0" indent="0" algn="just"/>
            <a:r>
              <a:rPr lang="en-US" sz="1500" b="0" dirty="0"/>
              <a:t>Note: It is TBD if the extended period is also indicated or is predetermined, for e.g., one beacon interval.</a:t>
            </a:r>
          </a:p>
          <a:p>
            <a:pPr marL="0" indent="0" algn="just"/>
            <a:endParaRPr lang="en-US" sz="1500" dirty="0"/>
          </a:p>
          <a:p>
            <a:pPr marL="428626" lvl="1" indent="-128588" algn="just">
              <a:buFont typeface="Arial" panose="020B0604020202020204" pitchFamily="34" charset="0"/>
              <a:buChar char="•"/>
            </a:pPr>
            <a:r>
              <a:rPr lang="en-US" dirty="0"/>
              <a:t>Yes</a:t>
            </a:r>
          </a:p>
          <a:p>
            <a:pPr marL="428626" lvl="1" indent="-128588" algn="just">
              <a:buFont typeface="Arial" panose="020B0604020202020204" pitchFamily="34" charset="0"/>
              <a:buChar char="•"/>
            </a:pPr>
            <a:r>
              <a:rPr lang="en-US" dirty="0"/>
              <a:t>No</a:t>
            </a:r>
          </a:p>
          <a:p>
            <a:pPr marL="428626" lvl="1" indent="-128588" algn="just">
              <a:buFont typeface="Arial" panose="020B0604020202020204" pitchFamily="34" charset="0"/>
              <a:buChar char="•"/>
            </a:pPr>
            <a:r>
              <a:rPr lang="en-US" dirty="0"/>
              <a:t>Abstain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October, 2024</a:t>
            </a:r>
            <a:endParaRPr lang="en-GB"/>
          </a:p>
        </p:txBody>
      </p:sp>
    </p:spTree>
    <p:extLst>
      <p:ext uri="{BB962C8B-B14F-4D97-AF65-F5344CB8AC3E}">
        <p14:creationId xmlns:p14="http://schemas.microsoft.com/office/powerpoint/2010/main" val="37553444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2896393"/>
            <a:ext cx="7770813" cy="1065213"/>
          </a:xfrm>
        </p:spPr>
        <p:txBody>
          <a:bodyPr/>
          <a:lstStyle/>
          <a:p>
            <a:r>
              <a:rPr lang="en-US" sz="6000" dirty="0"/>
              <a:t>Backup slides</a:t>
            </a:r>
            <a:endParaRPr lang="en-GB" sz="6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13178088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b="0" dirty="0"/>
              <a:t>This document discusses mechanisms for a STA operating in Dynamic Power Save (DPS) mode to indicate and/or update one or more of its DPS parameters.</a:t>
            </a:r>
          </a:p>
          <a:p>
            <a:pPr algn="just">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endParaRPr lang="en-GB" dirty="0"/>
          </a:p>
        </p:txBody>
      </p:sp>
      <p:sp>
        <p:nvSpPr>
          <p:cNvPr id="9218" name="Rectangle 2"/>
          <p:cNvSpPr>
            <a:spLocks noGrp="1" noChangeArrowheads="1"/>
          </p:cNvSpPr>
          <p:nvPr>
            <p:ph idx="1"/>
          </p:nvPr>
        </p:nvSpPr>
        <p:spPr>
          <a:xfrm>
            <a:off x="685801" y="1442784"/>
            <a:ext cx="7770813" cy="3510216"/>
          </a:xfrm>
          <a:ln/>
        </p:spPr>
        <p:txBody>
          <a:bodyPr/>
          <a:lstStyle/>
          <a:p>
            <a:pPr marL="128588" indent="-128588" algn="just">
              <a:buFont typeface="Arial" panose="020B0604020202020204" pitchFamily="34" charset="0"/>
              <a:buChar char="•"/>
            </a:pPr>
            <a:r>
              <a:rPr lang="en-US" sz="1500" dirty="0"/>
              <a:t>To allow a STA to save power dynamically without degrading the latency and throughput performance of UHR devices, Dynamic Power-Save (DPS) mechanism was proposed in 11-23-10r0 [1].</a:t>
            </a:r>
          </a:p>
          <a:p>
            <a:pPr marL="128588" indent="-128588" algn="just">
              <a:buFont typeface="Arial" panose="020B0604020202020204" pitchFamily="34" charset="0"/>
              <a:buChar char="•"/>
            </a:pPr>
            <a:r>
              <a:rPr lang="en-US" sz="1500" dirty="0"/>
              <a:t>A STA in DPS mode operates in a low power state (low capability state) by default to save power. It transitions to a high power state (high capability state) on demand, after receiving an initial control frame (ICF) from the TXOP owner. The STA may remain in the high power state for the duration of the TXOP.</a:t>
            </a:r>
          </a:p>
          <a:p>
            <a:pPr marL="428626" lvl="1" indent="-128588" algn="just">
              <a:buFont typeface="Arial" panose="020B0604020202020204" pitchFamily="34" charset="0"/>
              <a:buChar char="•"/>
            </a:pPr>
            <a:r>
              <a:rPr lang="en-US" sz="1400" dirty="0"/>
              <a:t>For example, low power state: 20MHz and 1 NSS, and high power state: 160MHz, 4 NSS.</a:t>
            </a:r>
          </a:p>
          <a:p>
            <a:pPr marL="128588" indent="-128588" algn="just">
              <a:buFont typeface="Arial" panose="020B0604020202020204" pitchFamily="34" charset="0"/>
              <a:buChar char="•"/>
            </a:pPr>
            <a:r>
              <a:rPr lang="en-US" sz="1500" dirty="0"/>
              <a:t>By initiating a transmission with an ICF, a peer STA that supports DPS can reap the benefits of the full capabilities of the DPS STA for the duration of the TXOP.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pSp>
        <p:nvGrpSpPr>
          <p:cNvPr id="7" name="Group 6">
            <a:extLst>
              <a:ext uri="{FF2B5EF4-FFF2-40B4-BE49-F238E27FC236}">
                <a16:creationId xmlns:a16="http://schemas.microsoft.com/office/drawing/2014/main" id="{BAFA0F4F-1490-4CAE-9F7F-74CC3956412E}"/>
              </a:ext>
            </a:extLst>
          </p:cNvPr>
          <p:cNvGrpSpPr/>
          <p:nvPr/>
        </p:nvGrpSpPr>
        <p:grpSpPr>
          <a:xfrm>
            <a:off x="1406916" y="4648200"/>
            <a:ext cx="5876145" cy="1690053"/>
            <a:chOff x="1778104" y="4667985"/>
            <a:chExt cx="5876145" cy="1690053"/>
          </a:xfrm>
        </p:grpSpPr>
        <p:cxnSp>
          <p:nvCxnSpPr>
            <p:cNvPr id="8" name="Straight Arrow Connector 7">
              <a:extLst>
                <a:ext uri="{FF2B5EF4-FFF2-40B4-BE49-F238E27FC236}">
                  <a16:creationId xmlns:a16="http://schemas.microsoft.com/office/drawing/2014/main" id="{773DE338-1428-431E-83E1-BE602FBD7D0A}"/>
                </a:ext>
              </a:extLst>
            </p:cNvPr>
            <p:cNvCxnSpPr>
              <a:cxnSpLocks/>
            </p:cNvCxnSpPr>
            <p:nvPr/>
          </p:nvCxnSpPr>
          <p:spPr bwMode="auto">
            <a:xfrm>
              <a:off x="2059941" y="5765454"/>
              <a:ext cx="5560059"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9" name="TextBox 8">
              <a:extLst>
                <a:ext uri="{FF2B5EF4-FFF2-40B4-BE49-F238E27FC236}">
                  <a16:creationId xmlns:a16="http://schemas.microsoft.com/office/drawing/2014/main" id="{88CDA8ED-7B50-4E0C-BAC6-599DFA347963}"/>
                </a:ext>
              </a:extLst>
            </p:cNvPr>
            <p:cNvSpPr txBox="1"/>
            <p:nvPr/>
          </p:nvSpPr>
          <p:spPr>
            <a:xfrm>
              <a:off x="2227606" y="5519233"/>
              <a:ext cx="628665" cy="246221"/>
            </a:xfrm>
            <a:prstGeom prst="rect">
              <a:avLst/>
            </a:prstGeom>
            <a:solidFill>
              <a:schemeClr val="bg1">
                <a:lumMod val="75000"/>
              </a:schemeClr>
            </a:solidFill>
            <a:ln>
              <a:solidFill>
                <a:schemeClr val="tx1"/>
              </a:solidFill>
            </a:ln>
          </p:spPr>
          <p:txBody>
            <a:bodyPr wrap="square" rtlCol="0">
              <a:spAutoFit/>
            </a:bodyPr>
            <a:lstStyle/>
            <a:p>
              <a:pPr algn="ctr"/>
              <a:r>
                <a:rPr lang="en-US" sz="1000" dirty="0">
                  <a:solidFill>
                    <a:schemeClr val="tx1"/>
                  </a:solidFill>
                </a:rPr>
                <a:t>ICF</a:t>
              </a:r>
            </a:p>
          </p:txBody>
        </p:sp>
        <p:cxnSp>
          <p:nvCxnSpPr>
            <p:cNvPr id="10" name="Straight Arrow Connector 9">
              <a:extLst>
                <a:ext uri="{FF2B5EF4-FFF2-40B4-BE49-F238E27FC236}">
                  <a16:creationId xmlns:a16="http://schemas.microsoft.com/office/drawing/2014/main" id="{DA3EEBD3-3F85-49D7-B374-795E919BE529}"/>
                </a:ext>
              </a:extLst>
            </p:cNvPr>
            <p:cNvCxnSpPr>
              <a:cxnSpLocks/>
            </p:cNvCxnSpPr>
            <p:nvPr/>
          </p:nvCxnSpPr>
          <p:spPr bwMode="auto">
            <a:xfrm>
              <a:off x="2791053" y="5886096"/>
              <a:ext cx="71682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1" name="TextBox 10">
              <a:extLst>
                <a:ext uri="{FF2B5EF4-FFF2-40B4-BE49-F238E27FC236}">
                  <a16:creationId xmlns:a16="http://schemas.microsoft.com/office/drawing/2014/main" id="{24982CBA-DF17-42F5-8390-C103301D2494}"/>
                </a:ext>
              </a:extLst>
            </p:cNvPr>
            <p:cNvSpPr txBox="1"/>
            <p:nvPr/>
          </p:nvSpPr>
          <p:spPr>
            <a:xfrm>
              <a:off x="2791053" y="5519232"/>
              <a:ext cx="716825" cy="246221"/>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r>
                <a:rPr lang="en-US" sz="1000" dirty="0">
                  <a:solidFill>
                    <a:schemeClr val="tx1"/>
                  </a:solidFill>
                </a:rPr>
                <a:t>(padding)</a:t>
              </a:r>
            </a:p>
          </p:txBody>
        </p:sp>
        <p:sp>
          <p:nvSpPr>
            <p:cNvPr id="12" name="Rectangle 11">
              <a:extLst>
                <a:ext uri="{FF2B5EF4-FFF2-40B4-BE49-F238E27FC236}">
                  <a16:creationId xmlns:a16="http://schemas.microsoft.com/office/drawing/2014/main" id="{BB1022B4-A98C-40EB-9889-0723EEE0B118}"/>
                </a:ext>
              </a:extLst>
            </p:cNvPr>
            <p:cNvSpPr/>
            <p:nvPr/>
          </p:nvSpPr>
          <p:spPr bwMode="auto">
            <a:xfrm>
              <a:off x="4300895" y="5243722"/>
              <a:ext cx="1414105" cy="520753"/>
            </a:xfrm>
            <a:prstGeom prst="rect">
              <a:avLst/>
            </a:prstGeom>
            <a:solidFill>
              <a:schemeClr val="bg1">
                <a:lumMod val="85000"/>
              </a:schemeClr>
            </a:solid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endParaRPr kumimoji="0" lang="en-US" sz="1000" b="0" i="0" u="none" strike="noStrike" cap="none" normalizeH="0" baseline="0" dirty="0">
                <a:ln>
                  <a:noFill/>
                </a:ln>
                <a:solidFill>
                  <a:schemeClr val="tx1"/>
                </a:solidFill>
                <a:effectLst/>
                <a:latin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Uplink PPDUs</a:t>
              </a:r>
            </a:p>
          </p:txBody>
        </p:sp>
        <p:sp>
          <p:nvSpPr>
            <p:cNvPr id="13" name="TextBox 12">
              <a:extLst>
                <a:ext uri="{FF2B5EF4-FFF2-40B4-BE49-F238E27FC236}">
                  <a16:creationId xmlns:a16="http://schemas.microsoft.com/office/drawing/2014/main" id="{68403AF6-B238-49C0-B7B6-1E5E63A2A392}"/>
                </a:ext>
              </a:extLst>
            </p:cNvPr>
            <p:cNvSpPr txBox="1"/>
            <p:nvPr/>
          </p:nvSpPr>
          <p:spPr>
            <a:xfrm>
              <a:off x="2717518" y="5886096"/>
              <a:ext cx="891810" cy="400110"/>
            </a:xfrm>
            <a:prstGeom prst="rect">
              <a:avLst/>
            </a:prstGeom>
            <a:noFill/>
          </p:spPr>
          <p:txBody>
            <a:bodyPr wrap="square" rtlCol="0">
              <a:spAutoFit/>
            </a:bodyPr>
            <a:lstStyle/>
            <a:p>
              <a:pPr algn="ctr"/>
              <a:r>
                <a:rPr lang="en-US" sz="1000" dirty="0">
                  <a:solidFill>
                    <a:schemeClr val="tx1"/>
                  </a:solidFill>
                </a:rPr>
                <a:t>DPS Padding Delay</a:t>
              </a:r>
            </a:p>
          </p:txBody>
        </p:sp>
        <p:sp>
          <p:nvSpPr>
            <p:cNvPr id="14" name="TextBox 13">
              <a:extLst>
                <a:ext uri="{FF2B5EF4-FFF2-40B4-BE49-F238E27FC236}">
                  <a16:creationId xmlns:a16="http://schemas.microsoft.com/office/drawing/2014/main" id="{239AFCB7-E162-4B3D-B3A2-D233809162CD}"/>
                </a:ext>
              </a:extLst>
            </p:cNvPr>
            <p:cNvSpPr txBox="1"/>
            <p:nvPr/>
          </p:nvSpPr>
          <p:spPr>
            <a:xfrm>
              <a:off x="2227606" y="5243723"/>
              <a:ext cx="628665" cy="246221"/>
            </a:xfrm>
            <a:prstGeom prst="rect">
              <a:avLst/>
            </a:prstGeom>
            <a:solidFill>
              <a:schemeClr val="bg1">
                <a:lumMod val="75000"/>
              </a:schemeClr>
            </a:solidFill>
            <a:ln>
              <a:solidFill>
                <a:schemeClr val="tx1"/>
              </a:solidFill>
            </a:ln>
          </p:spPr>
          <p:txBody>
            <a:bodyPr wrap="square" rtlCol="0">
              <a:spAutoFit/>
            </a:bodyPr>
            <a:lstStyle/>
            <a:p>
              <a:pPr algn="ctr"/>
              <a:r>
                <a:rPr lang="en-US" sz="1000" dirty="0">
                  <a:solidFill>
                    <a:schemeClr val="tx1"/>
                  </a:solidFill>
                </a:rPr>
                <a:t>ICF</a:t>
              </a:r>
            </a:p>
          </p:txBody>
        </p:sp>
        <p:sp>
          <p:nvSpPr>
            <p:cNvPr id="15" name="TextBox 14">
              <a:extLst>
                <a:ext uri="{FF2B5EF4-FFF2-40B4-BE49-F238E27FC236}">
                  <a16:creationId xmlns:a16="http://schemas.microsoft.com/office/drawing/2014/main" id="{D4C97B40-6733-49B4-97A5-6158DD80EFD9}"/>
                </a:ext>
              </a:extLst>
            </p:cNvPr>
            <p:cNvSpPr txBox="1"/>
            <p:nvPr/>
          </p:nvSpPr>
          <p:spPr>
            <a:xfrm>
              <a:off x="2791053" y="5243722"/>
              <a:ext cx="716825" cy="246221"/>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r>
                <a:rPr lang="en-US" sz="1000" dirty="0">
                  <a:solidFill>
                    <a:schemeClr val="tx1"/>
                  </a:solidFill>
                </a:rPr>
                <a:t>(padding)</a:t>
              </a:r>
            </a:p>
          </p:txBody>
        </p:sp>
        <p:sp>
          <p:nvSpPr>
            <p:cNvPr id="16" name="TextBox 15">
              <a:extLst>
                <a:ext uri="{FF2B5EF4-FFF2-40B4-BE49-F238E27FC236}">
                  <a16:creationId xmlns:a16="http://schemas.microsoft.com/office/drawing/2014/main" id="{C909363B-ABE7-4C58-93FA-3FEAB3DC8BBF}"/>
                </a:ext>
              </a:extLst>
            </p:cNvPr>
            <p:cNvSpPr txBox="1"/>
            <p:nvPr/>
          </p:nvSpPr>
          <p:spPr>
            <a:xfrm>
              <a:off x="7012412" y="5801910"/>
              <a:ext cx="569037" cy="246221"/>
            </a:xfrm>
            <a:prstGeom prst="rect">
              <a:avLst/>
            </a:prstGeom>
            <a:noFill/>
          </p:spPr>
          <p:txBody>
            <a:bodyPr wrap="square" rtlCol="0">
              <a:spAutoFit/>
            </a:bodyPr>
            <a:lstStyle/>
            <a:p>
              <a:pPr algn="ctr"/>
              <a:r>
                <a:rPr lang="en-US" sz="1000" dirty="0"/>
                <a:t>Time</a:t>
              </a:r>
            </a:p>
          </p:txBody>
        </p:sp>
        <p:sp>
          <p:nvSpPr>
            <p:cNvPr id="17" name="TextBox 16">
              <a:extLst>
                <a:ext uri="{FF2B5EF4-FFF2-40B4-BE49-F238E27FC236}">
                  <a16:creationId xmlns:a16="http://schemas.microsoft.com/office/drawing/2014/main" id="{AACE0C9E-916B-4764-9D0E-7BB080CB0FEF}"/>
                </a:ext>
              </a:extLst>
            </p:cNvPr>
            <p:cNvSpPr txBox="1"/>
            <p:nvPr/>
          </p:nvSpPr>
          <p:spPr>
            <a:xfrm rot="16200000">
              <a:off x="1518627" y="5230051"/>
              <a:ext cx="765176" cy="246221"/>
            </a:xfrm>
            <a:prstGeom prst="rect">
              <a:avLst/>
            </a:prstGeom>
            <a:noFill/>
          </p:spPr>
          <p:txBody>
            <a:bodyPr wrap="square" rtlCol="0">
              <a:spAutoFit/>
            </a:bodyPr>
            <a:lstStyle/>
            <a:p>
              <a:pPr algn="ctr"/>
              <a:r>
                <a:rPr lang="en-US" sz="1000" dirty="0"/>
                <a:t>Frequency</a:t>
              </a:r>
            </a:p>
          </p:txBody>
        </p:sp>
        <p:cxnSp>
          <p:nvCxnSpPr>
            <p:cNvPr id="18" name="Straight Arrow Connector 17">
              <a:extLst>
                <a:ext uri="{FF2B5EF4-FFF2-40B4-BE49-F238E27FC236}">
                  <a16:creationId xmlns:a16="http://schemas.microsoft.com/office/drawing/2014/main" id="{D5C7D1B8-6287-4F5B-8EA8-EDF392677FD8}"/>
                </a:ext>
              </a:extLst>
            </p:cNvPr>
            <p:cNvCxnSpPr>
              <a:cxnSpLocks/>
            </p:cNvCxnSpPr>
            <p:nvPr/>
          </p:nvCxnSpPr>
          <p:spPr bwMode="auto">
            <a:xfrm flipV="1">
              <a:off x="2059941" y="4754774"/>
              <a:ext cx="0" cy="102809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Rectangle 18">
              <a:extLst>
                <a:ext uri="{FF2B5EF4-FFF2-40B4-BE49-F238E27FC236}">
                  <a16:creationId xmlns:a16="http://schemas.microsoft.com/office/drawing/2014/main" id="{7361B814-32E8-43A5-88C7-C5C9E4E0C7A2}"/>
                </a:ext>
              </a:extLst>
            </p:cNvPr>
            <p:cNvSpPr/>
            <p:nvPr/>
          </p:nvSpPr>
          <p:spPr bwMode="auto">
            <a:xfrm>
              <a:off x="3652265" y="5765453"/>
              <a:ext cx="528923" cy="520753"/>
            </a:xfrm>
            <a:prstGeom prst="rect">
              <a:avLst/>
            </a:prstGeom>
            <a:pattFill prst="openDmnd">
              <a:fgClr>
                <a:schemeClr val="bg1">
                  <a:lumMod val="75000"/>
                </a:schemeClr>
              </a:fgClr>
              <a:bgClr>
                <a:schemeClr val="bg1"/>
              </a:bgClr>
            </a:patt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Resp. frame</a:t>
              </a:r>
            </a:p>
          </p:txBody>
        </p:sp>
        <p:sp>
          <p:nvSpPr>
            <p:cNvPr id="20" name="TextBox 19">
              <a:extLst>
                <a:ext uri="{FF2B5EF4-FFF2-40B4-BE49-F238E27FC236}">
                  <a16:creationId xmlns:a16="http://schemas.microsoft.com/office/drawing/2014/main" id="{D12061C5-5D7C-4299-9DD6-C85095DDAC0B}"/>
                </a:ext>
              </a:extLst>
            </p:cNvPr>
            <p:cNvSpPr txBox="1"/>
            <p:nvPr/>
          </p:nvSpPr>
          <p:spPr>
            <a:xfrm>
              <a:off x="5725244" y="5243721"/>
              <a:ext cx="709398" cy="523220"/>
            </a:xfrm>
            <a:prstGeom prst="rect">
              <a:avLst/>
            </a:prstGeom>
            <a:pattFill prst="wdDnDiag">
              <a:fgClr>
                <a:schemeClr val="bg1">
                  <a:lumMod val="75000"/>
                </a:schemeClr>
              </a:fgClr>
              <a:bgClr>
                <a:schemeClr val="bg1"/>
              </a:bgClr>
            </a:pattFill>
            <a:ln>
              <a:solidFill>
                <a:schemeClr val="tx1"/>
              </a:solidFill>
            </a:ln>
          </p:spPr>
          <p:txBody>
            <a:bodyPr wrap="square" rtlCol="0">
              <a:spAutoFit/>
            </a:bodyPr>
            <a:lstStyle/>
            <a:p>
              <a:pPr algn="ctr"/>
              <a:endParaRPr lang="en-US" sz="1000" dirty="0">
                <a:solidFill>
                  <a:schemeClr val="tx1"/>
                </a:solidFill>
              </a:endParaRPr>
            </a:p>
            <a:p>
              <a:pPr algn="ctr"/>
              <a:r>
                <a:rPr lang="en-US" sz="1000" dirty="0">
                  <a:solidFill>
                    <a:schemeClr val="tx1"/>
                  </a:solidFill>
                </a:rPr>
                <a:t>(padding)</a:t>
              </a:r>
            </a:p>
            <a:p>
              <a:pPr algn="ctr"/>
              <a:endParaRPr lang="en-US" sz="800" dirty="0">
                <a:solidFill>
                  <a:schemeClr val="tx1"/>
                </a:solidFill>
              </a:endParaRPr>
            </a:p>
          </p:txBody>
        </p:sp>
        <p:sp>
          <p:nvSpPr>
            <p:cNvPr id="21" name="Rectangle 20">
              <a:extLst>
                <a:ext uri="{FF2B5EF4-FFF2-40B4-BE49-F238E27FC236}">
                  <a16:creationId xmlns:a16="http://schemas.microsoft.com/office/drawing/2014/main" id="{8F3A43E3-BB57-49B3-99EF-7CFCB5B0C66E}"/>
                </a:ext>
              </a:extLst>
            </p:cNvPr>
            <p:cNvSpPr/>
            <p:nvPr/>
          </p:nvSpPr>
          <p:spPr bwMode="auto">
            <a:xfrm>
              <a:off x="6596377" y="5772618"/>
              <a:ext cx="472566" cy="246221"/>
            </a:xfrm>
            <a:prstGeom prst="rect">
              <a:avLst/>
            </a:prstGeom>
            <a:pattFill prst="openDmnd">
              <a:fgClr>
                <a:schemeClr val="bg1">
                  <a:lumMod val="65000"/>
                </a:schemeClr>
              </a:fgClr>
              <a:bgClr>
                <a:schemeClr val="bg1"/>
              </a:bgClr>
            </a:pattFill>
            <a:ln w="9525"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sz="1000" b="0" i="0" u="none" strike="noStrike" cap="none" normalizeH="0" baseline="0" dirty="0">
                  <a:ln>
                    <a:noFill/>
                  </a:ln>
                  <a:solidFill>
                    <a:schemeClr val="tx1"/>
                  </a:solidFill>
                  <a:effectLst/>
                  <a:latin typeface="Times New Roman" panose="02020603050405020304" pitchFamily="18" charset="0"/>
                </a:rPr>
                <a:t>ACK</a:t>
              </a:r>
            </a:p>
          </p:txBody>
        </p:sp>
        <p:cxnSp>
          <p:nvCxnSpPr>
            <p:cNvPr id="22" name="Straight Arrow Connector 21">
              <a:extLst>
                <a:ext uri="{FF2B5EF4-FFF2-40B4-BE49-F238E27FC236}">
                  <a16:creationId xmlns:a16="http://schemas.microsoft.com/office/drawing/2014/main" id="{E92D30A0-5942-4218-A0FC-34C55AE45E42}"/>
                </a:ext>
              </a:extLst>
            </p:cNvPr>
            <p:cNvCxnSpPr>
              <a:cxnSpLocks/>
            </p:cNvCxnSpPr>
            <p:nvPr/>
          </p:nvCxnSpPr>
          <p:spPr bwMode="auto">
            <a:xfrm>
              <a:off x="5707573" y="5874807"/>
              <a:ext cx="71682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3" name="TextBox 22">
              <a:extLst>
                <a:ext uri="{FF2B5EF4-FFF2-40B4-BE49-F238E27FC236}">
                  <a16:creationId xmlns:a16="http://schemas.microsoft.com/office/drawing/2014/main" id="{729F7FC9-AF1C-4AE8-A925-511AC3C23D93}"/>
                </a:ext>
              </a:extLst>
            </p:cNvPr>
            <p:cNvSpPr txBox="1"/>
            <p:nvPr/>
          </p:nvSpPr>
          <p:spPr>
            <a:xfrm>
              <a:off x="5522119" y="5872341"/>
              <a:ext cx="1115648" cy="400110"/>
            </a:xfrm>
            <a:prstGeom prst="rect">
              <a:avLst/>
            </a:prstGeom>
            <a:noFill/>
          </p:spPr>
          <p:txBody>
            <a:bodyPr wrap="square" rtlCol="0">
              <a:spAutoFit/>
            </a:bodyPr>
            <a:lstStyle/>
            <a:p>
              <a:pPr algn="ctr"/>
              <a:r>
                <a:rPr lang="en-US" sz="1000" dirty="0">
                  <a:solidFill>
                    <a:sysClr val="windowText" lastClr="000000"/>
                  </a:solidFill>
                </a:rPr>
                <a:t>DPS Transition Delay</a:t>
              </a:r>
            </a:p>
          </p:txBody>
        </p:sp>
        <p:cxnSp>
          <p:nvCxnSpPr>
            <p:cNvPr id="24" name="Straight Connector 23">
              <a:extLst>
                <a:ext uri="{FF2B5EF4-FFF2-40B4-BE49-F238E27FC236}">
                  <a16:creationId xmlns:a16="http://schemas.microsoft.com/office/drawing/2014/main" id="{04D71F11-A1A6-4D6C-8360-9A075F9DA386}"/>
                </a:ext>
              </a:extLst>
            </p:cNvPr>
            <p:cNvCxnSpPr>
              <a:cxnSpLocks/>
            </p:cNvCxnSpPr>
            <p:nvPr/>
          </p:nvCxnSpPr>
          <p:spPr bwMode="auto">
            <a:xfrm>
              <a:off x="3507878" y="4667985"/>
              <a:ext cx="0" cy="1690053"/>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5" name="Straight Connector 24">
              <a:extLst>
                <a:ext uri="{FF2B5EF4-FFF2-40B4-BE49-F238E27FC236}">
                  <a16:creationId xmlns:a16="http://schemas.microsoft.com/office/drawing/2014/main" id="{5B251904-25E2-4073-836F-BA211D3EFC10}"/>
                </a:ext>
              </a:extLst>
            </p:cNvPr>
            <p:cNvCxnSpPr>
              <a:cxnSpLocks/>
            </p:cNvCxnSpPr>
            <p:nvPr/>
          </p:nvCxnSpPr>
          <p:spPr bwMode="auto">
            <a:xfrm>
              <a:off x="6434642" y="4667985"/>
              <a:ext cx="0" cy="1690053"/>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26" name="Straight Arrow Connector 25">
              <a:extLst>
                <a:ext uri="{FF2B5EF4-FFF2-40B4-BE49-F238E27FC236}">
                  <a16:creationId xmlns:a16="http://schemas.microsoft.com/office/drawing/2014/main" id="{998F8E22-46DC-43C2-B310-64AC6E95DC65}"/>
                </a:ext>
              </a:extLst>
            </p:cNvPr>
            <p:cNvCxnSpPr/>
            <p:nvPr/>
          </p:nvCxnSpPr>
          <p:spPr bwMode="auto">
            <a:xfrm flipH="1">
              <a:off x="3507878" y="4945992"/>
              <a:ext cx="2926764" cy="0"/>
            </a:xfrm>
            <a:prstGeom prst="straightConnector1">
              <a:avLst/>
            </a:prstGeom>
            <a:solidFill>
              <a:schemeClr val="accent1"/>
            </a:solidFill>
            <a:ln w="12700" cap="flat" cmpd="sng" algn="ctr">
              <a:solidFill>
                <a:schemeClr val="tx1"/>
              </a:solidFill>
              <a:prstDash val="solid"/>
              <a:round/>
              <a:headEnd type="triangle"/>
              <a:tailEnd type="triangle"/>
            </a:ln>
          </p:spPr>
        </p:cxnSp>
        <p:cxnSp>
          <p:nvCxnSpPr>
            <p:cNvPr id="27" name="Straight Arrow Connector 26">
              <a:extLst>
                <a:ext uri="{FF2B5EF4-FFF2-40B4-BE49-F238E27FC236}">
                  <a16:creationId xmlns:a16="http://schemas.microsoft.com/office/drawing/2014/main" id="{9AB1C14B-F3D4-4CCC-B453-5FF226C74BBA}"/>
                </a:ext>
              </a:extLst>
            </p:cNvPr>
            <p:cNvCxnSpPr>
              <a:cxnSpLocks/>
            </p:cNvCxnSpPr>
            <p:nvPr/>
          </p:nvCxnSpPr>
          <p:spPr bwMode="auto">
            <a:xfrm flipH="1">
              <a:off x="6424398" y="4945992"/>
              <a:ext cx="1043202" cy="0"/>
            </a:xfrm>
            <a:prstGeom prst="straightConnector1">
              <a:avLst/>
            </a:prstGeom>
            <a:solidFill>
              <a:schemeClr val="accent1"/>
            </a:solidFill>
            <a:ln w="12700" cap="flat" cmpd="sng" algn="ctr">
              <a:solidFill>
                <a:schemeClr val="tx1"/>
              </a:solidFill>
              <a:prstDash val="solid"/>
              <a:round/>
              <a:headEnd type="none" w="sm" len="sm"/>
              <a:tailEnd type="triangle"/>
            </a:ln>
          </p:spPr>
        </p:cxnSp>
        <p:cxnSp>
          <p:nvCxnSpPr>
            <p:cNvPr id="28" name="Straight Arrow Connector 27">
              <a:extLst>
                <a:ext uri="{FF2B5EF4-FFF2-40B4-BE49-F238E27FC236}">
                  <a16:creationId xmlns:a16="http://schemas.microsoft.com/office/drawing/2014/main" id="{BA239C2F-DFD9-42A6-9C97-0C1B57A24284}"/>
                </a:ext>
              </a:extLst>
            </p:cNvPr>
            <p:cNvCxnSpPr>
              <a:cxnSpLocks/>
            </p:cNvCxnSpPr>
            <p:nvPr/>
          </p:nvCxnSpPr>
          <p:spPr bwMode="auto">
            <a:xfrm>
              <a:off x="2059941" y="4945992"/>
              <a:ext cx="1447937" cy="0"/>
            </a:xfrm>
            <a:prstGeom prst="straightConnector1">
              <a:avLst/>
            </a:prstGeom>
            <a:solidFill>
              <a:schemeClr val="accent1"/>
            </a:solidFill>
            <a:ln w="12700" cap="flat" cmpd="sng" algn="ctr">
              <a:solidFill>
                <a:schemeClr val="tx1"/>
              </a:solidFill>
              <a:prstDash val="solid"/>
              <a:round/>
              <a:headEnd type="none" w="sm" len="sm"/>
              <a:tailEnd type="triangle"/>
            </a:ln>
          </p:spPr>
        </p:cxnSp>
        <p:sp>
          <p:nvSpPr>
            <p:cNvPr id="29" name="TextBox 28">
              <a:extLst>
                <a:ext uri="{FF2B5EF4-FFF2-40B4-BE49-F238E27FC236}">
                  <a16:creationId xmlns:a16="http://schemas.microsoft.com/office/drawing/2014/main" id="{6C3CA1B4-B24F-4544-9FD4-4109F109338C}"/>
                </a:ext>
              </a:extLst>
            </p:cNvPr>
            <p:cNvSpPr txBox="1"/>
            <p:nvPr/>
          </p:nvSpPr>
          <p:spPr>
            <a:xfrm>
              <a:off x="2140620" y="4736726"/>
              <a:ext cx="1283675" cy="246221"/>
            </a:xfrm>
            <a:prstGeom prst="rect">
              <a:avLst/>
            </a:prstGeom>
            <a:noFill/>
          </p:spPr>
          <p:txBody>
            <a:bodyPr wrap="square" rtlCol="0">
              <a:spAutoFit/>
            </a:bodyPr>
            <a:lstStyle/>
            <a:p>
              <a:pPr algn="ctr"/>
              <a:r>
                <a:rPr lang="en-US" sz="1000" dirty="0">
                  <a:solidFill>
                    <a:sysClr val="windowText" lastClr="000000"/>
                  </a:solidFill>
                </a:rPr>
                <a:t>Low-power state</a:t>
              </a:r>
            </a:p>
          </p:txBody>
        </p:sp>
        <p:sp>
          <p:nvSpPr>
            <p:cNvPr id="30" name="TextBox 29">
              <a:extLst>
                <a:ext uri="{FF2B5EF4-FFF2-40B4-BE49-F238E27FC236}">
                  <a16:creationId xmlns:a16="http://schemas.microsoft.com/office/drawing/2014/main" id="{ADE6C9EB-B31C-430C-9898-E1D2F92026DD}"/>
                </a:ext>
              </a:extLst>
            </p:cNvPr>
            <p:cNvSpPr txBox="1"/>
            <p:nvPr/>
          </p:nvSpPr>
          <p:spPr>
            <a:xfrm>
              <a:off x="6370574" y="4736725"/>
              <a:ext cx="1283675" cy="246221"/>
            </a:xfrm>
            <a:prstGeom prst="rect">
              <a:avLst/>
            </a:prstGeom>
            <a:noFill/>
          </p:spPr>
          <p:txBody>
            <a:bodyPr wrap="square" rtlCol="0">
              <a:spAutoFit/>
            </a:bodyPr>
            <a:lstStyle/>
            <a:p>
              <a:pPr algn="ctr"/>
              <a:r>
                <a:rPr lang="en-US" sz="1000" dirty="0">
                  <a:solidFill>
                    <a:sysClr val="windowText" lastClr="000000"/>
                  </a:solidFill>
                </a:rPr>
                <a:t>Low-power state</a:t>
              </a:r>
            </a:p>
          </p:txBody>
        </p:sp>
        <p:sp>
          <p:nvSpPr>
            <p:cNvPr id="31" name="TextBox 30">
              <a:extLst>
                <a:ext uri="{FF2B5EF4-FFF2-40B4-BE49-F238E27FC236}">
                  <a16:creationId xmlns:a16="http://schemas.microsoft.com/office/drawing/2014/main" id="{EE4CE7B8-3EC5-4543-B4B8-4EBA100B10CD}"/>
                </a:ext>
              </a:extLst>
            </p:cNvPr>
            <p:cNvSpPr txBox="1"/>
            <p:nvPr/>
          </p:nvSpPr>
          <p:spPr>
            <a:xfrm>
              <a:off x="4084933" y="4745937"/>
              <a:ext cx="1283675" cy="246221"/>
            </a:xfrm>
            <a:prstGeom prst="rect">
              <a:avLst/>
            </a:prstGeom>
            <a:noFill/>
          </p:spPr>
          <p:txBody>
            <a:bodyPr wrap="square" rtlCol="0">
              <a:spAutoFit/>
            </a:bodyPr>
            <a:lstStyle/>
            <a:p>
              <a:pPr algn="ctr"/>
              <a:r>
                <a:rPr lang="en-US" sz="1000" dirty="0">
                  <a:solidFill>
                    <a:sysClr val="windowText" lastClr="000000"/>
                  </a:solidFill>
                </a:rPr>
                <a:t>High-power state</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mode parameters</a:t>
            </a:r>
            <a:endParaRPr lang="en-GB" dirty="0"/>
          </a:p>
        </p:txBody>
      </p:sp>
      <p:sp>
        <p:nvSpPr>
          <p:cNvPr id="9218" name="Rectangle 2"/>
          <p:cNvSpPr>
            <a:spLocks noGrp="1" noChangeArrowheads="1"/>
          </p:cNvSpPr>
          <p:nvPr>
            <p:ph idx="1"/>
          </p:nvPr>
        </p:nvSpPr>
        <p:spPr>
          <a:xfrm>
            <a:off x="685801" y="1600200"/>
            <a:ext cx="7770813" cy="4724400"/>
          </a:xfrm>
          <a:ln/>
        </p:spPr>
        <p:txBody>
          <a:bodyPr/>
          <a:lstStyle/>
          <a:p>
            <a:pPr marL="128588" indent="-128588" algn="just">
              <a:buFont typeface="Arial" panose="020B0604020202020204" pitchFamily="34" charset="0"/>
              <a:buChar char="•"/>
            </a:pPr>
            <a:r>
              <a:rPr lang="en-US" sz="1500" dirty="0"/>
              <a:t>A STA operating in DPS mode may have several associated parameters:</a:t>
            </a:r>
          </a:p>
          <a:p>
            <a:pPr marL="428626" lvl="1" indent="-128588" algn="just">
              <a:buFont typeface="Arial" panose="020B0604020202020204" pitchFamily="34" charset="0"/>
              <a:buChar char="•"/>
            </a:pPr>
            <a:r>
              <a:rPr lang="en-US" sz="1400" dirty="0"/>
              <a:t>An indication of whether the DPS mode is enabled or disabled.</a:t>
            </a:r>
          </a:p>
          <a:p>
            <a:pPr marL="428626" lvl="1" indent="-128588" algn="just">
              <a:buFont typeface="Arial" panose="020B0604020202020204" pitchFamily="34" charset="0"/>
              <a:buChar char="•"/>
            </a:pPr>
            <a:r>
              <a:rPr lang="en-US" sz="1400" dirty="0"/>
              <a:t>Applicable delays: DPS Padding delay and DPS Transition delay. </a:t>
            </a:r>
          </a:p>
          <a:p>
            <a:pPr marL="428626" lvl="1" indent="-128588" algn="just">
              <a:buFont typeface="Arial" panose="020B0604020202020204" pitchFamily="34" charset="0"/>
              <a:buChar char="•"/>
            </a:pPr>
            <a:r>
              <a:rPr lang="en-US" sz="1400" dirty="0"/>
              <a:t>Capabilities in the high-power state (BW, NSS, locations of secondary channels, MCS, PPDU versions) etc.</a:t>
            </a:r>
          </a:p>
          <a:p>
            <a:pPr marL="428626" lvl="1" indent="-128588" algn="just">
              <a:buFont typeface="Arial" panose="020B0604020202020204" pitchFamily="34" charset="0"/>
              <a:buChar char="•"/>
            </a:pPr>
            <a:r>
              <a:rPr lang="en-US" sz="1400" dirty="0"/>
              <a:t>Capabilities in the low-power state (BW, NSS, locations of secondary channels, MCS, PPDU versions) etc.</a:t>
            </a:r>
          </a:p>
          <a:p>
            <a:pPr marL="428626" lvl="1" indent="-128588" algn="just">
              <a:buFont typeface="Arial" panose="020B0604020202020204" pitchFamily="34" charset="0"/>
              <a:buChar char="•"/>
            </a:pPr>
            <a:r>
              <a:rPr lang="en-US" sz="1400" dirty="0"/>
              <a:t>Indication of periods where DPS STA operates in the high-power state by default. (see slide 9)</a:t>
            </a:r>
          </a:p>
          <a:p>
            <a:pPr marL="128588" indent="-128588" algn="just">
              <a:buFont typeface="Arial" panose="020B0604020202020204" pitchFamily="34" charset="0"/>
              <a:buChar char="•"/>
            </a:pPr>
            <a:r>
              <a:rPr lang="en-US" sz="1500" dirty="0"/>
              <a:t>Some of these parameters may also be updated over time. </a:t>
            </a:r>
          </a:p>
          <a:p>
            <a:pPr marL="128588" indent="-128588" algn="just">
              <a:buFont typeface="Arial" panose="020B0604020202020204" pitchFamily="34" charset="0"/>
              <a:buChar char="•"/>
            </a:pPr>
            <a:r>
              <a:rPr lang="en-US" sz="1500" dirty="0"/>
              <a:t>In this contribution:</a:t>
            </a:r>
          </a:p>
          <a:p>
            <a:pPr marL="428626" lvl="1" indent="-128588" algn="just">
              <a:buFont typeface="Arial" panose="020B0604020202020204" pitchFamily="34" charset="0"/>
              <a:buChar char="•"/>
            </a:pPr>
            <a:r>
              <a:rPr lang="en-US" sz="1400" dirty="0"/>
              <a:t>We first discuss how updates to DPS mode and updates to DPS parameters can be indicated by an AP and a non-AP STA.</a:t>
            </a:r>
          </a:p>
          <a:p>
            <a:pPr marL="428626" lvl="1" indent="-128588" algn="just">
              <a:buFont typeface="Arial" panose="020B0604020202020204" pitchFamily="34" charset="0"/>
              <a:buChar char="•"/>
            </a:pPr>
            <a:r>
              <a:rPr lang="en-US" sz="1400" dirty="0"/>
              <a:t>We next discuss how some of the currently used DPS parameters at an AP can be indicated.</a:t>
            </a:r>
          </a:p>
          <a:p>
            <a:pPr marL="428626" lvl="1" indent="-128588" algn="just">
              <a:buFont typeface="Arial" panose="020B0604020202020204" pitchFamily="34" charset="0"/>
              <a:buChar char="•"/>
            </a:pPr>
            <a:r>
              <a:rPr lang="en-US" sz="1400" dirty="0"/>
              <a:t>Finally we discuss how some of the aforementioned DPS parameters can be encoded.</a:t>
            </a:r>
          </a:p>
          <a:p>
            <a:pPr marL="428626" lvl="1" indent="-128588" algn="just">
              <a:buFont typeface="Arial" panose="020B0604020202020204" pitchFamily="34" charset="0"/>
              <a:buChar char="•"/>
            </a:pPr>
            <a:endParaRPr lang="en-US" sz="14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11990229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update indication</a:t>
            </a:r>
            <a:endParaRPr lang="en-GB" dirty="0"/>
          </a:p>
        </p:txBody>
      </p:sp>
      <p:sp>
        <p:nvSpPr>
          <p:cNvPr id="9218" name="Rectangle 2"/>
          <p:cNvSpPr>
            <a:spLocks noGrp="1" noChangeArrowheads="1"/>
          </p:cNvSpPr>
          <p:nvPr>
            <p:ph idx="1"/>
          </p:nvPr>
        </p:nvSpPr>
        <p:spPr>
          <a:xfrm>
            <a:off x="685801" y="1584873"/>
            <a:ext cx="7770813" cy="4739727"/>
          </a:xfrm>
          <a:ln/>
        </p:spPr>
        <p:txBody>
          <a:bodyPr/>
          <a:lstStyle/>
          <a:p>
            <a:pPr marL="128588" indent="-128588" algn="just">
              <a:buFont typeface="Arial" panose="020B0604020202020204" pitchFamily="34" charset="0"/>
              <a:buChar char="•"/>
            </a:pPr>
            <a:r>
              <a:rPr lang="en-US" sz="1500" dirty="0"/>
              <a:t>Before the DPS mode or its parameters are updated at AP or non-AP STA, the updates are indicated in:</a:t>
            </a:r>
          </a:p>
          <a:p>
            <a:pPr marL="428626" lvl="1" indent="-128588" algn="just">
              <a:buFont typeface="Arial" panose="020B0604020202020204" pitchFamily="34" charset="0"/>
              <a:buChar char="•"/>
            </a:pPr>
            <a:r>
              <a:rPr lang="en-US" sz="1400" i="1" dirty="0"/>
              <a:t>Option 1:</a:t>
            </a:r>
            <a:r>
              <a:rPr lang="en-US" sz="1400" dirty="0"/>
              <a:t> A new element -- DPS Parameters element</a:t>
            </a:r>
          </a:p>
          <a:p>
            <a:pPr marL="428626" lvl="1" indent="-128588" algn="just">
              <a:buFont typeface="Arial" panose="020B0604020202020204" pitchFamily="34" charset="0"/>
              <a:buChar char="•"/>
            </a:pPr>
            <a:r>
              <a:rPr lang="en-US" sz="1400" i="1" dirty="0"/>
              <a:t>Option 2:</a:t>
            </a:r>
            <a:r>
              <a:rPr lang="en-US" sz="1400" dirty="0"/>
              <a:t> Field of an existing element, e.g., UHR Operations element, ML Reconfiguration element, etc.</a:t>
            </a:r>
          </a:p>
          <a:p>
            <a:pPr marL="428626" lvl="1" indent="-128588" algn="just">
              <a:buFont typeface="Arial" panose="020B0604020202020204" pitchFamily="34" charset="0"/>
              <a:buChar char="•"/>
            </a:pPr>
            <a:r>
              <a:rPr lang="en-US" sz="1400" dirty="0"/>
              <a:t>This element/field is transmitted by the AP in Beacon frames and Probe Response frames, while the update is scheduled.</a:t>
            </a:r>
          </a:p>
          <a:p>
            <a:pPr marL="428626" lvl="1" indent="-128588" algn="just">
              <a:buFont typeface="Arial" panose="020B0604020202020204" pitchFamily="34" charset="0"/>
              <a:buChar char="•"/>
            </a:pPr>
            <a:r>
              <a:rPr lang="en-US" sz="1400" dirty="0"/>
              <a:t>This element/field is transmitted by the non-AP STA in the UHR Operating Mode Notification frame. </a:t>
            </a:r>
          </a:p>
          <a:p>
            <a:pPr marL="128588" indent="-128588" algn="just">
              <a:buFont typeface="Arial" panose="020B0604020202020204" pitchFamily="34" charset="0"/>
              <a:buChar char="•"/>
            </a:pPr>
            <a:r>
              <a:rPr lang="en-US" sz="1500" dirty="0"/>
              <a:t>The DPS Parameters element/field includes:</a:t>
            </a:r>
          </a:p>
          <a:p>
            <a:pPr marL="428626" lvl="1" indent="-128588" algn="just">
              <a:buFont typeface="Arial" panose="020B0604020202020204" pitchFamily="34" charset="0"/>
              <a:buChar char="•"/>
            </a:pPr>
            <a:r>
              <a:rPr lang="en-US" sz="1400" dirty="0"/>
              <a:t>DPS Mode field which indicates whether DPS mode is being enabled, disabled, or DPS parameters are updated (while remaining enabled). </a:t>
            </a:r>
          </a:p>
          <a:p>
            <a:pPr marL="428626" lvl="1" indent="-128588" algn="just">
              <a:buFont typeface="Arial" panose="020B0604020202020204" pitchFamily="34" charset="0"/>
              <a:buChar char="•"/>
            </a:pPr>
            <a:r>
              <a:rPr lang="en-US" sz="1400" dirty="0"/>
              <a:t>A Start Time field counts down to the TBTT at which the indicated update takes effect. </a:t>
            </a:r>
          </a:p>
          <a:p>
            <a:pPr marL="428626" lvl="1" indent="-128588" algn="just">
              <a:buFont typeface="Arial" panose="020B0604020202020204" pitchFamily="34" charset="0"/>
              <a:buChar char="•"/>
            </a:pPr>
            <a:r>
              <a:rPr lang="en-US" sz="1400" dirty="0"/>
              <a:t>The Updated DPS Parameters field is present when the Start Time field is set to a non-zero value and DPS Mode is set to either “Enable” or “Parameter Update”. It includes </a:t>
            </a:r>
            <a:r>
              <a:rPr lang="en-US" sz="1400" u="sng" dirty="0"/>
              <a:t>all</a:t>
            </a:r>
            <a:r>
              <a:rPr lang="en-US" sz="1400" dirty="0"/>
              <a:t> DPS parameters.</a:t>
            </a:r>
          </a:p>
          <a:p>
            <a:pPr marL="128588" indent="-128588" algn="just">
              <a:buFont typeface="Arial" panose="020B0604020202020204" pitchFamily="34" charset="0"/>
              <a:buChar char="•"/>
            </a:pPr>
            <a:r>
              <a:rPr lang="en-US" sz="1500" dirty="0"/>
              <a:t>When transmitted by an AP, the update is applicable when the scheduled start time has elapsed. </a:t>
            </a:r>
          </a:p>
          <a:p>
            <a:pPr marL="428626" lvl="1" indent="-128588" algn="just">
              <a:buFont typeface="Arial" panose="020B0604020202020204" pitchFamily="34" charset="0"/>
              <a:buChar char="•"/>
            </a:pPr>
            <a:r>
              <a:rPr lang="en-US" sz="1400" dirty="0"/>
              <a:t>The AP should include the DPS Parameters element/field sufficiently in advance of the start time, to ensure all associated STAs are able to receive the indication before the update is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3007317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DPS update indication – contd.</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9217" name="Table 9216">
            <a:extLst>
              <a:ext uri="{FF2B5EF4-FFF2-40B4-BE49-F238E27FC236}">
                <a16:creationId xmlns:a16="http://schemas.microsoft.com/office/drawing/2014/main" id="{4F5A4A5E-E08F-42EA-8269-636A86B6EE59}"/>
              </a:ext>
            </a:extLst>
          </p:cNvPr>
          <p:cNvGraphicFramePr>
            <a:graphicFrameLocks noGrp="1"/>
          </p:cNvGraphicFramePr>
          <p:nvPr>
            <p:extLst>
              <p:ext uri="{D42A27DB-BD31-4B8C-83A1-F6EECF244321}">
                <p14:modId xmlns:p14="http://schemas.microsoft.com/office/powerpoint/2010/main" val="712776671"/>
              </p:ext>
            </p:extLst>
          </p:nvPr>
        </p:nvGraphicFramePr>
        <p:xfrm>
          <a:off x="6164716" y="3046415"/>
          <a:ext cx="2445884" cy="1371600"/>
        </p:xfrm>
        <a:graphic>
          <a:graphicData uri="http://schemas.openxmlformats.org/drawingml/2006/table">
            <a:tbl>
              <a:tblPr firstRow="1" bandRow="1">
                <a:tableStyleId>{5C22544A-7EE6-4342-B048-85BDC9FD1C3A}</a:tableStyleId>
              </a:tblPr>
              <a:tblGrid>
                <a:gridCol w="983142">
                  <a:extLst>
                    <a:ext uri="{9D8B030D-6E8A-4147-A177-3AD203B41FA5}">
                      <a16:colId xmlns:a16="http://schemas.microsoft.com/office/drawing/2014/main" val="3482119127"/>
                    </a:ext>
                  </a:extLst>
                </a:gridCol>
                <a:gridCol w="1462742">
                  <a:extLst>
                    <a:ext uri="{9D8B030D-6E8A-4147-A177-3AD203B41FA5}">
                      <a16:colId xmlns:a16="http://schemas.microsoft.com/office/drawing/2014/main" val="1168313190"/>
                    </a:ext>
                  </a:extLst>
                </a:gridCol>
              </a:tblGrid>
              <a:tr h="264160">
                <a:tc>
                  <a:txBody>
                    <a:bodyPr/>
                    <a:lstStyle/>
                    <a:p>
                      <a:pPr algn="ctr"/>
                      <a:r>
                        <a:rPr lang="en-US" sz="1200" dirty="0">
                          <a:solidFill>
                            <a:sysClr val="windowText" lastClr="000000"/>
                          </a:solidFill>
                        </a:rPr>
                        <a:t>DPS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ysClr val="windowText" lastClr="000000"/>
                          </a:solidFill>
                        </a:rPr>
                        <a:t>Description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56502322"/>
                  </a:ext>
                </a:extLst>
              </a:tr>
              <a:tr h="264160">
                <a:tc>
                  <a:txBody>
                    <a:bodyPr/>
                    <a:lstStyle/>
                    <a:p>
                      <a:r>
                        <a:rPr lang="en-US" sz="1200" dirty="0">
                          <a:solidFill>
                            <a:sysClr val="windowText" lastClr="000000"/>
                          </a:solidFill>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DPS Disable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7115048"/>
                  </a:ext>
                </a:extLst>
              </a:tr>
              <a:tr h="264160">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DPS Enable*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3461950"/>
                  </a:ext>
                </a:extLst>
              </a:tr>
              <a:tr h="264160">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DPS Param Update*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35634131"/>
                  </a:ext>
                </a:extLst>
              </a:tr>
              <a:tr h="264160">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9805781"/>
                  </a:ext>
                </a:extLst>
              </a:tr>
            </a:tbl>
          </a:graphicData>
        </a:graphic>
      </p:graphicFrame>
      <p:sp>
        <p:nvSpPr>
          <p:cNvPr id="9" name="Left Brace 8">
            <a:extLst>
              <a:ext uri="{FF2B5EF4-FFF2-40B4-BE49-F238E27FC236}">
                <a16:creationId xmlns:a16="http://schemas.microsoft.com/office/drawing/2014/main" id="{2AF5EBE4-CC10-4519-AABE-85CB9C877AA1}"/>
              </a:ext>
            </a:extLst>
          </p:cNvPr>
          <p:cNvSpPr/>
          <p:nvPr/>
        </p:nvSpPr>
        <p:spPr bwMode="auto">
          <a:xfrm>
            <a:off x="5945186" y="2971800"/>
            <a:ext cx="219530" cy="1524000"/>
          </a:xfrm>
          <a:prstGeom prst="leftBrace">
            <a:avLst>
              <a:gd name="adj1" fmla="val 8333"/>
              <a:gd name="adj2" fmla="val 1842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3" name="Straight Arrow Connector 12">
            <a:extLst>
              <a:ext uri="{FF2B5EF4-FFF2-40B4-BE49-F238E27FC236}">
                <a16:creationId xmlns:a16="http://schemas.microsoft.com/office/drawing/2014/main" id="{78307A6A-B157-4668-B603-B8D6402DC073}"/>
              </a:ext>
            </a:extLst>
          </p:cNvPr>
          <p:cNvCxnSpPr>
            <a:cxnSpLocks/>
          </p:cNvCxnSpPr>
          <p:nvPr/>
        </p:nvCxnSpPr>
        <p:spPr bwMode="auto">
          <a:xfrm>
            <a:off x="2133600" y="3252536"/>
            <a:ext cx="3811586"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6" name="Straight Connector 15">
            <a:extLst>
              <a:ext uri="{FF2B5EF4-FFF2-40B4-BE49-F238E27FC236}">
                <a16:creationId xmlns:a16="http://schemas.microsoft.com/office/drawing/2014/main" id="{AEF71AA6-AEC2-49B9-A7A8-892BBB770C93}"/>
              </a:ext>
            </a:extLst>
          </p:cNvPr>
          <p:cNvCxnSpPr/>
          <p:nvPr/>
        </p:nvCxnSpPr>
        <p:spPr bwMode="auto">
          <a:xfrm flipV="1">
            <a:off x="2133600" y="3246285"/>
            <a:ext cx="0" cy="40506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TextBox 17">
            <a:extLst>
              <a:ext uri="{FF2B5EF4-FFF2-40B4-BE49-F238E27FC236}">
                <a16:creationId xmlns:a16="http://schemas.microsoft.com/office/drawing/2014/main" id="{1F118F46-7CE8-4BD6-874D-7C6A7C233B95}"/>
              </a:ext>
            </a:extLst>
          </p:cNvPr>
          <p:cNvSpPr txBox="1"/>
          <p:nvPr/>
        </p:nvSpPr>
        <p:spPr>
          <a:xfrm>
            <a:off x="398668" y="5403628"/>
            <a:ext cx="1905000" cy="461665"/>
          </a:xfrm>
          <a:prstGeom prst="rect">
            <a:avLst/>
          </a:prstGeom>
          <a:noFill/>
          <a:ln>
            <a:solidFill>
              <a:schemeClr val="tx1"/>
            </a:solidFill>
          </a:ln>
        </p:spPr>
        <p:txBody>
          <a:bodyPr wrap="square" rtlCol="0">
            <a:spAutoFit/>
          </a:bodyPr>
          <a:lstStyle/>
          <a:p>
            <a:pPr algn="ctr"/>
            <a:r>
              <a:rPr lang="en-US" sz="1200" dirty="0">
                <a:solidFill>
                  <a:schemeClr val="tx1"/>
                </a:solidFill>
              </a:rPr>
              <a:t>Inclusion in Beacon frame,</a:t>
            </a:r>
          </a:p>
          <a:p>
            <a:pPr algn="ctr"/>
            <a:r>
              <a:rPr lang="en-US" sz="1200" dirty="0">
                <a:solidFill>
                  <a:schemeClr val="tx1"/>
                </a:solidFill>
              </a:rPr>
              <a:t>Probe Response frames.</a:t>
            </a:r>
          </a:p>
        </p:txBody>
      </p:sp>
      <p:cxnSp>
        <p:nvCxnSpPr>
          <p:cNvPr id="20" name="Straight Arrow Connector 19">
            <a:extLst>
              <a:ext uri="{FF2B5EF4-FFF2-40B4-BE49-F238E27FC236}">
                <a16:creationId xmlns:a16="http://schemas.microsoft.com/office/drawing/2014/main" id="{6C954CF1-33E1-4D5E-8CD5-AC7A01B8E9D0}"/>
              </a:ext>
            </a:extLst>
          </p:cNvPr>
          <p:cNvCxnSpPr>
            <a:cxnSpLocks/>
            <a:stCxn id="24" idx="1"/>
            <a:endCxn id="18" idx="0"/>
          </p:cNvCxnSpPr>
          <p:nvPr/>
        </p:nvCxnSpPr>
        <p:spPr bwMode="auto">
          <a:xfrm flipH="1">
            <a:off x="1351168" y="4666350"/>
            <a:ext cx="1991842" cy="7372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B70DB75A-C83B-49E9-9A10-A7B6AE4403CE}"/>
              </a:ext>
            </a:extLst>
          </p:cNvPr>
          <p:cNvSpPr txBox="1"/>
          <p:nvPr/>
        </p:nvSpPr>
        <p:spPr>
          <a:xfrm rot="20377392">
            <a:off x="1496002" y="4776460"/>
            <a:ext cx="1600200" cy="276999"/>
          </a:xfrm>
          <a:prstGeom prst="rect">
            <a:avLst/>
          </a:prstGeom>
          <a:noFill/>
        </p:spPr>
        <p:txBody>
          <a:bodyPr wrap="square" rtlCol="0">
            <a:spAutoFit/>
          </a:bodyPr>
          <a:lstStyle/>
          <a:p>
            <a:r>
              <a:rPr lang="en-US" sz="1200" dirty="0">
                <a:solidFill>
                  <a:schemeClr val="tx1"/>
                </a:solidFill>
              </a:rPr>
              <a:t>Indication by DPS AP</a:t>
            </a:r>
          </a:p>
        </p:txBody>
      </p:sp>
      <p:graphicFrame>
        <p:nvGraphicFramePr>
          <p:cNvPr id="25" name="Table 24">
            <a:extLst>
              <a:ext uri="{FF2B5EF4-FFF2-40B4-BE49-F238E27FC236}">
                <a16:creationId xmlns:a16="http://schemas.microsoft.com/office/drawing/2014/main" id="{E11DF7C8-4E92-4694-B740-83F0EC59F976}"/>
              </a:ext>
            </a:extLst>
          </p:cNvPr>
          <p:cNvGraphicFramePr>
            <a:graphicFrameLocks noGrp="1"/>
          </p:cNvGraphicFramePr>
          <p:nvPr>
            <p:extLst>
              <p:ext uri="{D42A27DB-BD31-4B8C-83A1-F6EECF244321}">
                <p14:modId xmlns:p14="http://schemas.microsoft.com/office/powerpoint/2010/main" val="1660861616"/>
              </p:ext>
            </p:extLst>
          </p:nvPr>
        </p:nvGraphicFramePr>
        <p:xfrm>
          <a:off x="5599656" y="4572000"/>
          <a:ext cx="2782343" cy="1425224"/>
        </p:xfrm>
        <a:graphic>
          <a:graphicData uri="http://schemas.openxmlformats.org/drawingml/2006/table">
            <a:tbl>
              <a:tblPr firstRow="1" bandRow="1">
                <a:tableStyleId>{5C22544A-7EE6-4342-B048-85BDC9FD1C3A}</a:tableStyleId>
              </a:tblPr>
              <a:tblGrid>
                <a:gridCol w="648744">
                  <a:extLst>
                    <a:ext uri="{9D8B030D-6E8A-4147-A177-3AD203B41FA5}">
                      <a16:colId xmlns:a16="http://schemas.microsoft.com/office/drawing/2014/main" val="2464330454"/>
                    </a:ext>
                  </a:extLst>
                </a:gridCol>
                <a:gridCol w="2133599">
                  <a:extLst>
                    <a:ext uri="{9D8B030D-6E8A-4147-A177-3AD203B41FA5}">
                      <a16:colId xmlns:a16="http://schemas.microsoft.com/office/drawing/2014/main" val="3691518524"/>
                    </a:ext>
                  </a:extLst>
                </a:gridCol>
              </a:tblGrid>
              <a:tr h="263850">
                <a:tc>
                  <a:txBody>
                    <a:bodyPr/>
                    <a:lstStyle/>
                    <a:p>
                      <a:r>
                        <a:rPr lang="en-US" sz="1200" dirty="0">
                          <a:solidFill>
                            <a:sysClr val="windowText" lastClr="000000"/>
                          </a:solidFill>
                        </a:rPr>
                        <a:t>Order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806213550"/>
                  </a:ext>
                </a:extLst>
              </a:tr>
              <a:tr h="263850">
                <a:tc>
                  <a:txBody>
                    <a:bodyPr/>
                    <a:lstStyle/>
                    <a:p>
                      <a:r>
                        <a:rPr lang="en-US" sz="1200" dirty="0">
                          <a:solidFill>
                            <a:sysClr val="windowText" lastClr="000000"/>
                          </a:solidFill>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Category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16101066"/>
                  </a:ext>
                </a:extLst>
              </a:tr>
              <a:tr h="263850">
                <a:tc>
                  <a:txBody>
                    <a:bodyPr/>
                    <a:lstStyle/>
                    <a:p>
                      <a:r>
                        <a:rPr lang="en-US" sz="1200" dirty="0">
                          <a:solidFill>
                            <a:sysClr val="windowText" lastClr="000000"/>
                          </a:solidFill>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Protected UHR Action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339108213"/>
                  </a:ext>
                </a:extLst>
              </a:tr>
              <a:tr h="263850">
                <a:tc>
                  <a:txBody>
                    <a:bodyPr/>
                    <a:lstStyle/>
                    <a:p>
                      <a:r>
                        <a:rPr lang="en-US" sz="1200" dirty="0">
                          <a:solidFill>
                            <a:sysClr val="windowText" lastClr="000000"/>
                          </a:solidFill>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516288238"/>
                  </a:ext>
                </a:extLst>
              </a:tr>
              <a:tr h="327944">
                <a:tc>
                  <a:txBody>
                    <a:bodyPr/>
                    <a:lstStyle/>
                    <a:p>
                      <a:r>
                        <a:rPr lang="en-US" sz="1200" dirty="0">
                          <a:solidFill>
                            <a:sysClr val="windowText" lastClr="000000"/>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solidFill>
                            <a:sysClr val="windowText" lastClr="000000"/>
                          </a:solidFill>
                        </a:rPr>
                        <a:t>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62911332"/>
                  </a:ext>
                </a:extLst>
              </a:tr>
            </a:tbl>
          </a:graphicData>
        </a:graphic>
      </p:graphicFrame>
      <p:cxnSp>
        <p:nvCxnSpPr>
          <p:cNvPr id="26" name="Straight Arrow Connector 25">
            <a:extLst>
              <a:ext uri="{FF2B5EF4-FFF2-40B4-BE49-F238E27FC236}">
                <a16:creationId xmlns:a16="http://schemas.microsoft.com/office/drawing/2014/main" id="{8E8CCB16-B4A2-42A7-9170-2CE1DD9F7233}"/>
              </a:ext>
            </a:extLst>
          </p:cNvPr>
          <p:cNvCxnSpPr>
            <a:cxnSpLocks/>
            <a:stCxn id="24" idx="1"/>
          </p:cNvCxnSpPr>
          <p:nvPr/>
        </p:nvCxnSpPr>
        <p:spPr bwMode="auto">
          <a:xfrm>
            <a:off x="3343010" y="4666350"/>
            <a:ext cx="2016395" cy="65703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4" name="Left Brace 23">
            <a:extLst>
              <a:ext uri="{FF2B5EF4-FFF2-40B4-BE49-F238E27FC236}">
                <a16:creationId xmlns:a16="http://schemas.microsoft.com/office/drawing/2014/main" id="{B89D0899-ED23-4E63-BBA7-47B5367E4BB0}"/>
              </a:ext>
            </a:extLst>
          </p:cNvPr>
          <p:cNvSpPr/>
          <p:nvPr/>
        </p:nvSpPr>
        <p:spPr bwMode="auto">
          <a:xfrm rot="16200000">
            <a:off x="3152509" y="2377341"/>
            <a:ext cx="381000" cy="4197017"/>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3EE5DAEC-71D1-4C87-AC14-8ABA88387E8D}"/>
              </a:ext>
            </a:extLst>
          </p:cNvPr>
          <p:cNvSpPr txBox="1"/>
          <p:nvPr/>
        </p:nvSpPr>
        <p:spPr>
          <a:xfrm rot="1125236">
            <a:off x="3680897" y="4764033"/>
            <a:ext cx="1452492" cy="461665"/>
          </a:xfrm>
          <a:prstGeom prst="rect">
            <a:avLst/>
          </a:prstGeom>
          <a:noFill/>
        </p:spPr>
        <p:txBody>
          <a:bodyPr wrap="square" rtlCol="0">
            <a:spAutoFit/>
          </a:bodyPr>
          <a:lstStyle/>
          <a:p>
            <a:pPr algn="ctr"/>
            <a:r>
              <a:rPr lang="en-US" sz="1200" dirty="0">
                <a:solidFill>
                  <a:schemeClr val="tx1"/>
                </a:solidFill>
              </a:rPr>
              <a:t>Indication by DPS non-AP STA</a:t>
            </a:r>
          </a:p>
        </p:txBody>
      </p:sp>
      <p:graphicFrame>
        <p:nvGraphicFramePr>
          <p:cNvPr id="22" name="Table 21">
            <a:extLst>
              <a:ext uri="{FF2B5EF4-FFF2-40B4-BE49-F238E27FC236}">
                <a16:creationId xmlns:a16="http://schemas.microsoft.com/office/drawing/2014/main" id="{44927145-A022-4B7E-982C-DFA95930153F}"/>
              </a:ext>
            </a:extLst>
          </p:cNvPr>
          <p:cNvGraphicFramePr>
            <a:graphicFrameLocks noGrp="1"/>
          </p:cNvGraphicFramePr>
          <p:nvPr>
            <p:extLst>
              <p:ext uri="{D42A27DB-BD31-4B8C-83A1-F6EECF244321}">
                <p14:modId xmlns:p14="http://schemas.microsoft.com/office/powerpoint/2010/main" val="1517122764"/>
              </p:ext>
            </p:extLst>
          </p:nvPr>
        </p:nvGraphicFramePr>
        <p:xfrm>
          <a:off x="1771380" y="3651349"/>
          <a:ext cx="3586438" cy="457200"/>
        </p:xfrm>
        <a:graphic>
          <a:graphicData uri="http://schemas.openxmlformats.org/drawingml/2006/table">
            <a:tbl>
              <a:tblPr firstRow="1" bandRow="1">
                <a:tableStyleId>{5C22544A-7EE6-4342-B048-85BDC9FD1C3A}</a:tableStyleId>
              </a:tblPr>
              <a:tblGrid>
                <a:gridCol w="701694">
                  <a:extLst>
                    <a:ext uri="{9D8B030D-6E8A-4147-A177-3AD203B41FA5}">
                      <a16:colId xmlns:a16="http://schemas.microsoft.com/office/drawing/2014/main" val="2708610436"/>
                    </a:ext>
                  </a:extLst>
                </a:gridCol>
                <a:gridCol w="701694">
                  <a:extLst>
                    <a:ext uri="{9D8B030D-6E8A-4147-A177-3AD203B41FA5}">
                      <a16:colId xmlns:a16="http://schemas.microsoft.com/office/drawing/2014/main" val="3904964312"/>
                    </a:ext>
                  </a:extLst>
                </a:gridCol>
                <a:gridCol w="1091525">
                  <a:extLst>
                    <a:ext uri="{9D8B030D-6E8A-4147-A177-3AD203B41FA5}">
                      <a16:colId xmlns:a16="http://schemas.microsoft.com/office/drawing/2014/main" val="374755894"/>
                    </a:ext>
                  </a:extLst>
                </a:gridCol>
                <a:gridCol w="1091525">
                  <a:extLst>
                    <a:ext uri="{9D8B030D-6E8A-4147-A177-3AD203B41FA5}">
                      <a16:colId xmlns:a16="http://schemas.microsoft.com/office/drawing/2014/main" val="696105859"/>
                    </a:ext>
                  </a:extLst>
                </a:gridCol>
              </a:tblGrid>
              <a:tr h="0">
                <a:tc>
                  <a:txBody>
                    <a:bodyPr/>
                    <a:lstStyle/>
                    <a:p>
                      <a:pPr algn="ctr"/>
                      <a:r>
                        <a:rPr lang="en-US" sz="1200" b="0" dirty="0">
                          <a:solidFill>
                            <a:sysClr val="windowText" lastClr="000000"/>
                          </a:solidFill>
                        </a:rPr>
                        <a:t>DPS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Start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Updated 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603949"/>
                  </a:ext>
                </a:extLst>
              </a:tr>
            </a:tbl>
          </a:graphicData>
        </a:graphic>
      </p:graphicFrame>
      <p:sp>
        <p:nvSpPr>
          <p:cNvPr id="23" name="TextBox 22">
            <a:extLst>
              <a:ext uri="{FF2B5EF4-FFF2-40B4-BE49-F238E27FC236}">
                <a16:creationId xmlns:a16="http://schemas.microsoft.com/office/drawing/2014/main" id="{FB2DB04B-ED68-47E6-A9D8-3E350CACD01A}"/>
              </a:ext>
            </a:extLst>
          </p:cNvPr>
          <p:cNvSpPr txBox="1"/>
          <p:nvPr/>
        </p:nvSpPr>
        <p:spPr>
          <a:xfrm>
            <a:off x="1244497" y="4072234"/>
            <a:ext cx="2965903" cy="276999"/>
          </a:xfrm>
          <a:prstGeom prst="rect">
            <a:avLst/>
          </a:prstGeom>
          <a:noFill/>
        </p:spPr>
        <p:txBody>
          <a:bodyPr wrap="square" rtlCol="0">
            <a:spAutoFit/>
          </a:bodyPr>
          <a:lstStyle/>
          <a:p>
            <a:r>
              <a:rPr lang="en-US" sz="1200" dirty="0">
                <a:solidFill>
                  <a:schemeClr val="tx1"/>
                </a:solidFill>
              </a:rPr>
              <a:t>Bits:             2               6            0 or variable</a:t>
            </a:r>
          </a:p>
        </p:txBody>
      </p:sp>
      <p:sp>
        <p:nvSpPr>
          <p:cNvPr id="32" name="TextBox 31">
            <a:extLst>
              <a:ext uri="{FF2B5EF4-FFF2-40B4-BE49-F238E27FC236}">
                <a16:creationId xmlns:a16="http://schemas.microsoft.com/office/drawing/2014/main" id="{52BD9993-6250-4AF9-BECB-6A6E12F5A06A}"/>
              </a:ext>
            </a:extLst>
          </p:cNvPr>
          <p:cNvSpPr txBox="1"/>
          <p:nvPr/>
        </p:nvSpPr>
        <p:spPr>
          <a:xfrm>
            <a:off x="3048000" y="3338791"/>
            <a:ext cx="2393517" cy="276999"/>
          </a:xfrm>
          <a:prstGeom prst="rect">
            <a:avLst/>
          </a:prstGeom>
          <a:noFill/>
        </p:spPr>
        <p:txBody>
          <a:bodyPr wrap="square" rtlCol="0">
            <a:spAutoFit/>
          </a:bodyPr>
          <a:lstStyle/>
          <a:p>
            <a:pPr algn="ctr"/>
            <a:r>
              <a:rPr lang="en-US" sz="1200" u="sng" dirty="0">
                <a:solidFill>
                  <a:schemeClr val="tx1"/>
                </a:solidFill>
              </a:rPr>
              <a:t>DPS Parameters element/field</a:t>
            </a:r>
          </a:p>
        </p:txBody>
      </p:sp>
      <p:sp>
        <p:nvSpPr>
          <p:cNvPr id="3" name="TextBox 2">
            <a:extLst>
              <a:ext uri="{FF2B5EF4-FFF2-40B4-BE49-F238E27FC236}">
                <a16:creationId xmlns:a16="http://schemas.microsoft.com/office/drawing/2014/main" id="{4293E010-4814-404A-836D-94668C74962F}"/>
              </a:ext>
            </a:extLst>
          </p:cNvPr>
          <p:cNvSpPr txBox="1"/>
          <p:nvPr/>
        </p:nvSpPr>
        <p:spPr>
          <a:xfrm>
            <a:off x="761999" y="6172200"/>
            <a:ext cx="7924801" cy="276999"/>
          </a:xfrm>
          <a:prstGeom prst="rect">
            <a:avLst/>
          </a:prstGeom>
          <a:noFill/>
        </p:spPr>
        <p:txBody>
          <a:bodyPr wrap="square" rtlCol="0">
            <a:spAutoFit/>
          </a:bodyPr>
          <a:lstStyle/>
          <a:p>
            <a:r>
              <a:rPr lang="en-US" sz="1200" dirty="0">
                <a:solidFill>
                  <a:schemeClr val="tx1"/>
                </a:solidFill>
              </a:rPr>
              <a:t>*Note: It is TBD if separate modes are needed for “DPS Enable” and “DPS Param Update”.</a:t>
            </a:r>
          </a:p>
        </p:txBody>
      </p:sp>
      <p:sp>
        <p:nvSpPr>
          <p:cNvPr id="27" name="Rectangle 2">
            <a:extLst>
              <a:ext uri="{FF2B5EF4-FFF2-40B4-BE49-F238E27FC236}">
                <a16:creationId xmlns:a16="http://schemas.microsoft.com/office/drawing/2014/main" id="{27E5B8CE-AEF3-4A6F-8D35-698018C09376}"/>
              </a:ext>
            </a:extLst>
          </p:cNvPr>
          <p:cNvSpPr>
            <a:spLocks noGrp="1" noChangeArrowheads="1"/>
          </p:cNvSpPr>
          <p:nvPr>
            <p:ph idx="1"/>
          </p:nvPr>
        </p:nvSpPr>
        <p:spPr>
          <a:xfrm>
            <a:off x="685801" y="1524000"/>
            <a:ext cx="7770813" cy="1598732"/>
          </a:xfrm>
          <a:ln/>
        </p:spPr>
        <p:txBody>
          <a:bodyPr/>
          <a:lstStyle/>
          <a:p>
            <a:pPr marL="128588" indent="-128588" algn="just">
              <a:buFont typeface="Arial" panose="020B0604020202020204" pitchFamily="34" charset="0"/>
              <a:buChar char="•"/>
            </a:pPr>
            <a:r>
              <a:rPr lang="en-US" sz="1500" dirty="0"/>
              <a:t>When transmitted by a non-AP STA, </a:t>
            </a:r>
            <a:r>
              <a:rPr lang="en-US" sz="1600" dirty="0"/>
              <a:t>the update is applicable upon receiving a corresponding response frame. (similar to EMLSR)</a:t>
            </a:r>
            <a:endParaRPr lang="en-US" sz="1500" dirty="0"/>
          </a:p>
          <a:p>
            <a:pPr marL="428626" lvl="1" indent="-128588" algn="just">
              <a:buFont typeface="Arial" panose="020B0604020202020204" pitchFamily="34" charset="0"/>
              <a:buChar char="•"/>
            </a:pPr>
            <a:r>
              <a:rPr lang="en-US" sz="1400" dirty="0"/>
              <a:t>The Start Time field is set to 0 or is reserved or not present for a Non-AP DPS STA.</a:t>
            </a:r>
          </a:p>
          <a:p>
            <a:pPr marL="128588" indent="-128588" algn="just">
              <a:buFont typeface="Arial" panose="020B0604020202020204" pitchFamily="34" charset="0"/>
              <a:buChar char="•"/>
            </a:pPr>
            <a:r>
              <a:rPr lang="en-US" sz="1500" dirty="0"/>
              <a:t>After the scheduled update takes effect, the DPS Parameters element/field is included in Probe Response frames while DPS mode is enabled at the AP, but is not included in Beacon frames.</a:t>
            </a:r>
          </a:p>
        </p:txBody>
      </p:sp>
    </p:spTree>
    <p:extLst>
      <p:ext uri="{BB962C8B-B14F-4D97-AF65-F5344CB8AC3E}">
        <p14:creationId xmlns:p14="http://schemas.microsoft.com/office/powerpoint/2010/main" val="14978161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Current DPS parameter indication by AP</a:t>
            </a:r>
            <a:endParaRPr lang="en-GB" dirty="0"/>
          </a:p>
        </p:txBody>
      </p:sp>
      <p:sp>
        <p:nvSpPr>
          <p:cNvPr id="9218" name="Rectangle 2"/>
          <p:cNvSpPr>
            <a:spLocks noGrp="1" noChangeArrowheads="1"/>
          </p:cNvSpPr>
          <p:nvPr>
            <p:ph idx="1"/>
          </p:nvPr>
        </p:nvSpPr>
        <p:spPr>
          <a:xfrm>
            <a:off x="685801" y="1588049"/>
            <a:ext cx="7770813" cy="4355551"/>
          </a:xfrm>
          <a:ln/>
        </p:spPr>
        <p:txBody>
          <a:bodyPr/>
          <a:lstStyle/>
          <a:p>
            <a:pPr marL="128588" indent="-128588" algn="just">
              <a:buFont typeface="Arial" panose="020B0604020202020204" pitchFamily="34" charset="0"/>
              <a:buChar char="•"/>
            </a:pPr>
            <a:r>
              <a:rPr lang="en-US" sz="1500" dirty="0"/>
              <a:t>While an AP is operating in DPS mode, it may periodically indicate </a:t>
            </a:r>
            <a:r>
              <a:rPr lang="en-US" sz="1500" u="sng" dirty="0"/>
              <a:t>some</a:t>
            </a:r>
            <a:r>
              <a:rPr lang="en-US" sz="1500" dirty="0"/>
              <a:t> of the currently operational DPS parameters in Beacon frames.</a:t>
            </a:r>
          </a:p>
          <a:p>
            <a:pPr marL="428626" lvl="1" indent="-128588" algn="just">
              <a:buFont typeface="Arial" panose="020B0604020202020204" pitchFamily="34" charset="0"/>
              <a:buChar char="•"/>
            </a:pPr>
            <a:r>
              <a:rPr lang="en-US" sz="1400" dirty="0"/>
              <a:t>It is TBD which parameters are to be included</a:t>
            </a:r>
            <a:r>
              <a:rPr lang="en-US" sz="1200" dirty="0"/>
              <a:t>, e.g., DPS Enabled, </a:t>
            </a:r>
            <a:r>
              <a:rPr lang="en-US" sz="1200" dirty="0">
                <a:solidFill>
                  <a:sysClr val="windowText" lastClr="000000"/>
                </a:solidFill>
              </a:rPr>
              <a:t>Default DPS State (see slide 8), etc</a:t>
            </a:r>
            <a:r>
              <a:rPr lang="en-US" sz="1200" dirty="0"/>
              <a:t>.</a:t>
            </a:r>
          </a:p>
          <a:p>
            <a:pPr marL="128588" indent="-128588" algn="just">
              <a:buFont typeface="Arial" panose="020B0604020202020204" pitchFamily="34" charset="0"/>
              <a:buChar char="•"/>
            </a:pPr>
            <a:r>
              <a:rPr lang="en-US" sz="1500" dirty="0"/>
              <a:t>Option 1: These parameters are indicated in the UHR Operations element of the Beacon frame. </a:t>
            </a:r>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500" dirty="0"/>
          </a:p>
          <a:p>
            <a:pPr marL="128588" indent="-128588" algn="just">
              <a:buFont typeface="Arial" panose="020B0604020202020204" pitchFamily="34" charset="0"/>
              <a:buChar char="•"/>
            </a:pPr>
            <a:endParaRPr lang="en-US" sz="1200" dirty="0"/>
          </a:p>
          <a:p>
            <a:pPr marL="128588" indent="-128588" algn="just">
              <a:buFont typeface="Arial" panose="020B0604020202020204" pitchFamily="34" charset="0"/>
              <a:buChar char="•"/>
            </a:pPr>
            <a:endParaRPr lang="en-US" sz="1500" dirty="0"/>
          </a:p>
          <a:p>
            <a:pPr marL="0" indent="0" algn="just"/>
            <a:endParaRPr lang="en-US" sz="800" dirty="0"/>
          </a:p>
          <a:p>
            <a:pPr marL="0" indent="0" algn="just"/>
            <a:endParaRPr lang="en-US" sz="700" dirty="0"/>
          </a:p>
          <a:p>
            <a:pPr marL="128588" indent="-128588" algn="just">
              <a:buFont typeface="Arial" panose="020B0604020202020204" pitchFamily="34" charset="0"/>
              <a:buChar char="•"/>
            </a:pPr>
            <a:r>
              <a:rPr lang="en-US" sz="1500" dirty="0"/>
              <a:t>Option 2: These parameters are indicated in the DPS Parameters element (defined in slides 5-6) of the Beacon frame, i.e., it indicates both current DPS parameters and updates.</a:t>
            </a:r>
            <a:endParaRPr lang="en-US" sz="1500" dirty="0">
              <a:highlight>
                <a:srgbClr val="FFFF00"/>
              </a:highlight>
            </a:endParaRPr>
          </a:p>
          <a:p>
            <a:pPr marL="428626" lvl="1" indent="-128588" algn="just">
              <a:buFont typeface="Arial" panose="020B0604020202020204" pitchFamily="34" charset="0"/>
              <a:buChar char="•"/>
            </a:pPr>
            <a:r>
              <a:rPr lang="en-US" sz="1400" dirty="0"/>
              <a:t>The Current DPS Parameters field indicates some of current parameters when DPS is enabled. </a:t>
            </a:r>
          </a:p>
          <a:p>
            <a:pPr marL="428626" lvl="1" indent="-128588" algn="just">
              <a:buFont typeface="Arial" panose="020B0604020202020204" pitchFamily="34" charset="0"/>
              <a:buChar char="•"/>
            </a:pPr>
            <a:r>
              <a:rPr lang="en-US" sz="1400" dirty="0"/>
              <a:t>The field is reserved/not present when transmitted by a non-AP STA.</a:t>
            </a:r>
          </a:p>
        </p:txBody>
      </p:sp>
      <p:sp>
        <p:nvSpPr>
          <p:cNvPr id="6" name="Slide Number Placeholder 5"/>
          <p:cNvSpPr>
            <a:spLocks noGrp="1"/>
          </p:cNvSpPr>
          <p:nvPr>
            <p:ph type="sldNum" idx="12"/>
          </p:nvPr>
        </p:nvSpPr>
        <p:spPr>
          <a:xfrm>
            <a:off x="4344989" y="6475415"/>
            <a:ext cx="528637" cy="363537"/>
          </a:xfrm>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7" name="Table 6">
            <a:extLst>
              <a:ext uri="{FF2B5EF4-FFF2-40B4-BE49-F238E27FC236}">
                <a16:creationId xmlns:a16="http://schemas.microsoft.com/office/drawing/2014/main" id="{7F760265-2269-495A-822A-1F5AC1852623}"/>
              </a:ext>
            </a:extLst>
          </p:cNvPr>
          <p:cNvGraphicFramePr>
            <a:graphicFrameLocks noGrp="1"/>
          </p:cNvGraphicFramePr>
          <p:nvPr>
            <p:extLst>
              <p:ext uri="{D42A27DB-BD31-4B8C-83A1-F6EECF244321}">
                <p14:modId xmlns:p14="http://schemas.microsoft.com/office/powerpoint/2010/main" val="4265554875"/>
              </p:ext>
            </p:extLst>
          </p:nvPr>
        </p:nvGraphicFramePr>
        <p:xfrm>
          <a:off x="1295400" y="3109719"/>
          <a:ext cx="6438898" cy="457200"/>
        </p:xfrm>
        <a:graphic>
          <a:graphicData uri="http://schemas.openxmlformats.org/drawingml/2006/table">
            <a:tbl>
              <a:tblPr firstRow="1" bandRow="1">
                <a:tableStyleId>{F5AB1C69-6EDB-4FF4-983F-18BD219EF322}</a:tableStyleId>
              </a:tblPr>
              <a:tblGrid>
                <a:gridCol w="723899">
                  <a:extLst>
                    <a:ext uri="{9D8B030D-6E8A-4147-A177-3AD203B41FA5}">
                      <a16:colId xmlns:a16="http://schemas.microsoft.com/office/drawing/2014/main" val="1539847265"/>
                    </a:ext>
                  </a:extLst>
                </a:gridCol>
                <a:gridCol w="622084">
                  <a:extLst>
                    <a:ext uri="{9D8B030D-6E8A-4147-A177-3AD203B41FA5}">
                      <a16:colId xmlns:a16="http://schemas.microsoft.com/office/drawing/2014/main" val="2847519778"/>
                    </a:ext>
                  </a:extLst>
                </a:gridCol>
                <a:gridCol w="1018583">
                  <a:extLst>
                    <a:ext uri="{9D8B030D-6E8A-4147-A177-3AD203B41FA5}">
                      <a16:colId xmlns:a16="http://schemas.microsoft.com/office/drawing/2014/main" val="4089602248"/>
                    </a:ext>
                  </a:extLst>
                </a:gridCol>
                <a:gridCol w="1407333">
                  <a:extLst>
                    <a:ext uri="{9D8B030D-6E8A-4147-A177-3AD203B41FA5}">
                      <a16:colId xmlns:a16="http://schemas.microsoft.com/office/drawing/2014/main" val="4219082664"/>
                    </a:ext>
                  </a:extLst>
                </a:gridCol>
                <a:gridCol w="1447800">
                  <a:extLst>
                    <a:ext uri="{9D8B030D-6E8A-4147-A177-3AD203B41FA5}">
                      <a16:colId xmlns:a16="http://schemas.microsoft.com/office/drawing/2014/main" val="2648230533"/>
                    </a:ext>
                  </a:extLst>
                </a:gridCol>
                <a:gridCol w="1219199">
                  <a:extLst>
                    <a:ext uri="{9D8B030D-6E8A-4147-A177-3AD203B41FA5}">
                      <a16:colId xmlns:a16="http://schemas.microsoft.com/office/drawing/2014/main" val="2875024852"/>
                    </a:ext>
                  </a:extLst>
                </a:gridCol>
              </a:tblGrid>
              <a:tr h="370840">
                <a:tc>
                  <a:txBody>
                    <a:bodyPr/>
                    <a:lstStyle/>
                    <a:p>
                      <a:pPr algn="ctr"/>
                      <a:r>
                        <a:rPr lang="en-US" sz="1200" b="0" dirty="0">
                          <a:solidFill>
                            <a:schemeClr val="tx1"/>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Element ID Extension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Basic UHR-MCS And </a:t>
                      </a:r>
                      <a:r>
                        <a:rPr lang="en-US" sz="1200" b="0" dirty="0" err="1">
                          <a:solidFill>
                            <a:schemeClr val="tx1"/>
                          </a:solidFill>
                        </a:rPr>
                        <a:t>Nss</a:t>
                      </a:r>
                      <a:r>
                        <a:rPr lang="en-US" sz="1200" b="0" dirty="0">
                          <a:solidFill>
                            <a:schemeClr val="tx1"/>
                          </a:solidFill>
                        </a:rPr>
                        <a:t> 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b="0" dirty="0">
                          <a:solidFill>
                            <a:schemeClr val="tx1"/>
                          </a:solidFill>
                        </a:rPr>
                        <a:t>UHR Operation Information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06590"/>
                  </a:ext>
                </a:extLst>
              </a:tr>
            </a:tbl>
          </a:graphicData>
        </a:graphic>
      </p:graphicFrame>
      <p:graphicFrame>
        <p:nvGraphicFramePr>
          <p:cNvPr id="8" name="Table 7">
            <a:extLst>
              <a:ext uri="{FF2B5EF4-FFF2-40B4-BE49-F238E27FC236}">
                <a16:creationId xmlns:a16="http://schemas.microsoft.com/office/drawing/2014/main" id="{562C9C9F-AAA9-4A67-9B64-8C22A35B13AE}"/>
              </a:ext>
            </a:extLst>
          </p:cNvPr>
          <p:cNvGraphicFramePr>
            <a:graphicFrameLocks noGrp="1"/>
          </p:cNvGraphicFramePr>
          <p:nvPr>
            <p:extLst>
              <p:ext uri="{D42A27DB-BD31-4B8C-83A1-F6EECF244321}">
                <p14:modId xmlns:p14="http://schemas.microsoft.com/office/powerpoint/2010/main" val="50766717"/>
              </p:ext>
            </p:extLst>
          </p:nvPr>
        </p:nvGraphicFramePr>
        <p:xfrm>
          <a:off x="5110212" y="3836742"/>
          <a:ext cx="2628899" cy="457200"/>
        </p:xfrm>
        <a:graphic>
          <a:graphicData uri="http://schemas.openxmlformats.org/drawingml/2006/table">
            <a:tbl>
              <a:tblPr firstRow="1" bandRow="1">
                <a:tableStyleId>{F5AB1C69-6EDB-4FF4-983F-18BD219EF322}</a:tableStyleId>
              </a:tblPr>
              <a:tblGrid>
                <a:gridCol w="1257299">
                  <a:extLst>
                    <a:ext uri="{9D8B030D-6E8A-4147-A177-3AD203B41FA5}">
                      <a16:colId xmlns:a16="http://schemas.microsoft.com/office/drawing/2014/main" val="2405257402"/>
                    </a:ext>
                  </a:extLst>
                </a:gridCol>
                <a:gridCol w="1371600">
                  <a:extLst>
                    <a:ext uri="{9D8B030D-6E8A-4147-A177-3AD203B41FA5}">
                      <a16:colId xmlns:a16="http://schemas.microsoft.com/office/drawing/2014/main" val="2878051153"/>
                    </a:ext>
                  </a:extLst>
                </a:gridCol>
              </a:tblGrid>
              <a:tr h="294446">
                <a:tc>
                  <a:txBody>
                    <a:bodyPr/>
                    <a:lstStyle/>
                    <a:p>
                      <a:pPr algn="ctr"/>
                      <a:r>
                        <a:rPr lang="en-US" sz="1200" b="0" dirty="0">
                          <a:solidFill>
                            <a:schemeClr val="tx1"/>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Current 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74320541"/>
                  </a:ext>
                </a:extLst>
              </a:tr>
            </a:tbl>
          </a:graphicData>
        </a:graphic>
      </p:graphicFrame>
      <p:sp>
        <p:nvSpPr>
          <p:cNvPr id="9" name="Left Brace 8">
            <a:extLst>
              <a:ext uri="{FF2B5EF4-FFF2-40B4-BE49-F238E27FC236}">
                <a16:creationId xmlns:a16="http://schemas.microsoft.com/office/drawing/2014/main" id="{13226106-4778-406F-A62B-3F8FB26E4971}"/>
              </a:ext>
            </a:extLst>
          </p:cNvPr>
          <p:cNvSpPr/>
          <p:nvPr/>
        </p:nvSpPr>
        <p:spPr bwMode="auto">
          <a:xfrm rot="5400000">
            <a:off x="6243636" y="2369184"/>
            <a:ext cx="381000" cy="2752724"/>
          </a:xfrm>
          <a:prstGeom prst="leftBrace">
            <a:avLst>
              <a:gd name="adj1" fmla="val 8333"/>
              <a:gd name="adj2" fmla="val 2925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graphicFrame>
        <p:nvGraphicFramePr>
          <p:cNvPr id="10" name="Table 9">
            <a:extLst>
              <a:ext uri="{FF2B5EF4-FFF2-40B4-BE49-F238E27FC236}">
                <a16:creationId xmlns:a16="http://schemas.microsoft.com/office/drawing/2014/main" id="{0ECD6691-B6C6-4175-94B8-C67A3342C157}"/>
              </a:ext>
            </a:extLst>
          </p:cNvPr>
          <p:cNvGraphicFramePr>
            <a:graphicFrameLocks noGrp="1"/>
          </p:cNvGraphicFramePr>
          <p:nvPr>
            <p:extLst>
              <p:ext uri="{D42A27DB-BD31-4B8C-83A1-F6EECF244321}">
                <p14:modId xmlns:p14="http://schemas.microsoft.com/office/powerpoint/2010/main" val="709699037"/>
              </p:ext>
            </p:extLst>
          </p:nvPr>
        </p:nvGraphicFramePr>
        <p:xfrm>
          <a:off x="2133600" y="3858399"/>
          <a:ext cx="2628899" cy="294446"/>
        </p:xfrm>
        <a:graphic>
          <a:graphicData uri="http://schemas.openxmlformats.org/drawingml/2006/table">
            <a:tbl>
              <a:tblPr firstRow="1" bandRow="1">
                <a:tableStyleId>{F5AB1C69-6EDB-4FF4-983F-18BD219EF322}</a:tableStyleId>
              </a:tblPr>
              <a:tblGrid>
                <a:gridCol w="1219200">
                  <a:extLst>
                    <a:ext uri="{9D8B030D-6E8A-4147-A177-3AD203B41FA5}">
                      <a16:colId xmlns:a16="http://schemas.microsoft.com/office/drawing/2014/main" val="2405257402"/>
                    </a:ext>
                  </a:extLst>
                </a:gridCol>
                <a:gridCol w="1409699">
                  <a:extLst>
                    <a:ext uri="{9D8B030D-6E8A-4147-A177-3AD203B41FA5}">
                      <a16:colId xmlns:a16="http://schemas.microsoft.com/office/drawing/2014/main" val="2878051153"/>
                    </a:ext>
                  </a:extLst>
                </a:gridCol>
              </a:tblGrid>
              <a:tr h="294446">
                <a:tc>
                  <a:txBody>
                    <a:bodyPr/>
                    <a:lstStyle/>
                    <a:p>
                      <a:pPr algn="ctr"/>
                      <a:r>
                        <a:rPr lang="en-US" sz="1200" b="0" dirty="0">
                          <a:solidFill>
                            <a:schemeClr val="tx1"/>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DPS Enabled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74320541"/>
                  </a:ext>
                </a:extLst>
              </a:tr>
            </a:tbl>
          </a:graphicData>
        </a:graphic>
      </p:graphicFrame>
      <p:sp>
        <p:nvSpPr>
          <p:cNvPr id="11" name="Left Brace 10">
            <a:extLst>
              <a:ext uri="{FF2B5EF4-FFF2-40B4-BE49-F238E27FC236}">
                <a16:creationId xmlns:a16="http://schemas.microsoft.com/office/drawing/2014/main" id="{8E42B448-5BDD-4A6D-A06A-3F437BAA627D}"/>
              </a:ext>
            </a:extLst>
          </p:cNvPr>
          <p:cNvSpPr/>
          <p:nvPr/>
        </p:nvSpPr>
        <p:spPr bwMode="auto">
          <a:xfrm rot="5400000">
            <a:off x="3238499" y="2316796"/>
            <a:ext cx="381000" cy="2857499"/>
          </a:xfrm>
          <a:prstGeom prst="leftBrace">
            <a:avLst>
              <a:gd name="adj1" fmla="val 8333"/>
              <a:gd name="adj2" fmla="val 29258"/>
            </a:avLst>
          </a:prstGeom>
          <a:no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12" name="TextBox 11">
            <a:extLst>
              <a:ext uri="{FF2B5EF4-FFF2-40B4-BE49-F238E27FC236}">
                <a16:creationId xmlns:a16="http://schemas.microsoft.com/office/drawing/2014/main" id="{94411316-39F1-48AD-B6E9-8F6D52E9D675}"/>
              </a:ext>
            </a:extLst>
          </p:cNvPr>
          <p:cNvSpPr txBox="1"/>
          <p:nvPr/>
        </p:nvSpPr>
        <p:spPr>
          <a:xfrm>
            <a:off x="3338519" y="2819400"/>
            <a:ext cx="2249485" cy="276999"/>
          </a:xfrm>
          <a:prstGeom prst="rect">
            <a:avLst/>
          </a:prstGeom>
          <a:noFill/>
        </p:spPr>
        <p:txBody>
          <a:bodyPr wrap="square" rtlCol="0">
            <a:spAutoFit/>
          </a:bodyPr>
          <a:lstStyle/>
          <a:p>
            <a:pPr algn="ctr"/>
            <a:r>
              <a:rPr lang="en-US" sz="1200" u="sng" dirty="0">
                <a:solidFill>
                  <a:schemeClr val="tx1"/>
                </a:solidFill>
              </a:rPr>
              <a:t>UHR Operations element</a:t>
            </a:r>
          </a:p>
        </p:txBody>
      </p:sp>
      <p:graphicFrame>
        <p:nvGraphicFramePr>
          <p:cNvPr id="16" name="Table 15">
            <a:extLst>
              <a:ext uri="{FF2B5EF4-FFF2-40B4-BE49-F238E27FC236}">
                <a16:creationId xmlns:a16="http://schemas.microsoft.com/office/drawing/2014/main" id="{358F2DEF-53FC-4021-AAAD-8B10ECCFFAA5}"/>
              </a:ext>
            </a:extLst>
          </p:cNvPr>
          <p:cNvGraphicFramePr>
            <a:graphicFrameLocks noGrp="1"/>
          </p:cNvGraphicFramePr>
          <p:nvPr>
            <p:extLst>
              <p:ext uri="{D42A27DB-BD31-4B8C-83A1-F6EECF244321}">
                <p14:modId xmlns:p14="http://schemas.microsoft.com/office/powerpoint/2010/main" val="1621433607"/>
              </p:ext>
            </p:extLst>
          </p:nvPr>
        </p:nvGraphicFramePr>
        <p:xfrm>
          <a:off x="2225677" y="5715000"/>
          <a:ext cx="5089522" cy="457200"/>
        </p:xfrm>
        <a:graphic>
          <a:graphicData uri="http://schemas.openxmlformats.org/drawingml/2006/table">
            <a:tbl>
              <a:tblPr firstRow="1" bandRow="1">
                <a:tableStyleId>{5C22544A-7EE6-4342-B048-85BDC9FD1C3A}</a:tableStyleId>
              </a:tblPr>
              <a:tblGrid>
                <a:gridCol w="822321">
                  <a:extLst>
                    <a:ext uri="{9D8B030D-6E8A-4147-A177-3AD203B41FA5}">
                      <a16:colId xmlns:a16="http://schemas.microsoft.com/office/drawing/2014/main" val="1205829878"/>
                    </a:ext>
                  </a:extLst>
                </a:gridCol>
                <a:gridCol w="762000">
                  <a:extLst>
                    <a:ext uri="{9D8B030D-6E8A-4147-A177-3AD203B41FA5}">
                      <a16:colId xmlns:a16="http://schemas.microsoft.com/office/drawing/2014/main" val="3914336336"/>
                    </a:ext>
                  </a:extLst>
                </a:gridCol>
                <a:gridCol w="685800">
                  <a:extLst>
                    <a:ext uri="{9D8B030D-6E8A-4147-A177-3AD203B41FA5}">
                      <a16:colId xmlns:a16="http://schemas.microsoft.com/office/drawing/2014/main" val="2708610436"/>
                    </a:ext>
                  </a:extLst>
                </a:gridCol>
                <a:gridCol w="685800">
                  <a:extLst>
                    <a:ext uri="{9D8B030D-6E8A-4147-A177-3AD203B41FA5}">
                      <a16:colId xmlns:a16="http://schemas.microsoft.com/office/drawing/2014/main" val="3904964312"/>
                    </a:ext>
                  </a:extLst>
                </a:gridCol>
                <a:gridCol w="1066800">
                  <a:extLst>
                    <a:ext uri="{9D8B030D-6E8A-4147-A177-3AD203B41FA5}">
                      <a16:colId xmlns:a16="http://schemas.microsoft.com/office/drawing/2014/main" val="1828416171"/>
                    </a:ext>
                  </a:extLst>
                </a:gridCol>
                <a:gridCol w="1066801">
                  <a:extLst>
                    <a:ext uri="{9D8B030D-6E8A-4147-A177-3AD203B41FA5}">
                      <a16:colId xmlns:a16="http://schemas.microsoft.com/office/drawing/2014/main" val="374755894"/>
                    </a:ext>
                  </a:extLst>
                </a:gridCol>
              </a:tblGrid>
              <a:tr h="0">
                <a:tc>
                  <a:txBody>
                    <a:bodyPr/>
                    <a:lstStyle/>
                    <a:p>
                      <a:pPr algn="ctr"/>
                      <a:r>
                        <a:rPr lang="en-US" sz="1200" b="0" dirty="0">
                          <a:solidFill>
                            <a:sysClr val="windowText" lastClr="000000"/>
                          </a:solidFill>
                        </a:rPr>
                        <a:t>Element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Length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DPS Mode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Start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Updated 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ysClr val="windowText" lastClr="000000"/>
                          </a:solidFill>
                        </a:rPr>
                        <a:t>Current 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381603949"/>
                  </a:ext>
                </a:extLst>
              </a:tr>
            </a:tbl>
          </a:graphicData>
        </a:graphic>
      </p:graphicFrame>
      <p:sp>
        <p:nvSpPr>
          <p:cNvPr id="17" name="TextBox 16">
            <a:extLst>
              <a:ext uri="{FF2B5EF4-FFF2-40B4-BE49-F238E27FC236}">
                <a16:creationId xmlns:a16="http://schemas.microsoft.com/office/drawing/2014/main" id="{87C1C337-93EA-4B25-8C9E-ABF6277EFCF0}"/>
              </a:ext>
            </a:extLst>
          </p:cNvPr>
          <p:cNvSpPr txBox="1"/>
          <p:nvPr/>
        </p:nvSpPr>
        <p:spPr>
          <a:xfrm>
            <a:off x="1981198" y="6182274"/>
            <a:ext cx="5334002" cy="276999"/>
          </a:xfrm>
          <a:prstGeom prst="rect">
            <a:avLst/>
          </a:prstGeom>
          <a:noFill/>
        </p:spPr>
        <p:txBody>
          <a:bodyPr wrap="square" rtlCol="0">
            <a:spAutoFit/>
          </a:bodyPr>
          <a:lstStyle/>
          <a:p>
            <a:r>
              <a:rPr lang="en-US" sz="1200" dirty="0">
                <a:solidFill>
                  <a:schemeClr val="tx1"/>
                </a:solidFill>
              </a:rPr>
              <a:t>Bits:       8                  8                 2               6            0 or variable          0 or variable</a:t>
            </a:r>
          </a:p>
        </p:txBody>
      </p:sp>
      <p:sp>
        <p:nvSpPr>
          <p:cNvPr id="18" name="TextBox 17">
            <a:extLst>
              <a:ext uri="{FF2B5EF4-FFF2-40B4-BE49-F238E27FC236}">
                <a16:creationId xmlns:a16="http://schemas.microsoft.com/office/drawing/2014/main" id="{FAE1BB27-CEEE-4D54-9555-1EA6AB3F5226}"/>
              </a:ext>
            </a:extLst>
          </p:cNvPr>
          <p:cNvSpPr txBox="1"/>
          <p:nvPr/>
        </p:nvSpPr>
        <p:spPr>
          <a:xfrm>
            <a:off x="3645695" y="5410200"/>
            <a:ext cx="2249485" cy="276999"/>
          </a:xfrm>
          <a:prstGeom prst="rect">
            <a:avLst/>
          </a:prstGeom>
          <a:noFill/>
        </p:spPr>
        <p:txBody>
          <a:bodyPr wrap="square" rtlCol="0">
            <a:spAutoFit/>
          </a:bodyPr>
          <a:lstStyle/>
          <a:p>
            <a:pPr algn="ctr"/>
            <a:r>
              <a:rPr lang="en-US" sz="1200" u="sng" dirty="0">
                <a:solidFill>
                  <a:schemeClr val="tx1"/>
                </a:solidFill>
              </a:rPr>
              <a:t>DPS Parameters element</a:t>
            </a:r>
          </a:p>
        </p:txBody>
      </p:sp>
    </p:spTree>
    <p:extLst>
      <p:ext uri="{BB962C8B-B14F-4D97-AF65-F5344CB8AC3E}">
        <p14:creationId xmlns:p14="http://schemas.microsoft.com/office/powerpoint/2010/main" val="10388059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Indication of high-power state periods for AP</a:t>
            </a:r>
            <a:endParaRPr lang="en-GB" dirty="0"/>
          </a:p>
        </p:txBody>
      </p:sp>
      <p:sp>
        <p:nvSpPr>
          <p:cNvPr id="9218" name="Rectangle 2"/>
          <p:cNvSpPr>
            <a:spLocks noGrp="1" noChangeArrowheads="1"/>
          </p:cNvSpPr>
          <p:nvPr>
            <p:ph idx="1"/>
          </p:nvPr>
        </p:nvSpPr>
        <p:spPr>
          <a:xfrm>
            <a:off x="685801" y="1523999"/>
            <a:ext cx="7770813" cy="4038601"/>
          </a:xfrm>
          <a:ln/>
        </p:spPr>
        <p:txBody>
          <a:bodyPr/>
          <a:lstStyle/>
          <a:p>
            <a:pPr marL="128588" indent="-128588" algn="just">
              <a:buFont typeface="Arial" panose="020B0604020202020204" pitchFamily="34" charset="0"/>
              <a:buChar char="•"/>
            </a:pPr>
            <a:r>
              <a:rPr lang="en-US" sz="1500" dirty="0"/>
              <a:t>An AP in DPS mode may continue operating in the high-power state for an extended duration, without returning to the low-power state (the default state in DPS). </a:t>
            </a:r>
          </a:p>
          <a:p>
            <a:pPr marL="428626" lvl="1" indent="-128588" algn="just">
              <a:buFont typeface="Arial" panose="020B0604020202020204" pitchFamily="34" charset="0"/>
              <a:buChar char="•"/>
            </a:pPr>
            <a:r>
              <a:rPr lang="en-US" sz="1400" dirty="0"/>
              <a:t>This may be done if the AP determines that the channel utilization is too high, traffic buffer size is too large, expects many DPS ICFs after DTIM beacons, etc.</a:t>
            </a:r>
          </a:p>
          <a:p>
            <a:pPr marL="428626" lvl="1" indent="-128588" algn="just">
              <a:buFont typeface="Arial" panose="020B0604020202020204" pitchFamily="34" charset="0"/>
              <a:buChar char="•"/>
            </a:pPr>
            <a:r>
              <a:rPr lang="en-US" sz="1400" dirty="0"/>
              <a:t>Note: It is not preferred to transitioning out of DPS mode, since changing DPS mode is a slow process that requires prior indication by the AP for a sufficient period of time (see slide 5). </a:t>
            </a:r>
          </a:p>
          <a:p>
            <a:pPr marL="128588" indent="-128588" algn="just">
              <a:buFont typeface="Arial" panose="020B0604020202020204" pitchFamily="34" charset="0"/>
              <a:buChar char="•"/>
            </a:pPr>
            <a:r>
              <a:rPr lang="en-US" sz="1500" dirty="0"/>
              <a:t>The Current DPS Parameters indicated by the AP in Beacons (slide 7) can include:</a:t>
            </a:r>
          </a:p>
          <a:p>
            <a:pPr marL="428626" lvl="1" indent="-128588" algn="just">
              <a:buFont typeface="Arial" panose="020B0604020202020204" pitchFamily="34" charset="0"/>
              <a:buChar char="•"/>
            </a:pPr>
            <a:r>
              <a:rPr lang="en-US" sz="1400" dirty="0"/>
              <a:t>A Default DPS State field, that is set to 1 to indicate that AP will operate in high-power state for an extended time.</a:t>
            </a:r>
          </a:p>
          <a:p>
            <a:pPr marL="428626" lvl="1" indent="-128588" algn="just">
              <a:buFont typeface="Arial" panose="020B0604020202020204" pitchFamily="34" charset="0"/>
              <a:buChar char="•"/>
            </a:pPr>
            <a:r>
              <a:rPr lang="en-US" sz="1400" dirty="0"/>
              <a:t>The extended time can either be pre-determined, e.g., 1 TBTT, or the extended time can be indicated in a Default DPS State Duration field.</a:t>
            </a:r>
            <a:endParaRPr lang="en-US" sz="1500" dirty="0"/>
          </a:p>
          <a:p>
            <a:pPr marL="128588" indent="-128588" algn="just">
              <a:buFont typeface="Arial" panose="020B0604020202020204" pitchFamily="34" charset="0"/>
              <a:buChar char="•"/>
            </a:pPr>
            <a:r>
              <a:rPr lang="en-US" sz="1500" dirty="0"/>
              <a:t>A UHR STA that supports DPS and that has received an indication of the AP operating in high power state for an extended duration can directly initiate communicate with the AP as per the AP’s high power state capabilities (without sending an initial control frame) during that duration.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graphicFrame>
        <p:nvGraphicFramePr>
          <p:cNvPr id="8" name="Table 7">
            <a:extLst>
              <a:ext uri="{FF2B5EF4-FFF2-40B4-BE49-F238E27FC236}">
                <a16:creationId xmlns:a16="http://schemas.microsoft.com/office/drawing/2014/main" id="{5242D0C4-DCFE-4CB9-B5CD-734E2A2448DB}"/>
              </a:ext>
            </a:extLst>
          </p:cNvPr>
          <p:cNvGraphicFramePr>
            <a:graphicFrameLocks noGrp="1"/>
          </p:cNvGraphicFramePr>
          <p:nvPr>
            <p:extLst>
              <p:ext uri="{D42A27DB-BD31-4B8C-83A1-F6EECF244321}">
                <p14:modId xmlns:p14="http://schemas.microsoft.com/office/powerpoint/2010/main" val="3080447215"/>
              </p:ext>
            </p:extLst>
          </p:nvPr>
        </p:nvGraphicFramePr>
        <p:xfrm>
          <a:off x="776824" y="6056968"/>
          <a:ext cx="4251321" cy="27432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89099061"/>
                    </a:ext>
                  </a:extLst>
                </a:gridCol>
                <a:gridCol w="1887210">
                  <a:extLst>
                    <a:ext uri="{9D8B030D-6E8A-4147-A177-3AD203B41FA5}">
                      <a16:colId xmlns:a16="http://schemas.microsoft.com/office/drawing/2014/main" val="1453716476"/>
                    </a:ext>
                  </a:extLst>
                </a:gridCol>
                <a:gridCol w="992511">
                  <a:extLst>
                    <a:ext uri="{9D8B030D-6E8A-4147-A177-3AD203B41FA5}">
                      <a16:colId xmlns:a16="http://schemas.microsoft.com/office/drawing/2014/main" val="3469713555"/>
                    </a:ext>
                  </a:extLst>
                </a:gridCol>
              </a:tblGrid>
              <a:tr h="233663">
                <a:tc>
                  <a:txBody>
                    <a:bodyPr/>
                    <a:lstStyle/>
                    <a:p>
                      <a:pPr algn="ctr"/>
                      <a:r>
                        <a:rPr lang="en-US" sz="1200" b="0" dirty="0">
                          <a:solidFill>
                            <a:sysClr val="windowText" lastClr="000000"/>
                          </a:solidFill>
                        </a:rPr>
                        <a:t>Default DPS State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200" b="0" dirty="0">
                          <a:solidFill>
                            <a:sysClr val="windowText" lastClr="000000"/>
                          </a:solidFill>
                        </a:rPr>
                        <a:t>Default DPS State 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sz="1200" b="0" dirty="0">
                          <a:solidFill>
                            <a:sysClr val="windowText" lastClr="000000"/>
                          </a:solidFill>
                        </a:rPr>
                        <a:t>Other fields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9160630"/>
                  </a:ext>
                </a:extLst>
              </a:tr>
            </a:tbl>
          </a:graphicData>
        </a:graphic>
      </p:graphicFrame>
      <p:sp>
        <p:nvSpPr>
          <p:cNvPr id="9" name="Left Brace 8">
            <a:extLst>
              <a:ext uri="{FF2B5EF4-FFF2-40B4-BE49-F238E27FC236}">
                <a16:creationId xmlns:a16="http://schemas.microsoft.com/office/drawing/2014/main" id="{347BFBE9-536C-477C-9D38-E012CA8E7F93}"/>
              </a:ext>
            </a:extLst>
          </p:cNvPr>
          <p:cNvSpPr/>
          <p:nvPr/>
        </p:nvSpPr>
        <p:spPr bwMode="auto">
          <a:xfrm rot="5400000">
            <a:off x="2738578" y="3759934"/>
            <a:ext cx="304800" cy="4380708"/>
          </a:xfrm>
          <a:prstGeom prst="leftBrace">
            <a:avLst>
              <a:gd name="adj1" fmla="val 8333"/>
              <a:gd name="adj2" fmla="val 39014"/>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aphicFrame>
        <p:nvGraphicFramePr>
          <p:cNvPr id="10" name="Table 9">
            <a:extLst>
              <a:ext uri="{FF2B5EF4-FFF2-40B4-BE49-F238E27FC236}">
                <a16:creationId xmlns:a16="http://schemas.microsoft.com/office/drawing/2014/main" id="{157A75A8-8973-403D-A4B8-8397226CD2E0}"/>
              </a:ext>
            </a:extLst>
          </p:cNvPr>
          <p:cNvGraphicFramePr>
            <a:graphicFrameLocks noGrp="1"/>
          </p:cNvGraphicFramePr>
          <p:nvPr>
            <p:extLst>
              <p:ext uri="{D42A27DB-BD31-4B8C-83A1-F6EECF244321}">
                <p14:modId xmlns:p14="http://schemas.microsoft.com/office/powerpoint/2010/main" val="3879538594"/>
              </p:ext>
            </p:extLst>
          </p:nvPr>
        </p:nvGraphicFramePr>
        <p:xfrm>
          <a:off x="2866915" y="5371169"/>
          <a:ext cx="971154" cy="457200"/>
        </p:xfrm>
        <a:graphic>
          <a:graphicData uri="http://schemas.openxmlformats.org/drawingml/2006/table">
            <a:tbl>
              <a:tblPr firstRow="1" bandRow="1">
                <a:tableStyleId>{5C22544A-7EE6-4342-B048-85BDC9FD1C3A}</a:tableStyleId>
              </a:tblPr>
              <a:tblGrid>
                <a:gridCol w="971154">
                  <a:extLst>
                    <a:ext uri="{9D8B030D-6E8A-4147-A177-3AD203B41FA5}">
                      <a16:colId xmlns:a16="http://schemas.microsoft.com/office/drawing/2014/main" val="1828416171"/>
                    </a:ext>
                  </a:extLst>
                </a:gridCol>
              </a:tblGrid>
              <a:tr h="0">
                <a:tc>
                  <a:txBody>
                    <a:bodyPr/>
                    <a:lstStyle/>
                    <a:p>
                      <a:pPr algn="ctr"/>
                      <a:r>
                        <a:rPr lang="en-US" sz="1200" b="0" dirty="0">
                          <a:solidFill>
                            <a:sysClr val="windowText" lastClr="000000"/>
                          </a:solidFill>
                        </a:rPr>
                        <a:t>Current DPS Parameters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1603949"/>
                  </a:ext>
                </a:extLst>
              </a:tr>
            </a:tbl>
          </a:graphicData>
        </a:graphic>
      </p:graphicFrame>
      <p:sp>
        <p:nvSpPr>
          <p:cNvPr id="18" name="Freeform: Shape 17">
            <a:extLst>
              <a:ext uri="{FF2B5EF4-FFF2-40B4-BE49-F238E27FC236}">
                <a16:creationId xmlns:a16="http://schemas.microsoft.com/office/drawing/2014/main" id="{6CB6AF3A-6D54-41F3-9781-DB241171AB0A}"/>
              </a:ext>
            </a:extLst>
          </p:cNvPr>
          <p:cNvSpPr/>
          <p:nvPr/>
        </p:nvSpPr>
        <p:spPr bwMode="auto">
          <a:xfrm>
            <a:off x="3849029" y="5100455"/>
            <a:ext cx="1799064" cy="512325"/>
          </a:xfrm>
          <a:custGeom>
            <a:avLst/>
            <a:gdLst>
              <a:gd name="connsiteX0" fmla="*/ 1799064 w 1799064"/>
              <a:gd name="connsiteY0" fmla="*/ 512325 h 512325"/>
              <a:gd name="connsiteX1" fmla="*/ 1263805 w 1799064"/>
              <a:gd name="connsiteY1" fmla="*/ 6804 h 512325"/>
              <a:gd name="connsiteX2" fmla="*/ 0 w 1799064"/>
              <a:gd name="connsiteY2" fmla="*/ 266999 h 512325"/>
            </a:gdLst>
            <a:ahLst/>
            <a:cxnLst>
              <a:cxn ang="0">
                <a:pos x="connsiteX0" y="connsiteY0"/>
              </a:cxn>
              <a:cxn ang="0">
                <a:pos x="connsiteX1" y="connsiteY1"/>
              </a:cxn>
              <a:cxn ang="0">
                <a:pos x="connsiteX2" y="connsiteY2"/>
              </a:cxn>
            </a:cxnLst>
            <a:rect l="l" t="t" r="r" b="b"/>
            <a:pathLst>
              <a:path w="1799064" h="512325">
                <a:moveTo>
                  <a:pt x="1799064" y="512325"/>
                </a:moveTo>
                <a:cubicBezTo>
                  <a:pt x="1681356" y="280008"/>
                  <a:pt x="1563649" y="47692"/>
                  <a:pt x="1263805" y="6804"/>
                </a:cubicBezTo>
                <a:cubicBezTo>
                  <a:pt x="963961" y="-34084"/>
                  <a:pt x="481980" y="116457"/>
                  <a:pt x="0" y="266999"/>
                </a:cubicBezTo>
              </a:path>
            </a:pathLst>
          </a:custGeom>
          <a:noFill/>
          <a:ln w="9525" cap="flat" cmpd="sng" algn="ctr">
            <a:solidFill>
              <a:schemeClr val="tx1"/>
            </a:solidFill>
            <a:prstDash val="dash"/>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7" name="Group 26">
            <a:extLst>
              <a:ext uri="{FF2B5EF4-FFF2-40B4-BE49-F238E27FC236}">
                <a16:creationId xmlns:a16="http://schemas.microsoft.com/office/drawing/2014/main" id="{D8FC7D26-F43B-4EB5-BBE1-1C2FFD6794D1}"/>
              </a:ext>
            </a:extLst>
          </p:cNvPr>
          <p:cNvGrpSpPr/>
          <p:nvPr/>
        </p:nvGrpSpPr>
        <p:grpSpPr>
          <a:xfrm>
            <a:off x="5266594" y="5308735"/>
            <a:ext cx="3191606" cy="885393"/>
            <a:chOff x="5037994" y="5308735"/>
            <a:chExt cx="3191606" cy="885393"/>
          </a:xfrm>
        </p:grpSpPr>
        <p:cxnSp>
          <p:nvCxnSpPr>
            <p:cNvPr id="7" name="Straight Arrow Connector 6">
              <a:extLst>
                <a:ext uri="{FF2B5EF4-FFF2-40B4-BE49-F238E27FC236}">
                  <a16:creationId xmlns:a16="http://schemas.microsoft.com/office/drawing/2014/main" id="{2822D80B-8349-4371-88CF-45F5A3AA2159}"/>
                </a:ext>
              </a:extLst>
            </p:cNvPr>
            <p:cNvCxnSpPr/>
            <p:nvPr/>
          </p:nvCxnSpPr>
          <p:spPr bwMode="auto">
            <a:xfrm flipV="1">
              <a:off x="5037994" y="5312525"/>
              <a:ext cx="0" cy="640078"/>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B026EA45-8F39-420D-A3A4-DCE0CB457551}"/>
                </a:ext>
              </a:extLst>
            </p:cNvPr>
            <p:cNvCxnSpPr>
              <a:cxnSpLocks/>
            </p:cNvCxnSpPr>
            <p:nvPr/>
          </p:nvCxnSpPr>
          <p:spPr bwMode="auto">
            <a:xfrm flipV="1">
              <a:off x="5037994" y="5951600"/>
              <a:ext cx="3191606" cy="100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Rectangle 12">
              <a:extLst>
                <a:ext uri="{FF2B5EF4-FFF2-40B4-BE49-F238E27FC236}">
                  <a16:creationId xmlns:a16="http://schemas.microsoft.com/office/drawing/2014/main" id="{3908B66C-46CA-4937-8177-8DBC3B3C5724}"/>
                </a:ext>
              </a:extLst>
            </p:cNvPr>
            <p:cNvSpPr/>
            <p:nvPr/>
          </p:nvSpPr>
          <p:spPr bwMode="auto">
            <a:xfrm>
              <a:off x="5342794" y="5617325"/>
              <a:ext cx="152400" cy="335271"/>
            </a:xfrm>
            <a:prstGeom prst="rect">
              <a:avLst/>
            </a:prstGeom>
            <a:pattFill prst="dkUpDiag">
              <a:fgClr>
                <a:schemeClr val="tx1"/>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5" name="Rectangle 14">
              <a:extLst>
                <a:ext uri="{FF2B5EF4-FFF2-40B4-BE49-F238E27FC236}">
                  <a16:creationId xmlns:a16="http://schemas.microsoft.com/office/drawing/2014/main" id="{E987962D-C780-450F-B5A4-E11339877087}"/>
                </a:ext>
              </a:extLst>
            </p:cNvPr>
            <p:cNvSpPr/>
            <p:nvPr/>
          </p:nvSpPr>
          <p:spPr bwMode="auto">
            <a:xfrm>
              <a:off x="7759440" y="5617324"/>
              <a:ext cx="152400" cy="335271"/>
            </a:xfrm>
            <a:prstGeom prst="rect">
              <a:avLst/>
            </a:prstGeom>
            <a:pattFill prst="dkUpDiag">
              <a:fgClr>
                <a:schemeClr val="tx1"/>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4" name="TextBox 13">
              <a:extLst>
                <a:ext uri="{FF2B5EF4-FFF2-40B4-BE49-F238E27FC236}">
                  <a16:creationId xmlns:a16="http://schemas.microsoft.com/office/drawing/2014/main" id="{F518BED9-4BFC-4E96-ACD2-521F05F214B8}"/>
                </a:ext>
              </a:extLst>
            </p:cNvPr>
            <p:cNvSpPr txBox="1"/>
            <p:nvPr/>
          </p:nvSpPr>
          <p:spPr>
            <a:xfrm>
              <a:off x="5172479" y="5952595"/>
              <a:ext cx="533400" cy="215444"/>
            </a:xfrm>
            <a:prstGeom prst="rect">
              <a:avLst/>
            </a:prstGeom>
            <a:noFill/>
          </p:spPr>
          <p:txBody>
            <a:bodyPr wrap="square" rtlCol="0">
              <a:spAutoFit/>
            </a:bodyPr>
            <a:lstStyle/>
            <a:p>
              <a:pPr algn="ctr"/>
              <a:r>
                <a:rPr lang="en-US" sz="800" dirty="0">
                  <a:solidFill>
                    <a:schemeClr val="tx1"/>
                  </a:solidFill>
                </a:rPr>
                <a:t>Beacon</a:t>
              </a:r>
            </a:p>
          </p:txBody>
        </p:sp>
        <p:sp>
          <p:nvSpPr>
            <p:cNvPr id="17" name="TextBox 16">
              <a:extLst>
                <a:ext uri="{FF2B5EF4-FFF2-40B4-BE49-F238E27FC236}">
                  <a16:creationId xmlns:a16="http://schemas.microsoft.com/office/drawing/2014/main" id="{0FE4CEAA-F118-48AC-903C-0182986729CD}"/>
                </a:ext>
              </a:extLst>
            </p:cNvPr>
            <p:cNvSpPr txBox="1"/>
            <p:nvPr/>
          </p:nvSpPr>
          <p:spPr>
            <a:xfrm>
              <a:off x="7614596" y="5978684"/>
              <a:ext cx="533400" cy="215444"/>
            </a:xfrm>
            <a:prstGeom prst="rect">
              <a:avLst/>
            </a:prstGeom>
            <a:noFill/>
          </p:spPr>
          <p:txBody>
            <a:bodyPr wrap="square" rtlCol="0">
              <a:spAutoFit/>
            </a:bodyPr>
            <a:lstStyle/>
            <a:p>
              <a:pPr algn="ctr"/>
              <a:r>
                <a:rPr lang="en-US" sz="800" dirty="0">
                  <a:solidFill>
                    <a:schemeClr val="tx1"/>
                  </a:solidFill>
                </a:rPr>
                <a:t>Beacon</a:t>
              </a:r>
            </a:p>
          </p:txBody>
        </p:sp>
        <p:cxnSp>
          <p:nvCxnSpPr>
            <p:cNvPr id="22" name="Straight Arrow Connector 21">
              <a:extLst>
                <a:ext uri="{FF2B5EF4-FFF2-40B4-BE49-F238E27FC236}">
                  <a16:creationId xmlns:a16="http://schemas.microsoft.com/office/drawing/2014/main" id="{2A645DF5-F3F4-43E1-B225-B59E3D676A72}"/>
                </a:ext>
              </a:extLst>
            </p:cNvPr>
            <p:cNvCxnSpPr>
              <a:cxnSpLocks/>
            </p:cNvCxnSpPr>
            <p:nvPr/>
          </p:nvCxnSpPr>
          <p:spPr bwMode="auto">
            <a:xfrm>
              <a:off x="5439179" y="5486400"/>
              <a:ext cx="117179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4" name="TextBox 23">
              <a:extLst>
                <a:ext uri="{FF2B5EF4-FFF2-40B4-BE49-F238E27FC236}">
                  <a16:creationId xmlns:a16="http://schemas.microsoft.com/office/drawing/2014/main" id="{5BAA2CBD-F54C-49B3-A325-3DEF98A4F3B1}"/>
                </a:ext>
              </a:extLst>
            </p:cNvPr>
            <p:cNvSpPr txBox="1"/>
            <p:nvPr/>
          </p:nvSpPr>
          <p:spPr>
            <a:xfrm>
              <a:off x="5468811" y="5308735"/>
              <a:ext cx="1048832" cy="338554"/>
            </a:xfrm>
            <a:prstGeom prst="rect">
              <a:avLst/>
            </a:prstGeom>
            <a:noFill/>
          </p:spPr>
          <p:txBody>
            <a:bodyPr wrap="square" rtlCol="0">
              <a:spAutoFit/>
            </a:bodyPr>
            <a:lstStyle/>
            <a:p>
              <a:pPr algn="ctr"/>
              <a:r>
                <a:rPr lang="en-US" sz="800" dirty="0">
                  <a:solidFill>
                    <a:schemeClr val="tx1"/>
                  </a:solidFill>
                </a:rPr>
                <a:t>AP operates in high power state </a:t>
              </a:r>
            </a:p>
          </p:txBody>
        </p:sp>
        <p:sp>
          <p:nvSpPr>
            <p:cNvPr id="25" name="Rectangle 24">
              <a:extLst>
                <a:ext uri="{FF2B5EF4-FFF2-40B4-BE49-F238E27FC236}">
                  <a16:creationId xmlns:a16="http://schemas.microsoft.com/office/drawing/2014/main" id="{36A770CF-AF52-4C3E-903E-EC1A0D795F33}"/>
                </a:ext>
              </a:extLst>
            </p:cNvPr>
            <p:cNvSpPr/>
            <p:nvPr/>
          </p:nvSpPr>
          <p:spPr bwMode="auto">
            <a:xfrm>
              <a:off x="6610975" y="5616329"/>
              <a:ext cx="152400" cy="335271"/>
            </a:xfrm>
            <a:prstGeom prst="rect">
              <a:avLst/>
            </a:prstGeom>
            <a:pattFill prst="dkUpDiag">
              <a:fgClr>
                <a:schemeClr val="tx1"/>
              </a:fgClr>
              <a:bgClr>
                <a:schemeClr val="bg1"/>
              </a:bgClr>
            </a:patt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6" name="TextBox 25">
              <a:extLst>
                <a:ext uri="{FF2B5EF4-FFF2-40B4-BE49-F238E27FC236}">
                  <a16:creationId xmlns:a16="http://schemas.microsoft.com/office/drawing/2014/main" id="{4AEC590C-0DBD-41D4-91BB-CF9C26D84E8D}"/>
                </a:ext>
              </a:extLst>
            </p:cNvPr>
            <p:cNvSpPr txBox="1"/>
            <p:nvPr/>
          </p:nvSpPr>
          <p:spPr>
            <a:xfrm>
              <a:off x="6466131" y="5977689"/>
              <a:ext cx="533400" cy="215444"/>
            </a:xfrm>
            <a:prstGeom prst="rect">
              <a:avLst/>
            </a:prstGeom>
            <a:noFill/>
          </p:spPr>
          <p:txBody>
            <a:bodyPr wrap="square" rtlCol="0">
              <a:spAutoFit/>
            </a:bodyPr>
            <a:lstStyle/>
            <a:p>
              <a:pPr algn="ctr"/>
              <a:r>
                <a:rPr lang="en-US" sz="800" dirty="0">
                  <a:solidFill>
                    <a:schemeClr val="tx1"/>
                  </a:solidFill>
                </a:rPr>
                <a:t>Beacon</a:t>
              </a:r>
            </a:p>
          </p:txBody>
        </p:sp>
      </p:grpSp>
    </p:spTree>
    <p:extLst>
      <p:ext uri="{BB962C8B-B14F-4D97-AF65-F5344CB8AC3E}">
        <p14:creationId xmlns:p14="http://schemas.microsoft.com/office/powerpoint/2010/main" val="29928707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685546"/>
            <a:ext cx="7770813" cy="1065213"/>
          </a:xfrm>
        </p:spPr>
        <p:txBody>
          <a:bodyPr/>
          <a:lstStyle/>
          <a:p>
            <a:r>
              <a:rPr lang="en-US" dirty="0"/>
              <a:t>Conclusion</a:t>
            </a:r>
            <a:endParaRPr lang="en-GB" dirty="0"/>
          </a:p>
        </p:txBody>
      </p:sp>
      <p:sp>
        <p:nvSpPr>
          <p:cNvPr id="3" name="Content Placeholder 2"/>
          <p:cNvSpPr>
            <a:spLocks noGrp="1"/>
          </p:cNvSpPr>
          <p:nvPr>
            <p:ph idx="1"/>
          </p:nvPr>
        </p:nvSpPr>
        <p:spPr>
          <a:xfrm>
            <a:off x="685801" y="1676401"/>
            <a:ext cx="7770813" cy="4418014"/>
          </a:xfrm>
        </p:spPr>
        <p:txBody>
          <a:bodyPr/>
          <a:lstStyle/>
          <a:p>
            <a:pPr marL="285750" indent="-285750" algn="just">
              <a:buFont typeface="Arial" panose="020B0604020202020204" pitchFamily="34" charset="0"/>
              <a:buChar char="•"/>
            </a:pPr>
            <a:r>
              <a:rPr lang="en-GB" sz="1500" dirty="0"/>
              <a:t>When a DPS STA is updating its DPS mode or parameters, the updated parameters can be indicated in either (</a:t>
            </a:r>
            <a:r>
              <a:rPr lang="en-GB" sz="1500" dirty="0" err="1"/>
              <a:t>i</a:t>
            </a:r>
            <a:r>
              <a:rPr lang="en-GB" sz="1500" dirty="0"/>
              <a:t>) a DPS-specific element or (ii) field of an existing element.</a:t>
            </a:r>
          </a:p>
          <a:p>
            <a:pPr marL="585788" lvl="1" indent="-285750" algn="just">
              <a:buFont typeface="Arial" panose="020B0604020202020204" pitchFamily="34" charset="0"/>
              <a:buChar char="•"/>
            </a:pPr>
            <a:r>
              <a:rPr lang="en-GB" sz="1400" dirty="0"/>
              <a:t>The advantage of defining a DPS-specific element is modularity, and ease of expansion in future Wi-Fi generations. </a:t>
            </a:r>
          </a:p>
          <a:p>
            <a:pPr marL="585788" lvl="1" indent="-285750" algn="just">
              <a:buFont typeface="Arial" panose="020B0604020202020204" pitchFamily="34" charset="0"/>
              <a:buChar char="•"/>
            </a:pPr>
            <a:r>
              <a:rPr lang="en-GB" sz="1400" dirty="0"/>
              <a:t>The few additional octets for Element ID and Length fields is insignificant, since the indication is only provided when there is a DPS update scheduled.</a:t>
            </a:r>
          </a:p>
          <a:p>
            <a:pPr marL="285750" indent="-285750" algn="just">
              <a:buFont typeface="Arial" panose="020B0604020202020204" pitchFamily="34" charset="0"/>
              <a:buChar char="•"/>
            </a:pPr>
            <a:r>
              <a:rPr lang="en-GB" sz="1500" dirty="0"/>
              <a:t>When an AP has DPS mode enabled, some currently operational DPS parameters can be indicated in the Beacon frames. </a:t>
            </a:r>
            <a:endParaRPr lang="en-GB" sz="1400" dirty="0"/>
          </a:p>
          <a:p>
            <a:pPr marL="585788" lvl="1" indent="-285750" algn="just">
              <a:buFont typeface="Arial" panose="020B0604020202020204" pitchFamily="34" charset="0"/>
              <a:buChar char="•"/>
            </a:pPr>
            <a:r>
              <a:rPr lang="en-GB" sz="1400" dirty="0"/>
              <a:t>As an example, a DPS AP may desire to stay in the high power state for an extended duration. In this case, the AP can indicate its current default DPS state and its duration, to allow UHR STAs to exploit this information.</a:t>
            </a:r>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a:p>
            <a:pPr marL="285750" indent="-285750" algn="just">
              <a:buFont typeface="Arial" panose="020B0604020202020204" pitchFamily="34" charset="0"/>
              <a:buChar char="•"/>
            </a:pPr>
            <a:endParaRPr lang="en-GB" sz="15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Vishnu Ratnam, Samsung Electronics</a:t>
            </a:r>
            <a:endParaRPr lang="en-GB" dirty="0"/>
          </a:p>
        </p:txBody>
      </p:sp>
      <p:sp>
        <p:nvSpPr>
          <p:cNvPr id="4" name="Date Placeholder 3"/>
          <p:cNvSpPr>
            <a:spLocks noGrp="1"/>
          </p:cNvSpPr>
          <p:nvPr>
            <p:ph type="dt" idx="15"/>
          </p:nvPr>
        </p:nvSpPr>
        <p:spPr/>
        <p:txBody>
          <a:bodyPr/>
          <a:lstStyle/>
          <a:p>
            <a:r>
              <a:rPr lang="en-US"/>
              <a:t>December, 2024</a:t>
            </a:r>
            <a:endParaRPr lang="en-GB"/>
          </a:p>
        </p:txBody>
      </p:sp>
    </p:spTree>
    <p:extLst>
      <p:ext uri="{BB962C8B-B14F-4D97-AF65-F5344CB8AC3E}">
        <p14:creationId xmlns:p14="http://schemas.microsoft.com/office/powerpoint/2010/main" val="31687940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7966</TotalTime>
  <Words>2119</Words>
  <Application>Microsoft Office PowerPoint</Application>
  <PresentationFormat>On-screen Show (4:3)</PresentationFormat>
  <Paragraphs>298</Paragraphs>
  <Slides>16</Slides>
  <Notes>16</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MS Gothic</vt:lpstr>
      <vt:lpstr>Arial</vt:lpstr>
      <vt:lpstr>Arial Unicode MS</vt:lpstr>
      <vt:lpstr>Times New Roman</vt:lpstr>
      <vt:lpstr>Office Theme</vt:lpstr>
      <vt:lpstr>Document</vt:lpstr>
      <vt:lpstr>Parameter Update in DPS mode</vt:lpstr>
      <vt:lpstr>Abstract</vt:lpstr>
      <vt:lpstr>Introduction</vt:lpstr>
      <vt:lpstr>DPS mode parameters</vt:lpstr>
      <vt:lpstr>DPS update indication</vt:lpstr>
      <vt:lpstr>DPS update indication – contd.</vt:lpstr>
      <vt:lpstr>Current DPS parameter indication by AP</vt:lpstr>
      <vt:lpstr>Indication of high-power state periods for AP</vt:lpstr>
      <vt:lpstr>Conclusion</vt:lpstr>
      <vt:lpstr>Summary</vt:lpstr>
      <vt:lpstr>References</vt:lpstr>
      <vt:lpstr>Straw poll 1</vt:lpstr>
      <vt:lpstr>Straw poll 2</vt:lpstr>
      <vt:lpstr>Straw poll 3</vt:lpstr>
      <vt:lpstr>Straw poll 4</vt:lpstr>
      <vt:lpstr>Backup slides</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DPS parameter update</dc:title>
  <dc:creator>Vishnu Vardhan Ratnam</dc:creator>
  <cp:lastModifiedBy>Vishnu Vardhan Ratnam</cp:lastModifiedBy>
  <cp:revision>308</cp:revision>
  <cp:lastPrinted>1601-01-01T00:00:00Z</cp:lastPrinted>
  <dcterms:created xsi:type="dcterms:W3CDTF">2023-10-26T23:59:45Z</dcterms:created>
  <dcterms:modified xsi:type="dcterms:W3CDTF">2025-04-07T16:22:04Z</dcterms:modified>
</cp:coreProperties>
</file>