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70" r:id="rId2"/>
    <p:sldId id="1236" r:id="rId3"/>
    <p:sldId id="2147473595" r:id="rId4"/>
    <p:sldId id="2147473596" r:id="rId5"/>
    <p:sldId id="2147473563" r:id="rId6"/>
    <p:sldId id="2147473583" r:id="rId7"/>
    <p:sldId id="2147473577" r:id="rId8"/>
    <p:sldId id="1244" r:id="rId9"/>
    <p:sldId id="5976" r:id="rId10"/>
    <p:sldId id="2147473567"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B050"/>
    <a:srgbClr val="459706"/>
    <a:srgbClr val="FDEBD2"/>
    <a:srgbClr val="E1F5D1"/>
    <a:srgbClr val="FFEFFF"/>
    <a:srgbClr val="000000"/>
    <a:srgbClr val="6FA58E"/>
    <a:srgbClr val="FFE7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72" autoAdjust="0"/>
    <p:restoredTop sz="91774" autoAdjust="0"/>
  </p:normalViewPr>
  <p:slideViewPr>
    <p:cSldViewPr>
      <p:cViewPr varScale="1">
        <p:scale>
          <a:sx n="91" d="100"/>
          <a:sy n="91" d="100"/>
        </p:scale>
        <p:origin x="96" y="1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5790"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7</a:t>
            </a:fld>
            <a:endParaRPr lang="en-US"/>
          </a:p>
        </p:txBody>
      </p:sp>
    </p:spTree>
    <p:extLst>
      <p:ext uri="{BB962C8B-B14F-4D97-AF65-F5344CB8AC3E}">
        <p14:creationId xmlns:p14="http://schemas.microsoft.com/office/powerpoint/2010/main" val="3545088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
        <p:nvSpPr>
          <p:cNvPr id="7" name="Rectangle 5">
            <a:extLst>
              <a:ext uri="{FF2B5EF4-FFF2-40B4-BE49-F238E27FC236}">
                <a16:creationId xmlns:a16="http://schemas.microsoft.com/office/drawing/2014/main" id="{7282FEBE-F045-4E6F-BAFE-CCAD18F7EB80}"/>
              </a:ext>
            </a:extLst>
          </p:cNvPr>
          <p:cNvSpPr>
            <a:spLocks noGrp="1" noChangeArrowheads="1"/>
          </p:cNvSpPr>
          <p:nvPr>
            <p:ph type="ftr" sz="quarter" idx="3"/>
          </p:nvPr>
        </p:nvSpPr>
        <p:spPr bwMode="auto">
          <a:xfrm>
            <a:off x="6699317" y="6475413"/>
            <a:ext cx="18446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You-Wei Chen, </a:t>
            </a:r>
            <a:r>
              <a:rPr lang="en-US" altLang="ko-KR" dirty="0" err="1"/>
              <a:t>Mediatek</a:t>
            </a:r>
            <a:r>
              <a:rPr lang="en-US" altLang="ko-KR" dirty="0"/>
              <a:t> Inc.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5">
            <a:extLst>
              <a:ext uri="{FF2B5EF4-FFF2-40B4-BE49-F238E27FC236}">
                <a16:creationId xmlns:a16="http://schemas.microsoft.com/office/drawing/2014/main" id="{D3BE2D10-872A-479D-BDC2-D41B2602AFF9}"/>
              </a:ext>
            </a:extLst>
          </p:cNvPr>
          <p:cNvSpPr>
            <a:spLocks noGrp="1" noChangeArrowheads="1"/>
          </p:cNvSpPr>
          <p:nvPr>
            <p:ph type="ftr" sz="quarter" idx="3"/>
          </p:nvPr>
        </p:nvSpPr>
        <p:spPr bwMode="auto">
          <a:xfrm>
            <a:off x="6699317" y="6475413"/>
            <a:ext cx="18446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You-Wei Chen, </a:t>
            </a:r>
            <a:r>
              <a:rPr lang="en-US" altLang="ko-KR" dirty="0" err="1"/>
              <a:t>Mediatek</a:t>
            </a:r>
            <a:r>
              <a:rPr lang="en-US" altLang="ko-KR" dirty="0"/>
              <a:t> Inc.</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0"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1"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6"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7">
            <a:extLst>
              <a:ext uri="{FF2B5EF4-FFF2-40B4-BE49-F238E27FC236}">
                <a16:creationId xmlns:a16="http://schemas.microsoft.com/office/drawing/2014/main" id="{23020402-6900-9ED8-025F-A7D7AC3A8DF0}"/>
              </a:ext>
            </a:extLst>
          </p:cNvPr>
          <p:cNvSpPr>
            <a:spLocks noChangeArrowheads="1"/>
          </p:cNvSpPr>
          <p:nvPr userDrawn="1"/>
        </p:nvSpPr>
        <p:spPr bwMode="auto">
          <a:xfrm>
            <a:off x="696913" y="333395"/>
            <a:ext cx="951222" cy="276999"/>
          </a:xfrm>
          <a:prstGeom prst="rect">
            <a:avLst/>
          </a:prstGeom>
          <a:noFill/>
          <a:ln w="9525">
            <a:noFill/>
            <a:miter lim="800000"/>
            <a:headEnd/>
            <a:tailEnd/>
          </a:ln>
          <a:effectLst/>
        </p:spPr>
        <p:txBody>
          <a:bodyPr wrap="none" lIns="0" tIns="0" rIns="0" bIns="0" anchor="b">
            <a:spAutoFit/>
          </a:bodyPr>
          <a:lstStyle/>
          <a:p>
            <a:pPr algn="l" rtl="0" eaLnBrk="0" fontAlgn="base" hangingPunct="0">
              <a:spcBef>
                <a:spcPct val="0"/>
              </a:spcBef>
              <a:spcAft>
                <a:spcPct val="0"/>
              </a:spcAft>
              <a:defRPr/>
            </a:pPr>
            <a:r>
              <a:rPr lang="en-US" sz="1800" b="1" kern="1200" dirty="0">
                <a:solidFill>
                  <a:schemeClr val="tx1"/>
                </a:solidFill>
                <a:latin typeface="Times New Roman" pitchFamily="18" charset="0"/>
                <a:ea typeface="+mn-ea"/>
                <a:cs typeface="+mn-cs"/>
              </a:rPr>
              <a:t>Mar 2025</a:t>
            </a:r>
          </a:p>
        </p:txBody>
      </p:sp>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a:off x="6699317" y="6475413"/>
            <a:ext cx="18446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You-Wei Chen, </a:t>
            </a:r>
            <a:r>
              <a:rPr lang="en-US" altLang="ko-KR" dirty="0" err="1"/>
              <a:t>Mediatek</a:t>
            </a:r>
            <a:r>
              <a:rPr lang="en-US" altLang="ko-KR" dirty="0"/>
              <a:t>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userDrawn="1"/>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802.11-25/0399r1</a:t>
            </a:r>
          </a:p>
        </p:txBody>
      </p:sp>
      <p:sp>
        <p:nvSpPr>
          <p:cNvPr id="1032" name="Line 8"/>
          <p:cNvSpPr>
            <a:spLocks noChangeShapeType="1"/>
          </p:cNvSpPr>
          <p:nvPr/>
        </p:nvSpPr>
        <p:spPr bwMode="auto">
          <a:xfrm>
            <a:off x="9144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77083"/>
            <a:ext cx="8915400" cy="819506"/>
          </a:xfrm>
        </p:spPr>
        <p:txBody>
          <a:bodyPr/>
          <a:lstStyle/>
          <a:p>
            <a:r>
              <a:rPr lang="en-US" dirty="0"/>
              <a:t>COBF/COSR Design Follow-up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771525" y="1995425"/>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2025-03-10</a:t>
            </a:r>
          </a:p>
        </p:txBody>
      </p:sp>
      <p:sp>
        <p:nvSpPr>
          <p:cNvPr id="8" name="Rectangle 12"/>
          <p:cNvSpPr>
            <a:spLocks noChangeArrowheads="1"/>
          </p:cNvSpPr>
          <p:nvPr/>
        </p:nvSpPr>
        <p:spPr bwMode="auto">
          <a:xfrm>
            <a:off x="802005" y="2333909"/>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 name="Table 9"/>
          <p:cNvGraphicFramePr>
            <a:graphicFrameLocks noGrp="1"/>
          </p:cNvGraphicFramePr>
          <p:nvPr>
            <p:extLst>
              <p:ext uri="{D42A27DB-BD31-4B8C-83A1-F6EECF244321}">
                <p14:modId xmlns:p14="http://schemas.microsoft.com/office/powerpoint/2010/main" val="248456444"/>
              </p:ext>
            </p:extLst>
          </p:nvPr>
        </p:nvGraphicFramePr>
        <p:xfrm>
          <a:off x="1066800" y="2946760"/>
          <a:ext cx="7391400" cy="2482874"/>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337511">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375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You-Wei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200" dirty="0" err="1">
                          <a:solidFill>
                            <a:schemeClr val="tx1"/>
                          </a:solidFill>
                        </a:rPr>
                        <a:t>Mediatek</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200" dirty="0">
                          <a:solidFill>
                            <a:schemeClr val="tx1"/>
                          </a:solidFill>
                        </a:rPr>
                        <a:t>2840 Junction Ave.</a:t>
                      </a:r>
                    </a:p>
                    <a:p>
                      <a:pPr algn="ctr"/>
                      <a:r>
                        <a:rPr lang="en-US" sz="1200" dirty="0">
                          <a:solidFill>
                            <a:schemeClr val="tx1"/>
                          </a:solidFill>
                        </a:rPr>
                        <a:t>San</a:t>
                      </a:r>
                      <a:r>
                        <a:rPr lang="en-US" sz="1200" baseline="0" dirty="0">
                          <a:solidFill>
                            <a:schemeClr val="tx1"/>
                          </a:solidFill>
                        </a:rPr>
                        <a:t> Jose, CA, 95134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You-Wei.Chen@mediatek.com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Eric Pc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Jianhan Liu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1657446"/>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Kaiying Lu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5184172"/>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i-FI" sz="1200" dirty="0">
                          <a:solidFill>
                            <a:schemeClr val="tx1"/>
                          </a:solidFill>
                        </a:rPr>
                        <a:t>Shengquan Hu</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endParaRPr lang="en-US"/>
                    </a:p>
                  </a:txBody>
                  <a:tcPr>
                    <a:lnT w="12700" cap="flat" cmpd="sng" algn="ctr">
                      <a:solidFill>
                        <a:schemeClr val="tx1"/>
                      </a:solidFill>
                      <a:prstDash val="solid"/>
                      <a:round/>
                      <a:headEnd type="none" w="med" len="med"/>
                      <a:tailEnd type="none" w="med" len="med"/>
                    </a:lnT>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9446418"/>
                  </a:ext>
                </a:extLst>
              </a:tr>
              <a:tr h="3456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Thomas Pare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1" name="Footer Placeholder 4">
            <a:extLst>
              <a:ext uri="{FF2B5EF4-FFF2-40B4-BE49-F238E27FC236}">
                <a16:creationId xmlns:a16="http://schemas.microsoft.com/office/drawing/2014/main" id="{7CCBD4D1-F213-4D7D-8598-D55538C567CA}"/>
              </a:ext>
            </a:extLst>
          </p:cNvPr>
          <p:cNvSpPr>
            <a:spLocks noGrp="1"/>
          </p:cNvSpPr>
          <p:nvPr>
            <p:ph type="ftr" sz="quarter" idx="3"/>
          </p:nvPr>
        </p:nvSpPr>
        <p:spPr>
          <a:xfrm>
            <a:off x="6699317" y="6475413"/>
            <a:ext cx="1844609" cy="184666"/>
          </a:xfrm>
        </p:spPr>
        <p:txBody>
          <a:bodyPr/>
          <a:lstStyle/>
          <a:p>
            <a:pPr>
              <a:defRPr/>
            </a:pPr>
            <a:r>
              <a:rPr lang="en-US" altLang="ko-KR" dirty="0"/>
              <a:t>You-Wei Chen, </a:t>
            </a:r>
            <a:r>
              <a:rPr lang="en-US" altLang="ko-KR" dirty="0" err="1"/>
              <a:t>Mediatek</a:t>
            </a:r>
            <a:r>
              <a:rPr lang="en-US" altLang="ko-KR" dirty="0"/>
              <a:t> Inc.</a:t>
            </a:r>
          </a:p>
        </p:txBody>
      </p:sp>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94D0D-E76C-EB28-CB6D-6803EED8FA98}"/>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625340F6-D803-4547-D275-8A092B226302}"/>
              </a:ext>
            </a:extLst>
          </p:cNvPr>
          <p:cNvSpPr>
            <a:spLocks noGrp="1"/>
          </p:cNvSpPr>
          <p:nvPr>
            <p:ph idx="1"/>
          </p:nvPr>
        </p:nvSpPr>
        <p:spPr/>
        <p:txBody>
          <a:bodyPr/>
          <a:lstStyle/>
          <a:p>
            <a:pPr marL="0" indent="0">
              <a:buNone/>
              <a:tabLst>
                <a:tab pos="457200" algn="l"/>
              </a:tabLst>
            </a:pPr>
            <a:r>
              <a:rPr lang="en-GB" sz="1600" dirty="0">
                <a:effectLst/>
                <a:latin typeface="Times New Roman" panose="02020603050405020304" pitchFamily="18" charset="0"/>
                <a:ea typeface="Times New Roman" panose="02020603050405020304" pitchFamily="18" charset="0"/>
              </a:rPr>
              <a:t>Do you support to include the following text to the 11bn SFD?</a:t>
            </a:r>
            <a:endParaRPr lang="en-US" sz="1600" dirty="0">
              <a:effectLst/>
              <a:latin typeface="Times New Roman" panose="02020603050405020304" pitchFamily="18" charset="0"/>
              <a:ea typeface="Times New Roman" panose="02020603050405020304" pitchFamily="18" charset="0"/>
            </a:endParaRPr>
          </a:p>
          <a:p>
            <a:r>
              <a:rPr lang="en-US" sz="1600" dirty="0"/>
              <a:t>For Co-BF and Co-SR transmissions using UHR MU PPDU, </a:t>
            </a:r>
            <a:r>
              <a:rPr lang="en-US" altLang="zh-TW" sz="1600" dirty="0"/>
              <a:t>T</a:t>
            </a:r>
            <a:r>
              <a:rPr lang="en-US" sz="1600" dirty="0"/>
              <a:t>PE is fixed as 20us.</a:t>
            </a:r>
          </a:p>
          <a:p>
            <a:pPr lvl="1"/>
            <a:r>
              <a:rPr lang="en-US" sz="1400" dirty="0" err="1"/>
              <a:t>nominal_packet_padding</a:t>
            </a:r>
            <a:r>
              <a:rPr lang="en-US" sz="1400" dirty="0"/>
              <a:t> =20us and a factor =4.</a:t>
            </a:r>
          </a:p>
          <a:p>
            <a:pPr lvl="1"/>
            <a:endParaRPr lang="en-US" sz="1400" dirty="0"/>
          </a:p>
          <a:p>
            <a:pPr lvl="1"/>
            <a:r>
              <a:rPr lang="en-US" sz="1400" dirty="0"/>
              <a:t>Supporting doc: 11-25/399r1, 11-25/401r0</a:t>
            </a:r>
          </a:p>
          <a:p>
            <a:pPr lvl="1"/>
            <a:endParaRPr lang="en-US" sz="1400" dirty="0"/>
          </a:p>
        </p:txBody>
      </p:sp>
      <p:sp>
        <p:nvSpPr>
          <p:cNvPr id="4" name="Slide Number Placeholder 3">
            <a:extLst>
              <a:ext uri="{FF2B5EF4-FFF2-40B4-BE49-F238E27FC236}">
                <a16:creationId xmlns:a16="http://schemas.microsoft.com/office/drawing/2014/main" id="{57FE72CD-D090-73C1-6BE4-D7E7201B0FA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
        <p:nvSpPr>
          <p:cNvPr id="5" name="Footer Placeholder 4">
            <a:extLst>
              <a:ext uri="{FF2B5EF4-FFF2-40B4-BE49-F238E27FC236}">
                <a16:creationId xmlns:a16="http://schemas.microsoft.com/office/drawing/2014/main" id="{49AA8646-681F-5E0A-7D60-B9244E910DF9}"/>
              </a:ext>
            </a:extLst>
          </p:cNvPr>
          <p:cNvSpPr>
            <a:spLocks noGrp="1"/>
          </p:cNvSpPr>
          <p:nvPr>
            <p:ph type="ftr" sz="quarter" idx="3"/>
          </p:nvPr>
        </p:nvSpPr>
        <p:spPr/>
        <p:txBody>
          <a:bodyPr/>
          <a:lstStyle/>
          <a:p>
            <a:pPr>
              <a:defRPr/>
            </a:pPr>
            <a:r>
              <a:rPr lang="en-US" altLang="ko-KR"/>
              <a:t>You-Wei Chen, Mediatek Inc.</a:t>
            </a:r>
            <a:endParaRPr lang="en-US" altLang="ko-KR" dirty="0"/>
          </a:p>
        </p:txBody>
      </p:sp>
    </p:spTree>
    <p:extLst>
      <p:ext uri="{BB962C8B-B14F-4D97-AF65-F5344CB8AC3E}">
        <p14:creationId xmlns:p14="http://schemas.microsoft.com/office/powerpoint/2010/main" val="1239074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A07B-256D-0D02-F094-378E33656AC1}"/>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52EAE84-DE31-D322-9E67-1D90A393608E}"/>
              </a:ext>
            </a:extLst>
          </p:cNvPr>
          <p:cNvSpPr>
            <a:spLocks noGrp="1"/>
          </p:cNvSpPr>
          <p:nvPr>
            <p:ph idx="1"/>
          </p:nvPr>
        </p:nvSpPr>
        <p:spPr>
          <a:xfrm>
            <a:off x="685800" y="1524000"/>
            <a:ext cx="8229600" cy="4572000"/>
          </a:xfrm>
        </p:spPr>
        <p:txBody>
          <a:bodyPr/>
          <a:lstStyle/>
          <a:p>
            <a:r>
              <a:rPr lang="en-US" sz="1600" dirty="0"/>
              <a:t>COBF/COSR motions passed in IEEE [1]. There are still some open topics:</a:t>
            </a:r>
          </a:p>
          <a:p>
            <a:pPr lvl="1"/>
            <a:r>
              <a:rPr lang="en-US" sz="1600" dirty="0"/>
              <a:t>BSS color location in U-SIG</a:t>
            </a:r>
          </a:p>
          <a:p>
            <a:pPr lvl="1"/>
            <a:r>
              <a:rPr lang="en-US" sz="1600" dirty="0"/>
              <a:t>PE of COBF and COSR PPDU</a:t>
            </a:r>
          </a:p>
          <a:p>
            <a:pPr marL="457200" lvl="1" indent="0">
              <a:buNone/>
            </a:pPr>
            <a:endParaRPr lang="en-US" sz="1600" dirty="0"/>
          </a:p>
          <a:p>
            <a:pPr marL="342900" lvl="1" indent="-342900">
              <a:buFont typeface="Arial" panose="020B0604020202020204" pitchFamily="34" charset="0"/>
              <a:buChar char="•"/>
            </a:pPr>
            <a:endParaRPr lang="en-US" altLang="zh-TW" sz="1600" dirty="0">
              <a:ea typeface="+mn-ea"/>
              <a:cs typeface="+mn-cs"/>
            </a:endParaRPr>
          </a:p>
          <a:p>
            <a:pPr marL="342900" lvl="1" indent="-342900">
              <a:buFont typeface="Arial" panose="020B0604020202020204" pitchFamily="34" charset="0"/>
              <a:buChar char="•"/>
            </a:pPr>
            <a:r>
              <a:rPr lang="en-US" altLang="zh-TW" sz="1600" dirty="0">
                <a:ea typeface="+mn-ea"/>
                <a:cs typeface="+mn-cs"/>
              </a:rPr>
              <a:t>To perform </a:t>
            </a:r>
            <a:r>
              <a:rPr lang="en-US" sz="1600" dirty="0"/>
              <a:t>COBF/COSR transmission with a unified preamble, some i</a:t>
            </a:r>
            <a:r>
              <a:rPr lang="en-US" altLang="zh-TW" sz="1600" dirty="0">
                <a:ea typeface="+mn-ea"/>
                <a:cs typeface="+mn-cs"/>
              </a:rPr>
              <a:t>nformation exchange are required and discussed in [2-5]</a:t>
            </a:r>
            <a:r>
              <a:rPr lang="en-US" sz="1600" dirty="0">
                <a:ea typeface="+mn-ea"/>
                <a:cs typeface="+mn-cs"/>
              </a:rPr>
              <a:t>.</a:t>
            </a:r>
          </a:p>
          <a:p>
            <a:pPr lvl="1">
              <a:buFont typeface="Arial" panose="020B0604020202020204" pitchFamily="34" charset="0"/>
              <a:buChar char="–"/>
            </a:pPr>
            <a:r>
              <a:rPr lang="en-US" sz="1600" dirty="0"/>
              <a:t>Detailed frame exchange and containers need to be determined in MAC.</a:t>
            </a:r>
          </a:p>
          <a:p>
            <a:pPr lvl="1">
              <a:buFont typeface="Arial" panose="020B0604020202020204" pitchFamily="34" charset="0"/>
              <a:buChar char="–"/>
            </a:pPr>
            <a:r>
              <a:rPr lang="en-US" sz="1600" dirty="0"/>
              <a:t>Contents for COBF precoder calculation and preamble preparation can be decided in PHY.</a:t>
            </a:r>
            <a:endParaRPr lang="en-US" sz="1600" dirty="0">
              <a:ea typeface="+mn-ea"/>
              <a:cs typeface="+mn-cs"/>
            </a:endParaRPr>
          </a:p>
          <a:p>
            <a:endParaRPr lang="en-US" sz="1600" dirty="0"/>
          </a:p>
          <a:p>
            <a:endParaRPr lang="en-US" sz="1600" dirty="0"/>
          </a:p>
          <a:p>
            <a:r>
              <a:rPr lang="en-US" sz="1600" dirty="0"/>
              <a:t>In this presentation, we will discuss aforementioned topics.</a:t>
            </a:r>
          </a:p>
          <a:p>
            <a:pPr lvl="1"/>
            <a:endParaRPr lang="en-US" sz="1600" dirty="0"/>
          </a:p>
          <a:p>
            <a:endParaRPr lang="en-US" sz="1600" dirty="0"/>
          </a:p>
          <a:p>
            <a:endParaRPr lang="en-US" sz="1600" dirty="0"/>
          </a:p>
        </p:txBody>
      </p:sp>
      <p:sp>
        <p:nvSpPr>
          <p:cNvPr id="4" name="Slide Number Placeholder 3">
            <a:extLst>
              <a:ext uri="{FF2B5EF4-FFF2-40B4-BE49-F238E27FC236}">
                <a16:creationId xmlns:a16="http://schemas.microsoft.com/office/drawing/2014/main" id="{F47889AD-2B38-BFA0-874B-F9FC2FEC353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
        <p:nvSpPr>
          <p:cNvPr id="5" name="Footer Placeholder 4">
            <a:extLst>
              <a:ext uri="{FF2B5EF4-FFF2-40B4-BE49-F238E27FC236}">
                <a16:creationId xmlns:a16="http://schemas.microsoft.com/office/drawing/2014/main" id="{3FE82714-AC09-26B8-2558-C80002AC9D41}"/>
              </a:ext>
            </a:extLst>
          </p:cNvPr>
          <p:cNvSpPr>
            <a:spLocks noGrp="1"/>
          </p:cNvSpPr>
          <p:nvPr>
            <p:ph type="ftr" sz="quarter" idx="3"/>
          </p:nvPr>
        </p:nvSpPr>
        <p:spPr/>
        <p:txBody>
          <a:bodyPr/>
          <a:lstStyle/>
          <a:p>
            <a:pPr>
              <a:defRPr/>
            </a:pPr>
            <a:r>
              <a:rPr lang="en-US" altLang="ko-KR"/>
              <a:t>You-Wei Chen, Mediatek Inc.</a:t>
            </a:r>
            <a:endParaRPr lang="en-US" altLang="ko-KR" dirty="0"/>
          </a:p>
        </p:txBody>
      </p:sp>
    </p:spTree>
    <p:extLst>
      <p:ext uri="{BB962C8B-B14F-4D97-AF65-F5344CB8AC3E}">
        <p14:creationId xmlns:p14="http://schemas.microsoft.com/office/powerpoint/2010/main" val="3142863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4ACD2-7C5F-0B65-D4F1-AE3DF540028F}"/>
              </a:ext>
            </a:extLst>
          </p:cNvPr>
          <p:cNvSpPr>
            <a:spLocks noGrp="1"/>
          </p:cNvSpPr>
          <p:nvPr>
            <p:ph type="title"/>
          </p:nvPr>
        </p:nvSpPr>
        <p:spPr/>
        <p:txBody>
          <a:bodyPr/>
          <a:lstStyle/>
          <a:p>
            <a:r>
              <a:rPr lang="en-US" dirty="0"/>
              <a:t>BSS Color locations in U-SIG</a:t>
            </a:r>
          </a:p>
        </p:txBody>
      </p:sp>
      <p:sp>
        <p:nvSpPr>
          <p:cNvPr id="4" name="Slide Number Placeholder 3">
            <a:extLst>
              <a:ext uri="{FF2B5EF4-FFF2-40B4-BE49-F238E27FC236}">
                <a16:creationId xmlns:a16="http://schemas.microsoft.com/office/drawing/2014/main" id="{7F425B92-5E1B-B4C8-DEF6-111480BEA9E3}"/>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
        <p:nvSpPr>
          <p:cNvPr id="5" name="Footer Placeholder 4">
            <a:extLst>
              <a:ext uri="{FF2B5EF4-FFF2-40B4-BE49-F238E27FC236}">
                <a16:creationId xmlns:a16="http://schemas.microsoft.com/office/drawing/2014/main" id="{E6328513-50F3-A589-0062-A49173448139}"/>
              </a:ext>
            </a:extLst>
          </p:cNvPr>
          <p:cNvSpPr>
            <a:spLocks noGrp="1"/>
          </p:cNvSpPr>
          <p:nvPr>
            <p:ph type="ftr" sz="quarter" idx="3"/>
          </p:nvPr>
        </p:nvSpPr>
        <p:spPr/>
        <p:txBody>
          <a:bodyPr/>
          <a:lstStyle/>
          <a:p>
            <a:pPr>
              <a:defRPr/>
            </a:pPr>
            <a:r>
              <a:rPr lang="en-US" altLang="ko-KR"/>
              <a:t>You-Wei Chen, Mediatek Inc.</a:t>
            </a:r>
            <a:endParaRPr lang="en-US" altLang="ko-KR" dirty="0"/>
          </a:p>
        </p:txBody>
      </p:sp>
      <p:graphicFrame>
        <p:nvGraphicFramePr>
          <p:cNvPr id="7" name="Content Placeholder 12">
            <a:extLst>
              <a:ext uri="{FF2B5EF4-FFF2-40B4-BE49-F238E27FC236}">
                <a16:creationId xmlns:a16="http://schemas.microsoft.com/office/drawing/2014/main" id="{5F7CDAA1-E3AA-3214-EB2B-028B1D412CD8}"/>
              </a:ext>
            </a:extLst>
          </p:cNvPr>
          <p:cNvGraphicFramePr>
            <a:graphicFrameLocks/>
          </p:cNvGraphicFramePr>
          <p:nvPr/>
        </p:nvGraphicFramePr>
        <p:xfrm>
          <a:off x="79470" y="4620010"/>
          <a:ext cx="8985059" cy="939800"/>
        </p:xfrm>
        <a:graphic>
          <a:graphicData uri="http://schemas.openxmlformats.org/drawingml/2006/table">
            <a:tbl>
              <a:tblPr>
                <a:tableStyleId>{5940675A-B579-460E-94D1-54222C63F5DA}</a:tableStyleId>
              </a:tblPr>
              <a:tblGrid>
                <a:gridCol w="320875">
                  <a:extLst>
                    <a:ext uri="{9D8B030D-6E8A-4147-A177-3AD203B41FA5}">
                      <a16:colId xmlns:a16="http://schemas.microsoft.com/office/drawing/2014/main" val="855669673"/>
                    </a:ext>
                  </a:extLst>
                </a:gridCol>
                <a:gridCol w="320875">
                  <a:extLst>
                    <a:ext uri="{9D8B030D-6E8A-4147-A177-3AD203B41FA5}">
                      <a16:colId xmlns:a16="http://schemas.microsoft.com/office/drawing/2014/main" val="1335814082"/>
                    </a:ext>
                  </a:extLst>
                </a:gridCol>
                <a:gridCol w="320875">
                  <a:extLst>
                    <a:ext uri="{9D8B030D-6E8A-4147-A177-3AD203B41FA5}">
                      <a16:colId xmlns:a16="http://schemas.microsoft.com/office/drawing/2014/main" val="2608465225"/>
                    </a:ext>
                  </a:extLst>
                </a:gridCol>
                <a:gridCol w="610759">
                  <a:extLst>
                    <a:ext uri="{9D8B030D-6E8A-4147-A177-3AD203B41FA5}">
                      <a16:colId xmlns:a16="http://schemas.microsoft.com/office/drawing/2014/main" val="2925459864"/>
                    </a:ext>
                  </a:extLst>
                </a:gridCol>
                <a:gridCol w="320875">
                  <a:extLst>
                    <a:ext uri="{9D8B030D-6E8A-4147-A177-3AD203B41FA5}">
                      <a16:colId xmlns:a16="http://schemas.microsoft.com/office/drawing/2014/main" val="3192227541"/>
                    </a:ext>
                  </a:extLst>
                </a:gridCol>
                <a:gridCol w="320875">
                  <a:extLst>
                    <a:ext uri="{9D8B030D-6E8A-4147-A177-3AD203B41FA5}">
                      <a16:colId xmlns:a16="http://schemas.microsoft.com/office/drawing/2014/main" val="2074644055"/>
                    </a:ext>
                  </a:extLst>
                </a:gridCol>
                <a:gridCol w="320875">
                  <a:extLst>
                    <a:ext uri="{9D8B030D-6E8A-4147-A177-3AD203B41FA5}">
                      <a16:colId xmlns:a16="http://schemas.microsoft.com/office/drawing/2014/main" val="2190154970"/>
                    </a:ext>
                  </a:extLst>
                </a:gridCol>
                <a:gridCol w="352425">
                  <a:extLst>
                    <a:ext uri="{9D8B030D-6E8A-4147-A177-3AD203B41FA5}">
                      <a16:colId xmlns:a16="http://schemas.microsoft.com/office/drawing/2014/main" val="349875144"/>
                    </a:ext>
                  </a:extLst>
                </a:gridCol>
                <a:gridCol w="320875">
                  <a:extLst>
                    <a:ext uri="{9D8B030D-6E8A-4147-A177-3AD203B41FA5}">
                      <a16:colId xmlns:a16="http://schemas.microsoft.com/office/drawing/2014/main" val="1186747018"/>
                    </a:ext>
                  </a:extLst>
                </a:gridCol>
                <a:gridCol w="320875">
                  <a:extLst>
                    <a:ext uri="{9D8B030D-6E8A-4147-A177-3AD203B41FA5}">
                      <a16:colId xmlns:a16="http://schemas.microsoft.com/office/drawing/2014/main" val="1758137903"/>
                    </a:ext>
                  </a:extLst>
                </a:gridCol>
                <a:gridCol w="320875">
                  <a:extLst>
                    <a:ext uri="{9D8B030D-6E8A-4147-A177-3AD203B41FA5}">
                      <a16:colId xmlns:a16="http://schemas.microsoft.com/office/drawing/2014/main" val="2856570238"/>
                    </a:ext>
                  </a:extLst>
                </a:gridCol>
                <a:gridCol w="320875">
                  <a:extLst>
                    <a:ext uri="{9D8B030D-6E8A-4147-A177-3AD203B41FA5}">
                      <a16:colId xmlns:a16="http://schemas.microsoft.com/office/drawing/2014/main" val="2908115469"/>
                    </a:ext>
                  </a:extLst>
                </a:gridCol>
                <a:gridCol w="320875">
                  <a:extLst>
                    <a:ext uri="{9D8B030D-6E8A-4147-A177-3AD203B41FA5}">
                      <a16:colId xmlns:a16="http://schemas.microsoft.com/office/drawing/2014/main" val="239782892"/>
                    </a:ext>
                  </a:extLst>
                </a:gridCol>
                <a:gridCol w="320875">
                  <a:extLst>
                    <a:ext uri="{9D8B030D-6E8A-4147-A177-3AD203B41FA5}">
                      <a16:colId xmlns:a16="http://schemas.microsoft.com/office/drawing/2014/main" val="1996754861"/>
                    </a:ext>
                  </a:extLst>
                </a:gridCol>
                <a:gridCol w="320875">
                  <a:extLst>
                    <a:ext uri="{9D8B030D-6E8A-4147-A177-3AD203B41FA5}">
                      <a16:colId xmlns:a16="http://schemas.microsoft.com/office/drawing/2014/main" val="304630989"/>
                    </a:ext>
                  </a:extLst>
                </a:gridCol>
                <a:gridCol w="320875">
                  <a:extLst>
                    <a:ext uri="{9D8B030D-6E8A-4147-A177-3AD203B41FA5}">
                      <a16:colId xmlns:a16="http://schemas.microsoft.com/office/drawing/2014/main" val="2092720705"/>
                    </a:ext>
                  </a:extLst>
                </a:gridCol>
                <a:gridCol w="320875">
                  <a:extLst>
                    <a:ext uri="{9D8B030D-6E8A-4147-A177-3AD203B41FA5}">
                      <a16:colId xmlns:a16="http://schemas.microsoft.com/office/drawing/2014/main" val="1757821909"/>
                    </a:ext>
                  </a:extLst>
                </a:gridCol>
                <a:gridCol w="320875">
                  <a:extLst>
                    <a:ext uri="{9D8B030D-6E8A-4147-A177-3AD203B41FA5}">
                      <a16:colId xmlns:a16="http://schemas.microsoft.com/office/drawing/2014/main" val="3248302460"/>
                    </a:ext>
                  </a:extLst>
                </a:gridCol>
                <a:gridCol w="320875">
                  <a:extLst>
                    <a:ext uri="{9D8B030D-6E8A-4147-A177-3AD203B41FA5}">
                      <a16:colId xmlns:a16="http://schemas.microsoft.com/office/drawing/2014/main" val="4091503298"/>
                    </a:ext>
                  </a:extLst>
                </a:gridCol>
                <a:gridCol w="320875">
                  <a:extLst>
                    <a:ext uri="{9D8B030D-6E8A-4147-A177-3AD203B41FA5}">
                      <a16:colId xmlns:a16="http://schemas.microsoft.com/office/drawing/2014/main" val="846319646"/>
                    </a:ext>
                  </a:extLst>
                </a:gridCol>
                <a:gridCol w="320875">
                  <a:extLst>
                    <a:ext uri="{9D8B030D-6E8A-4147-A177-3AD203B41FA5}">
                      <a16:colId xmlns:a16="http://schemas.microsoft.com/office/drawing/2014/main" val="636514744"/>
                    </a:ext>
                  </a:extLst>
                </a:gridCol>
                <a:gridCol w="320875">
                  <a:extLst>
                    <a:ext uri="{9D8B030D-6E8A-4147-A177-3AD203B41FA5}">
                      <a16:colId xmlns:a16="http://schemas.microsoft.com/office/drawing/2014/main" val="3417450344"/>
                    </a:ext>
                  </a:extLst>
                </a:gridCol>
                <a:gridCol w="320875">
                  <a:extLst>
                    <a:ext uri="{9D8B030D-6E8A-4147-A177-3AD203B41FA5}">
                      <a16:colId xmlns:a16="http://schemas.microsoft.com/office/drawing/2014/main" val="3708647748"/>
                    </a:ext>
                  </a:extLst>
                </a:gridCol>
                <a:gridCol w="320875">
                  <a:extLst>
                    <a:ext uri="{9D8B030D-6E8A-4147-A177-3AD203B41FA5}">
                      <a16:colId xmlns:a16="http://schemas.microsoft.com/office/drawing/2014/main" val="2331234494"/>
                    </a:ext>
                  </a:extLst>
                </a:gridCol>
                <a:gridCol w="320875">
                  <a:extLst>
                    <a:ext uri="{9D8B030D-6E8A-4147-A177-3AD203B41FA5}">
                      <a16:colId xmlns:a16="http://schemas.microsoft.com/office/drawing/2014/main" val="3601723913"/>
                    </a:ext>
                  </a:extLst>
                </a:gridCol>
                <a:gridCol w="320875">
                  <a:extLst>
                    <a:ext uri="{9D8B030D-6E8A-4147-A177-3AD203B41FA5}">
                      <a16:colId xmlns:a16="http://schemas.microsoft.com/office/drawing/2014/main" val="990707881"/>
                    </a:ext>
                  </a:extLst>
                </a:gridCol>
                <a:gridCol w="320875">
                  <a:extLst>
                    <a:ext uri="{9D8B030D-6E8A-4147-A177-3AD203B41FA5}">
                      <a16:colId xmlns:a16="http://schemas.microsoft.com/office/drawing/2014/main" val="3165565109"/>
                    </a:ext>
                  </a:extLst>
                </a:gridCol>
              </a:tblGrid>
              <a:tr h="71527">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0</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3</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4</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5</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6</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a:effectLst/>
                          <a:latin typeface="Arial Narrow" panose="020B0606020202030204" pitchFamily="34" charset="0"/>
                        </a:rPr>
                        <a:t>7</a:t>
                      </a:r>
                      <a:endParaRPr lang="en-US" sz="1000" b="1" i="0" u="none" strike="noStrike">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a:effectLst/>
                          <a:latin typeface="Arial Narrow" panose="020B0606020202030204" pitchFamily="34" charset="0"/>
                        </a:rPr>
                        <a:t>8</a:t>
                      </a:r>
                      <a:endParaRPr lang="en-US" sz="1000" b="1" i="0" u="none" strike="noStrike">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a:effectLst/>
                          <a:latin typeface="Arial Narrow" panose="020B0606020202030204" pitchFamily="34" charset="0"/>
                        </a:rPr>
                        <a:t>9</a:t>
                      </a:r>
                      <a:endParaRPr lang="en-US" sz="1000" b="1" i="0" u="none" strike="noStrike">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10</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11</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12</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13</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14</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15</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16</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17</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18</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19</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a:effectLst/>
                          <a:latin typeface="Arial Narrow" panose="020B0606020202030204" pitchFamily="34" charset="0"/>
                        </a:rPr>
                        <a:t>20</a:t>
                      </a:r>
                      <a:endParaRPr lang="en-US" sz="1000" b="1" i="0" u="none" strike="noStrike">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21</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22</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23</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24</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25</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28110821"/>
                  </a:ext>
                </a:extLst>
              </a:tr>
              <a:tr h="92602">
                <a:tc>
                  <a:txBody>
                    <a:bodyPr/>
                    <a:lstStyle/>
                    <a:p>
                      <a:pPr algn="ctr" fontAlgn="b"/>
                      <a:r>
                        <a:rPr lang="en-US" sz="1000" b="1" u="none" strike="noStrike" dirty="0">
                          <a:effectLst/>
                          <a:latin typeface="Arial Narrow" panose="020B0606020202030204" pitchFamily="34" charset="0"/>
                        </a:rPr>
                        <a:t>U-SIG1</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fontAlgn="b"/>
                      <a:r>
                        <a:rPr lang="en-US" sz="1000" b="1" u="none" strike="noStrike" dirty="0">
                          <a:solidFill>
                            <a:srgbClr val="000000"/>
                          </a:solidFill>
                          <a:effectLst/>
                          <a:latin typeface="Arial Narrow" panose="020B0606020202030204" pitchFamily="34" charset="0"/>
                        </a:rPr>
                        <a:t>PHY version identifier</a:t>
                      </a:r>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5D1"/>
                    </a:solidFill>
                  </a:tcPr>
                </a:tc>
                <a:tc hMerge="1">
                  <a:txBody>
                    <a:bodyPr/>
                    <a:lstStyle/>
                    <a:p>
                      <a:endParaRPr lang="en-US"/>
                    </a:p>
                  </a:txBody>
                  <a:tcPr/>
                </a:tc>
                <a:tc gridSpan="3">
                  <a:txBody>
                    <a:bodyPr/>
                    <a:lstStyle/>
                    <a:p>
                      <a:pPr algn="ctr" fontAlgn="b"/>
                      <a:r>
                        <a:rPr lang="en-US" sz="1000" b="1" u="none" strike="noStrike" dirty="0">
                          <a:solidFill>
                            <a:srgbClr val="000000"/>
                          </a:solidFill>
                          <a:effectLst/>
                          <a:latin typeface="Arial Narrow" panose="020B0606020202030204" pitchFamily="34" charset="0"/>
                        </a:rPr>
                        <a:t>Bandwidth</a:t>
                      </a:r>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5D1"/>
                    </a:solid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5D1"/>
                    </a:solidFill>
                  </a:tcPr>
                </a:tc>
                <a:tc>
                  <a:txBody>
                    <a:bodyPr/>
                    <a:lstStyle/>
                    <a:p>
                      <a:pPr algn="ctr" fontAlgn="b"/>
                      <a:r>
                        <a:rPr lang="en-US" sz="1000" b="1" u="none" strike="noStrike" dirty="0">
                          <a:solidFill>
                            <a:srgbClr val="000000"/>
                          </a:solidFill>
                          <a:effectLst/>
                          <a:latin typeface="Arial Narrow" panose="020B0606020202030204" pitchFamily="34" charset="0"/>
                        </a:rPr>
                        <a:t>UL/DL</a:t>
                      </a:r>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6">
                  <a:txBody>
                    <a:bodyPr/>
                    <a:lstStyle/>
                    <a:p>
                      <a:pPr algn="ctr" fontAlgn="b"/>
                      <a:r>
                        <a:rPr lang="en-US" sz="1000" b="1" u="none" strike="noStrike" dirty="0">
                          <a:effectLst/>
                          <a:latin typeface="Arial Narrow" panose="020B0606020202030204" pitchFamily="34" charset="0"/>
                        </a:rPr>
                        <a:t>BSS color (sharing AP) </a:t>
                      </a:r>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a:p>
                  </a:txBody>
                  <a:tcPr/>
                </a:tc>
                <a:tc hMerge="1">
                  <a:txBody>
                    <a:bodyPr/>
                    <a:lstStyle/>
                    <a:p>
                      <a:endParaRPr lang="en-US"/>
                    </a:p>
                  </a:txBody>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E1F5D1"/>
                    </a:solidFill>
                  </a:tcPr>
                </a:tc>
                <a:tc hMerge="1">
                  <a:txBody>
                    <a:bodyPr/>
                    <a:lstStyle/>
                    <a:p>
                      <a:endParaRPr lang="en-US"/>
                    </a:p>
                  </a:txBody>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5D1"/>
                    </a:solidFill>
                  </a:tcPr>
                </a:tc>
                <a:tc gridSpan="7">
                  <a:txBody>
                    <a:bodyPr/>
                    <a:lstStyle/>
                    <a:p>
                      <a:pPr algn="ctr" fontAlgn="b"/>
                      <a:r>
                        <a:rPr lang="en-US" sz="1000" b="1" u="none" strike="noStrike" dirty="0">
                          <a:solidFill>
                            <a:srgbClr val="000000"/>
                          </a:solidFill>
                          <a:effectLst/>
                          <a:latin typeface="Arial Narrow" panose="020B0606020202030204" pitchFamily="34" charset="0"/>
                        </a:rPr>
                        <a:t>TXOP</a:t>
                      </a:r>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5D1"/>
                    </a:solid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5D1"/>
                    </a:solidFill>
                  </a:tcPr>
                </a:tc>
                <a:tc hMerge="1">
                  <a:txBody>
                    <a:bodyPr/>
                    <a:lstStyle/>
                    <a:p>
                      <a:endParaRPr lang="en-US"/>
                    </a:p>
                  </a:txBody>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5D1"/>
                    </a:solid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5D1"/>
                    </a:solid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5D1"/>
                    </a:solidFill>
                  </a:tcPr>
                </a:tc>
                <a:tc gridSpan="6">
                  <a:txBody>
                    <a:bodyPr/>
                    <a:lstStyle/>
                    <a:p>
                      <a:pPr algn="ctr" fontAlgn="b"/>
                      <a:r>
                        <a:rPr lang="en-US" sz="1000" b="1" u="none" strike="noStrike" dirty="0">
                          <a:effectLst/>
                          <a:latin typeface="Arial Narrow" panose="020B0606020202030204" pitchFamily="34" charset="0"/>
                        </a:rPr>
                        <a:t>BSS color (shared AP)</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r>
                        <a:rPr lang="en-US" sz="1000" b="1" u="none" strike="noStrike" dirty="0">
                          <a:effectLst/>
                          <a:latin typeface="Arial Narrow" panose="020B0606020202030204" pitchFamily="34" charset="0"/>
                        </a:rPr>
                        <a:t>Validate</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3291082546"/>
                  </a:ext>
                </a:extLst>
              </a:tr>
              <a:tr h="72958">
                <a:tc>
                  <a:txBody>
                    <a:bodyPr/>
                    <a:lstStyle/>
                    <a:p>
                      <a:pPr algn="ctr" fontAlgn="b"/>
                      <a:r>
                        <a:rPr lang="en-US" sz="1000" b="1" u="none" strike="noStrike" dirty="0">
                          <a:effectLst/>
                          <a:latin typeface="Arial Narrow" panose="020B0606020202030204" pitchFamily="34" charset="0"/>
                        </a:rPr>
                        <a:t>U-SIG2</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b"/>
                      <a:r>
                        <a:rPr lang="en-US" sz="1000" b="1" u="none" strike="noStrike" dirty="0">
                          <a:effectLst/>
                          <a:latin typeface="Arial Narrow" panose="020B0606020202030204" pitchFamily="34" charset="0"/>
                        </a:rPr>
                        <a:t>PPDU Type </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BD2"/>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TW" sz="1000" b="1" i="0" u="none" strike="noStrike" dirty="0">
                          <a:solidFill>
                            <a:srgbClr val="000000"/>
                          </a:solidFill>
                          <a:effectLst/>
                          <a:latin typeface="Arial Narrow" panose="020B0606020202030204" pitchFamily="34" charset="0"/>
                        </a:rPr>
                        <a:t>COBF/</a:t>
                      </a:r>
                    </a:p>
                    <a:p>
                      <a:pPr marL="0" marR="0" lvl="0" indent="0" algn="ctr" defTabSz="914400" rtl="0" eaLnBrk="1" fontAlgn="b" latinLnBrk="0" hangingPunct="1">
                        <a:lnSpc>
                          <a:spcPct val="100000"/>
                        </a:lnSpc>
                        <a:spcBef>
                          <a:spcPts val="0"/>
                        </a:spcBef>
                        <a:spcAft>
                          <a:spcPts val="0"/>
                        </a:spcAft>
                        <a:buClrTx/>
                        <a:buSzTx/>
                        <a:buFontTx/>
                        <a:buNone/>
                        <a:tabLst/>
                        <a:defRPr/>
                      </a:pPr>
                      <a:r>
                        <a:rPr lang="en-US" altLang="zh-TW" sz="1000" b="1" i="0" u="none" strike="noStrike" dirty="0">
                          <a:solidFill>
                            <a:srgbClr val="000000"/>
                          </a:solidFill>
                          <a:effectLst/>
                          <a:latin typeface="Arial Narrow" panose="020B0606020202030204" pitchFamily="34" charset="0"/>
                        </a:rPr>
                        <a:t>COSR</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pPr algn="ctr" fontAlgn="b"/>
                      <a:r>
                        <a:rPr lang="en-US" sz="1000" b="1" u="none" strike="noStrike" dirty="0">
                          <a:effectLst/>
                          <a:latin typeface="Arial Narrow" panose="020B0606020202030204" pitchFamily="34" charset="0"/>
                        </a:rPr>
                        <a:t>punctured channel info</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u="none" strike="noStrike" dirty="0">
                          <a:effectLst/>
                          <a:latin typeface="Arial Narrow" panose="020B0606020202030204" pitchFamily="34" charset="0"/>
                        </a:rPr>
                        <a:t>Validate</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tcPr>
                </a:tc>
                <a:tc gridSpan="2">
                  <a:txBody>
                    <a:bodyPr/>
                    <a:lstStyle/>
                    <a:p>
                      <a:pPr algn="ctr" fontAlgn="b"/>
                      <a:r>
                        <a:rPr lang="en-US" sz="1000" b="1" u="none" strike="noStrike" dirty="0">
                          <a:effectLst/>
                          <a:latin typeface="Arial Narrow" panose="020B0606020202030204" pitchFamily="34" charset="0"/>
                        </a:rPr>
                        <a:t>UHR-SIG MCS</a:t>
                      </a:r>
                      <a:endParaRPr lang="en-US" sz="1000" b="1" i="0" u="none" strike="noStrike" dirty="0">
                        <a:solidFill>
                          <a:srgbClr val="000000"/>
                        </a:solidFill>
                        <a:effectLst/>
                        <a:latin typeface="Arial Narrow" panose="020B0606020202030204" pitchFamily="34" charset="0"/>
                      </a:endParaRPr>
                    </a:p>
                  </a:txBody>
                  <a:tcPr marL="6350" marR="6350" marT="6350" marB="0" anchor="b"/>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tc>
                <a:tc gridSpan="5">
                  <a:txBody>
                    <a:bodyPr/>
                    <a:lstStyle/>
                    <a:p>
                      <a:pPr algn="ctr" fontAlgn="b"/>
                      <a:r>
                        <a:rPr lang="en-US" sz="1000" b="1" u="none" strike="noStrike" dirty="0">
                          <a:effectLst/>
                          <a:latin typeface="Arial Narrow" panose="020B0606020202030204" pitchFamily="34" charset="0"/>
                        </a:rPr>
                        <a:t>Number Of UHR-SIG Symbols</a:t>
                      </a:r>
                      <a:endParaRPr lang="en-US" sz="1000" b="1" i="0" u="none" strike="noStrike" dirty="0">
                        <a:solidFill>
                          <a:srgbClr val="000000"/>
                        </a:solidFill>
                        <a:effectLst/>
                        <a:latin typeface="Arial Narrow" panose="020B0606020202030204" pitchFamily="34" charset="0"/>
                      </a:endParaRPr>
                    </a:p>
                  </a:txBody>
                  <a:tcPr marL="6350" marR="6350" marT="635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b"/>
                      <a:r>
                        <a:rPr lang="en-US" sz="1000" b="1" u="none" strike="noStrike" dirty="0">
                          <a:solidFill>
                            <a:srgbClr val="000000"/>
                          </a:solidFill>
                          <a:effectLst/>
                          <a:latin typeface="Arial Narrow" panose="020B0606020202030204" pitchFamily="34" charset="0"/>
                        </a:rPr>
                        <a:t>CRC</a:t>
                      </a:r>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5D1"/>
                    </a:solid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5D1"/>
                    </a:solid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5D1"/>
                    </a:solidFill>
                  </a:tcPr>
                </a:tc>
                <a:tc gridSpan="6">
                  <a:txBody>
                    <a:bodyPr/>
                    <a:lstStyle/>
                    <a:p>
                      <a:pPr algn="ctr" fontAlgn="b"/>
                      <a:r>
                        <a:rPr lang="en-US" sz="1000" b="1" u="none" strike="noStrike" dirty="0">
                          <a:solidFill>
                            <a:srgbClr val="000000"/>
                          </a:solidFill>
                          <a:effectLst/>
                          <a:latin typeface="Arial Narrow" panose="020B0606020202030204" pitchFamily="34" charset="0"/>
                        </a:rPr>
                        <a:t>Tail</a:t>
                      </a:r>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5D1"/>
                    </a:solid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5D1"/>
                    </a:solid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5D1"/>
                    </a:solid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5D1"/>
                    </a:solidFill>
                  </a:tcPr>
                </a:tc>
                <a:tc hMerge="1">
                  <a:txBody>
                    <a:bodyPr/>
                    <a:lstStyle/>
                    <a:p>
                      <a:endParaRPr lang="en-US"/>
                    </a:p>
                  </a:txBody>
                  <a:tcPr/>
                </a:tc>
                <a:extLst>
                  <a:ext uri="{0D108BD9-81ED-4DB2-BD59-A6C34878D82A}">
                    <a16:rowId xmlns:a16="http://schemas.microsoft.com/office/drawing/2014/main" val="1471673775"/>
                  </a:ext>
                </a:extLst>
              </a:tr>
              <a:tr h="71527">
                <a:tc gridSpan="27">
                  <a:txBody>
                    <a:bodyPr/>
                    <a:lstStyle/>
                    <a:p>
                      <a:pPr algn="l"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tc>
                <a:tc hMerge="1">
                  <a:txBody>
                    <a:bodyPr/>
                    <a:lstStyle/>
                    <a:p>
                      <a:pPr algn="l"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000" b="1" i="0" u="none" strike="noStrike">
                        <a:solidFill>
                          <a:srgbClr val="000000"/>
                        </a:solidFill>
                        <a:effectLst/>
                        <a:latin typeface="Arial Narrow" panose="020B0606020202030204" pitchFamily="34" charset="0"/>
                      </a:endParaRPr>
                    </a:p>
                  </a:txBody>
                  <a:tcPr marL="6350" marR="6350" marT="6350" marB="0" anchor="b"/>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tc>
                <a:tc hMerge="1">
                  <a:txBody>
                    <a:bodyPr/>
                    <a:lstStyle/>
                    <a:p>
                      <a:pPr algn="l"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pPr algn="ctr" fontAlgn="b"/>
                      <a:endParaRPr lang="en-US" sz="1000" b="1" i="0" u="none" strike="noStrike">
                        <a:solidFill>
                          <a:srgbClr val="000000"/>
                        </a:solidFill>
                        <a:effectLst/>
                        <a:latin typeface="Arial Narrow" panose="020B0606020202030204" pitchFamily="34" charset="0"/>
                      </a:endParaRPr>
                    </a:p>
                  </a:txBody>
                  <a:tcPr marL="6350" marR="6350" marT="6350" marB="0" anchor="b"/>
                </a:tc>
                <a:tc hMerge="1">
                  <a:txBody>
                    <a:bodyPr/>
                    <a:lstStyle/>
                    <a:p>
                      <a:pPr algn="ctr" fontAlgn="b"/>
                      <a:endParaRPr lang="en-US" sz="1000" b="1" i="0" u="none" strike="noStrike">
                        <a:solidFill>
                          <a:srgbClr val="000000"/>
                        </a:solidFill>
                        <a:effectLst/>
                        <a:latin typeface="Arial Narrow" panose="020B0606020202030204" pitchFamily="34" charset="0"/>
                      </a:endParaRPr>
                    </a:p>
                  </a:txBody>
                  <a:tcPr marL="6350" marR="6350" marT="6350" marB="0" anchor="b"/>
                </a:tc>
                <a:tc hMerge="1">
                  <a:txBody>
                    <a:bodyPr/>
                    <a:lstStyle/>
                    <a:p>
                      <a:pPr algn="l"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tc>
                <a:tc hMerge="1">
                  <a:txBody>
                    <a:bodyPr/>
                    <a:lstStyle/>
                    <a:p>
                      <a:pPr algn="l"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pPr algn="l"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tc>
                <a:tc hMerge="1">
                  <a:txBody>
                    <a:bodyPr/>
                    <a:lstStyle/>
                    <a:p>
                      <a:pPr algn="l"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tc>
                <a:tc hMerge="1">
                  <a:txBody>
                    <a:bodyPr/>
                    <a:lstStyle/>
                    <a:p>
                      <a:pPr algn="l"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1647321943"/>
                  </a:ext>
                </a:extLst>
              </a:tr>
            </a:tbl>
          </a:graphicData>
        </a:graphic>
      </p:graphicFrame>
      <p:sp>
        <p:nvSpPr>
          <p:cNvPr id="8" name="TextBox 7">
            <a:extLst>
              <a:ext uri="{FF2B5EF4-FFF2-40B4-BE49-F238E27FC236}">
                <a16:creationId xmlns:a16="http://schemas.microsoft.com/office/drawing/2014/main" id="{62FC074D-5A24-684F-0BA7-286464AFD169}"/>
              </a:ext>
            </a:extLst>
          </p:cNvPr>
          <p:cNvSpPr txBox="1"/>
          <p:nvPr/>
        </p:nvSpPr>
        <p:spPr>
          <a:xfrm>
            <a:off x="335669" y="1527937"/>
            <a:ext cx="8472662" cy="2603790"/>
          </a:xfrm>
          <a:prstGeom prst="rect">
            <a:avLst/>
          </a:prstGeom>
          <a:noFill/>
        </p:spPr>
        <p:txBody>
          <a:bodyPr wrap="square">
            <a:spAutoFit/>
          </a:bodyPr>
          <a:lstStyle/>
          <a:p>
            <a:pPr marL="342900" indent="-342900" eaLnBrk="0" hangingPunct="0">
              <a:spcBef>
                <a:spcPct val="20000"/>
              </a:spcBef>
              <a:buFontTx/>
              <a:buChar char="•"/>
            </a:pPr>
            <a:r>
              <a:rPr lang="en-US" altLang="zh-TW" sz="1600" dirty="0"/>
              <a:t>If we put first BSS color as shared AP in the COBF PPDU, it helps shared AP STAs set intra NAV. Since UHR STAs can understand two BSS color, this only helps EHT STAs.</a:t>
            </a:r>
          </a:p>
          <a:p>
            <a:pPr marL="342900" indent="-342900" eaLnBrk="0" hangingPunct="0">
              <a:spcBef>
                <a:spcPct val="20000"/>
              </a:spcBef>
              <a:buChar char="•"/>
            </a:pPr>
            <a:endParaRPr lang="en-US" sz="1600" dirty="0">
              <a:latin typeface="+mn-lt"/>
              <a:cs typeface="+mn-cs"/>
            </a:endParaRPr>
          </a:p>
          <a:p>
            <a:pPr marL="342900" indent="-342900" eaLnBrk="0" hangingPunct="0">
              <a:spcBef>
                <a:spcPct val="20000"/>
              </a:spcBef>
              <a:buChar char="•"/>
            </a:pPr>
            <a:r>
              <a:rPr lang="en-US" sz="1600" dirty="0">
                <a:latin typeface="+mn-lt"/>
                <a:cs typeface="+mn-cs"/>
              </a:rPr>
              <a:t>We prefer to keep the first BSS color as sharing AP:</a:t>
            </a:r>
          </a:p>
          <a:p>
            <a:pPr marL="800100" lvl="1" indent="-342900" eaLnBrk="0" hangingPunct="0">
              <a:spcBef>
                <a:spcPct val="20000"/>
              </a:spcBef>
              <a:buChar char="•"/>
            </a:pPr>
            <a:r>
              <a:rPr lang="en-US" sz="1600" dirty="0">
                <a:latin typeface="+mn-lt"/>
                <a:cs typeface="+mn-cs"/>
              </a:rPr>
              <a:t>It is less impact to sharing AP</a:t>
            </a:r>
            <a:r>
              <a:rPr lang="zh-TW" altLang="en-US" sz="1600" dirty="0">
                <a:latin typeface="+mn-lt"/>
                <a:cs typeface="+mn-cs"/>
              </a:rPr>
              <a:t> </a:t>
            </a:r>
            <a:r>
              <a:rPr lang="en-US" altLang="zh-TW" sz="1600" dirty="0">
                <a:latin typeface="+mn-lt"/>
                <a:cs typeface="+mn-cs"/>
              </a:rPr>
              <a:t>TX</a:t>
            </a:r>
            <a:r>
              <a:rPr lang="zh-TW" altLang="en-US" sz="1600" dirty="0">
                <a:latin typeface="+mn-lt"/>
                <a:cs typeface="+mn-cs"/>
              </a:rPr>
              <a:t> </a:t>
            </a:r>
            <a:r>
              <a:rPr lang="en-US" altLang="zh-TW" sz="1600" dirty="0">
                <a:latin typeface="+mn-lt"/>
                <a:cs typeface="+mn-cs"/>
              </a:rPr>
              <a:t>processing</a:t>
            </a:r>
            <a:r>
              <a:rPr lang="zh-TW" altLang="en-US" sz="1600" dirty="0">
                <a:latin typeface="+mn-lt"/>
                <a:cs typeface="+mn-cs"/>
              </a:rPr>
              <a:t> </a:t>
            </a:r>
            <a:r>
              <a:rPr lang="en-US" altLang="zh-TW" sz="1600" dirty="0">
                <a:latin typeface="+mn-lt"/>
                <a:cs typeface="+mn-cs"/>
              </a:rPr>
              <a:t>flow (follow the normal TX). </a:t>
            </a:r>
            <a:endParaRPr lang="en-US" sz="1600" dirty="0">
              <a:latin typeface="+mn-lt"/>
              <a:cs typeface="+mn-cs"/>
            </a:endParaRPr>
          </a:p>
          <a:p>
            <a:pPr marL="800100" lvl="1" indent="-342900" eaLnBrk="0" hangingPunct="0">
              <a:spcBef>
                <a:spcPct val="20000"/>
              </a:spcBef>
              <a:buChar char="•"/>
            </a:pPr>
            <a:r>
              <a:rPr lang="en-US" sz="1600" dirty="0">
                <a:latin typeface="+mn-lt"/>
                <a:cs typeface="+mn-cs"/>
              </a:rPr>
              <a:t>If shared AP does not able to transmit COBF/COSR PPDU after trigger, it does not make sense to ask OBSS STAs set intra NAV.</a:t>
            </a:r>
          </a:p>
          <a:p>
            <a:pPr marL="342900" indent="-342900" eaLnBrk="0" hangingPunct="0">
              <a:spcBef>
                <a:spcPct val="20000"/>
              </a:spcBef>
              <a:buChar char="•"/>
            </a:pPr>
            <a:endParaRPr lang="en-US" altLang="zh-TW" sz="1600" dirty="0">
              <a:latin typeface="+mn-lt"/>
              <a:cs typeface="+mn-cs"/>
            </a:endParaRPr>
          </a:p>
          <a:p>
            <a:pPr marL="342900" indent="-342900" eaLnBrk="0" hangingPunct="0">
              <a:spcBef>
                <a:spcPct val="20000"/>
              </a:spcBef>
              <a:buChar char="•"/>
            </a:pPr>
            <a:endParaRPr lang="en-US" sz="1600" dirty="0">
              <a:latin typeface="+mn-lt"/>
              <a:cs typeface="+mn-cs"/>
            </a:endParaRPr>
          </a:p>
        </p:txBody>
      </p:sp>
    </p:spTree>
    <p:extLst>
      <p:ext uri="{BB962C8B-B14F-4D97-AF65-F5344CB8AC3E}">
        <p14:creationId xmlns:p14="http://schemas.microsoft.com/office/powerpoint/2010/main" val="3878554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43A725EE-F80E-6E90-B39F-245D4E048E43}"/>
              </a:ext>
            </a:extLst>
          </p:cNvPr>
          <p:cNvPicPr>
            <a:picLocks noChangeAspect="1"/>
          </p:cNvPicPr>
          <p:nvPr/>
        </p:nvPicPr>
        <p:blipFill>
          <a:blip r:embed="rId2"/>
          <a:stretch>
            <a:fillRect/>
          </a:stretch>
        </p:blipFill>
        <p:spPr>
          <a:xfrm>
            <a:off x="725214" y="3912476"/>
            <a:ext cx="4571999" cy="1794348"/>
          </a:xfrm>
          <a:prstGeom prst="rect">
            <a:avLst/>
          </a:prstGeom>
        </p:spPr>
      </p:pic>
      <p:sp>
        <p:nvSpPr>
          <p:cNvPr id="2" name="Title 1">
            <a:extLst>
              <a:ext uri="{FF2B5EF4-FFF2-40B4-BE49-F238E27FC236}">
                <a16:creationId xmlns:a16="http://schemas.microsoft.com/office/drawing/2014/main" id="{59E6AF4C-F4DC-4DF7-CA9A-24537DEC68CA}"/>
              </a:ext>
            </a:extLst>
          </p:cNvPr>
          <p:cNvSpPr>
            <a:spLocks noGrp="1"/>
          </p:cNvSpPr>
          <p:nvPr>
            <p:ph type="title"/>
          </p:nvPr>
        </p:nvSpPr>
        <p:spPr/>
        <p:txBody>
          <a:bodyPr/>
          <a:lstStyle/>
          <a:p>
            <a:r>
              <a:rPr lang="en-US" dirty="0"/>
              <a:t>Fixed T</a:t>
            </a:r>
            <a:r>
              <a:rPr lang="en-US" altLang="zh-TW" dirty="0"/>
              <a:t>PE</a:t>
            </a:r>
            <a:endParaRPr lang="en-US" dirty="0"/>
          </a:p>
        </p:txBody>
      </p:sp>
      <p:sp>
        <p:nvSpPr>
          <p:cNvPr id="3" name="Content Placeholder 2">
            <a:extLst>
              <a:ext uri="{FF2B5EF4-FFF2-40B4-BE49-F238E27FC236}">
                <a16:creationId xmlns:a16="http://schemas.microsoft.com/office/drawing/2014/main" id="{743D0503-FE24-1535-A11E-0E36588AAACE}"/>
              </a:ext>
            </a:extLst>
          </p:cNvPr>
          <p:cNvSpPr>
            <a:spLocks noGrp="1"/>
          </p:cNvSpPr>
          <p:nvPr>
            <p:ph idx="1"/>
          </p:nvPr>
        </p:nvSpPr>
        <p:spPr>
          <a:xfrm>
            <a:off x="685800" y="1519382"/>
            <a:ext cx="7772400" cy="4576618"/>
          </a:xfrm>
        </p:spPr>
        <p:txBody>
          <a:bodyPr/>
          <a:lstStyle/>
          <a:p>
            <a:r>
              <a:rPr lang="en-US" sz="1600" dirty="0"/>
              <a:t>PE setting is depending on the STA capabilities, e.g., give additional time to decode the incoming PPDU or to prepare ACK.</a:t>
            </a:r>
          </a:p>
          <a:p>
            <a:r>
              <a:rPr lang="en-US" sz="1600" dirty="0"/>
              <a:t>From both BSS, the setting PE in COBF and COSR PPDU (max allowable PE) should accommodate all STA requirements. </a:t>
            </a:r>
          </a:p>
          <a:p>
            <a:endParaRPr lang="en-US" sz="1600" dirty="0"/>
          </a:p>
          <a:p>
            <a:r>
              <a:rPr lang="en-US" sz="1600" dirty="0"/>
              <a:t>To avoid additional info exchange, we propose to fixed TPE as 20us:</a:t>
            </a:r>
          </a:p>
          <a:p>
            <a:pPr lvl="1"/>
            <a:r>
              <a:rPr lang="en-US" sz="1600" dirty="0" err="1"/>
              <a:t>nominal_packet_padding</a:t>
            </a:r>
            <a:r>
              <a:rPr lang="en-US" sz="1600" dirty="0"/>
              <a:t> =20us and a factor =4</a:t>
            </a:r>
          </a:p>
          <a:p>
            <a:endParaRPr lang="en-US" dirty="0"/>
          </a:p>
          <a:p>
            <a:endParaRPr lang="en-US" dirty="0"/>
          </a:p>
        </p:txBody>
      </p:sp>
      <p:sp>
        <p:nvSpPr>
          <p:cNvPr id="4" name="Slide Number Placeholder 3">
            <a:extLst>
              <a:ext uri="{FF2B5EF4-FFF2-40B4-BE49-F238E27FC236}">
                <a16:creationId xmlns:a16="http://schemas.microsoft.com/office/drawing/2014/main" id="{AC0C99F0-1252-A86D-6424-E47019EB854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5" name="Footer Placeholder 4">
            <a:extLst>
              <a:ext uri="{FF2B5EF4-FFF2-40B4-BE49-F238E27FC236}">
                <a16:creationId xmlns:a16="http://schemas.microsoft.com/office/drawing/2014/main" id="{35B0042F-5D26-5DA3-614E-67E607391D65}"/>
              </a:ext>
            </a:extLst>
          </p:cNvPr>
          <p:cNvSpPr>
            <a:spLocks noGrp="1"/>
          </p:cNvSpPr>
          <p:nvPr>
            <p:ph type="ftr" sz="quarter" idx="3"/>
          </p:nvPr>
        </p:nvSpPr>
        <p:spPr/>
        <p:txBody>
          <a:bodyPr/>
          <a:lstStyle/>
          <a:p>
            <a:pPr>
              <a:defRPr/>
            </a:pPr>
            <a:r>
              <a:rPr lang="en-US" altLang="ko-KR"/>
              <a:t>You-Wei Chen, Mediatek Inc.</a:t>
            </a:r>
            <a:endParaRPr lang="en-US" altLang="ko-KR" dirty="0"/>
          </a:p>
        </p:txBody>
      </p:sp>
      <p:cxnSp>
        <p:nvCxnSpPr>
          <p:cNvPr id="12" name="Straight Arrow Connector 11">
            <a:extLst>
              <a:ext uri="{FF2B5EF4-FFF2-40B4-BE49-F238E27FC236}">
                <a16:creationId xmlns:a16="http://schemas.microsoft.com/office/drawing/2014/main" id="{18EEFAF4-1BCB-76F3-FCFF-CBB7DE9DD9F1}"/>
              </a:ext>
            </a:extLst>
          </p:cNvPr>
          <p:cNvCxnSpPr>
            <a:cxnSpLocks/>
          </p:cNvCxnSpPr>
          <p:nvPr/>
        </p:nvCxnSpPr>
        <p:spPr bwMode="auto">
          <a:xfrm flipH="1">
            <a:off x="4975225" y="5201564"/>
            <a:ext cx="349394" cy="256262"/>
          </a:xfrm>
          <a:prstGeom prst="straightConnector1">
            <a:avLst/>
          </a:prstGeom>
          <a:ln>
            <a:solidFill>
              <a:srgbClr val="FF9900"/>
            </a:solidFill>
            <a:headEnd type="none" w="sm" len="sm"/>
            <a:tailEnd type="triangle"/>
          </a:ln>
        </p:spPr>
        <p:style>
          <a:lnRef idx="1">
            <a:schemeClr val="accent6"/>
          </a:lnRef>
          <a:fillRef idx="0">
            <a:schemeClr val="accent6"/>
          </a:fillRef>
          <a:effectRef idx="0">
            <a:schemeClr val="accent6"/>
          </a:effectRef>
          <a:fontRef idx="minor">
            <a:schemeClr val="tx1"/>
          </a:fontRef>
        </p:style>
      </p:cxnSp>
      <p:sp>
        <p:nvSpPr>
          <p:cNvPr id="13" name="TextBox 12">
            <a:extLst>
              <a:ext uri="{FF2B5EF4-FFF2-40B4-BE49-F238E27FC236}">
                <a16:creationId xmlns:a16="http://schemas.microsoft.com/office/drawing/2014/main" id="{2237B1B6-BB1E-683B-8357-ECF2B2EB0B29}"/>
              </a:ext>
            </a:extLst>
          </p:cNvPr>
          <p:cNvSpPr txBox="1"/>
          <p:nvPr/>
        </p:nvSpPr>
        <p:spPr>
          <a:xfrm>
            <a:off x="5264150" y="5012493"/>
            <a:ext cx="1814579" cy="246221"/>
          </a:xfrm>
          <a:prstGeom prst="rect">
            <a:avLst/>
          </a:prstGeom>
          <a:noFill/>
        </p:spPr>
        <p:txBody>
          <a:bodyPr wrap="square">
            <a:spAutoFit/>
          </a:bodyPr>
          <a:lstStyle/>
          <a:p>
            <a:pPr marL="0" lvl="1">
              <a:spcBef>
                <a:spcPts val="600"/>
              </a:spcBef>
            </a:pPr>
            <a:r>
              <a:rPr lang="en-US" sz="1000" b="1" dirty="0">
                <a:solidFill>
                  <a:srgbClr val="FF9900"/>
                </a:solidFill>
                <a:latin typeface="Arial Narrow" panose="020B0606020202030204" pitchFamily="34" charset="0"/>
              </a:rPr>
              <a:t>Fixed TPE=20us</a:t>
            </a:r>
          </a:p>
        </p:txBody>
      </p:sp>
      <p:pic>
        <p:nvPicPr>
          <p:cNvPr id="11" name="Picture 10">
            <a:extLst>
              <a:ext uri="{FF2B5EF4-FFF2-40B4-BE49-F238E27FC236}">
                <a16:creationId xmlns:a16="http://schemas.microsoft.com/office/drawing/2014/main" id="{467EC45D-F908-CBCA-46EF-9942D5CCFCFD}"/>
              </a:ext>
            </a:extLst>
          </p:cNvPr>
          <p:cNvPicPr>
            <a:picLocks noChangeAspect="1"/>
          </p:cNvPicPr>
          <p:nvPr/>
        </p:nvPicPr>
        <p:blipFill>
          <a:blip r:embed="rId3"/>
          <a:stretch>
            <a:fillRect/>
          </a:stretch>
        </p:blipFill>
        <p:spPr>
          <a:xfrm>
            <a:off x="1600200" y="5667262"/>
            <a:ext cx="6248400" cy="775824"/>
          </a:xfrm>
          <a:prstGeom prst="rect">
            <a:avLst/>
          </a:prstGeom>
        </p:spPr>
      </p:pic>
      <p:cxnSp>
        <p:nvCxnSpPr>
          <p:cNvPr id="16" name="Straight Arrow Connector 15">
            <a:extLst>
              <a:ext uri="{FF2B5EF4-FFF2-40B4-BE49-F238E27FC236}">
                <a16:creationId xmlns:a16="http://schemas.microsoft.com/office/drawing/2014/main" id="{C6285474-5D15-A832-A7B6-85A43DAEF873}"/>
              </a:ext>
            </a:extLst>
          </p:cNvPr>
          <p:cNvCxnSpPr>
            <a:cxnSpLocks/>
          </p:cNvCxnSpPr>
          <p:nvPr/>
        </p:nvCxnSpPr>
        <p:spPr bwMode="auto">
          <a:xfrm>
            <a:off x="6094412" y="5210821"/>
            <a:ext cx="709613" cy="551805"/>
          </a:xfrm>
          <a:prstGeom prst="straightConnector1">
            <a:avLst/>
          </a:prstGeom>
          <a:ln>
            <a:solidFill>
              <a:srgbClr val="FF9900"/>
            </a:solidFill>
            <a:headEnd type="none" w="sm" len="sm"/>
            <a:tailEnd type="triangle"/>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370790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2A0F4-5E15-691E-1426-6B4A7AF3721A}"/>
              </a:ext>
            </a:extLst>
          </p:cNvPr>
          <p:cNvSpPr>
            <a:spLocks noGrp="1"/>
          </p:cNvSpPr>
          <p:nvPr>
            <p:ph type="title"/>
          </p:nvPr>
        </p:nvSpPr>
        <p:spPr/>
        <p:txBody>
          <a:bodyPr/>
          <a:lstStyle/>
          <a:p>
            <a:r>
              <a:rPr lang="en-US" sz="2800" dirty="0"/>
              <a:t>A common frame exchange for COBF/COSR</a:t>
            </a:r>
            <a:endParaRPr lang="en-US" dirty="0"/>
          </a:p>
        </p:txBody>
      </p:sp>
      <p:sp>
        <p:nvSpPr>
          <p:cNvPr id="3" name="Content Placeholder 2">
            <a:extLst>
              <a:ext uri="{FF2B5EF4-FFF2-40B4-BE49-F238E27FC236}">
                <a16:creationId xmlns:a16="http://schemas.microsoft.com/office/drawing/2014/main" id="{EB2A7CD4-04F3-F356-319E-43367CD56AA9}"/>
              </a:ext>
            </a:extLst>
          </p:cNvPr>
          <p:cNvSpPr>
            <a:spLocks noGrp="1"/>
          </p:cNvSpPr>
          <p:nvPr>
            <p:ph idx="1"/>
          </p:nvPr>
        </p:nvSpPr>
        <p:spPr>
          <a:xfrm>
            <a:off x="685800" y="1565383"/>
            <a:ext cx="7772400" cy="4530617"/>
          </a:xfrm>
        </p:spPr>
        <p:txBody>
          <a:bodyPr/>
          <a:lstStyle/>
          <a:p>
            <a:r>
              <a:rPr lang="en-US" sz="1600" dirty="0"/>
              <a:t>It is desirable to have a common framework for both COBF and COSR. </a:t>
            </a:r>
          </a:p>
          <a:p>
            <a:pPr lvl="1"/>
            <a:r>
              <a:rPr lang="en-US" sz="1600" dirty="0"/>
              <a:t>To simply the standard design.</a:t>
            </a:r>
          </a:p>
          <a:p>
            <a:r>
              <a:rPr lang="en-US" sz="1600" dirty="0"/>
              <a:t>Prefer to exchange </a:t>
            </a:r>
            <a:r>
              <a:rPr lang="en-US" sz="1600" b="1" dirty="0"/>
              <a:t>necessary info </a:t>
            </a:r>
            <a:r>
              <a:rPr lang="en-US" sz="1600" dirty="0"/>
              <a:t>for calculating the COBF precoder. </a:t>
            </a:r>
          </a:p>
          <a:p>
            <a:pPr lvl="1"/>
            <a:r>
              <a:rPr lang="en-US" sz="1600" dirty="0"/>
              <a:t>To simply the carried info</a:t>
            </a:r>
          </a:p>
          <a:p>
            <a:r>
              <a:rPr lang="en-US" sz="1600" dirty="0"/>
              <a:t>Prefer to confirm and carry</a:t>
            </a:r>
            <a:r>
              <a:rPr lang="en-US" sz="1600" b="1" dirty="0"/>
              <a:t> self-contained info </a:t>
            </a:r>
            <a:r>
              <a:rPr lang="en-US" sz="1600" dirty="0"/>
              <a:t>for COBF/COSR PPDU transmission.</a:t>
            </a:r>
          </a:p>
          <a:p>
            <a:pPr lvl="1"/>
            <a:r>
              <a:rPr lang="en-US" sz="1600" dirty="0"/>
              <a:t>To simply the implementation. </a:t>
            </a:r>
          </a:p>
          <a:p>
            <a:endParaRPr lang="en-US" sz="1400" dirty="0"/>
          </a:p>
        </p:txBody>
      </p:sp>
      <p:sp>
        <p:nvSpPr>
          <p:cNvPr id="4" name="Slide Number Placeholder 3">
            <a:extLst>
              <a:ext uri="{FF2B5EF4-FFF2-40B4-BE49-F238E27FC236}">
                <a16:creationId xmlns:a16="http://schemas.microsoft.com/office/drawing/2014/main" id="{B29493E5-38BF-B1D8-DF84-D0A2E2C929C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5" name="Footer Placeholder 4">
            <a:extLst>
              <a:ext uri="{FF2B5EF4-FFF2-40B4-BE49-F238E27FC236}">
                <a16:creationId xmlns:a16="http://schemas.microsoft.com/office/drawing/2014/main" id="{9AAD08DA-A461-4FEC-F97C-AC9FA46D020A}"/>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12" name="TextBox 11">
            <a:extLst>
              <a:ext uri="{FF2B5EF4-FFF2-40B4-BE49-F238E27FC236}">
                <a16:creationId xmlns:a16="http://schemas.microsoft.com/office/drawing/2014/main" id="{7919434D-D89D-449D-F843-D1F83A6EBEFA}"/>
              </a:ext>
            </a:extLst>
          </p:cNvPr>
          <p:cNvSpPr txBox="1"/>
          <p:nvPr/>
        </p:nvSpPr>
        <p:spPr>
          <a:xfrm>
            <a:off x="914400" y="4258092"/>
            <a:ext cx="1491025" cy="400110"/>
          </a:xfrm>
          <a:prstGeom prst="rect">
            <a:avLst/>
          </a:prstGeom>
          <a:noFill/>
        </p:spPr>
        <p:txBody>
          <a:bodyPr wrap="square">
            <a:spAutoFit/>
          </a:bodyPr>
          <a:lstStyle/>
          <a:p>
            <a:pPr algn="ctr"/>
            <a:r>
              <a:rPr lang="en-US" altLang="zh-TW" sz="1000" b="1" dirty="0">
                <a:latin typeface="Arial Narrow" panose="020B0606020202030204" pitchFamily="34" charset="0"/>
              </a:rPr>
              <a:t>Sharing AP STA</a:t>
            </a:r>
          </a:p>
          <a:p>
            <a:pPr algn="ctr"/>
            <a:r>
              <a:rPr lang="en-US" altLang="zh-TW" sz="1000" b="1" dirty="0">
                <a:latin typeface="Arial Narrow" panose="020B0606020202030204" pitchFamily="34" charset="0"/>
              </a:rPr>
              <a:t>AP1</a:t>
            </a:r>
          </a:p>
        </p:txBody>
      </p:sp>
      <p:pic>
        <p:nvPicPr>
          <p:cNvPr id="15" name="Picture 14">
            <a:extLst>
              <a:ext uri="{FF2B5EF4-FFF2-40B4-BE49-F238E27FC236}">
                <a16:creationId xmlns:a16="http://schemas.microsoft.com/office/drawing/2014/main" id="{0C5CE2E8-9687-14FA-7510-581C98362486}"/>
              </a:ext>
            </a:extLst>
          </p:cNvPr>
          <p:cNvPicPr>
            <a:picLocks noChangeAspect="1"/>
          </p:cNvPicPr>
          <p:nvPr/>
        </p:nvPicPr>
        <p:blipFill>
          <a:blip r:embed="rId2"/>
          <a:stretch>
            <a:fillRect/>
          </a:stretch>
        </p:blipFill>
        <p:spPr>
          <a:xfrm>
            <a:off x="2186951" y="4253977"/>
            <a:ext cx="361801" cy="361801"/>
          </a:xfrm>
          <a:prstGeom prst="rect">
            <a:avLst/>
          </a:prstGeom>
        </p:spPr>
      </p:pic>
      <p:sp>
        <p:nvSpPr>
          <p:cNvPr id="18" name="TextBox 17">
            <a:extLst>
              <a:ext uri="{FF2B5EF4-FFF2-40B4-BE49-F238E27FC236}">
                <a16:creationId xmlns:a16="http://schemas.microsoft.com/office/drawing/2014/main" id="{16F0ADE1-4EC0-7A80-3308-286260729990}"/>
              </a:ext>
            </a:extLst>
          </p:cNvPr>
          <p:cNvSpPr txBox="1"/>
          <p:nvPr/>
        </p:nvSpPr>
        <p:spPr>
          <a:xfrm>
            <a:off x="901168" y="4709705"/>
            <a:ext cx="1491025" cy="400110"/>
          </a:xfrm>
          <a:prstGeom prst="rect">
            <a:avLst/>
          </a:prstGeom>
          <a:noFill/>
        </p:spPr>
        <p:txBody>
          <a:bodyPr wrap="square">
            <a:spAutoFit/>
          </a:bodyPr>
          <a:lstStyle/>
          <a:p>
            <a:pPr algn="ctr"/>
            <a:r>
              <a:rPr lang="en-US" altLang="zh-TW" sz="1000" b="1" dirty="0">
                <a:latin typeface="Arial Narrow" panose="020B0606020202030204" pitchFamily="34" charset="0"/>
              </a:rPr>
              <a:t>Shared AP STA</a:t>
            </a:r>
          </a:p>
          <a:p>
            <a:pPr algn="ctr"/>
            <a:r>
              <a:rPr lang="en-US" altLang="zh-TW" sz="1000" b="1" dirty="0">
                <a:latin typeface="Arial Narrow" panose="020B0606020202030204" pitchFamily="34" charset="0"/>
              </a:rPr>
              <a:t>AP2</a:t>
            </a:r>
          </a:p>
        </p:txBody>
      </p:sp>
      <p:pic>
        <p:nvPicPr>
          <p:cNvPr id="27" name="Picture 26">
            <a:extLst>
              <a:ext uri="{FF2B5EF4-FFF2-40B4-BE49-F238E27FC236}">
                <a16:creationId xmlns:a16="http://schemas.microsoft.com/office/drawing/2014/main" id="{ED1C9D14-1F9E-C367-9BD3-AC59C8B82DB1}"/>
              </a:ext>
            </a:extLst>
          </p:cNvPr>
          <p:cNvPicPr>
            <a:picLocks noChangeAspect="1"/>
          </p:cNvPicPr>
          <p:nvPr/>
        </p:nvPicPr>
        <p:blipFill>
          <a:blip r:embed="rId2">
            <a:duotone>
              <a:schemeClr val="accent3">
                <a:shade val="45000"/>
                <a:satMod val="135000"/>
              </a:schemeClr>
              <a:prstClr val="white"/>
            </a:duotone>
          </a:blip>
          <a:stretch>
            <a:fillRect/>
          </a:stretch>
        </p:blipFill>
        <p:spPr>
          <a:xfrm>
            <a:off x="2193357" y="4709705"/>
            <a:ext cx="361801" cy="361801"/>
          </a:xfrm>
          <a:prstGeom prst="rect">
            <a:avLst/>
          </a:prstGeom>
        </p:spPr>
      </p:pic>
      <p:grpSp>
        <p:nvGrpSpPr>
          <p:cNvPr id="28" name="Group 27">
            <a:extLst>
              <a:ext uri="{FF2B5EF4-FFF2-40B4-BE49-F238E27FC236}">
                <a16:creationId xmlns:a16="http://schemas.microsoft.com/office/drawing/2014/main" id="{A327AE46-8FCD-2EA2-F377-0C79D1B0C8E3}"/>
              </a:ext>
            </a:extLst>
          </p:cNvPr>
          <p:cNvGrpSpPr/>
          <p:nvPr/>
        </p:nvGrpSpPr>
        <p:grpSpPr>
          <a:xfrm>
            <a:off x="4230187" y="4293134"/>
            <a:ext cx="1491025" cy="266821"/>
            <a:chOff x="5104687" y="3891120"/>
            <a:chExt cx="1491025" cy="266821"/>
          </a:xfrm>
        </p:grpSpPr>
        <p:sp>
          <p:nvSpPr>
            <p:cNvPr id="31" name="Rectangle: Rounded Corners 30">
              <a:extLst>
                <a:ext uri="{FF2B5EF4-FFF2-40B4-BE49-F238E27FC236}">
                  <a16:creationId xmlns:a16="http://schemas.microsoft.com/office/drawing/2014/main" id="{FA57D477-615F-D47E-A956-9D2DA7085FCB}"/>
                </a:ext>
              </a:extLst>
            </p:cNvPr>
            <p:cNvSpPr/>
            <p:nvPr/>
          </p:nvSpPr>
          <p:spPr>
            <a:xfrm>
              <a:off x="5270742" y="3891120"/>
              <a:ext cx="1117598" cy="266821"/>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2" name="TextBox 31">
              <a:extLst>
                <a:ext uri="{FF2B5EF4-FFF2-40B4-BE49-F238E27FC236}">
                  <a16:creationId xmlns:a16="http://schemas.microsoft.com/office/drawing/2014/main" id="{D4DD1E67-B060-093C-1F42-4CFDA5612651}"/>
                </a:ext>
              </a:extLst>
            </p:cNvPr>
            <p:cNvSpPr txBox="1"/>
            <p:nvPr/>
          </p:nvSpPr>
          <p:spPr>
            <a:xfrm>
              <a:off x="5104687" y="3905727"/>
              <a:ext cx="1491025" cy="246221"/>
            </a:xfrm>
            <a:prstGeom prst="rect">
              <a:avLst/>
            </a:prstGeom>
            <a:noFill/>
          </p:spPr>
          <p:txBody>
            <a:bodyPr wrap="square">
              <a:spAutoFit/>
            </a:bodyPr>
            <a:lstStyle/>
            <a:p>
              <a:pPr algn="ctr"/>
              <a:r>
                <a:rPr lang="en-US" altLang="zh-TW" sz="1000" b="1" dirty="0">
                  <a:latin typeface="Arial Narrow" panose="020B0606020202030204" pitchFamily="34" charset="0"/>
                </a:rPr>
                <a:t>COBF/COSR PPDU</a:t>
              </a:r>
            </a:p>
          </p:txBody>
        </p:sp>
      </p:grpSp>
      <p:sp>
        <p:nvSpPr>
          <p:cNvPr id="34" name="TextBox 33">
            <a:extLst>
              <a:ext uri="{FF2B5EF4-FFF2-40B4-BE49-F238E27FC236}">
                <a16:creationId xmlns:a16="http://schemas.microsoft.com/office/drawing/2014/main" id="{4DD65354-3B3F-FAB8-4349-D4BC46F19DB4}"/>
              </a:ext>
            </a:extLst>
          </p:cNvPr>
          <p:cNvSpPr txBox="1"/>
          <p:nvPr/>
        </p:nvSpPr>
        <p:spPr>
          <a:xfrm>
            <a:off x="1775713" y="3658186"/>
            <a:ext cx="2970158" cy="400110"/>
          </a:xfrm>
          <a:prstGeom prst="rect">
            <a:avLst/>
          </a:prstGeom>
          <a:noFill/>
        </p:spPr>
        <p:txBody>
          <a:bodyPr wrap="square">
            <a:spAutoFit/>
          </a:bodyPr>
          <a:lstStyle/>
          <a:p>
            <a:pPr marL="0" lvl="1">
              <a:spcBef>
                <a:spcPts val="600"/>
              </a:spcBef>
            </a:pPr>
            <a:r>
              <a:rPr lang="en-US" sz="1000" b="1" dirty="0">
                <a:solidFill>
                  <a:srgbClr val="FF9900"/>
                </a:solidFill>
                <a:latin typeface="Arial Narrow" panose="020B0606020202030204" pitchFamily="34" charset="0"/>
              </a:rPr>
              <a:t>Exchange </a:t>
            </a:r>
            <a:r>
              <a:rPr lang="en-US" sz="1000" b="1" u="sng" dirty="0">
                <a:solidFill>
                  <a:srgbClr val="FF9900"/>
                </a:solidFill>
                <a:latin typeface="Arial Narrow" panose="020B0606020202030204" pitchFamily="34" charset="0"/>
              </a:rPr>
              <a:t>necessary</a:t>
            </a:r>
            <a:r>
              <a:rPr lang="en-US" sz="1000" b="1" dirty="0">
                <a:solidFill>
                  <a:srgbClr val="FF9900"/>
                </a:solidFill>
                <a:latin typeface="Arial Narrow" panose="020B0606020202030204" pitchFamily="34" charset="0"/>
              </a:rPr>
              <a:t> Info for performing </a:t>
            </a:r>
            <a:r>
              <a:rPr lang="en-US" sz="1000" b="1" dirty="0" err="1">
                <a:solidFill>
                  <a:srgbClr val="FF9900"/>
                </a:solidFill>
                <a:latin typeface="Arial Narrow" panose="020B0606020202030204" pitchFamily="34" charset="0"/>
              </a:rPr>
              <a:t>CoBF</a:t>
            </a:r>
            <a:r>
              <a:rPr lang="en-US" sz="1000" b="1" dirty="0">
                <a:solidFill>
                  <a:srgbClr val="FF9900"/>
                </a:solidFill>
                <a:latin typeface="Arial Narrow" panose="020B0606020202030204" pitchFamily="34" charset="0"/>
              </a:rPr>
              <a:t>/</a:t>
            </a:r>
            <a:r>
              <a:rPr lang="en-US" sz="1000" b="1" dirty="0" err="1">
                <a:solidFill>
                  <a:srgbClr val="FF9900"/>
                </a:solidFill>
                <a:latin typeface="Arial Narrow" panose="020B0606020202030204" pitchFamily="34" charset="0"/>
              </a:rPr>
              <a:t>CoSR</a:t>
            </a:r>
            <a:r>
              <a:rPr lang="en-US" sz="1000" b="1" dirty="0">
                <a:solidFill>
                  <a:srgbClr val="FF9900"/>
                </a:solidFill>
                <a:latin typeface="Arial Narrow" panose="020B0606020202030204" pitchFamily="34" charset="0"/>
              </a:rPr>
              <a:t> PPDU transmission. </a:t>
            </a:r>
          </a:p>
        </p:txBody>
      </p:sp>
      <p:grpSp>
        <p:nvGrpSpPr>
          <p:cNvPr id="36" name="Group 35">
            <a:extLst>
              <a:ext uri="{FF2B5EF4-FFF2-40B4-BE49-F238E27FC236}">
                <a16:creationId xmlns:a16="http://schemas.microsoft.com/office/drawing/2014/main" id="{1DBA0695-7206-E5FB-621E-E97BD0B88641}"/>
              </a:ext>
            </a:extLst>
          </p:cNvPr>
          <p:cNvGrpSpPr/>
          <p:nvPr/>
        </p:nvGrpSpPr>
        <p:grpSpPr>
          <a:xfrm>
            <a:off x="2571346" y="4304250"/>
            <a:ext cx="533410" cy="255778"/>
            <a:chOff x="2627427" y="3786600"/>
            <a:chExt cx="533410" cy="255778"/>
          </a:xfrm>
        </p:grpSpPr>
        <p:sp>
          <p:nvSpPr>
            <p:cNvPr id="39" name="Rectangle: Rounded Corners 38">
              <a:extLst>
                <a:ext uri="{FF2B5EF4-FFF2-40B4-BE49-F238E27FC236}">
                  <a16:creationId xmlns:a16="http://schemas.microsoft.com/office/drawing/2014/main" id="{A70C2E67-6330-311C-87B1-E52C93A46B1A}"/>
                </a:ext>
              </a:extLst>
            </p:cNvPr>
            <p:cNvSpPr/>
            <p:nvPr/>
          </p:nvSpPr>
          <p:spPr>
            <a:xfrm>
              <a:off x="2640502" y="3786600"/>
              <a:ext cx="516729" cy="255181"/>
            </a:xfrm>
            <a:prstGeom prst="roundRect">
              <a:avLst/>
            </a:prstGeom>
            <a:ln w="19050">
              <a:solidFill>
                <a:srgbClr val="FF9900"/>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0" name="TextBox 39">
              <a:extLst>
                <a:ext uri="{FF2B5EF4-FFF2-40B4-BE49-F238E27FC236}">
                  <a16:creationId xmlns:a16="http://schemas.microsoft.com/office/drawing/2014/main" id="{EB3840CF-D4C5-68D4-A8FE-102714F878F0}"/>
                </a:ext>
              </a:extLst>
            </p:cNvPr>
            <p:cNvSpPr txBox="1"/>
            <p:nvPr/>
          </p:nvSpPr>
          <p:spPr>
            <a:xfrm>
              <a:off x="2627427" y="3796157"/>
              <a:ext cx="533410" cy="246221"/>
            </a:xfrm>
            <a:prstGeom prst="rect">
              <a:avLst/>
            </a:prstGeom>
            <a:noFill/>
          </p:spPr>
          <p:txBody>
            <a:bodyPr wrap="square">
              <a:spAutoFit/>
            </a:bodyPr>
            <a:lstStyle/>
            <a:p>
              <a:pPr algn="ctr"/>
              <a:r>
                <a:rPr lang="en-US" altLang="zh-TW" sz="1000" b="1" dirty="0">
                  <a:latin typeface="Arial Narrow" panose="020B0606020202030204" pitchFamily="34" charset="0"/>
                </a:rPr>
                <a:t>Invite</a:t>
              </a:r>
            </a:p>
          </p:txBody>
        </p:sp>
      </p:grpSp>
      <p:cxnSp>
        <p:nvCxnSpPr>
          <p:cNvPr id="41" name="Straight Arrow Connector 40">
            <a:extLst>
              <a:ext uri="{FF2B5EF4-FFF2-40B4-BE49-F238E27FC236}">
                <a16:creationId xmlns:a16="http://schemas.microsoft.com/office/drawing/2014/main" id="{9986DBE1-2F48-F5AA-E1D6-07382BC610E1}"/>
              </a:ext>
            </a:extLst>
          </p:cNvPr>
          <p:cNvCxnSpPr>
            <a:cxnSpLocks/>
          </p:cNvCxnSpPr>
          <p:nvPr/>
        </p:nvCxnSpPr>
        <p:spPr bwMode="auto">
          <a:xfrm flipH="1">
            <a:off x="2849852" y="4056934"/>
            <a:ext cx="93818" cy="203199"/>
          </a:xfrm>
          <a:prstGeom prst="straightConnector1">
            <a:avLst/>
          </a:prstGeom>
          <a:ln>
            <a:solidFill>
              <a:srgbClr val="FF9900"/>
            </a:solidFill>
            <a:headEnd type="none" w="sm" len="sm"/>
            <a:tailEnd type="triangle"/>
          </a:ln>
        </p:spPr>
        <p:style>
          <a:lnRef idx="1">
            <a:schemeClr val="dk1"/>
          </a:lnRef>
          <a:fillRef idx="0">
            <a:schemeClr val="dk1"/>
          </a:fillRef>
          <a:effectRef idx="0">
            <a:schemeClr val="dk1"/>
          </a:effectRef>
          <a:fontRef idx="minor">
            <a:schemeClr val="tx1"/>
          </a:fontRef>
        </p:style>
      </p:cxnSp>
      <p:sp>
        <p:nvSpPr>
          <p:cNvPr id="42" name="TextBox 41">
            <a:extLst>
              <a:ext uri="{FF2B5EF4-FFF2-40B4-BE49-F238E27FC236}">
                <a16:creationId xmlns:a16="http://schemas.microsoft.com/office/drawing/2014/main" id="{DCE269FA-8E07-4433-C914-5AB50E62273C}"/>
              </a:ext>
            </a:extLst>
          </p:cNvPr>
          <p:cNvSpPr txBox="1"/>
          <p:nvPr/>
        </p:nvSpPr>
        <p:spPr>
          <a:xfrm>
            <a:off x="4067128" y="5791140"/>
            <a:ext cx="2803384" cy="400110"/>
          </a:xfrm>
          <a:prstGeom prst="rect">
            <a:avLst/>
          </a:prstGeom>
          <a:noFill/>
        </p:spPr>
        <p:txBody>
          <a:bodyPr wrap="square">
            <a:spAutoFit/>
          </a:bodyPr>
          <a:lstStyle/>
          <a:p>
            <a:pPr marL="0" lvl="1">
              <a:spcBef>
                <a:spcPts val="600"/>
              </a:spcBef>
            </a:pPr>
            <a:r>
              <a:rPr lang="en-US" sz="1000" b="1" dirty="0">
                <a:solidFill>
                  <a:srgbClr val="00B050"/>
                </a:solidFill>
                <a:latin typeface="Arial Narrow" panose="020B0606020202030204" pitchFamily="34" charset="0"/>
              </a:rPr>
              <a:t>Confirmed COBF/COSR transmission and provided the confirmed info (self-contain).</a:t>
            </a:r>
          </a:p>
        </p:txBody>
      </p:sp>
      <p:cxnSp>
        <p:nvCxnSpPr>
          <p:cNvPr id="43" name="Straight Arrow Connector 42">
            <a:extLst>
              <a:ext uri="{FF2B5EF4-FFF2-40B4-BE49-F238E27FC236}">
                <a16:creationId xmlns:a16="http://schemas.microsoft.com/office/drawing/2014/main" id="{B7CA020E-626A-3BB1-E147-59F4FE79FB3E}"/>
              </a:ext>
            </a:extLst>
          </p:cNvPr>
          <p:cNvCxnSpPr>
            <a:cxnSpLocks/>
          </p:cNvCxnSpPr>
          <p:nvPr/>
        </p:nvCxnSpPr>
        <p:spPr bwMode="auto">
          <a:xfrm flipH="1" flipV="1">
            <a:off x="4090412" y="4658202"/>
            <a:ext cx="367435" cy="1148814"/>
          </a:xfrm>
          <a:prstGeom prst="straightConnector1">
            <a:avLst/>
          </a:prstGeom>
          <a:ln>
            <a:solidFill>
              <a:srgbClr val="00B050"/>
            </a:solidFill>
            <a:headEnd type="none" w="sm" len="sm"/>
            <a:tailEnd type="triangle"/>
          </a:ln>
        </p:spPr>
        <p:style>
          <a:lnRef idx="1">
            <a:schemeClr val="dk1"/>
          </a:lnRef>
          <a:fillRef idx="0">
            <a:schemeClr val="dk1"/>
          </a:fillRef>
          <a:effectRef idx="0">
            <a:schemeClr val="dk1"/>
          </a:effectRef>
          <a:fontRef idx="minor">
            <a:schemeClr val="tx1"/>
          </a:fontRef>
        </p:style>
      </p:cxnSp>
      <p:sp>
        <p:nvSpPr>
          <p:cNvPr id="44" name="TextBox 43">
            <a:extLst>
              <a:ext uri="{FF2B5EF4-FFF2-40B4-BE49-F238E27FC236}">
                <a16:creationId xmlns:a16="http://schemas.microsoft.com/office/drawing/2014/main" id="{7827FAFF-1960-764D-A68A-1E02128EC0A9}"/>
              </a:ext>
            </a:extLst>
          </p:cNvPr>
          <p:cNvSpPr txBox="1"/>
          <p:nvPr/>
        </p:nvSpPr>
        <p:spPr>
          <a:xfrm>
            <a:off x="1269620" y="5560795"/>
            <a:ext cx="1528603" cy="246221"/>
          </a:xfrm>
          <a:prstGeom prst="rect">
            <a:avLst/>
          </a:prstGeom>
          <a:noFill/>
        </p:spPr>
        <p:txBody>
          <a:bodyPr wrap="square">
            <a:spAutoFit/>
          </a:bodyPr>
          <a:lstStyle/>
          <a:p>
            <a:r>
              <a:rPr lang="en-US" sz="1000" b="1" dirty="0">
                <a:latin typeface="Arial Narrow" panose="020B0606020202030204" pitchFamily="34" charset="0"/>
              </a:rPr>
              <a:t>non-AP STA2</a:t>
            </a:r>
          </a:p>
        </p:txBody>
      </p:sp>
      <p:sp>
        <p:nvSpPr>
          <p:cNvPr id="45" name="TextBox 44">
            <a:extLst>
              <a:ext uri="{FF2B5EF4-FFF2-40B4-BE49-F238E27FC236}">
                <a16:creationId xmlns:a16="http://schemas.microsoft.com/office/drawing/2014/main" id="{C6105CCF-0D94-A8C5-1593-FB4B9729BBF9}"/>
              </a:ext>
            </a:extLst>
          </p:cNvPr>
          <p:cNvSpPr txBox="1"/>
          <p:nvPr/>
        </p:nvSpPr>
        <p:spPr>
          <a:xfrm>
            <a:off x="1269620" y="5207585"/>
            <a:ext cx="1528603" cy="246221"/>
          </a:xfrm>
          <a:prstGeom prst="rect">
            <a:avLst/>
          </a:prstGeom>
          <a:noFill/>
        </p:spPr>
        <p:txBody>
          <a:bodyPr wrap="square">
            <a:spAutoFit/>
          </a:bodyPr>
          <a:lstStyle/>
          <a:p>
            <a:r>
              <a:rPr lang="en-US" sz="1000" b="1" dirty="0">
                <a:latin typeface="Arial Narrow" panose="020B0606020202030204" pitchFamily="34" charset="0"/>
              </a:rPr>
              <a:t>non-AP STA1</a:t>
            </a:r>
          </a:p>
        </p:txBody>
      </p:sp>
      <p:grpSp>
        <p:nvGrpSpPr>
          <p:cNvPr id="46" name="Group 45">
            <a:extLst>
              <a:ext uri="{FF2B5EF4-FFF2-40B4-BE49-F238E27FC236}">
                <a16:creationId xmlns:a16="http://schemas.microsoft.com/office/drawing/2014/main" id="{E9BC8ACF-E5C1-CDC4-F958-F67632A533DE}"/>
              </a:ext>
            </a:extLst>
          </p:cNvPr>
          <p:cNvGrpSpPr/>
          <p:nvPr/>
        </p:nvGrpSpPr>
        <p:grpSpPr>
          <a:xfrm>
            <a:off x="2552847" y="4569409"/>
            <a:ext cx="3314553" cy="1106130"/>
            <a:chOff x="1670728" y="4877443"/>
            <a:chExt cx="6817078" cy="1106130"/>
          </a:xfrm>
        </p:grpSpPr>
        <p:cxnSp>
          <p:nvCxnSpPr>
            <p:cNvPr id="48" name="Straight Arrow Connector 47">
              <a:extLst>
                <a:ext uri="{FF2B5EF4-FFF2-40B4-BE49-F238E27FC236}">
                  <a16:creationId xmlns:a16="http://schemas.microsoft.com/office/drawing/2014/main" id="{56ADC0CC-4599-C5D1-4868-69F6B6AB2DF1}"/>
                </a:ext>
              </a:extLst>
            </p:cNvPr>
            <p:cNvCxnSpPr/>
            <p:nvPr/>
          </p:nvCxnSpPr>
          <p:spPr>
            <a:xfrm>
              <a:off x="1670728" y="4877443"/>
              <a:ext cx="6781799"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49" name="Straight Arrow Connector 48">
              <a:extLst>
                <a:ext uri="{FF2B5EF4-FFF2-40B4-BE49-F238E27FC236}">
                  <a16:creationId xmlns:a16="http://schemas.microsoft.com/office/drawing/2014/main" id="{E4B8951E-C52C-D941-871B-68EA1BEE9289}"/>
                </a:ext>
              </a:extLst>
            </p:cNvPr>
            <p:cNvCxnSpPr/>
            <p:nvPr/>
          </p:nvCxnSpPr>
          <p:spPr>
            <a:xfrm>
              <a:off x="1687613" y="5248109"/>
              <a:ext cx="6781799"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50" name="Straight Arrow Connector 49">
              <a:extLst>
                <a:ext uri="{FF2B5EF4-FFF2-40B4-BE49-F238E27FC236}">
                  <a16:creationId xmlns:a16="http://schemas.microsoft.com/office/drawing/2014/main" id="{9EB5E9C0-C47D-BC1A-67B2-1D94D4EB40EE}"/>
                </a:ext>
              </a:extLst>
            </p:cNvPr>
            <p:cNvCxnSpPr/>
            <p:nvPr/>
          </p:nvCxnSpPr>
          <p:spPr>
            <a:xfrm>
              <a:off x="1689122" y="5612907"/>
              <a:ext cx="6781799"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52" name="Straight Arrow Connector 51">
              <a:extLst>
                <a:ext uri="{FF2B5EF4-FFF2-40B4-BE49-F238E27FC236}">
                  <a16:creationId xmlns:a16="http://schemas.microsoft.com/office/drawing/2014/main" id="{8445F74B-0FE0-4001-C3E2-92661D94DE63}"/>
                </a:ext>
              </a:extLst>
            </p:cNvPr>
            <p:cNvCxnSpPr/>
            <p:nvPr/>
          </p:nvCxnSpPr>
          <p:spPr>
            <a:xfrm>
              <a:off x="1706007" y="5983573"/>
              <a:ext cx="6781799"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pic>
        <p:nvPicPr>
          <p:cNvPr id="53" name="Picture 52">
            <a:extLst>
              <a:ext uri="{FF2B5EF4-FFF2-40B4-BE49-F238E27FC236}">
                <a16:creationId xmlns:a16="http://schemas.microsoft.com/office/drawing/2014/main" id="{C615EE6C-3332-3608-74EB-88723F8CC9B6}"/>
              </a:ext>
            </a:extLst>
          </p:cNvPr>
          <p:cNvPicPr>
            <a:picLocks noChangeAspect="1"/>
          </p:cNvPicPr>
          <p:nvPr/>
        </p:nvPicPr>
        <p:blipFill>
          <a:blip r:embed="rId3">
            <a:duotone>
              <a:schemeClr val="accent3">
                <a:shade val="45000"/>
                <a:satMod val="135000"/>
              </a:schemeClr>
              <a:prstClr val="white"/>
            </a:duotone>
          </a:blip>
          <a:stretch>
            <a:fillRect/>
          </a:stretch>
        </p:blipFill>
        <p:spPr>
          <a:xfrm>
            <a:off x="2321116" y="5560505"/>
            <a:ext cx="130371" cy="230067"/>
          </a:xfrm>
          <a:prstGeom prst="rect">
            <a:avLst/>
          </a:prstGeom>
        </p:spPr>
      </p:pic>
      <p:pic>
        <p:nvPicPr>
          <p:cNvPr id="63" name="Picture 62">
            <a:extLst>
              <a:ext uri="{FF2B5EF4-FFF2-40B4-BE49-F238E27FC236}">
                <a16:creationId xmlns:a16="http://schemas.microsoft.com/office/drawing/2014/main" id="{EFD9038D-3BF0-CC79-9254-714FE1462E82}"/>
              </a:ext>
            </a:extLst>
          </p:cNvPr>
          <p:cNvPicPr>
            <a:picLocks noChangeAspect="1"/>
          </p:cNvPicPr>
          <p:nvPr/>
        </p:nvPicPr>
        <p:blipFill>
          <a:blip r:embed="rId3"/>
          <a:stretch>
            <a:fillRect/>
          </a:stretch>
        </p:blipFill>
        <p:spPr>
          <a:xfrm>
            <a:off x="2313464" y="5225240"/>
            <a:ext cx="130734" cy="230708"/>
          </a:xfrm>
          <a:prstGeom prst="rect">
            <a:avLst/>
          </a:prstGeom>
        </p:spPr>
      </p:pic>
      <p:grpSp>
        <p:nvGrpSpPr>
          <p:cNvPr id="73" name="Group 72">
            <a:extLst>
              <a:ext uri="{FF2B5EF4-FFF2-40B4-BE49-F238E27FC236}">
                <a16:creationId xmlns:a16="http://schemas.microsoft.com/office/drawing/2014/main" id="{B46F03DC-087C-B725-799A-35B6EAE74290}"/>
              </a:ext>
            </a:extLst>
          </p:cNvPr>
          <p:cNvGrpSpPr/>
          <p:nvPr/>
        </p:nvGrpSpPr>
        <p:grpSpPr>
          <a:xfrm>
            <a:off x="3110773" y="4682940"/>
            <a:ext cx="706097" cy="255181"/>
            <a:chOff x="1920002" y="4798414"/>
            <a:chExt cx="706097" cy="255181"/>
          </a:xfrm>
        </p:grpSpPr>
        <p:sp>
          <p:nvSpPr>
            <p:cNvPr id="74" name="Rectangle: Rounded Corners 73">
              <a:extLst>
                <a:ext uri="{FF2B5EF4-FFF2-40B4-BE49-F238E27FC236}">
                  <a16:creationId xmlns:a16="http://schemas.microsoft.com/office/drawing/2014/main" id="{82F24A26-ACEC-FC94-4565-C12480EB670D}"/>
                </a:ext>
              </a:extLst>
            </p:cNvPr>
            <p:cNvSpPr/>
            <p:nvPr/>
          </p:nvSpPr>
          <p:spPr>
            <a:xfrm>
              <a:off x="2015039" y="4798414"/>
              <a:ext cx="516729" cy="255181"/>
            </a:xfrm>
            <a:prstGeom prst="roundRect">
              <a:avLst/>
            </a:prstGeom>
            <a:ln w="19050">
              <a:solidFill>
                <a:srgbClr val="FF9900"/>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5" name="TextBox 74">
              <a:extLst>
                <a:ext uri="{FF2B5EF4-FFF2-40B4-BE49-F238E27FC236}">
                  <a16:creationId xmlns:a16="http://schemas.microsoft.com/office/drawing/2014/main" id="{77D672B9-F5A7-F4B6-F84B-1273D16743EF}"/>
                </a:ext>
              </a:extLst>
            </p:cNvPr>
            <p:cNvSpPr txBox="1"/>
            <p:nvPr/>
          </p:nvSpPr>
          <p:spPr>
            <a:xfrm>
              <a:off x="1920002" y="4803007"/>
              <a:ext cx="706097" cy="246221"/>
            </a:xfrm>
            <a:prstGeom prst="rect">
              <a:avLst/>
            </a:prstGeom>
            <a:noFill/>
          </p:spPr>
          <p:txBody>
            <a:bodyPr wrap="square">
              <a:spAutoFit/>
            </a:bodyPr>
            <a:lstStyle/>
            <a:p>
              <a:pPr algn="ctr"/>
              <a:r>
                <a:rPr lang="en-US" altLang="zh-TW" sz="1000" b="1" dirty="0">
                  <a:latin typeface="Arial Narrow" panose="020B0606020202030204" pitchFamily="34" charset="0"/>
                </a:rPr>
                <a:t>Response</a:t>
              </a:r>
            </a:p>
          </p:txBody>
        </p:sp>
      </p:grpSp>
      <p:grpSp>
        <p:nvGrpSpPr>
          <p:cNvPr id="87" name="Group 86">
            <a:extLst>
              <a:ext uri="{FF2B5EF4-FFF2-40B4-BE49-F238E27FC236}">
                <a16:creationId xmlns:a16="http://schemas.microsoft.com/office/drawing/2014/main" id="{09A11A69-43AC-FFFA-3BFB-861DFE476482}"/>
              </a:ext>
            </a:extLst>
          </p:cNvPr>
          <p:cNvGrpSpPr/>
          <p:nvPr/>
        </p:nvGrpSpPr>
        <p:grpSpPr>
          <a:xfrm>
            <a:off x="3738531" y="4303819"/>
            <a:ext cx="576490" cy="255181"/>
            <a:chOff x="2602867" y="3786600"/>
            <a:chExt cx="576490" cy="255181"/>
          </a:xfrm>
        </p:grpSpPr>
        <p:sp>
          <p:nvSpPr>
            <p:cNvPr id="88" name="Rectangle: Rounded Corners 87">
              <a:extLst>
                <a:ext uri="{FF2B5EF4-FFF2-40B4-BE49-F238E27FC236}">
                  <a16:creationId xmlns:a16="http://schemas.microsoft.com/office/drawing/2014/main" id="{AE2367F7-027C-D056-BAB3-A4C89443D907}"/>
                </a:ext>
              </a:extLst>
            </p:cNvPr>
            <p:cNvSpPr/>
            <p:nvPr/>
          </p:nvSpPr>
          <p:spPr>
            <a:xfrm>
              <a:off x="2640502" y="3786600"/>
              <a:ext cx="516729" cy="255181"/>
            </a:xfrm>
            <a:prstGeom prst="roundRect">
              <a:avLst/>
            </a:prstGeom>
            <a:ln w="19050">
              <a:solidFill>
                <a:srgbClr val="00B050"/>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0" name="TextBox 89">
              <a:extLst>
                <a:ext uri="{FF2B5EF4-FFF2-40B4-BE49-F238E27FC236}">
                  <a16:creationId xmlns:a16="http://schemas.microsoft.com/office/drawing/2014/main" id="{9712C105-C7DD-D2E5-3DEA-729E4623F977}"/>
                </a:ext>
              </a:extLst>
            </p:cNvPr>
            <p:cNvSpPr txBox="1"/>
            <p:nvPr/>
          </p:nvSpPr>
          <p:spPr>
            <a:xfrm>
              <a:off x="2602867" y="3795560"/>
              <a:ext cx="576490" cy="246221"/>
            </a:xfrm>
            <a:prstGeom prst="rect">
              <a:avLst/>
            </a:prstGeom>
            <a:noFill/>
          </p:spPr>
          <p:txBody>
            <a:bodyPr wrap="square">
              <a:spAutoFit/>
            </a:bodyPr>
            <a:lstStyle/>
            <a:p>
              <a:pPr algn="ctr"/>
              <a:r>
                <a:rPr lang="en-US" altLang="zh-TW" sz="1000" b="1" dirty="0">
                  <a:latin typeface="Arial Narrow" panose="020B0606020202030204" pitchFamily="34" charset="0"/>
                </a:rPr>
                <a:t>Sync</a:t>
              </a:r>
            </a:p>
          </p:txBody>
        </p:sp>
      </p:grpSp>
      <p:cxnSp>
        <p:nvCxnSpPr>
          <p:cNvPr id="91" name="Straight Arrow Connector 90">
            <a:extLst>
              <a:ext uri="{FF2B5EF4-FFF2-40B4-BE49-F238E27FC236}">
                <a16:creationId xmlns:a16="http://schemas.microsoft.com/office/drawing/2014/main" id="{1055B917-1BE9-E501-29EF-803E2E0AE4F2}"/>
              </a:ext>
            </a:extLst>
          </p:cNvPr>
          <p:cNvCxnSpPr>
            <a:cxnSpLocks/>
            <a:stCxn id="34" idx="2"/>
            <a:endCxn id="75" idx="0"/>
          </p:cNvCxnSpPr>
          <p:nvPr/>
        </p:nvCxnSpPr>
        <p:spPr bwMode="auto">
          <a:xfrm>
            <a:off x="3260792" y="4058296"/>
            <a:ext cx="203030" cy="629237"/>
          </a:xfrm>
          <a:prstGeom prst="straightConnector1">
            <a:avLst/>
          </a:prstGeom>
          <a:ln>
            <a:solidFill>
              <a:srgbClr val="FF9900"/>
            </a:solidFill>
            <a:headEnd type="none" w="sm" len="sm"/>
            <a:tailEnd type="triangle"/>
          </a:ln>
        </p:spPr>
        <p:style>
          <a:lnRef idx="1">
            <a:schemeClr val="dk1"/>
          </a:lnRef>
          <a:fillRef idx="0">
            <a:schemeClr val="dk1"/>
          </a:fillRef>
          <a:effectRef idx="0">
            <a:schemeClr val="dk1"/>
          </a:effectRef>
          <a:fontRef idx="minor">
            <a:schemeClr val="tx1"/>
          </a:fontRef>
        </p:style>
      </p:cxnSp>
      <p:grpSp>
        <p:nvGrpSpPr>
          <p:cNvPr id="92" name="Group 91">
            <a:extLst>
              <a:ext uri="{FF2B5EF4-FFF2-40B4-BE49-F238E27FC236}">
                <a16:creationId xmlns:a16="http://schemas.microsoft.com/office/drawing/2014/main" id="{8BEFE021-46BB-FA57-3193-0499EC16AC6F}"/>
              </a:ext>
            </a:extLst>
          </p:cNvPr>
          <p:cNvGrpSpPr/>
          <p:nvPr/>
        </p:nvGrpSpPr>
        <p:grpSpPr>
          <a:xfrm>
            <a:off x="4236536" y="4666196"/>
            <a:ext cx="1491025" cy="266821"/>
            <a:chOff x="5104687" y="3891120"/>
            <a:chExt cx="1491025" cy="266821"/>
          </a:xfrm>
        </p:grpSpPr>
        <p:sp>
          <p:nvSpPr>
            <p:cNvPr id="93" name="Rectangle: Rounded Corners 92">
              <a:extLst>
                <a:ext uri="{FF2B5EF4-FFF2-40B4-BE49-F238E27FC236}">
                  <a16:creationId xmlns:a16="http://schemas.microsoft.com/office/drawing/2014/main" id="{A905F879-F2A5-7555-E929-BD464C9DAFFB}"/>
                </a:ext>
              </a:extLst>
            </p:cNvPr>
            <p:cNvSpPr/>
            <p:nvPr/>
          </p:nvSpPr>
          <p:spPr>
            <a:xfrm>
              <a:off x="5270742" y="3891120"/>
              <a:ext cx="1117598" cy="266821"/>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4" name="TextBox 93">
              <a:extLst>
                <a:ext uri="{FF2B5EF4-FFF2-40B4-BE49-F238E27FC236}">
                  <a16:creationId xmlns:a16="http://schemas.microsoft.com/office/drawing/2014/main" id="{73035531-A77A-9D85-3273-56208309E573}"/>
                </a:ext>
              </a:extLst>
            </p:cNvPr>
            <p:cNvSpPr txBox="1"/>
            <p:nvPr/>
          </p:nvSpPr>
          <p:spPr>
            <a:xfrm>
              <a:off x="5104687" y="3905727"/>
              <a:ext cx="1491025" cy="246221"/>
            </a:xfrm>
            <a:prstGeom prst="rect">
              <a:avLst/>
            </a:prstGeom>
            <a:noFill/>
          </p:spPr>
          <p:txBody>
            <a:bodyPr wrap="square">
              <a:spAutoFit/>
            </a:bodyPr>
            <a:lstStyle/>
            <a:p>
              <a:pPr algn="ctr"/>
              <a:r>
                <a:rPr lang="en-US" altLang="zh-TW" sz="1000" b="1" dirty="0">
                  <a:latin typeface="Arial Narrow" panose="020B0606020202030204" pitchFamily="34" charset="0"/>
                </a:rPr>
                <a:t>COBF/COSR PPDU</a:t>
              </a:r>
            </a:p>
          </p:txBody>
        </p:sp>
      </p:grpSp>
      <p:sp>
        <p:nvSpPr>
          <p:cNvPr id="8" name="TextBox 7">
            <a:extLst>
              <a:ext uri="{FF2B5EF4-FFF2-40B4-BE49-F238E27FC236}">
                <a16:creationId xmlns:a16="http://schemas.microsoft.com/office/drawing/2014/main" id="{70FDD050-ABB5-FA9B-5534-23DAEF31E863}"/>
              </a:ext>
            </a:extLst>
          </p:cNvPr>
          <p:cNvSpPr txBox="1"/>
          <p:nvPr/>
        </p:nvSpPr>
        <p:spPr>
          <a:xfrm>
            <a:off x="6643447" y="4750812"/>
            <a:ext cx="2148081" cy="400110"/>
          </a:xfrm>
          <a:prstGeom prst="rect">
            <a:avLst/>
          </a:prstGeom>
          <a:noFill/>
        </p:spPr>
        <p:txBody>
          <a:bodyPr wrap="square">
            <a:spAutoFit/>
          </a:bodyPr>
          <a:lstStyle/>
          <a:p>
            <a:pPr marL="0" lvl="1">
              <a:spcBef>
                <a:spcPts val="600"/>
              </a:spcBef>
            </a:pPr>
            <a:r>
              <a:rPr lang="en-US" sz="1000" b="1" dirty="0">
                <a:solidFill>
                  <a:srgbClr val="0070C0"/>
                </a:solidFill>
                <a:latin typeface="Arial Narrow" panose="020B0606020202030204" pitchFamily="34" charset="0"/>
              </a:rPr>
              <a:t>Detailed frame exchange will be determined in MAC</a:t>
            </a:r>
          </a:p>
        </p:txBody>
      </p:sp>
    </p:spTree>
    <p:extLst>
      <p:ext uri="{BB962C8B-B14F-4D97-AF65-F5344CB8AC3E}">
        <p14:creationId xmlns:p14="http://schemas.microsoft.com/office/powerpoint/2010/main" val="1893508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C07A6-4771-46D6-9661-2A9AC808643C}"/>
              </a:ext>
            </a:extLst>
          </p:cNvPr>
          <p:cNvSpPr>
            <a:spLocks noGrp="1"/>
          </p:cNvSpPr>
          <p:nvPr>
            <p:ph type="title"/>
          </p:nvPr>
        </p:nvSpPr>
        <p:spPr/>
        <p:txBody>
          <a:bodyPr/>
          <a:lstStyle/>
          <a:p>
            <a:r>
              <a:rPr lang="en-US" dirty="0"/>
              <a:t>Information carried in Invite/Response</a:t>
            </a:r>
          </a:p>
        </p:txBody>
      </p:sp>
      <p:sp>
        <p:nvSpPr>
          <p:cNvPr id="4" name="Slide Number Placeholder 3">
            <a:extLst>
              <a:ext uri="{FF2B5EF4-FFF2-40B4-BE49-F238E27FC236}">
                <a16:creationId xmlns:a16="http://schemas.microsoft.com/office/drawing/2014/main" id="{107C0062-140E-64A4-63A2-68809861C94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
        <p:nvSpPr>
          <p:cNvPr id="5" name="Footer Placeholder 4">
            <a:extLst>
              <a:ext uri="{FF2B5EF4-FFF2-40B4-BE49-F238E27FC236}">
                <a16:creationId xmlns:a16="http://schemas.microsoft.com/office/drawing/2014/main" id="{AF882A3E-C14A-60C5-C28D-F14D0FC93D3D}"/>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7" name="Content Placeholder 2">
            <a:extLst>
              <a:ext uri="{FF2B5EF4-FFF2-40B4-BE49-F238E27FC236}">
                <a16:creationId xmlns:a16="http://schemas.microsoft.com/office/drawing/2014/main" id="{0C0EE814-0307-1253-D992-C0689D33FED2}"/>
              </a:ext>
            </a:extLst>
          </p:cNvPr>
          <p:cNvSpPr>
            <a:spLocks noGrp="1"/>
          </p:cNvSpPr>
          <p:nvPr>
            <p:ph idx="1"/>
          </p:nvPr>
        </p:nvSpPr>
        <p:spPr>
          <a:xfrm>
            <a:off x="685800" y="1600200"/>
            <a:ext cx="7772400" cy="4495800"/>
          </a:xfrm>
        </p:spPr>
        <p:txBody>
          <a:bodyPr/>
          <a:lstStyle/>
          <a:p>
            <a:r>
              <a:rPr lang="en-US" sz="1600" dirty="0"/>
              <a:t>To intial the TXOP, sharing AP informs the shared AP this TXOP is used for COBF or COSR.</a:t>
            </a:r>
          </a:p>
          <a:p>
            <a:r>
              <a:rPr lang="en-US" sz="1600" dirty="0"/>
              <a:t>Operating bandwidth and punctured information need to be fixed over the entire TXOP and indicated in the COBF invite.</a:t>
            </a:r>
          </a:p>
          <a:p>
            <a:pPr lvl="1"/>
            <a:r>
              <a:rPr lang="en-US" sz="1400" dirty="0"/>
              <a:t>No dynamic punctuing.</a:t>
            </a:r>
          </a:p>
          <a:p>
            <a:pPr lvl="1"/>
            <a:endParaRPr lang="en-US" sz="1400" dirty="0"/>
          </a:p>
          <a:p>
            <a:pPr lvl="1"/>
            <a:endParaRPr lang="en-US" sz="1400" dirty="0"/>
          </a:p>
          <a:p>
            <a:r>
              <a:rPr lang="en-US" sz="1600" dirty="0"/>
              <a:t>One example: </a:t>
            </a:r>
          </a:p>
        </p:txBody>
      </p:sp>
      <p:graphicFrame>
        <p:nvGraphicFramePr>
          <p:cNvPr id="6" name="Content Placeholder 6">
            <a:extLst>
              <a:ext uri="{FF2B5EF4-FFF2-40B4-BE49-F238E27FC236}">
                <a16:creationId xmlns:a16="http://schemas.microsoft.com/office/drawing/2014/main" id="{42E0F75D-0417-A24D-36D6-E64B4DDF14EA}"/>
              </a:ext>
            </a:extLst>
          </p:cNvPr>
          <p:cNvGraphicFramePr>
            <a:graphicFrameLocks/>
          </p:cNvGraphicFramePr>
          <p:nvPr>
            <p:extLst>
              <p:ext uri="{D42A27DB-BD31-4B8C-83A1-F6EECF244321}">
                <p14:modId xmlns:p14="http://schemas.microsoft.com/office/powerpoint/2010/main" val="1206417082"/>
              </p:ext>
            </p:extLst>
          </p:nvPr>
        </p:nvGraphicFramePr>
        <p:xfrm>
          <a:off x="1128515" y="3876675"/>
          <a:ext cx="7493396" cy="2214573"/>
        </p:xfrm>
        <a:graphic>
          <a:graphicData uri="http://schemas.openxmlformats.org/drawingml/2006/table">
            <a:tbl>
              <a:tblPr>
                <a:tableStyleId>{5940675A-B579-460E-94D1-54222C63F5DA}</a:tableStyleId>
              </a:tblPr>
              <a:tblGrid>
                <a:gridCol w="1917898">
                  <a:extLst>
                    <a:ext uri="{9D8B030D-6E8A-4147-A177-3AD203B41FA5}">
                      <a16:colId xmlns:a16="http://schemas.microsoft.com/office/drawing/2014/main" val="1065891250"/>
                    </a:ext>
                  </a:extLst>
                </a:gridCol>
                <a:gridCol w="2971800">
                  <a:extLst>
                    <a:ext uri="{9D8B030D-6E8A-4147-A177-3AD203B41FA5}">
                      <a16:colId xmlns:a16="http://schemas.microsoft.com/office/drawing/2014/main" val="2625097766"/>
                    </a:ext>
                  </a:extLst>
                </a:gridCol>
                <a:gridCol w="2603698">
                  <a:extLst>
                    <a:ext uri="{9D8B030D-6E8A-4147-A177-3AD203B41FA5}">
                      <a16:colId xmlns:a16="http://schemas.microsoft.com/office/drawing/2014/main" val="3487206671"/>
                    </a:ext>
                  </a:extLst>
                </a:gridCol>
              </a:tblGrid>
              <a:tr h="73382">
                <a:tc>
                  <a:txBody>
                    <a:bodyPr/>
                    <a:lstStyle/>
                    <a:p>
                      <a:pPr algn="ctr" rtl="0" fontAlgn="ctr"/>
                      <a:r>
                        <a:rPr lang="en-US" sz="1100" b="1" u="none" strike="noStrike" dirty="0">
                          <a:effectLst/>
                          <a:latin typeface="Arial Narrow" panose="020B0606020202030204" pitchFamily="34" charset="0"/>
                        </a:rPr>
                        <a:t>Subfield</a:t>
                      </a:r>
                      <a:endParaRPr lang="en-US" sz="1100" b="1" i="0" u="none" strike="noStrike" dirty="0">
                        <a:solidFill>
                          <a:srgbClr val="000000"/>
                        </a:solidFill>
                        <a:effectLst/>
                        <a:latin typeface="Arial Narrow" panose="020B0606020202030204" pitchFamily="34" charset="0"/>
                      </a:endParaRPr>
                    </a:p>
                  </a:txBody>
                  <a:tcPr marL="2144" marR="2144" marT="2144" marB="0" anchor="ctr">
                    <a:solidFill>
                      <a:schemeClr val="bg1"/>
                    </a:solidFill>
                  </a:tcPr>
                </a:tc>
                <a:tc>
                  <a:txBody>
                    <a:bodyPr/>
                    <a:lstStyle/>
                    <a:p>
                      <a:pPr marL="0" algn="ctr" defTabSz="914400" rtl="0" eaLnBrk="1" fontAlgn="ctr" latinLnBrk="0" hangingPunct="1"/>
                      <a:r>
                        <a:rPr lang="en-US" sz="1100" b="1" u="none" strike="noStrike" kern="1200" dirty="0">
                          <a:solidFill>
                            <a:schemeClr val="tx1"/>
                          </a:solidFill>
                          <a:effectLst/>
                          <a:latin typeface="Arial Narrow" panose="020B0606020202030204" pitchFamily="34" charset="0"/>
                          <a:ea typeface="+mn-ea"/>
                          <a:cs typeface="+mn-cs"/>
                        </a:rPr>
                        <a:t>Invite</a:t>
                      </a:r>
                    </a:p>
                  </a:txBody>
                  <a:tcPr marL="9525" marR="9525" marT="9525" marB="0" anchor="ctr">
                    <a:solidFill>
                      <a:schemeClr val="bg1"/>
                    </a:solidFill>
                  </a:tcPr>
                </a:tc>
                <a:tc>
                  <a:txBody>
                    <a:bodyPr/>
                    <a:lstStyle/>
                    <a:p>
                      <a:pPr marL="0" algn="ctr" defTabSz="914400" rtl="0" eaLnBrk="1" fontAlgn="ctr" latinLnBrk="0" hangingPunct="1"/>
                      <a:r>
                        <a:rPr lang="en-US" sz="1100" b="1" u="none" strike="noStrike" kern="1200" dirty="0">
                          <a:solidFill>
                            <a:schemeClr val="tx1"/>
                          </a:solidFill>
                          <a:effectLst/>
                          <a:latin typeface="Arial Narrow" panose="020B0606020202030204" pitchFamily="34" charset="0"/>
                          <a:ea typeface="+mn-ea"/>
                          <a:cs typeface="+mn-cs"/>
                        </a:rPr>
                        <a:t>Response</a:t>
                      </a:r>
                    </a:p>
                  </a:txBody>
                  <a:tcPr marL="9525" marR="9525" marT="9525" marB="0" anchor="ctr">
                    <a:solidFill>
                      <a:schemeClr val="bg1"/>
                    </a:solidFill>
                  </a:tcPr>
                </a:tc>
                <a:extLst>
                  <a:ext uri="{0D108BD9-81ED-4DB2-BD59-A6C34878D82A}">
                    <a16:rowId xmlns:a16="http://schemas.microsoft.com/office/drawing/2014/main" val="3575051777"/>
                  </a:ext>
                </a:extLst>
              </a:tr>
              <a:tr h="70325">
                <a:tc>
                  <a:txBody>
                    <a:bodyPr/>
                    <a:lstStyle/>
                    <a:p>
                      <a:pPr algn="ctr" rtl="0" fontAlgn="ctr"/>
                      <a:r>
                        <a:rPr lang="en-US" sz="1100" b="0" i="0" u="none" strike="noStrike" dirty="0">
                          <a:solidFill>
                            <a:srgbClr val="000000"/>
                          </a:solidFill>
                          <a:effectLst/>
                          <a:latin typeface="Arial Narrow" panose="020B0606020202030204" pitchFamily="34" charset="0"/>
                        </a:rPr>
                        <a:t>Control</a:t>
                      </a:r>
                    </a:p>
                  </a:txBody>
                  <a:tcPr marL="2144" marR="2144" marT="2144" marB="0" anchor="ctr">
                    <a:solidFill>
                      <a:schemeClr val="bg1"/>
                    </a:solidFill>
                  </a:tcPr>
                </a:tc>
                <a:tc>
                  <a:txBody>
                    <a:bodyPr/>
                    <a:lstStyle/>
                    <a:p>
                      <a:pPr algn="ctr" rtl="0" fontAlgn="ctr"/>
                      <a:r>
                        <a:rPr lang="en-US" sz="1100" b="0" i="0" u="none" strike="noStrike" dirty="0">
                          <a:solidFill>
                            <a:srgbClr val="000000"/>
                          </a:solidFill>
                          <a:effectLst/>
                          <a:latin typeface="Arial Narrow" panose="020B0606020202030204" pitchFamily="34" charset="0"/>
                        </a:rPr>
                        <a:t>Invite </a:t>
                      </a:r>
                    </a:p>
                  </a:txBody>
                  <a:tcPr marL="2144" marR="2144" marT="2144" marB="0" anchor="ctr">
                    <a:solidFill>
                      <a:schemeClr val="bg1"/>
                    </a:solidFill>
                  </a:tcPr>
                </a:tc>
                <a:tc>
                  <a:txBody>
                    <a:bodyPr/>
                    <a:lstStyle/>
                    <a:p>
                      <a:pPr algn="ctr" rtl="0" fontAlgn="ctr"/>
                      <a:r>
                        <a:rPr lang="en-US" sz="1100" b="0" i="0" u="none" strike="noStrike" dirty="0">
                          <a:solidFill>
                            <a:srgbClr val="000000"/>
                          </a:solidFill>
                          <a:effectLst/>
                          <a:latin typeface="Arial Narrow" panose="020B0606020202030204" pitchFamily="34" charset="0"/>
                        </a:rPr>
                        <a:t>Join</a:t>
                      </a:r>
                    </a:p>
                  </a:txBody>
                  <a:tcPr marL="2144" marR="2144" marT="2144" marB="0" anchor="ctr">
                    <a:solidFill>
                      <a:schemeClr val="bg1"/>
                    </a:solidFill>
                  </a:tcPr>
                </a:tc>
                <a:extLst>
                  <a:ext uri="{0D108BD9-81ED-4DB2-BD59-A6C34878D82A}">
                    <a16:rowId xmlns:a16="http://schemas.microsoft.com/office/drawing/2014/main" val="3111836013"/>
                  </a:ext>
                </a:extLst>
              </a:tr>
              <a:tr h="70325">
                <a:tc>
                  <a:txBody>
                    <a:bodyPr/>
                    <a:lstStyle/>
                    <a:p>
                      <a:pPr algn="ctr" rtl="0" fontAlgn="ctr"/>
                      <a:r>
                        <a:rPr lang="en-US" sz="1100" u="none" strike="noStrike" dirty="0">
                          <a:effectLst/>
                          <a:latin typeface="Arial Narrow" panose="020B0606020202030204" pitchFamily="34" charset="0"/>
                        </a:rPr>
                        <a:t>Length related info</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algn="ctr" rtl="0" fontAlgn="ctr"/>
                      <a:r>
                        <a:rPr lang="en-US" sz="1100" b="0" i="0" u="none" strike="noStrike" dirty="0">
                          <a:solidFill>
                            <a:srgbClr val="000000"/>
                          </a:solidFill>
                          <a:effectLst/>
                          <a:latin typeface="Arial Narrow" panose="020B0606020202030204" pitchFamily="34" charset="0"/>
                        </a:rPr>
                        <a:t>Yes</a:t>
                      </a:r>
                    </a:p>
                  </a:txBody>
                  <a:tcPr marL="2144" marR="2144" marT="2144" marB="0" anchor="ctr">
                    <a:noFill/>
                  </a:tcPr>
                </a:tc>
                <a:tc>
                  <a:txBody>
                    <a:bodyPr/>
                    <a:lstStyle/>
                    <a:p>
                      <a:pPr algn="ctr" rtl="0" fontAlgn="ctr"/>
                      <a:r>
                        <a:rPr lang="en-US" sz="1100" b="0" i="0" u="none" strike="noStrike" dirty="0">
                          <a:solidFill>
                            <a:srgbClr val="000000"/>
                          </a:solidFill>
                          <a:effectLst/>
                          <a:latin typeface="Arial Narrow" panose="020B0606020202030204" pitchFamily="34" charset="0"/>
                        </a:rPr>
                        <a:t>Yes</a:t>
                      </a:r>
                    </a:p>
                  </a:txBody>
                  <a:tcPr marL="2144" marR="2144" marT="2144" marB="0" anchor="ctr">
                    <a:noFill/>
                  </a:tcPr>
                </a:tc>
                <a:extLst>
                  <a:ext uri="{0D108BD9-81ED-4DB2-BD59-A6C34878D82A}">
                    <a16:rowId xmlns:a16="http://schemas.microsoft.com/office/drawing/2014/main" val="1564156654"/>
                  </a:ext>
                </a:extLst>
              </a:tr>
              <a:tr h="0">
                <a:tc>
                  <a:txBody>
                    <a:bodyPr/>
                    <a:lstStyle/>
                    <a:p>
                      <a:pPr algn="ctr" rtl="0" fontAlgn="ctr"/>
                      <a:r>
                        <a:rPr lang="en-US" sz="1100" b="0" i="0" u="none" strike="noStrike" dirty="0">
                          <a:solidFill>
                            <a:srgbClr val="000000"/>
                          </a:solidFill>
                          <a:effectLst/>
                          <a:latin typeface="Arial Narrow" panose="020B0606020202030204" pitchFamily="34" charset="0"/>
                        </a:rPr>
                        <a:t>PHY version</a:t>
                      </a:r>
                    </a:p>
                  </a:txBody>
                  <a:tcPr marL="2144" marR="2144" marT="2144" marB="0" anchor="ctr">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Arial Narrow" panose="020B0606020202030204" pitchFamily="34" charset="0"/>
                        </a:rPr>
                        <a:t>Yes</a:t>
                      </a:r>
                    </a:p>
                  </a:txBody>
                  <a:tcPr marL="2144" marR="2144" marT="2144" marB="0" anchor="ctr">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Arial Narrow" panose="020B0606020202030204" pitchFamily="34" charset="0"/>
                        </a:rPr>
                        <a:t>Yes</a:t>
                      </a:r>
                    </a:p>
                  </a:txBody>
                  <a:tcPr marL="2144" marR="2144" marT="2144" marB="0" anchor="ctr">
                    <a:solidFill>
                      <a:schemeClr val="bg1"/>
                    </a:solidFill>
                  </a:tcPr>
                </a:tc>
                <a:extLst>
                  <a:ext uri="{0D108BD9-81ED-4DB2-BD59-A6C34878D82A}">
                    <a16:rowId xmlns:a16="http://schemas.microsoft.com/office/drawing/2014/main" val="2045299618"/>
                  </a:ext>
                </a:extLst>
              </a:tr>
              <a:tr h="0">
                <a:tc>
                  <a:txBody>
                    <a:bodyPr/>
                    <a:lstStyle/>
                    <a:p>
                      <a:pPr algn="ctr" rtl="0" fontAlgn="ctr"/>
                      <a:r>
                        <a:rPr lang="en-US" sz="1100" u="none" strike="noStrike" dirty="0">
                          <a:effectLst/>
                          <a:latin typeface="Arial Narrow" panose="020B0606020202030204" pitchFamily="34" charset="0"/>
                        </a:rPr>
                        <a:t>Bandwidth </a:t>
                      </a:r>
                      <a:endParaRPr lang="en-US" sz="1100" b="1" i="0" u="none" strike="noStrike" dirty="0">
                        <a:solidFill>
                          <a:srgbClr val="000000"/>
                        </a:solidFill>
                        <a:effectLst/>
                        <a:latin typeface="Arial Narrow" panose="020B0606020202030204" pitchFamily="34" charset="0"/>
                      </a:endParaRPr>
                    </a:p>
                  </a:txBody>
                  <a:tcPr marL="2144" marR="2144" marT="2144" marB="0" anchor="ctr">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Arial Narrow" panose="020B0606020202030204" pitchFamily="34" charset="0"/>
                        </a:rPr>
                        <a:t>Yes</a:t>
                      </a:r>
                    </a:p>
                  </a:txBody>
                  <a:tcPr marL="2144" marR="2144" marT="2144" marB="0" anchor="ctr">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Arial Narrow" panose="020B0606020202030204" pitchFamily="34" charset="0"/>
                      </a:endParaRPr>
                    </a:p>
                  </a:txBody>
                  <a:tcPr marL="2144" marR="2144" marT="2144" marB="0" anchor="ctr">
                    <a:solidFill>
                      <a:schemeClr val="bg1"/>
                    </a:solidFill>
                  </a:tcPr>
                </a:tc>
                <a:extLst>
                  <a:ext uri="{0D108BD9-81ED-4DB2-BD59-A6C34878D82A}">
                    <a16:rowId xmlns:a16="http://schemas.microsoft.com/office/drawing/2014/main" val="1564219462"/>
                  </a:ext>
                </a:extLst>
              </a:tr>
              <a:tr h="70325">
                <a:tc>
                  <a:txBody>
                    <a:bodyPr/>
                    <a:lstStyle/>
                    <a:p>
                      <a:pPr algn="ctr" rtl="0" fontAlgn="ctr"/>
                      <a:r>
                        <a:rPr lang="en-US" sz="1100" u="none" strike="noStrike" dirty="0">
                          <a:effectLst/>
                          <a:latin typeface="Arial Narrow" panose="020B0606020202030204" pitchFamily="34" charset="0"/>
                        </a:rPr>
                        <a:t>Punctured Channel Information </a:t>
                      </a:r>
                      <a:endParaRPr lang="en-US" sz="1100" b="1" i="0" u="none" strike="noStrike" dirty="0">
                        <a:solidFill>
                          <a:srgbClr val="000000"/>
                        </a:solidFill>
                        <a:effectLst/>
                        <a:latin typeface="Arial Narrow" panose="020B0606020202030204" pitchFamily="34" charset="0"/>
                      </a:endParaRPr>
                    </a:p>
                  </a:txBody>
                  <a:tcPr marL="2144" marR="2144" marT="2144" marB="0" anchor="ctr">
                    <a:solidFill>
                      <a:schemeClr val="bg1"/>
                    </a:solidFill>
                  </a:tcPr>
                </a:tc>
                <a:tc>
                  <a:txBody>
                    <a:bodyPr/>
                    <a:lstStyle/>
                    <a:p>
                      <a:pPr algn="ctr" fontAlgn="ctr"/>
                      <a:r>
                        <a:rPr lang="en-US" sz="1100" b="0" i="0" u="none" strike="noStrike" dirty="0">
                          <a:solidFill>
                            <a:srgbClr val="000000"/>
                          </a:solidFill>
                          <a:effectLst/>
                          <a:latin typeface="Arial Narrow" panose="020B0606020202030204" pitchFamily="34" charset="0"/>
                        </a:rPr>
                        <a:t>Yes</a:t>
                      </a:r>
                    </a:p>
                  </a:txBody>
                  <a:tcPr marL="2144" marR="2144" marT="2144" marB="0" anchor="ctr">
                    <a:solidFill>
                      <a:schemeClr val="bg1"/>
                    </a:solidFill>
                  </a:tcPr>
                </a:tc>
                <a:tc>
                  <a:txBody>
                    <a:bodyPr/>
                    <a:lstStyle/>
                    <a:p>
                      <a:pPr algn="ctr" fontAlgn="ctr"/>
                      <a:endParaRPr lang="en-US" sz="1100" b="0" i="0" u="none" strike="noStrike" dirty="0">
                        <a:solidFill>
                          <a:srgbClr val="000000"/>
                        </a:solidFill>
                        <a:effectLst/>
                        <a:latin typeface="Arial Narrow" panose="020B0606020202030204" pitchFamily="34" charset="0"/>
                      </a:endParaRPr>
                    </a:p>
                  </a:txBody>
                  <a:tcPr marL="2144" marR="2144" marT="2144" marB="0" anchor="ctr">
                    <a:solidFill>
                      <a:schemeClr val="bg1"/>
                    </a:solidFill>
                  </a:tcPr>
                </a:tc>
                <a:extLst>
                  <a:ext uri="{0D108BD9-81ED-4DB2-BD59-A6C34878D82A}">
                    <a16:rowId xmlns:a16="http://schemas.microsoft.com/office/drawing/2014/main" val="2324541042"/>
                  </a:ext>
                </a:extLst>
              </a:tr>
              <a:tr h="0">
                <a:tc>
                  <a:txBody>
                    <a:bodyPr/>
                    <a:lstStyle/>
                    <a:p>
                      <a:pPr algn="ctr" rtl="0" fontAlgn="ctr"/>
                      <a:r>
                        <a:rPr lang="nb-NO" sz="1100" u="none" strike="noStrike" dirty="0">
                          <a:effectLst/>
                          <a:latin typeface="Arial Narrow" panose="020B0606020202030204" pitchFamily="34" charset="0"/>
                        </a:rPr>
                        <a:t>GI+LTF Size </a:t>
                      </a:r>
                      <a:endParaRPr lang="nb-NO"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100" b="0" i="0" u="none" strike="noStrike" dirty="0">
                          <a:solidFill>
                            <a:srgbClr val="000000"/>
                          </a:solidFill>
                          <a:effectLst/>
                          <a:latin typeface="Arial Narrow" panose="020B0606020202030204" pitchFamily="34" charset="0"/>
                        </a:rPr>
                        <a:t>Yes</a:t>
                      </a:r>
                      <a:endParaRPr lang="en-US" sz="1100" b="0"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Arial Narrow" panose="020B0606020202030204" pitchFamily="34" charset="0"/>
                      </a:endParaRPr>
                    </a:p>
                  </a:txBody>
                  <a:tcPr marL="2144" marR="2144" marT="2144" marB="0" anchor="ctr">
                    <a:noFill/>
                  </a:tcPr>
                </a:tc>
                <a:extLst>
                  <a:ext uri="{0D108BD9-81ED-4DB2-BD59-A6C34878D82A}">
                    <a16:rowId xmlns:a16="http://schemas.microsoft.com/office/drawing/2014/main" val="2443353032"/>
                  </a:ext>
                </a:extLst>
              </a:tr>
              <a:tr h="0">
                <a:tc>
                  <a:txBody>
                    <a:bodyPr/>
                    <a:lstStyle/>
                    <a:p>
                      <a:pPr marL="0" algn="ctr" defTabSz="914400" rtl="0" eaLnBrk="1" fontAlgn="ctr" latinLnBrk="0" hangingPunct="1"/>
                      <a:r>
                        <a:rPr lang="en-US" sz="1100" u="none" strike="noStrike" kern="1200" dirty="0">
                          <a:solidFill>
                            <a:schemeClr val="tx1"/>
                          </a:solidFill>
                          <a:effectLst/>
                          <a:latin typeface="Arial Narrow" panose="020B0606020202030204" pitchFamily="34" charset="0"/>
                          <a:ea typeface="+mn-ea"/>
                          <a:cs typeface="+mn-cs"/>
                        </a:rPr>
                        <a:t>Number Of UHR-LTF Symbols </a:t>
                      </a:r>
                    </a:p>
                  </a:txBody>
                  <a:tcPr marL="2144" marR="2144" marT="2144" marB="0" anchor="c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100" u="none" strike="sngStrike" kern="1200" dirty="0">
                        <a:solidFill>
                          <a:schemeClr val="tx1"/>
                        </a:solidFill>
                        <a:effectLst/>
                        <a:latin typeface="Arial Narrow" panose="020B0606020202030204" pitchFamily="34" charset="0"/>
                        <a:ea typeface="+mn-ea"/>
                        <a:cs typeface="+mn-cs"/>
                      </a:endParaRPr>
                    </a:p>
                  </a:txBody>
                  <a:tcPr marL="2144" marR="2144" marT="2144" marB="0" anchor="c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u="none" strike="noStrike" kern="1200" dirty="0">
                          <a:solidFill>
                            <a:schemeClr val="tx1"/>
                          </a:solidFill>
                          <a:effectLst/>
                          <a:latin typeface="Arial Narrow" panose="020B0606020202030204" pitchFamily="34" charset="0"/>
                          <a:ea typeface="+mn-ea"/>
                          <a:cs typeface="+mn-cs"/>
                        </a:rPr>
                        <a:t>Extra LTF Allowed</a:t>
                      </a:r>
                    </a:p>
                  </a:txBody>
                  <a:tcPr marL="2144" marR="2144" marT="2144" marB="0" anchor="ctr">
                    <a:noFill/>
                  </a:tcPr>
                </a:tc>
                <a:extLst>
                  <a:ext uri="{0D108BD9-81ED-4DB2-BD59-A6C34878D82A}">
                    <a16:rowId xmlns:a16="http://schemas.microsoft.com/office/drawing/2014/main" val="2823560277"/>
                  </a:ext>
                </a:extLst>
              </a:tr>
              <a:tr h="0">
                <a:tc>
                  <a:txBody>
                    <a:bodyPr/>
                    <a:lstStyle/>
                    <a:p>
                      <a:pPr marL="0" algn="ctr" defTabSz="914400" rtl="0" eaLnBrk="1" fontAlgn="ctr" latinLnBrk="0" hangingPunct="1"/>
                      <a:r>
                        <a:rPr lang="en-US" sz="1100" u="none" strike="noStrike" kern="1200" dirty="0">
                          <a:solidFill>
                            <a:schemeClr val="tx1"/>
                          </a:solidFill>
                          <a:effectLst/>
                          <a:latin typeface="Arial Narrow" panose="020B0606020202030204" pitchFamily="34" charset="0"/>
                          <a:ea typeface="+mn-ea"/>
                          <a:cs typeface="+mn-cs"/>
                        </a:rPr>
                        <a:t>Max allowed SS for shared AP</a:t>
                      </a:r>
                    </a:p>
                  </a:txBody>
                  <a:tcPr marL="2144" marR="2144" marT="2144" marB="0" anchor="ctr">
                    <a:noFill/>
                  </a:tcPr>
                </a:tc>
                <a:tc>
                  <a:txBody>
                    <a:bodyPr/>
                    <a:lstStyle/>
                    <a:p>
                      <a:pPr marL="0" algn="ctr" defTabSz="914400" rtl="0" eaLnBrk="1" fontAlgn="ctr" latinLnBrk="0" hangingPunct="1"/>
                      <a:r>
                        <a:rPr lang="en-US" sz="1100" b="0" i="0" u="none" strike="noStrike" kern="1200" dirty="0">
                          <a:solidFill>
                            <a:srgbClr val="000000"/>
                          </a:solidFill>
                          <a:effectLst/>
                          <a:latin typeface="Arial Narrow" panose="020B0606020202030204" pitchFamily="34" charset="0"/>
                          <a:ea typeface="+mn-ea"/>
                          <a:cs typeface="+mn-cs"/>
                        </a:rPr>
                        <a:t>Yes</a:t>
                      </a:r>
                    </a:p>
                  </a:txBody>
                  <a:tcPr marL="2144" marR="2144" marT="2144" marB="0" anchor="b">
                    <a:noFill/>
                  </a:tcPr>
                </a:tc>
                <a:tc>
                  <a:txBody>
                    <a:bodyPr/>
                    <a:lstStyle/>
                    <a:p>
                      <a:pPr marL="0" algn="ctr" defTabSz="914400" rtl="0" eaLnBrk="1" fontAlgn="ctr" latinLnBrk="0" hangingPunct="1"/>
                      <a:endParaRPr lang="en-US" sz="1100" b="0" i="0" u="none" strike="noStrike" kern="1200" dirty="0">
                        <a:solidFill>
                          <a:srgbClr val="000000"/>
                        </a:solidFill>
                        <a:effectLst/>
                        <a:latin typeface="Arial Narrow" panose="020B0606020202030204" pitchFamily="34" charset="0"/>
                        <a:ea typeface="+mn-ea"/>
                        <a:cs typeface="+mn-cs"/>
                      </a:endParaRPr>
                    </a:p>
                  </a:txBody>
                  <a:tcPr marL="2144" marR="2144" marT="2144" marB="0" anchor="b">
                    <a:noFill/>
                  </a:tcPr>
                </a:tc>
                <a:extLst>
                  <a:ext uri="{0D108BD9-81ED-4DB2-BD59-A6C34878D82A}">
                    <a16:rowId xmlns:a16="http://schemas.microsoft.com/office/drawing/2014/main" val="4241786176"/>
                  </a:ext>
                </a:extLst>
              </a:tr>
              <a:tr h="70325">
                <a:tc>
                  <a:txBody>
                    <a:bodyPr/>
                    <a:lstStyle/>
                    <a:p>
                      <a:pPr algn="ctr" rtl="0" fontAlgn="ctr"/>
                      <a:r>
                        <a:rPr lang="en-US" sz="1100" u="none" strike="noStrike" dirty="0">
                          <a:effectLst/>
                          <a:latin typeface="Arial Narrow" panose="020B0606020202030204" pitchFamily="34" charset="0"/>
                        </a:rPr>
                        <a:t>STA ID </a:t>
                      </a:r>
                      <a:endParaRPr lang="en-US" sz="1100" b="1" i="0" u="none" strike="noStrike" dirty="0">
                        <a:solidFill>
                          <a:srgbClr val="000000"/>
                        </a:solidFill>
                        <a:effectLst/>
                        <a:latin typeface="Arial Narrow" panose="020B0606020202030204" pitchFamily="34" charset="0"/>
                      </a:endParaRPr>
                    </a:p>
                  </a:txBody>
                  <a:tcPr marL="2144" marR="2144" marT="2144" marB="0" anchor="ctr">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Arial Narrow" panose="020B0606020202030204" pitchFamily="34" charset="0"/>
                        </a:rPr>
                        <a:t>Sharing AP STAs</a:t>
                      </a:r>
                    </a:p>
                  </a:txBody>
                  <a:tcPr marL="2144" marR="2144" marT="2144" marB="0" anchor="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Arial Narrow" panose="020B0606020202030204" pitchFamily="34" charset="0"/>
                        </a:rPr>
                        <a:t>Shared AP STAs</a:t>
                      </a:r>
                    </a:p>
                  </a:txBody>
                  <a:tcPr marL="2144" marR="2144" marT="2144" marB="0" anchor="b">
                    <a:solidFill>
                      <a:schemeClr val="bg1"/>
                    </a:solidFill>
                  </a:tcPr>
                </a:tc>
                <a:extLst>
                  <a:ext uri="{0D108BD9-81ED-4DB2-BD59-A6C34878D82A}">
                    <a16:rowId xmlns:a16="http://schemas.microsoft.com/office/drawing/2014/main" val="2037755675"/>
                  </a:ext>
                </a:extLst>
              </a:tr>
              <a:tr h="70325">
                <a:tc>
                  <a:txBody>
                    <a:bodyPr/>
                    <a:lstStyle/>
                    <a:p>
                      <a:pPr algn="ctr" rtl="0" fontAlgn="ctr"/>
                      <a:r>
                        <a:rPr lang="en-US" sz="1100" u="none" strike="noStrike" dirty="0">
                          <a:effectLst/>
                          <a:latin typeface="Arial Narrow" panose="020B0606020202030204" pitchFamily="34" charset="0"/>
                        </a:rPr>
                        <a:t>MCS </a:t>
                      </a:r>
                      <a:endParaRPr lang="en-US" sz="1100" b="1" i="0" u="none" strike="noStrike" dirty="0">
                        <a:solidFill>
                          <a:srgbClr val="000000"/>
                        </a:solidFill>
                        <a:effectLst/>
                        <a:latin typeface="Arial Narrow" panose="020B0606020202030204" pitchFamily="34" charset="0"/>
                      </a:endParaRPr>
                    </a:p>
                  </a:txBody>
                  <a:tcPr marL="2144" marR="2144" marT="2144" marB="0" anchor="ctr">
                    <a:solidFill>
                      <a:schemeClr val="bg1"/>
                    </a:solidFill>
                  </a:tcPr>
                </a:tc>
                <a:tc>
                  <a:txBody>
                    <a:bodyPr/>
                    <a:lstStyle/>
                    <a:p>
                      <a:pPr algn="ctr" fontAlgn="ctr"/>
                      <a:endParaRPr lang="en-US" sz="1100" b="0" i="0" u="none" strike="noStrike" dirty="0">
                        <a:solidFill>
                          <a:srgbClr val="000000"/>
                        </a:solidFill>
                        <a:effectLst/>
                        <a:latin typeface="Arial Narrow" panose="020B0606020202030204" pitchFamily="34" charset="0"/>
                      </a:endParaRPr>
                    </a:p>
                  </a:txBody>
                  <a:tcPr marL="2144" marR="2144" marT="2144" marB="0" anchor="ctr">
                    <a:solidFill>
                      <a:schemeClr val="bg1"/>
                    </a:solidFill>
                  </a:tcPr>
                </a:tc>
                <a:tc>
                  <a:txBody>
                    <a:bodyPr/>
                    <a:lstStyle/>
                    <a:p>
                      <a:pPr algn="ctr" fontAlgn="ctr"/>
                      <a:r>
                        <a:rPr lang="en-US" sz="1100" b="0" i="0" u="none" strike="noStrike" dirty="0">
                          <a:solidFill>
                            <a:srgbClr val="000000"/>
                          </a:solidFill>
                          <a:effectLst/>
                          <a:latin typeface="Arial Narrow" panose="020B0606020202030204" pitchFamily="34" charset="0"/>
                        </a:rPr>
                        <a:t>Shared AP STAs</a:t>
                      </a:r>
                    </a:p>
                  </a:txBody>
                  <a:tcPr marL="2144" marR="2144" marT="2144" marB="0" anchor="ctr">
                    <a:solidFill>
                      <a:schemeClr val="bg1"/>
                    </a:solidFill>
                  </a:tcPr>
                </a:tc>
                <a:extLst>
                  <a:ext uri="{0D108BD9-81ED-4DB2-BD59-A6C34878D82A}">
                    <a16:rowId xmlns:a16="http://schemas.microsoft.com/office/drawing/2014/main" val="4153255703"/>
                  </a:ext>
                </a:extLst>
              </a:tr>
              <a:tr h="70325">
                <a:tc>
                  <a:txBody>
                    <a:bodyPr/>
                    <a:lstStyle/>
                    <a:p>
                      <a:pPr algn="ctr" rtl="0" fontAlgn="ctr"/>
                      <a:r>
                        <a:rPr lang="en-US" sz="1100" u="none" strike="noStrike" dirty="0">
                          <a:effectLst/>
                          <a:latin typeface="Arial Narrow" panose="020B0606020202030204" pitchFamily="34" charset="0"/>
                        </a:rPr>
                        <a:t>Spatial Configuration </a:t>
                      </a:r>
                      <a:endParaRPr lang="en-US" sz="1100" b="1" i="0" u="none" strike="noStrike" dirty="0">
                        <a:solidFill>
                          <a:srgbClr val="000000"/>
                        </a:solidFill>
                        <a:effectLst/>
                        <a:latin typeface="Arial Narrow" panose="020B0606020202030204" pitchFamily="34" charset="0"/>
                      </a:endParaRPr>
                    </a:p>
                  </a:txBody>
                  <a:tcPr marL="2144" marR="2144" marT="2144" marB="0" anchor="ctr">
                    <a:solidFill>
                      <a:schemeClr val="bg1"/>
                    </a:solidFill>
                  </a:tcPr>
                </a:tc>
                <a:tc>
                  <a:txBody>
                    <a:bodyPr/>
                    <a:lstStyle/>
                    <a:p>
                      <a:pPr algn="ctr" rtl="0" fontAlgn="ctr"/>
                      <a:r>
                        <a:rPr lang="en-US" sz="1100" b="0" i="0" u="none" strike="noStrike" dirty="0">
                          <a:solidFill>
                            <a:srgbClr val="000000"/>
                          </a:solidFill>
                          <a:effectLst/>
                          <a:latin typeface="Arial Narrow" panose="020B0606020202030204" pitchFamily="34" charset="0"/>
                        </a:rPr>
                        <a:t>Sharing AP STAs</a:t>
                      </a:r>
                    </a:p>
                  </a:txBody>
                  <a:tcPr marL="2144" marR="2144" marT="2144" marB="0" anchor="ctr">
                    <a:solidFill>
                      <a:schemeClr val="bg1"/>
                    </a:solidFill>
                  </a:tcPr>
                </a:tc>
                <a:tc>
                  <a:txBody>
                    <a:bodyPr/>
                    <a:lstStyle/>
                    <a:p>
                      <a:pPr algn="ctr" rtl="0" fontAlgn="ctr"/>
                      <a:r>
                        <a:rPr lang="en-US" sz="1100" b="0" i="0" u="none" strike="noStrike" dirty="0">
                          <a:solidFill>
                            <a:srgbClr val="000000"/>
                          </a:solidFill>
                          <a:effectLst/>
                          <a:latin typeface="Arial Narrow" panose="020B0606020202030204" pitchFamily="34" charset="0"/>
                        </a:rPr>
                        <a:t>Shared AP STAs</a:t>
                      </a:r>
                    </a:p>
                  </a:txBody>
                  <a:tcPr marL="2144" marR="2144" marT="2144" marB="0" anchor="ctr">
                    <a:solidFill>
                      <a:schemeClr val="bg1"/>
                    </a:solidFill>
                  </a:tcPr>
                </a:tc>
                <a:extLst>
                  <a:ext uri="{0D108BD9-81ED-4DB2-BD59-A6C34878D82A}">
                    <a16:rowId xmlns:a16="http://schemas.microsoft.com/office/drawing/2014/main" val="1493696201"/>
                  </a:ext>
                </a:extLst>
              </a:tr>
              <a:tr h="70325">
                <a:tc>
                  <a:txBody>
                    <a:bodyPr/>
                    <a:lstStyle/>
                    <a:p>
                      <a:pPr marL="0" algn="ctr" defTabSz="914400" rtl="0" eaLnBrk="1" fontAlgn="ctr" latinLnBrk="0" hangingPunct="1"/>
                      <a:r>
                        <a:rPr lang="en-US" sz="1100" u="none" strike="noStrike" kern="1200" dirty="0">
                          <a:solidFill>
                            <a:schemeClr val="tx1"/>
                          </a:solidFill>
                          <a:effectLst/>
                          <a:latin typeface="Arial Narrow" panose="020B0606020202030204" pitchFamily="34" charset="0"/>
                          <a:ea typeface="+mn-ea"/>
                          <a:cs typeface="+mn-cs"/>
                        </a:rPr>
                        <a:t>2xLDPC </a:t>
                      </a:r>
                    </a:p>
                  </a:txBody>
                  <a:tcPr marL="2144" marR="2144" marT="2144" marB="0" anchor="ctr">
                    <a:solidFill>
                      <a:schemeClr val="bg1"/>
                    </a:solidFill>
                  </a:tcPr>
                </a:tc>
                <a:tc>
                  <a:txBody>
                    <a:bodyPr/>
                    <a:lstStyle/>
                    <a:p>
                      <a:pPr marL="0" algn="ctr" defTabSz="914400" rtl="0" eaLnBrk="1" fontAlgn="ctr" latinLnBrk="0" hangingPunct="1"/>
                      <a:endParaRPr lang="en-US" sz="1100" b="0" i="0" u="none" strike="noStrike" kern="1200" dirty="0">
                        <a:solidFill>
                          <a:srgbClr val="000000"/>
                        </a:solidFill>
                        <a:effectLst/>
                        <a:latin typeface="Arial Narrow" panose="020B0606020202030204" pitchFamily="34" charset="0"/>
                        <a:ea typeface="+mn-ea"/>
                        <a:cs typeface="+mn-cs"/>
                      </a:endParaRPr>
                    </a:p>
                  </a:txBody>
                  <a:tcPr marL="2144" marR="2144" marT="2144" marB="0" anchor="b">
                    <a:solidFill>
                      <a:schemeClr val="bg1"/>
                    </a:solidFill>
                  </a:tcPr>
                </a:tc>
                <a:tc>
                  <a:txBody>
                    <a:bodyPr/>
                    <a:lstStyle/>
                    <a:p>
                      <a:pPr marL="0" algn="ctr" defTabSz="914400" rtl="0" eaLnBrk="1" fontAlgn="ctr" latinLnBrk="0" hangingPunct="1"/>
                      <a:r>
                        <a:rPr lang="en-US" sz="1100" b="0" i="0" u="none" strike="noStrike" kern="1200" dirty="0">
                          <a:solidFill>
                            <a:srgbClr val="000000"/>
                          </a:solidFill>
                          <a:effectLst/>
                          <a:latin typeface="Arial Narrow" panose="020B0606020202030204" pitchFamily="34" charset="0"/>
                          <a:ea typeface="+mn-ea"/>
                          <a:cs typeface="+mn-cs"/>
                        </a:rPr>
                        <a:t>Shared AP STAs</a:t>
                      </a:r>
                    </a:p>
                  </a:txBody>
                  <a:tcPr marL="2144" marR="2144" marT="2144" marB="0" anchor="b">
                    <a:solidFill>
                      <a:schemeClr val="bg1"/>
                    </a:solidFill>
                  </a:tcPr>
                </a:tc>
                <a:extLst>
                  <a:ext uri="{0D108BD9-81ED-4DB2-BD59-A6C34878D82A}">
                    <a16:rowId xmlns:a16="http://schemas.microsoft.com/office/drawing/2014/main" val="1658515264"/>
                  </a:ext>
                </a:extLst>
              </a:tr>
            </a:tbl>
          </a:graphicData>
        </a:graphic>
      </p:graphicFrame>
    </p:spTree>
    <p:extLst>
      <p:ext uri="{BB962C8B-B14F-4D97-AF65-F5344CB8AC3E}">
        <p14:creationId xmlns:p14="http://schemas.microsoft.com/office/powerpoint/2010/main" val="978859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7D35FE50-A532-9CEF-694E-7AB3B5BC9EF9}"/>
              </a:ext>
            </a:extLst>
          </p:cNvPr>
          <p:cNvSpPr>
            <a:spLocks noGrp="1"/>
          </p:cNvSpPr>
          <p:nvPr>
            <p:ph type="ftr" sz="quarter" idx="3"/>
          </p:nvPr>
        </p:nvSpPr>
        <p:spPr/>
        <p:txBody>
          <a:bodyPr/>
          <a:lstStyle/>
          <a:p>
            <a:pPr>
              <a:defRPr/>
            </a:pPr>
            <a:r>
              <a:rPr lang="en-US" altLang="ko-KR" dirty="0"/>
              <a:t>You-Wei Chen, </a:t>
            </a:r>
            <a:r>
              <a:rPr lang="en-US" altLang="ko-KR" dirty="0" err="1"/>
              <a:t>Mediatek</a:t>
            </a:r>
            <a:r>
              <a:rPr lang="en-US" altLang="ko-KR" dirty="0"/>
              <a:t> Inc.</a:t>
            </a:r>
          </a:p>
        </p:txBody>
      </p:sp>
      <p:sp>
        <p:nvSpPr>
          <p:cNvPr id="2" name="Title 1">
            <a:extLst>
              <a:ext uri="{FF2B5EF4-FFF2-40B4-BE49-F238E27FC236}">
                <a16:creationId xmlns:a16="http://schemas.microsoft.com/office/drawing/2014/main" id="{7EC92315-4D51-07E6-C303-41DC6AAA747A}"/>
              </a:ext>
            </a:extLst>
          </p:cNvPr>
          <p:cNvSpPr>
            <a:spLocks noGrp="1"/>
          </p:cNvSpPr>
          <p:nvPr>
            <p:ph type="title"/>
          </p:nvPr>
        </p:nvSpPr>
        <p:spPr/>
        <p:txBody>
          <a:bodyPr/>
          <a:lstStyle/>
          <a:p>
            <a:r>
              <a:rPr lang="en-US" dirty="0"/>
              <a:t>Information carried in Sync</a:t>
            </a:r>
          </a:p>
        </p:txBody>
      </p:sp>
      <p:sp>
        <p:nvSpPr>
          <p:cNvPr id="4" name="Slide Number Placeholder 3">
            <a:extLst>
              <a:ext uri="{FF2B5EF4-FFF2-40B4-BE49-F238E27FC236}">
                <a16:creationId xmlns:a16="http://schemas.microsoft.com/office/drawing/2014/main" id="{5857BB25-3643-58A1-5F7E-88853915689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graphicFrame>
        <p:nvGraphicFramePr>
          <p:cNvPr id="7" name="Content Placeholder 6">
            <a:extLst>
              <a:ext uri="{FF2B5EF4-FFF2-40B4-BE49-F238E27FC236}">
                <a16:creationId xmlns:a16="http://schemas.microsoft.com/office/drawing/2014/main" id="{DAD1CC49-7F6E-F938-C1D9-D733F662684D}"/>
              </a:ext>
            </a:extLst>
          </p:cNvPr>
          <p:cNvGraphicFramePr>
            <a:graphicFrameLocks noGrp="1"/>
          </p:cNvGraphicFramePr>
          <p:nvPr>
            <p:ph idx="1"/>
            <p:extLst>
              <p:ext uri="{D42A27DB-BD31-4B8C-83A1-F6EECF244321}">
                <p14:modId xmlns:p14="http://schemas.microsoft.com/office/powerpoint/2010/main" val="1058252068"/>
              </p:ext>
            </p:extLst>
          </p:nvPr>
        </p:nvGraphicFramePr>
        <p:xfrm>
          <a:off x="510978" y="3092177"/>
          <a:ext cx="7975797" cy="3225896"/>
        </p:xfrm>
        <a:graphic>
          <a:graphicData uri="http://schemas.openxmlformats.org/drawingml/2006/table">
            <a:tbl>
              <a:tblPr>
                <a:tableStyleId>{5940675A-B579-460E-94D1-54222C63F5DA}</a:tableStyleId>
              </a:tblPr>
              <a:tblGrid>
                <a:gridCol w="3073202">
                  <a:extLst>
                    <a:ext uri="{9D8B030D-6E8A-4147-A177-3AD203B41FA5}">
                      <a16:colId xmlns:a16="http://schemas.microsoft.com/office/drawing/2014/main" val="1065891250"/>
                    </a:ext>
                  </a:extLst>
                </a:gridCol>
                <a:gridCol w="4902595">
                  <a:extLst>
                    <a:ext uri="{9D8B030D-6E8A-4147-A177-3AD203B41FA5}">
                      <a16:colId xmlns:a16="http://schemas.microsoft.com/office/drawing/2014/main" val="3487206671"/>
                    </a:ext>
                  </a:extLst>
                </a:gridCol>
              </a:tblGrid>
              <a:tr h="129540">
                <a:tc>
                  <a:txBody>
                    <a:bodyPr/>
                    <a:lstStyle/>
                    <a:p>
                      <a:pPr algn="ctr" rtl="0" fontAlgn="ctr"/>
                      <a:r>
                        <a:rPr lang="en-US" sz="1100" b="1" u="none" strike="noStrike" dirty="0">
                          <a:effectLst/>
                          <a:latin typeface="Arial Narrow" panose="020B0606020202030204" pitchFamily="34" charset="0"/>
                        </a:rPr>
                        <a:t>Subfield</a:t>
                      </a:r>
                      <a:endParaRPr lang="en-US" sz="1100" b="1" i="0" u="none" strike="noStrike" dirty="0">
                        <a:solidFill>
                          <a:srgbClr val="000000"/>
                        </a:solidFill>
                        <a:effectLst/>
                        <a:latin typeface="Arial Narrow" panose="020B0606020202030204" pitchFamily="34" charset="0"/>
                      </a:endParaRPr>
                    </a:p>
                  </a:txBody>
                  <a:tcPr marL="2144" marR="2144" marT="2144" marB="0" anchor="ctr">
                    <a:solidFill>
                      <a:schemeClr val="bg1"/>
                    </a:solidFill>
                  </a:tcPr>
                </a:tc>
                <a:tc>
                  <a:txBody>
                    <a:bodyPr/>
                    <a:lstStyle/>
                    <a:p>
                      <a:pPr algn="ctr" rtl="0" fontAlgn="ctr"/>
                      <a:r>
                        <a:rPr lang="en-US" sz="1100" b="1" u="none" strike="noStrike" dirty="0">
                          <a:effectLst/>
                          <a:latin typeface="Arial Narrow" panose="020B0606020202030204" pitchFamily="34" charset="0"/>
                        </a:rPr>
                        <a:t>Trigger/ Sync</a:t>
                      </a:r>
                      <a:endParaRPr lang="en-US" sz="1100" b="1" i="0" u="none" strike="noStrike" dirty="0">
                        <a:solidFill>
                          <a:srgbClr val="000000"/>
                        </a:solidFill>
                        <a:effectLst/>
                        <a:latin typeface="Arial Narrow" panose="020B0606020202030204" pitchFamily="34" charset="0"/>
                      </a:endParaRPr>
                    </a:p>
                  </a:txBody>
                  <a:tcPr marL="2144" marR="2144" marT="2144" marB="0" anchor="ctr">
                    <a:solidFill>
                      <a:schemeClr val="bg1"/>
                    </a:solidFill>
                  </a:tcPr>
                </a:tc>
                <a:extLst>
                  <a:ext uri="{0D108BD9-81ED-4DB2-BD59-A6C34878D82A}">
                    <a16:rowId xmlns:a16="http://schemas.microsoft.com/office/drawing/2014/main" val="3575051777"/>
                  </a:ext>
                </a:extLst>
              </a:tr>
              <a:tr h="129540">
                <a:tc>
                  <a:txBody>
                    <a:bodyPr/>
                    <a:lstStyle/>
                    <a:p>
                      <a:pPr algn="ctr" rtl="0" fontAlgn="ctr"/>
                      <a:r>
                        <a:rPr lang="en-US" sz="1100" u="none" strike="noStrike" dirty="0">
                          <a:effectLst/>
                          <a:latin typeface="Arial Narrow" panose="020B0606020202030204" pitchFamily="34" charset="0"/>
                        </a:rPr>
                        <a:t>Length</a:t>
                      </a:r>
                      <a:endParaRPr lang="en-US" sz="1100" b="1" i="0" u="none" strike="noStrike" dirty="0">
                        <a:solidFill>
                          <a:srgbClr val="000000"/>
                        </a:solidFill>
                        <a:effectLst/>
                        <a:latin typeface="Arial Narrow" panose="020B0606020202030204" pitchFamily="34" charset="0"/>
                      </a:endParaRPr>
                    </a:p>
                  </a:txBody>
                  <a:tcPr marL="2144" marR="2144" marT="2144" marB="0" anchor="ctr">
                    <a:solidFill>
                      <a:schemeClr val="bg1"/>
                    </a:solidFill>
                  </a:tcPr>
                </a:tc>
                <a:tc>
                  <a:txBody>
                    <a:bodyPr/>
                    <a:lstStyle/>
                    <a:p>
                      <a:pPr algn="ctr" rtl="0" fontAlgn="ctr"/>
                      <a:r>
                        <a:rPr lang="en-US" sz="1100" u="none" strike="noStrike" dirty="0">
                          <a:effectLst/>
                          <a:latin typeface="Arial Narrow" panose="020B0606020202030204" pitchFamily="34" charset="0"/>
                        </a:rPr>
                        <a:t>Already in the common field </a:t>
                      </a:r>
                      <a:endParaRPr lang="en-US" sz="1100" b="1" i="0" u="none" strike="noStrike" dirty="0">
                        <a:solidFill>
                          <a:srgbClr val="000000"/>
                        </a:solidFill>
                        <a:effectLst/>
                        <a:latin typeface="Arial Narrow" panose="020B0606020202030204" pitchFamily="34" charset="0"/>
                      </a:endParaRPr>
                    </a:p>
                  </a:txBody>
                  <a:tcPr marL="2144" marR="2144" marT="2144" marB="0" anchor="ctr">
                    <a:solidFill>
                      <a:schemeClr val="bg1"/>
                    </a:solidFill>
                  </a:tcPr>
                </a:tc>
                <a:extLst>
                  <a:ext uri="{0D108BD9-81ED-4DB2-BD59-A6C34878D82A}">
                    <a16:rowId xmlns:a16="http://schemas.microsoft.com/office/drawing/2014/main" val="1564156654"/>
                  </a:ext>
                </a:extLst>
              </a:tr>
              <a:tr h="129540">
                <a:tc>
                  <a:txBody>
                    <a:bodyPr/>
                    <a:lstStyle/>
                    <a:p>
                      <a:pPr algn="ctr" rtl="0" fontAlgn="ctr"/>
                      <a:r>
                        <a:rPr lang="en-US" sz="1100" u="none" strike="noStrike" dirty="0">
                          <a:effectLst/>
                          <a:latin typeface="Arial Narrow" panose="020B0606020202030204" pitchFamily="34" charset="0"/>
                        </a:rPr>
                        <a:t>PHY Version Identifier</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algn="ctr" rtl="0" fontAlgn="ctr"/>
                      <a:r>
                        <a:rPr lang="en-US" sz="1100" u="none" strike="noStrike" dirty="0">
                          <a:effectLst/>
                          <a:latin typeface="Arial Narrow" panose="020B0606020202030204" pitchFamily="34" charset="0"/>
                        </a:rPr>
                        <a:t>Already in the special user info field </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extLst>
                  <a:ext uri="{0D108BD9-81ED-4DB2-BD59-A6C34878D82A}">
                    <a16:rowId xmlns:a16="http://schemas.microsoft.com/office/drawing/2014/main" val="471633702"/>
                  </a:ext>
                </a:extLst>
              </a:tr>
              <a:tr h="129540">
                <a:tc>
                  <a:txBody>
                    <a:bodyPr/>
                    <a:lstStyle/>
                    <a:p>
                      <a:pPr algn="ctr" rtl="0" fontAlgn="ctr"/>
                      <a:r>
                        <a:rPr lang="en-US" sz="1100" u="none" strike="noStrike" dirty="0">
                          <a:effectLst/>
                          <a:latin typeface="Arial Narrow" panose="020B0606020202030204" pitchFamily="34" charset="0"/>
                        </a:rPr>
                        <a:t>Bandwidth </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u="none" strike="noStrike" dirty="0">
                          <a:effectLst/>
                          <a:latin typeface="Arial Narrow" panose="020B0606020202030204" pitchFamily="34" charset="0"/>
                        </a:rPr>
                        <a:t> Already in the common and special user info field </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extLst>
                  <a:ext uri="{0D108BD9-81ED-4DB2-BD59-A6C34878D82A}">
                    <a16:rowId xmlns:a16="http://schemas.microsoft.com/office/drawing/2014/main" val="1564219462"/>
                  </a:ext>
                </a:extLst>
              </a:tr>
              <a:tr h="129540">
                <a:tc>
                  <a:txBody>
                    <a:bodyPr/>
                    <a:lstStyle/>
                    <a:p>
                      <a:pPr algn="ctr" rtl="0" fontAlgn="ctr"/>
                      <a:r>
                        <a:rPr lang="en-US" sz="1100" u="none" strike="noStrike" dirty="0">
                          <a:effectLst/>
                          <a:latin typeface="Arial Narrow" panose="020B0606020202030204" pitchFamily="34" charset="0"/>
                        </a:rPr>
                        <a:t>BSS Color </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u="none" strike="noStrike" dirty="0">
                          <a:effectLst/>
                          <a:latin typeface="Arial Narrow" panose="020B0606020202030204" pitchFamily="34" charset="0"/>
                        </a:rPr>
                        <a:t>Both BSS color 1 and 2</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extLst>
                  <a:ext uri="{0D108BD9-81ED-4DB2-BD59-A6C34878D82A}">
                    <a16:rowId xmlns:a16="http://schemas.microsoft.com/office/drawing/2014/main" val="65077418"/>
                  </a:ext>
                </a:extLst>
              </a:tr>
              <a:tr h="129540">
                <a:tc>
                  <a:txBody>
                    <a:bodyPr/>
                    <a:lstStyle/>
                    <a:p>
                      <a:pPr algn="ctr" rtl="0" fontAlgn="ctr"/>
                      <a:r>
                        <a:rPr lang="en-US" sz="1100" u="none" strike="noStrike" dirty="0">
                          <a:effectLst/>
                          <a:latin typeface="Arial Narrow" panose="020B0606020202030204" pitchFamily="34" charset="0"/>
                        </a:rPr>
                        <a:t>TXOP </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algn="ctr" fontAlgn="ctr"/>
                      <a:r>
                        <a:rPr lang="en-US" sz="1100" u="none" strike="noStrike" dirty="0">
                          <a:effectLst/>
                          <a:latin typeface="Arial Narrow" panose="020B0606020202030204" pitchFamily="34" charset="0"/>
                        </a:rPr>
                        <a:t>Yes</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extLst>
                  <a:ext uri="{0D108BD9-81ED-4DB2-BD59-A6C34878D82A}">
                    <a16:rowId xmlns:a16="http://schemas.microsoft.com/office/drawing/2014/main" val="649096027"/>
                  </a:ext>
                </a:extLst>
              </a:tr>
              <a:tr h="129540">
                <a:tc>
                  <a:txBody>
                    <a:bodyPr/>
                    <a:lstStyle/>
                    <a:p>
                      <a:pPr algn="ctr" rtl="0" fontAlgn="ctr"/>
                      <a:r>
                        <a:rPr lang="en-US" sz="1100" u="none" strike="noStrike" dirty="0">
                          <a:effectLst/>
                          <a:latin typeface="Arial Narrow" panose="020B0606020202030204" pitchFamily="34" charset="0"/>
                        </a:rPr>
                        <a:t>Punctured Channel Information </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algn="ctr" fontAlgn="ctr"/>
                      <a:r>
                        <a:rPr lang="en-US" sz="1100" b="0" i="0" u="none" strike="noStrike" dirty="0">
                          <a:solidFill>
                            <a:srgbClr val="000000"/>
                          </a:solidFill>
                          <a:effectLst/>
                          <a:latin typeface="Arial Narrow" panose="020B0606020202030204" pitchFamily="34" charset="0"/>
                        </a:rPr>
                        <a:t>Yes</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extLst>
                  <a:ext uri="{0D108BD9-81ED-4DB2-BD59-A6C34878D82A}">
                    <a16:rowId xmlns:a16="http://schemas.microsoft.com/office/drawing/2014/main" val="2324541042"/>
                  </a:ext>
                </a:extLst>
              </a:tr>
              <a:tr h="129540">
                <a:tc>
                  <a:txBody>
                    <a:bodyPr/>
                    <a:lstStyle/>
                    <a:p>
                      <a:pPr algn="ctr" rtl="0" fontAlgn="ctr"/>
                      <a:r>
                        <a:rPr lang="en-US" sz="1100" u="none" strike="noStrike" dirty="0">
                          <a:effectLst/>
                          <a:latin typeface="Arial Narrow" panose="020B0606020202030204" pitchFamily="34" charset="0"/>
                        </a:rPr>
                        <a:t>Number of UHR-SIG Symbols</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Arial Narrow" panose="020B0606020202030204" pitchFamily="34" charset="0"/>
                        </a:rPr>
                        <a:t>Yes</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extLst>
                  <a:ext uri="{0D108BD9-81ED-4DB2-BD59-A6C34878D82A}">
                    <a16:rowId xmlns:a16="http://schemas.microsoft.com/office/drawing/2014/main" val="3444524537"/>
                  </a:ext>
                </a:extLst>
              </a:tr>
              <a:tr h="129540">
                <a:tc>
                  <a:txBody>
                    <a:bodyPr/>
                    <a:lstStyle/>
                    <a:p>
                      <a:pPr algn="ctr" rtl="0" fontAlgn="ctr"/>
                      <a:r>
                        <a:rPr lang="nb-NO" sz="1100" u="none" strike="noStrike" dirty="0">
                          <a:effectLst/>
                          <a:latin typeface="Arial Narrow" panose="020B0606020202030204" pitchFamily="34" charset="0"/>
                        </a:rPr>
                        <a:t>GI+LTF Size </a:t>
                      </a:r>
                      <a:endParaRPr lang="nb-NO"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u="none" strike="noStrike" dirty="0">
                          <a:effectLst/>
                          <a:latin typeface="Arial Narrow" panose="020B0606020202030204" pitchFamily="34" charset="0"/>
                        </a:rPr>
                        <a:t>Already in the common field </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extLst>
                  <a:ext uri="{0D108BD9-81ED-4DB2-BD59-A6C34878D82A}">
                    <a16:rowId xmlns:a16="http://schemas.microsoft.com/office/drawing/2014/main" val="2443353032"/>
                  </a:ext>
                </a:extLst>
              </a:tr>
              <a:tr h="129540">
                <a:tc>
                  <a:txBody>
                    <a:bodyPr/>
                    <a:lstStyle/>
                    <a:p>
                      <a:pPr algn="ctr" rtl="0" fontAlgn="ctr"/>
                      <a:r>
                        <a:rPr lang="en-US" sz="1100" u="none" strike="noStrike" dirty="0">
                          <a:effectLst/>
                          <a:latin typeface="Arial Narrow" panose="020B0606020202030204" pitchFamily="34" charset="0"/>
                        </a:rPr>
                        <a:t>Number Of UHR-LTF Symbols </a:t>
                      </a:r>
                      <a:endParaRPr lang="en-US" sz="1100" b="1" i="0" u="none" strike="noStrike" dirty="0">
                        <a:solidFill>
                          <a:srgbClr val="000000"/>
                        </a:solidFill>
                        <a:effectLst/>
                        <a:latin typeface="Arial Narrow" panose="020B0606020202030204" pitchFamily="34" charset="0"/>
                      </a:endParaRPr>
                    </a:p>
                  </a:txBody>
                  <a:tcPr marL="2144" marR="2144" marT="2144" marB="0" anchor="c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u="none" strike="noStrike" dirty="0">
                          <a:effectLst/>
                          <a:latin typeface="Arial Narrow" panose="020B0606020202030204" pitchFamily="34" charset="0"/>
                        </a:rPr>
                        <a:t>Already in the common field </a:t>
                      </a:r>
                      <a:endParaRPr lang="en-US" sz="1100" b="1" i="0" u="none" strike="noStrike" dirty="0">
                        <a:solidFill>
                          <a:srgbClr val="000000"/>
                        </a:solidFill>
                        <a:effectLst/>
                        <a:latin typeface="Arial Narrow" panose="020B0606020202030204" pitchFamily="34" charset="0"/>
                      </a:endParaRPr>
                    </a:p>
                  </a:txBody>
                  <a:tcPr marL="2144" marR="2144" marT="2144" marB="0" anchor="ctr">
                    <a:solidFill>
                      <a:schemeClr val="bg1"/>
                    </a:solidFill>
                  </a:tcPr>
                </a:tc>
                <a:extLst>
                  <a:ext uri="{0D108BD9-81ED-4DB2-BD59-A6C34878D82A}">
                    <a16:rowId xmlns:a16="http://schemas.microsoft.com/office/drawing/2014/main" val="1977773885"/>
                  </a:ext>
                </a:extLst>
              </a:tr>
              <a:tr h="129540">
                <a:tc>
                  <a:txBody>
                    <a:bodyPr/>
                    <a:lstStyle/>
                    <a:p>
                      <a:pPr algn="ctr" rtl="0" fontAlgn="ctr"/>
                      <a:r>
                        <a:rPr lang="en-US" sz="1100" u="none" strike="noStrike" dirty="0">
                          <a:effectLst/>
                          <a:latin typeface="Arial Narrow" panose="020B0606020202030204" pitchFamily="34" charset="0"/>
                        </a:rPr>
                        <a:t>LDPC Extra Symbol Segment </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algn="ctr" fontAlgn="ctr"/>
                      <a:r>
                        <a:rPr lang="en-US" sz="1100" u="none" strike="noStrike" dirty="0">
                          <a:effectLst/>
                          <a:latin typeface="Arial Narrow" panose="020B0606020202030204" pitchFamily="34" charset="0"/>
                        </a:rPr>
                        <a:t>Already in the common field </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extLst>
                  <a:ext uri="{0D108BD9-81ED-4DB2-BD59-A6C34878D82A}">
                    <a16:rowId xmlns:a16="http://schemas.microsoft.com/office/drawing/2014/main" val="486376022"/>
                  </a:ext>
                </a:extLst>
              </a:tr>
              <a:tr h="129540">
                <a:tc>
                  <a:txBody>
                    <a:bodyPr/>
                    <a:lstStyle/>
                    <a:p>
                      <a:pPr algn="ctr" rtl="0" fontAlgn="ctr"/>
                      <a:r>
                        <a:rPr lang="en-US" sz="1100" u="none" strike="noStrike" dirty="0">
                          <a:effectLst/>
                          <a:latin typeface="Arial Narrow" panose="020B0606020202030204" pitchFamily="34" charset="0"/>
                        </a:rPr>
                        <a:t>Pre-FEC Padding Factor </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algn="ctr" fontAlgn="ctr"/>
                      <a:r>
                        <a:rPr lang="en-US" sz="1100" u="none" strike="noStrike" dirty="0">
                          <a:effectLst/>
                          <a:latin typeface="Arial Narrow" panose="020B0606020202030204" pitchFamily="34" charset="0"/>
                        </a:rPr>
                        <a:t>Already in the common field </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extLst>
                  <a:ext uri="{0D108BD9-81ED-4DB2-BD59-A6C34878D82A}">
                    <a16:rowId xmlns:a16="http://schemas.microsoft.com/office/drawing/2014/main" val="1148844410"/>
                  </a:ext>
                </a:extLst>
              </a:tr>
              <a:tr h="129540">
                <a:tc>
                  <a:txBody>
                    <a:bodyPr/>
                    <a:lstStyle/>
                    <a:p>
                      <a:pPr algn="ctr" rtl="0" fontAlgn="ctr"/>
                      <a:r>
                        <a:rPr lang="en-US" sz="1100" u="none" strike="noStrike" dirty="0">
                          <a:effectLst/>
                          <a:latin typeface="Arial Narrow" panose="020B0606020202030204" pitchFamily="34" charset="0"/>
                        </a:rPr>
                        <a:t>PE </a:t>
                      </a:r>
                      <a:r>
                        <a:rPr lang="en-US" sz="1100" u="none" strike="noStrike" dirty="0" err="1">
                          <a:effectLst/>
                          <a:latin typeface="Arial Narrow" panose="020B0606020202030204" pitchFamily="34" charset="0"/>
                        </a:rPr>
                        <a:t>Disambiguity</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algn="ctr" fontAlgn="ctr"/>
                      <a:r>
                        <a:rPr lang="en-US" sz="1100" u="none" strike="noStrike" dirty="0">
                          <a:effectLst/>
                          <a:latin typeface="Arial Narrow" panose="020B0606020202030204" pitchFamily="34" charset="0"/>
                        </a:rPr>
                        <a:t>Already in the common field </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extLst>
                  <a:ext uri="{0D108BD9-81ED-4DB2-BD59-A6C34878D82A}">
                    <a16:rowId xmlns:a16="http://schemas.microsoft.com/office/drawing/2014/main" val="2764991838"/>
                  </a:ext>
                </a:extLst>
              </a:tr>
              <a:tr h="129540">
                <a:tc>
                  <a:txBody>
                    <a:bodyPr/>
                    <a:lstStyle/>
                    <a:p>
                      <a:pPr algn="ctr" rtl="0" fontAlgn="ctr"/>
                      <a:r>
                        <a:rPr lang="en-US" sz="1100" u="none" strike="noStrike" dirty="0">
                          <a:effectLst/>
                          <a:latin typeface="Arial Narrow" panose="020B0606020202030204" pitchFamily="34" charset="0"/>
                        </a:rPr>
                        <a:t>Number of </a:t>
                      </a:r>
                      <a:r>
                        <a:rPr lang="en-US" sz="1100" u="none" strike="noStrike" dirty="0" err="1">
                          <a:effectLst/>
                          <a:latin typeface="Arial Narrow" panose="020B0606020202030204" pitchFamily="34" charset="0"/>
                        </a:rPr>
                        <a:t>CoBF</a:t>
                      </a:r>
                      <a:r>
                        <a:rPr lang="en-US" sz="1100" u="none" strike="noStrike" dirty="0">
                          <a:effectLst/>
                          <a:latin typeface="Arial Narrow" panose="020B0606020202030204" pitchFamily="34" charset="0"/>
                        </a:rPr>
                        <a:t> Users</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Arial Narrow" panose="020B0606020202030204" pitchFamily="34" charset="0"/>
                        </a:rPr>
                        <a:t>Yes</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extLst>
                  <a:ext uri="{0D108BD9-81ED-4DB2-BD59-A6C34878D82A}">
                    <a16:rowId xmlns:a16="http://schemas.microsoft.com/office/drawing/2014/main" val="2041809892"/>
                  </a:ext>
                </a:extLst>
              </a:tr>
              <a:tr h="129540">
                <a:tc>
                  <a:txBody>
                    <a:bodyPr/>
                    <a:lstStyle/>
                    <a:p>
                      <a:pPr algn="ctr" rtl="0" fontAlgn="ctr"/>
                      <a:r>
                        <a:rPr lang="en-US" sz="1100" u="none" strike="noStrike" dirty="0">
                          <a:effectLst/>
                          <a:latin typeface="Arial Narrow" panose="020B0606020202030204" pitchFamily="34" charset="0"/>
                        </a:rPr>
                        <a:t>STA ID </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u="none" strike="noStrike" dirty="0">
                          <a:effectLst/>
                          <a:latin typeface="Arial Narrow" panose="020B0606020202030204" pitchFamily="34" charset="0"/>
                        </a:rPr>
                        <a:t> Yes</a:t>
                      </a:r>
                      <a:endParaRPr lang="en-US" sz="1100" b="1" i="0" u="none" strike="noStrike" dirty="0">
                        <a:solidFill>
                          <a:srgbClr val="000000"/>
                        </a:solidFill>
                        <a:effectLst/>
                        <a:latin typeface="Arial Narrow" panose="020B0606020202030204" pitchFamily="34" charset="0"/>
                      </a:endParaRPr>
                    </a:p>
                  </a:txBody>
                  <a:tcPr marL="2144" marR="2144" marT="2144" marB="0" anchor="b">
                    <a:noFill/>
                  </a:tcPr>
                </a:tc>
                <a:extLst>
                  <a:ext uri="{0D108BD9-81ED-4DB2-BD59-A6C34878D82A}">
                    <a16:rowId xmlns:a16="http://schemas.microsoft.com/office/drawing/2014/main" val="2037755675"/>
                  </a:ext>
                </a:extLst>
              </a:tr>
              <a:tr h="129540">
                <a:tc>
                  <a:txBody>
                    <a:bodyPr/>
                    <a:lstStyle/>
                    <a:p>
                      <a:pPr algn="ctr" rtl="0" fontAlgn="ctr"/>
                      <a:r>
                        <a:rPr lang="en-US" sz="1100" u="none" strike="noStrike" dirty="0">
                          <a:effectLst/>
                          <a:latin typeface="Arial Narrow" panose="020B0606020202030204" pitchFamily="34" charset="0"/>
                        </a:rPr>
                        <a:t>MCS </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algn="ctr" fontAlgn="ctr"/>
                      <a:r>
                        <a:rPr lang="en-US" sz="1100" u="none" strike="noStrike" dirty="0">
                          <a:effectLst/>
                          <a:latin typeface="Arial Narrow" panose="020B0606020202030204" pitchFamily="34" charset="0"/>
                        </a:rPr>
                        <a:t>Yes</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extLst>
                  <a:ext uri="{0D108BD9-81ED-4DB2-BD59-A6C34878D82A}">
                    <a16:rowId xmlns:a16="http://schemas.microsoft.com/office/drawing/2014/main" val="4153255703"/>
                  </a:ext>
                </a:extLst>
              </a:tr>
              <a:tr h="129540">
                <a:tc>
                  <a:txBody>
                    <a:bodyPr/>
                    <a:lstStyle/>
                    <a:p>
                      <a:pPr algn="ctr" rtl="0" fontAlgn="ctr"/>
                      <a:r>
                        <a:rPr lang="en-US" sz="1100" u="none" strike="noStrike" dirty="0">
                          <a:effectLst/>
                          <a:latin typeface="Arial Narrow" panose="020B0606020202030204" pitchFamily="34" charset="0"/>
                        </a:rPr>
                        <a:t>Spatial Configuration </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algn="ctr" rtl="0" fontAlgn="ctr"/>
                      <a:r>
                        <a:rPr lang="en-US" sz="1100" u="none" strike="noStrike" dirty="0">
                          <a:effectLst/>
                          <a:latin typeface="Arial Narrow" panose="020B0606020202030204" pitchFamily="34" charset="0"/>
                        </a:rPr>
                        <a:t>Yes</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extLst>
                  <a:ext uri="{0D108BD9-81ED-4DB2-BD59-A6C34878D82A}">
                    <a16:rowId xmlns:a16="http://schemas.microsoft.com/office/drawing/2014/main" val="1493696201"/>
                  </a:ext>
                </a:extLst>
              </a:tr>
              <a:tr h="129540">
                <a:tc>
                  <a:txBody>
                    <a:bodyPr/>
                    <a:lstStyle/>
                    <a:p>
                      <a:pPr algn="ctr" rtl="0" fontAlgn="ctr"/>
                      <a:r>
                        <a:rPr lang="en-US" sz="1100" u="none" strike="noStrike" dirty="0">
                          <a:effectLst/>
                          <a:latin typeface="Arial Narrow" panose="020B0606020202030204" pitchFamily="34" charset="0"/>
                        </a:rPr>
                        <a:t>BSS Flag</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algn="ctr" fontAlgn="ctr"/>
                      <a:r>
                        <a:rPr lang="en-US" sz="1100" u="none" strike="noStrike" dirty="0">
                          <a:effectLst/>
                          <a:latin typeface="Arial Narrow" panose="020B0606020202030204" pitchFamily="34" charset="0"/>
                        </a:rPr>
                        <a:t>Yes</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extLst>
                  <a:ext uri="{0D108BD9-81ED-4DB2-BD59-A6C34878D82A}">
                    <a16:rowId xmlns:a16="http://schemas.microsoft.com/office/drawing/2014/main" val="2564078466"/>
                  </a:ext>
                </a:extLst>
              </a:tr>
              <a:tr h="129540">
                <a:tc>
                  <a:txBody>
                    <a:bodyPr/>
                    <a:lstStyle/>
                    <a:p>
                      <a:pPr algn="ctr" rtl="0" fontAlgn="ctr"/>
                      <a:r>
                        <a:rPr lang="en-US" sz="1100" u="none" strike="noStrike" dirty="0">
                          <a:effectLst/>
                          <a:latin typeface="Arial Narrow" panose="020B0606020202030204" pitchFamily="34" charset="0"/>
                        </a:rPr>
                        <a:t>2xLDPC </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Arial Narrow" panose="020B0606020202030204" pitchFamily="34" charset="0"/>
                        </a:rPr>
                        <a:t>Yes</a:t>
                      </a:r>
                    </a:p>
                  </a:txBody>
                  <a:tcPr marL="2144" marR="2144" marT="2144" marB="0" anchor="b">
                    <a:noFill/>
                  </a:tcPr>
                </a:tc>
                <a:extLst>
                  <a:ext uri="{0D108BD9-81ED-4DB2-BD59-A6C34878D82A}">
                    <a16:rowId xmlns:a16="http://schemas.microsoft.com/office/drawing/2014/main" val="1658515264"/>
                  </a:ext>
                </a:extLst>
              </a:tr>
            </a:tbl>
          </a:graphicData>
        </a:graphic>
      </p:graphicFrame>
      <p:sp>
        <p:nvSpPr>
          <p:cNvPr id="6" name="TextBox 5">
            <a:extLst>
              <a:ext uri="{FF2B5EF4-FFF2-40B4-BE49-F238E27FC236}">
                <a16:creationId xmlns:a16="http://schemas.microsoft.com/office/drawing/2014/main" id="{805E7AD9-F61D-B114-E495-5B3B35E308DC}"/>
              </a:ext>
            </a:extLst>
          </p:cNvPr>
          <p:cNvSpPr txBox="1"/>
          <p:nvPr/>
        </p:nvSpPr>
        <p:spPr>
          <a:xfrm>
            <a:off x="215702" y="1505536"/>
            <a:ext cx="8471098" cy="1114151"/>
          </a:xfrm>
          <a:prstGeom prst="rect">
            <a:avLst/>
          </a:prstGeom>
          <a:noFill/>
        </p:spPr>
        <p:txBody>
          <a:bodyPr wrap="square">
            <a:spAutoFit/>
          </a:bodyPr>
          <a:lstStyle/>
          <a:p>
            <a:pPr marL="342900" indent="-342900" eaLnBrk="0" hangingPunct="0">
              <a:spcBef>
                <a:spcPct val="20000"/>
              </a:spcBef>
              <a:buChar char="•"/>
            </a:pPr>
            <a:r>
              <a:rPr lang="en-US" sz="1600" dirty="0">
                <a:latin typeface="+mn-lt"/>
                <a:cs typeface="+mn-cs"/>
              </a:rPr>
              <a:t>We prefer to carry self-contained information for COBF/COSR transmission.</a:t>
            </a:r>
          </a:p>
          <a:p>
            <a:pPr marL="742950" lvl="1" indent="-285750" eaLnBrk="0" hangingPunct="0">
              <a:spcBef>
                <a:spcPct val="20000"/>
              </a:spcBef>
              <a:buChar char="–"/>
            </a:pPr>
            <a:r>
              <a:rPr lang="en-US" sz="1400" dirty="0">
                <a:latin typeface="+mn-lt"/>
                <a:cs typeface="+mn-cs"/>
              </a:rPr>
              <a:t>If use trigger frame for CBF Sync, s</a:t>
            </a:r>
            <a:r>
              <a:rPr lang="en-US" sz="1400" dirty="0">
                <a:latin typeface="+mn-lt"/>
              </a:rPr>
              <a:t>ome information is already in common and special user info field.</a:t>
            </a:r>
          </a:p>
          <a:p>
            <a:pPr marL="742950" lvl="1" indent="-285750" eaLnBrk="0" hangingPunct="0">
              <a:spcBef>
                <a:spcPct val="20000"/>
              </a:spcBef>
              <a:buFontTx/>
              <a:buChar char="–"/>
            </a:pPr>
            <a:r>
              <a:rPr lang="en-US" sz="1400" dirty="0"/>
              <a:t>Same ordering of per STA info in the Sync frame and the MU PPDU for COBF transmission.</a:t>
            </a:r>
          </a:p>
          <a:p>
            <a:pPr marL="742950" lvl="1" indent="-285750" eaLnBrk="0" hangingPunct="0">
              <a:spcBef>
                <a:spcPct val="20000"/>
              </a:spcBef>
              <a:buChar char="–"/>
            </a:pPr>
            <a:endParaRPr lang="en-US" sz="1400" dirty="0">
              <a:latin typeface="+mn-lt"/>
            </a:endParaRPr>
          </a:p>
        </p:txBody>
      </p:sp>
      <p:sp>
        <p:nvSpPr>
          <p:cNvPr id="8" name="TextBox 7">
            <a:extLst>
              <a:ext uri="{FF2B5EF4-FFF2-40B4-BE49-F238E27FC236}">
                <a16:creationId xmlns:a16="http://schemas.microsoft.com/office/drawing/2014/main" id="{09BF4CB2-C94F-5327-5A53-5136F1EF3FCE}"/>
              </a:ext>
            </a:extLst>
          </p:cNvPr>
          <p:cNvSpPr txBox="1"/>
          <p:nvPr/>
        </p:nvSpPr>
        <p:spPr>
          <a:xfrm>
            <a:off x="215702" y="2619687"/>
            <a:ext cx="4572000" cy="338554"/>
          </a:xfrm>
          <a:prstGeom prst="rect">
            <a:avLst/>
          </a:prstGeom>
          <a:noFill/>
        </p:spPr>
        <p:txBody>
          <a:bodyPr wrap="square">
            <a:spAutoFit/>
          </a:bodyPr>
          <a:lstStyle/>
          <a:p>
            <a:pPr marL="342900" indent="-342900" eaLnBrk="0" hangingPunct="0">
              <a:spcBef>
                <a:spcPct val="20000"/>
              </a:spcBef>
              <a:buChar char="•"/>
            </a:pPr>
            <a:r>
              <a:rPr lang="en-US" sz="1600" dirty="0">
                <a:latin typeface="+mn-lt"/>
                <a:cs typeface="+mn-cs"/>
              </a:rPr>
              <a:t>One example: </a:t>
            </a:r>
          </a:p>
        </p:txBody>
      </p:sp>
    </p:spTree>
    <p:extLst>
      <p:ext uri="{BB962C8B-B14F-4D97-AF65-F5344CB8AC3E}">
        <p14:creationId xmlns:p14="http://schemas.microsoft.com/office/powerpoint/2010/main" val="2309211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8467D-0542-4A9D-3AF1-03D457455764}"/>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6E35B264-E7E3-F496-1AF8-6883D7E1DB27}"/>
              </a:ext>
            </a:extLst>
          </p:cNvPr>
          <p:cNvSpPr>
            <a:spLocks noGrp="1"/>
          </p:cNvSpPr>
          <p:nvPr>
            <p:ph idx="1"/>
          </p:nvPr>
        </p:nvSpPr>
        <p:spPr/>
        <p:txBody>
          <a:bodyPr/>
          <a:lstStyle/>
          <a:p>
            <a:pPr marL="0" indent="0">
              <a:buNone/>
              <a:tabLst>
                <a:tab pos="457200" algn="l"/>
              </a:tabLst>
            </a:pPr>
            <a:r>
              <a:rPr lang="en-US" altLang="en-US" sz="1600" dirty="0">
                <a:latin typeface="Times New Roman" panose="02020603050405020304" pitchFamily="18" charset="0"/>
              </a:rPr>
              <a:t>[1]</a:t>
            </a:r>
            <a:r>
              <a:rPr lang="en-US" altLang="en-US" sz="1600" dirty="0">
                <a:latin typeface="+mj-lt"/>
              </a:rPr>
              <a:t> </a:t>
            </a:r>
            <a:r>
              <a:rPr lang="en-US" altLang="en-US" sz="1600" dirty="0" err="1">
                <a:latin typeface="+mj-lt"/>
              </a:rPr>
              <a:t>TGbn</a:t>
            </a:r>
            <a:r>
              <a:rPr lang="en-US" altLang="en-US" sz="1600" dirty="0">
                <a:latin typeface="+mj-lt"/>
              </a:rPr>
              <a:t> Motions List - Part 2</a:t>
            </a:r>
            <a:r>
              <a:rPr lang="en-US" sz="1600" dirty="0">
                <a:latin typeface="+mj-lt"/>
              </a:rPr>
              <a:t>, 25/14r8</a:t>
            </a:r>
          </a:p>
          <a:p>
            <a:pPr marL="0" indent="0">
              <a:buNone/>
              <a:tabLst>
                <a:tab pos="457200" algn="l"/>
              </a:tabLst>
            </a:pPr>
            <a:r>
              <a:rPr lang="en-US" sz="1600" dirty="0">
                <a:latin typeface="+mj-lt"/>
              </a:rPr>
              <a:t>[2]</a:t>
            </a:r>
            <a:r>
              <a:rPr lang="en-US" sz="1600" dirty="0">
                <a:latin typeface="Times New Roman" panose="02020603050405020304" pitchFamily="18" charset="0"/>
              </a:rPr>
              <a:t> COBF Design for UHR, 24/1822r4</a:t>
            </a:r>
          </a:p>
          <a:p>
            <a:pPr marL="0" indent="0">
              <a:buNone/>
              <a:tabLst>
                <a:tab pos="457200" algn="l"/>
              </a:tabLst>
            </a:pPr>
            <a:r>
              <a:rPr lang="en-US" sz="1600" dirty="0">
                <a:latin typeface="Times New Roman" panose="02020603050405020304" pitchFamily="18" charset="0"/>
              </a:rPr>
              <a:t>[3] </a:t>
            </a:r>
            <a:r>
              <a:rPr lang="en-US" sz="1600" dirty="0"/>
              <a:t>Information Exchange in the COBF Transmission Phase</a:t>
            </a:r>
            <a:r>
              <a:rPr lang="en-US" sz="1600" dirty="0">
                <a:latin typeface="Times New Roman" panose="02020603050405020304" pitchFamily="18" charset="0"/>
              </a:rPr>
              <a:t>, 25/389r0</a:t>
            </a:r>
          </a:p>
          <a:p>
            <a:pPr marL="0" indent="0">
              <a:buNone/>
              <a:tabLst>
                <a:tab pos="457200" algn="l"/>
              </a:tabLst>
            </a:pPr>
            <a:r>
              <a:rPr lang="en-US" sz="1600" dirty="0">
                <a:latin typeface="Times New Roman" panose="02020603050405020304" pitchFamily="18" charset="0"/>
              </a:rPr>
              <a:t>[4] Co-Triggering Frame Design for </a:t>
            </a:r>
            <a:r>
              <a:rPr lang="en-US" sz="1600" dirty="0" err="1">
                <a:latin typeface="Times New Roman" panose="02020603050405020304" pitchFamily="18" charset="0"/>
              </a:rPr>
              <a:t>CoBF</a:t>
            </a:r>
            <a:r>
              <a:rPr lang="en-US" sz="1600" dirty="0">
                <a:latin typeface="Times New Roman" panose="02020603050405020304" pitchFamily="18" charset="0"/>
              </a:rPr>
              <a:t>, 25/87r0</a:t>
            </a:r>
          </a:p>
          <a:p>
            <a:pPr marL="0" indent="0">
              <a:buNone/>
              <a:tabLst>
                <a:tab pos="457200" algn="l"/>
              </a:tabLst>
            </a:pPr>
            <a:r>
              <a:rPr lang="en-US" sz="1600" dirty="0">
                <a:latin typeface="Times New Roman" panose="02020603050405020304" pitchFamily="18" charset="0"/>
              </a:rPr>
              <a:t>[5] </a:t>
            </a:r>
            <a:r>
              <a:rPr lang="en-US" sz="1600" dirty="0"/>
              <a:t>Some Open Issues on COBF</a:t>
            </a:r>
            <a:r>
              <a:rPr lang="en-US" sz="1600" dirty="0">
                <a:latin typeface="Times New Roman" panose="02020603050405020304" pitchFamily="18" charset="0"/>
              </a:rPr>
              <a:t>,25/381r0</a:t>
            </a:r>
          </a:p>
        </p:txBody>
      </p:sp>
      <p:sp>
        <p:nvSpPr>
          <p:cNvPr id="4" name="Slide Number Placeholder 3">
            <a:extLst>
              <a:ext uri="{FF2B5EF4-FFF2-40B4-BE49-F238E27FC236}">
                <a16:creationId xmlns:a16="http://schemas.microsoft.com/office/drawing/2014/main" id="{CDB2B883-20D0-C30C-FEC8-26AF7ED013D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
        <p:nvSpPr>
          <p:cNvPr id="5" name="Footer Placeholder 4">
            <a:extLst>
              <a:ext uri="{FF2B5EF4-FFF2-40B4-BE49-F238E27FC236}">
                <a16:creationId xmlns:a16="http://schemas.microsoft.com/office/drawing/2014/main" id="{A15F1325-AAF4-D7D7-1E54-B9931299B290}"/>
              </a:ext>
            </a:extLst>
          </p:cNvPr>
          <p:cNvSpPr>
            <a:spLocks noGrp="1"/>
          </p:cNvSpPr>
          <p:nvPr>
            <p:ph type="ftr" sz="quarter" idx="3"/>
          </p:nvPr>
        </p:nvSpPr>
        <p:spPr/>
        <p:txBody>
          <a:bodyPr/>
          <a:lstStyle/>
          <a:p>
            <a:pPr>
              <a:defRPr/>
            </a:pPr>
            <a:r>
              <a:rPr lang="en-US" altLang="ko-KR"/>
              <a:t>You-Wei Chen, Mediatek Inc.</a:t>
            </a:r>
            <a:endParaRPr lang="en-US" altLang="ko-KR" dirty="0"/>
          </a:p>
        </p:txBody>
      </p:sp>
    </p:spTree>
    <p:extLst>
      <p:ext uri="{BB962C8B-B14F-4D97-AF65-F5344CB8AC3E}">
        <p14:creationId xmlns:p14="http://schemas.microsoft.com/office/powerpoint/2010/main" val="2885207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94D0D-E76C-EB28-CB6D-6803EED8FA98}"/>
              </a:ext>
            </a:extLst>
          </p:cNvPr>
          <p:cNvSpPr>
            <a:spLocks noGrp="1"/>
          </p:cNvSpPr>
          <p:nvPr>
            <p:ph type="title"/>
          </p:nvPr>
        </p:nvSpPr>
        <p:spPr>
          <a:xfrm>
            <a:off x="696913" y="710268"/>
            <a:ext cx="7772400" cy="609600"/>
          </a:xfrm>
        </p:spPr>
        <p:txBody>
          <a:bodyPr/>
          <a:lstStyle/>
          <a:p>
            <a:r>
              <a:rPr lang="en-US" dirty="0"/>
              <a:t>Straw Poll #1</a:t>
            </a:r>
          </a:p>
        </p:txBody>
      </p:sp>
      <p:sp>
        <p:nvSpPr>
          <p:cNvPr id="3" name="Content Placeholder 2">
            <a:extLst>
              <a:ext uri="{FF2B5EF4-FFF2-40B4-BE49-F238E27FC236}">
                <a16:creationId xmlns:a16="http://schemas.microsoft.com/office/drawing/2014/main" id="{625340F6-D803-4547-D275-8A092B226302}"/>
              </a:ext>
            </a:extLst>
          </p:cNvPr>
          <p:cNvSpPr>
            <a:spLocks noGrp="1"/>
          </p:cNvSpPr>
          <p:nvPr>
            <p:ph idx="1"/>
          </p:nvPr>
        </p:nvSpPr>
        <p:spPr/>
        <p:txBody>
          <a:bodyPr/>
          <a:lstStyle/>
          <a:p>
            <a:pPr marL="0" indent="0">
              <a:buNone/>
              <a:tabLst>
                <a:tab pos="457200" algn="l"/>
              </a:tabLst>
            </a:pPr>
            <a:r>
              <a:rPr lang="en-GB" sz="1600" dirty="0">
                <a:effectLst/>
                <a:latin typeface="Times New Roman" panose="02020603050405020304" pitchFamily="18" charset="0"/>
                <a:ea typeface="Times New Roman" panose="02020603050405020304" pitchFamily="18" charset="0"/>
              </a:rPr>
              <a:t>Do you support to include the following text to the 11bn SFD?</a:t>
            </a:r>
            <a:endParaRPr lang="en-US" sz="1600" dirty="0">
              <a:effectLst/>
              <a:latin typeface="Times New Roman" panose="02020603050405020304" pitchFamily="18" charset="0"/>
              <a:ea typeface="Times New Roman" panose="02020603050405020304" pitchFamily="18" charset="0"/>
            </a:endParaRPr>
          </a:p>
          <a:p>
            <a:pPr>
              <a:tabLst>
                <a:tab pos="457200" algn="l"/>
              </a:tabLst>
            </a:pPr>
            <a:r>
              <a:rPr lang="en-US" sz="1600" dirty="0"/>
              <a:t>The </a:t>
            </a:r>
            <a:r>
              <a:rPr lang="en-US" sz="1600" dirty="0">
                <a:latin typeface="+mn-lt"/>
                <a:cs typeface="+mn-cs"/>
              </a:rPr>
              <a:t>first BSS color </a:t>
            </a:r>
            <a:r>
              <a:rPr lang="en-US" sz="1600" dirty="0"/>
              <a:t>in U-SIG indicates the </a:t>
            </a:r>
            <a:r>
              <a:rPr lang="en-US" sz="1600" dirty="0">
                <a:latin typeface="+mn-lt"/>
                <a:cs typeface="+mn-cs"/>
              </a:rPr>
              <a:t>sharing AP and the second BSS color in U-SIG indicates the shared AP in </a:t>
            </a:r>
            <a:r>
              <a:rPr lang="en-US" sz="1600" dirty="0"/>
              <a:t>UHR MU PPDU for COBF and COSR transmission.</a:t>
            </a:r>
          </a:p>
          <a:p>
            <a:endParaRPr lang="en-US" sz="1600" dirty="0"/>
          </a:p>
        </p:txBody>
      </p:sp>
      <p:sp>
        <p:nvSpPr>
          <p:cNvPr id="4" name="Slide Number Placeholder 3">
            <a:extLst>
              <a:ext uri="{FF2B5EF4-FFF2-40B4-BE49-F238E27FC236}">
                <a16:creationId xmlns:a16="http://schemas.microsoft.com/office/drawing/2014/main" id="{57FE72CD-D090-73C1-6BE4-D7E7201B0FA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
        <p:nvSpPr>
          <p:cNvPr id="5" name="Footer Placeholder 4">
            <a:extLst>
              <a:ext uri="{FF2B5EF4-FFF2-40B4-BE49-F238E27FC236}">
                <a16:creationId xmlns:a16="http://schemas.microsoft.com/office/drawing/2014/main" id="{49AA8646-681F-5E0A-7D60-B9244E910DF9}"/>
              </a:ext>
            </a:extLst>
          </p:cNvPr>
          <p:cNvSpPr>
            <a:spLocks noGrp="1"/>
          </p:cNvSpPr>
          <p:nvPr>
            <p:ph type="ftr" sz="quarter" idx="3"/>
          </p:nvPr>
        </p:nvSpPr>
        <p:spPr/>
        <p:txBody>
          <a:bodyPr/>
          <a:lstStyle/>
          <a:p>
            <a:pPr>
              <a:defRPr/>
            </a:pPr>
            <a:r>
              <a:rPr lang="en-US" altLang="ko-KR"/>
              <a:t>You-Wei Chen, Mediatek Inc.</a:t>
            </a:r>
            <a:endParaRPr lang="en-US" altLang="ko-KR" dirty="0"/>
          </a:p>
        </p:txBody>
      </p:sp>
    </p:spTree>
    <p:extLst>
      <p:ext uri="{BB962C8B-B14F-4D97-AF65-F5344CB8AC3E}">
        <p14:creationId xmlns:p14="http://schemas.microsoft.com/office/powerpoint/2010/main" val="69769555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83bcef13-7cac-433f-ba1d-47a323951816}" enabled="1" method="Privileged" siteId="{a7687ede-7a6b-4ef6-bace-642f677fbe31}" contentBits="0" removed="0"/>
</clbl:labelList>
</file>

<file path=docProps/app.xml><?xml version="1.0" encoding="utf-8"?>
<Properties xmlns="http://schemas.openxmlformats.org/officeDocument/2006/extended-properties" xmlns:vt="http://schemas.openxmlformats.org/officeDocument/2006/docPropsVTypes">
  <Template/>
  <TotalTime>177801</TotalTime>
  <Words>1028</Words>
  <Application>Microsoft Office PowerPoint</Application>
  <PresentationFormat>On-screen Show (4:3)</PresentationFormat>
  <Paragraphs>229</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Arial Narrow</vt:lpstr>
      <vt:lpstr>Times New Roman</vt:lpstr>
      <vt:lpstr>802-11-Submission</vt:lpstr>
      <vt:lpstr>COBF/COSR Design Follow-up</vt:lpstr>
      <vt:lpstr>Introduction</vt:lpstr>
      <vt:lpstr>BSS Color locations in U-SIG</vt:lpstr>
      <vt:lpstr>Fixed TPE</vt:lpstr>
      <vt:lpstr>A common frame exchange for COBF/COSR</vt:lpstr>
      <vt:lpstr>Information carried in Invite/Response</vt:lpstr>
      <vt:lpstr>Information carried in Sync</vt:lpstr>
      <vt:lpstr>References</vt:lpstr>
      <vt:lpstr>Straw Poll #1</vt:lpstr>
      <vt:lpstr>Straw Poll #2</vt:lpstr>
    </vt:vector>
  </TitlesOfParts>
  <Company>Mediatek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Tone Plans and Tone Mapper</dc:title>
  <dc:creator>Jianhan Liu</dc:creator>
  <cp:lastModifiedBy>You-Wei Chen</cp:lastModifiedBy>
  <cp:revision>1022</cp:revision>
  <cp:lastPrinted>1998-02-10T13:28:06Z</cp:lastPrinted>
  <dcterms:created xsi:type="dcterms:W3CDTF">2007-05-21T21:00:37Z</dcterms:created>
  <dcterms:modified xsi:type="dcterms:W3CDTF">2025-03-11T18:20:38Z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MSIP_Label_83bcef13-7cac-433f-ba1d-47a323951816_Enabled">
    <vt:lpwstr>true</vt:lpwstr>
  </property>
  <property fmtid="{D5CDD505-2E9C-101B-9397-08002B2CF9AE}" pid="4" name="MSIP_Label_83bcef13-7cac-433f-ba1d-47a323951816_SetDate">
    <vt:lpwstr>2022-12-02T22:20:35Z</vt:lpwstr>
  </property>
  <property fmtid="{D5CDD505-2E9C-101B-9397-08002B2CF9AE}" pid="5" name="MSIP_Label_83bcef13-7cac-433f-ba1d-47a323951816_Method">
    <vt:lpwstr>Privileged</vt:lpwstr>
  </property>
  <property fmtid="{D5CDD505-2E9C-101B-9397-08002B2CF9AE}" pid="6" name="MSIP_Label_83bcef13-7cac-433f-ba1d-47a323951816_Name">
    <vt:lpwstr>MTK_Unclassified</vt:lpwstr>
  </property>
  <property fmtid="{D5CDD505-2E9C-101B-9397-08002B2CF9AE}" pid="7" name="MSIP_Label_83bcef13-7cac-433f-ba1d-47a323951816_SiteId">
    <vt:lpwstr>a7687ede-7a6b-4ef6-bace-642f677fbe31</vt:lpwstr>
  </property>
  <property fmtid="{D5CDD505-2E9C-101B-9397-08002B2CF9AE}" pid="8" name="MSIP_Label_83bcef13-7cac-433f-ba1d-47a323951816_ActionId">
    <vt:lpwstr>66719768-fd85-486d-b90e-2ba04a10239f</vt:lpwstr>
  </property>
  <property fmtid="{D5CDD505-2E9C-101B-9397-08002B2CF9AE}" pid="9" name="MSIP_Label_83bcef13-7cac-433f-ba1d-47a323951816_ContentBits">
    <vt:lpwstr>0</vt:lpwstr>
  </property>
</Properties>
</file>