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89" r:id="rId4"/>
    <p:sldId id="268" r:id="rId5"/>
    <p:sldId id="295" r:id="rId6"/>
    <p:sldId id="296" r:id="rId7"/>
    <p:sldId id="283" r:id="rId8"/>
    <p:sldId id="297" r:id="rId9"/>
    <p:sldId id="270" r:id="rId10"/>
    <p:sldId id="292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A7775-8CC1-4A44-9CE4-92BC1AD81F2F}" v="7" dt="2025-03-10T11:52:04.5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869" autoAdjust="0"/>
    <p:restoredTop sz="94660"/>
  </p:normalViewPr>
  <p:slideViewPr>
    <p:cSldViewPr>
      <p:cViewPr varScale="1">
        <p:scale>
          <a:sx n="75" d="100"/>
          <a:sy n="75" d="100"/>
        </p:scale>
        <p:origin x="36" y="4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802.11-25/0387r0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Daniel Verenzuela,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802.11-25/0387r0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Daniel Verenzuela, Sony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802.11-25/0387r0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Daniel Verenzuela, Sony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802.11-25/0387r0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Daniel Verenzuela, Sony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Daniel Verenzuela, Sony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Daniel Verenzuela,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Daniel Verenzuela, Sony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Daniel Verenzuela,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Daniel Verenzuela,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Daniel Verenzuela, Sony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IM pilot indices for OFDMA transmissions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31D594CD-A237-9C32-91E1-0A2E22D29F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570001"/>
              </p:ext>
            </p:extLst>
          </p:nvPr>
        </p:nvGraphicFramePr>
        <p:xfrm>
          <a:off x="995363" y="2414588"/>
          <a:ext cx="9531350" cy="347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71510" imgH="3825437" progId="Word.Document.8">
                  <p:embed/>
                </p:oleObj>
              </mc:Choice>
              <mc:Fallback>
                <p:oleObj name="Document" r:id="rId3" imgW="10471510" imgH="3825437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31D594CD-A237-9C32-91E1-0A2E22D29F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4588"/>
                        <a:ext cx="9531350" cy="3473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E2AFF-6550-C494-D2D6-23B8A9FA1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8D132-2697-BEDF-384D-92984743E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475383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Fixed IM pilot locations can support MU-PPDUs and TB-PPDUs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Non-OFDMA and OFDMA cases can also be supported including cases with DRUs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IM pilot locations with blocks of fixed tone distances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Evenly spread IM pilots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number of IM pilots for RUs of same size regardless of their frequency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Around 11% pilot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require one bit IM enable signaling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 to support IM pilots for OFDMA with DRUs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Select one fixed DRU per DBW and frequency block to carry IM pilots if IM is enabled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 enable indication in UHR variant user info field in case of DRU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6926B-AA9A-5D7F-C7AF-9E918B1FC2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A33CE-6F09-2FA0-85BA-A078132F5E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72E27C-63F8-46B0-4557-4732951183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185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798223" cy="4113213"/>
          </a:xfrm>
        </p:spPr>
        <p:txBody>
          <a:bodyPr/>
          <a:lstStyle/>
          <a:p>
            <a:r>
              <a:rPr lang="en-GB" dirty="0"/>
              <a:t>[1] 11-24/2008r2 PDT PHY Interference Mitigation</a:t>
            </a:r>
          </a:p>
          <a:p>
            <a:r>
              <a:rPr lang="en-GB" dirty="0"/>
              <a:t>[2] 11-24/1785r2 Interference mitigation pilots definitions</a:t>
            </a:r>
          </a:p>
          <a:p>
            <a:r>
              <a:rPr lang="en-GB" dirty="0"/>
              <a:t>[3] 11-24/1264r0 Supporting rx interference mitigation in TGbn</a:t>
            </a:r>
          </a:p>
          <a:p>
            <a:r>
              <a:rPr lang="en-GB" dirty="0"/>
              <a:t>[4] 11-22/1649r0 MIMO interference suppression for enhanced reliability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2A86E-E8CF-672B-66AA-A15E8B21C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5DD48-2BAD-7C6D-C47A-66E6473EC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28119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Interference mitigation (IM) has been proposed and approved for 11bn [1-4]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 idea is to be able to detected, track and suppress interference when receiving a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 January 2025 Interim session it was agreed to support…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IM with LDPC only (Motion 245)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Fixed IM pilots per BW (Motion 246)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IM pilots occupy same subcarriers for all data symbols (Motion 247)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contributions addresses the following TBDs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IM pilot locations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Support for IM with DRU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IM pilot location design for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MU-PPDUs and TB-PPDUs that is compatible with OFDMA and non-OFDMA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OFDMA TB-PPDUs with DRUs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82F2D-A8DA-71DC-863F-1E1D0FC134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E75C8-E341-5909-A689-8F5ACD7EC3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3D3561-1072-1BD8-55FB-6D9DC9405B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260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5FC9E-DDFE-2C2D-1DE1-01DB9BDF8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IM pilot support and PPDU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34635-DE04-7A8F-722E-2551B91B6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Interference mitigation is advantageous to increase reliability of any PPDU transmission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Receiver non-AP STAs with small number of antennas can apply adaptive equalization and phase compensation in the presence of narrow-band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 pilots in TB-PPDUs can help AP improve reliability of reception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important for DRU transmissions that seek range enhancements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Case 1: Non-DRU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IM pilot locations fixed per PPDU bandwidth and compatible with OFDMA and non-OFDMA 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Consistent number of IM pilots across RUs of equal size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one IM enabled/disabled indication is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Case 2: TB-PPDU with DRU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to use the fact that DRUs are distributed and define one per DBW to carry IM pilots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one IM enabled indication is required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1BE05-57F4-7D91-B634-F561AEAD5F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3E2BC-1862-5268-C1E1-ED2797195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FAD5D8-0BE3-A21C-4DFF-F8290C6D9E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171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D6A55-5718-E44B-19E7-9AF6F33D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criteria for IM pilot locations (non DRU case)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B46A1-5980-DD57-1FAD-9DC43674F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873207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 pilots should not affect regular pilots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Regular pilots are used for phase tracking and should not be moved.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 pilots should be spread evenly across PPDU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better detect and suppress narrow-band or partial-band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better track frequency changes on interference channel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number of IM pilots per RU size should be constant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Every RU of specific size should always have same number of IM pilots regardless of its frequency location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maintains same NSD after inserting IM pilots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overhead of IM pilots should be limited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~10% overhead is good compromise between reliability performance and overhead </a:t>
            </a:r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5B170-EA10-4D8A-8AAE-46F7461A9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A2854-8CED-E4E6-7887-01340E658B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55D6DD-ABDB-DDB3-B766-493CFDF04A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20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279A4-D302-4F57-514A-54638AC8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IM pilot locations (non DRU case)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980F3-8340-606F-6291-78AF636E1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475383" cy="216787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IM pilots in blocks with fixed tone distance equal to 9 tones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(Quasi-)Symmetric structure and even distribution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20MHz and 40MHz define two mirroring blocks of IM pilots with a fixed tone distance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80MHz define 4 blocks (2 pairs mirroring each other) of IM pilots with fixed tone distance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Insert additional IM pilots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make sure all RU sizes have same number of IM pilots regardless of Bandwidth and RU allocation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fill gaps in the IM pilot locations to maintain a minimum tone distance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270F7-D59A-C945-0140-4AD712948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C133A-2EB7-E9B2-62D4-3411459030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720249-C2D1-0714-907C-39BE9645C2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0CE574B1-0969-93CE-EF11-A0803E367C5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1580804"/>
                  </p:ext>
                </p:extLst>
              </p:nvPr>
            </p:nvGraphicFramePr>
            <p:xfrm>
              <a:off x="263352" y="4077072"/>
              <a:ext cx="11756396" cy="23164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54393">
                      <a:extLst>
                        <a:ext uri="{9D8B030D-6E8A-4147-A177-3AD203B41FA5}">
                          <a16:colId xmlns:a16="http://schemas.microsoft.com/office/drawing/2014/main" val="1409135314"/>
                        </a:ext>
                      </a:extLst>
                    </a:gridCol>
                    <a:gridCol w="4618215">
                      <a:extLst>
                        <a:ext uri="{9D8B030D-6E8A-4147-A177-3AD203B41FA5}">
                          <a16:colId xmlns:a16="http://schemas.microsoft.com/office/drawing/2014/main" val="362661365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08129903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6458574"/>
                        </a:ext>
                      </a:extLst>
                    </a:gridCol>
                    <a:gridCol w="934552">
                      <a:extLst>
                        <a:ext uri="{9D8B030D-6E8A-4147-A177-3AD203B41FA5}">
                          <a16:colId xmlns:a16="http://schemas.microsoft.com/office/drawing/2014/main" val="3361662447"/>
                        </a:ext>
                      </a:extLst>
                    </a:gridCol>
                    <a:gridCol w="710540">
                      <a:extLst>
                        <a:ext uri="{9D8B030D-6E8A-4147-A177-3AD203B41FA5}">
                          <a16:colId xmlns:a16="http://schemas.microsoft.com/office/drawing/2014/main" val="612880560"/>
                        </a:ext>
                      </a:extLst>
                    </a:gridCol>
                    <a:gridCol w="1408886">
                      <a:extLst>
                        <a:ext uri="{9D8B030D-6E8A-4147-A177-3AD203B41FA5}">
                          <a16:colId xmlns:a16="http://schemas.microsoft.com/office/drawing/2014/main" val="3829736927"/>
                        </a:ext>
                      </a:extLst>
                    </a:gridCol>
                    <a:gridCol w="986565">
                      <a:extLst>
                        <a:ext uri="{9D8B030D-6E8A-4147-A177-3AD203B41FA5}">
                          <a16:colId xmlns:a16="http://schemas.microsoft.com/office/drawing/2014/main" val="3272378307"/>
                        </a:ext>
                      </a:extLst>
                    </a:gridCol>
                    <a:gridCol w="947101">
                      <a:extLst>
                        <a:ext uri="{9D8B030D-6E8A-4147-A177-3AD203B41FA5}">
                          <a16:colId xmlns:a16="http://schemas.microsoft.com/office/drawing/2014/main" val="56408832"/>
                        </a:ext>
                      </a:extLst>
                    </a:gridCol>
                  </a:tblGrid>
                  <a:tr h="5672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IM pilot indices </a:t>
                          </a:r>
                        </a:p>
                        <a:p>
                          <a:pPr algn="ctr"/>
                          <a:r>
                            <a:rPr lang="en-US" sz="1600" dirty="0"/>
                            <a:t>(x) means optional</a:t>
                          </a:r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Total number of IM pilots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Overhead w.r.t. Full BW RU size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(Min., max) tone distance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Distance towards edge Sc.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62823474"/>
                      </a:ext>
                    </a:extLst>
                  </a:tr>
                  <a:tr h="231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[[-119:9:-11], </a:t>
                          </a: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(-3)</a:t>
                          </a:r>
                          <a:r>
                            <a:rPr lang="en-US" sz="1600" dirty="0"/>
                            <a:t>, 4 , [11:9:119]]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28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11.2%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11.6%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(7,15)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(7,9)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96388972"/>
                      </a:ext>
                    </a:extLst>
                  </a:tr>
                  <a:tr h="231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40MHz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[[-241:9:-7],</a:t>
                          </a: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(-3),(3)</a:t>
                          </a:r>
                          <a:r>
                            <a:rPr lang="en-US" sz="1600" dirty="0"/>
                            <a:t>,[7:9:241]]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54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56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11.2%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11.6%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(9,14)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(4,9)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5915563"/>
                      </a:ext>
                    </a:extLst>
                  </a:tr>
                  <a:tr h="5672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80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dirty="0"/>
                            <a:t> = [4, </a:t>
                          </a: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(12)</a:t>
                          </a:r>
                          <a:r>
                            <a:rPr lang="en-US" sz="1600" dirty="0"/>
                            <a:t>, [15:9:249],</a:t>
                          </a:r>
                          <a:r>
                            <a:rPr lang="en-US" sz="1600" dirty="0">
                              <a:solidFill>
                                <a:srgbClr val="00B0F0"/>
                              </a:solidFill>
                            </a:rPr>
                            <a:t>(256)</a:t>
                          </a:r>
                          <a:r>
                            <a:rPr lang="en-US" sz="1600" dirty="0"/>
                            <a:t>,</a:t>
                          </a: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(259)</a:t>
                          </a:r>
                          <a:r>
                            <a:rPr lang="en-US" sz="1600" dirty="0"/>
                            <a:t>,[263:9:497]]</a:t>
                          </a:r>
                          <a:br>
                            <a:rPr lang="en-US" sz="1600" dirty="0"/>
                          </a:br>
                          <a:r>
                            <a:rPr lang="en-US" sz="1600" dirty="0"/>
                            <a:t>[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fliplr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80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600" dirty="0"/>
                            <a:t> 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80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dirty="0"/>
                            <a:t>]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110 or </a:t>
                          </a:r>
                          <a:r>
                            <a:rPr lang="en-US" sz="1600" dirty="0">
                              <a:solidFill>
                                <a:srgbClr val="00B0F0"/>
                              </a:solidFill>
                            </a:rPr>
                            <a:t>112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114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11% or </a:t>
                          </a:r>
                          <a:r>
                            <a:rPr lang="en-US" sz="1600" dirty="0">
                              <a:solidFill>
                                <a:srgbClr val="00B0F0"/>
                              </a:solidFill>
                            </a:rPr>
                            <a:t>11.2%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11.4%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(8,14), or (</a:t>
                          </a:r>
                          <a:r>
                            <a:rPr lang="en-US" sz="1600" dirty="0">
                              <a:solidFill>
                                <a:srgbClr val="00B0F0"/>
                              </a:solidFill>
                            </a:rPr>
                            <a:t>7,11</a:t>
                          </a:r>
                          <a:r>
                            <a:rPr lang="en-US" sz="1600" dirty="0"/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(3,10)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3984955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0CE574B1-0969-93CE-EF11-A0803E367C5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1580804"/>
                  </p:ext>
                </p:extLst>
              </p:nvPr>
            </p:nvGraphicFramePr>
            <p:xfrm>
              <a:off x="263352" y="4077072"/>
              <a:ext cx="11756396" cy="23164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54393">
                      <a:extLst>
                        <a:ext uri="{9D8B030D-6E8A-4147-A177-3AD203B41FA5}">
                          <a16:colId xmlns:a16="http://schemas.microsoft.com/office/drawing/2014/main" val="1409135314"/>
                        </a:ext>
                      </a:extLst>
                    </a:gridCol>
                    <a:gridCol w="4618215">
                      <a:extLst>
                        <a:ext uri="{9D8B030D-6E8A-4147-A177-3AD203B41FA5}">
                          <a16:colId xmlns:a16="http://schemas.microsoft.com/office/drawing/2014/main" val="362661365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08129903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6458574"/>
                        </a:ext>
                      </a:extLst>
                    </a:gridCol>
                    <a:gridCol w="934552">
                      <a:extLst>
                        <a:ext uri="{9D8B030D-6E8A-4147-A177-3AD203B41FA5}">
                          <a16:colId xmlns:a16="http://schemas.microsoft.com/office/drawing/2014/main" val="3361662447"/>
                        </a:ext>
                      </a:extLst>
                    </a:gridCol>
                    <a:gridCol w="710540">
                      <a:extLst>
                        <a:ext uri="{9D8B030D-6E8A-4147-A177-3AD203B41FA5}">
                          <a16:colId xmlns:a16="http://schemas.microsoft.com/office/drawing/2014/main" val="612880560"/>
                        </a:ext>
                      </a:extLst>
                    </a:gridCol>
                    <a:gridCol w="1408886">
                      <a:extLst>
                        <a:ext uri="{9D8B030D-6E8A-4147-A177-3AD203B41FA5}">
                          <a16:colId xmlns:a16="http://schemas.microsoft.com/office/drawing/2014/main" val="3829736927"/>
                        </a:ext>
                      </a:extLst>
                    </a:gridCol>
                    <a:gridCol w="986565">
                      <a:extLst>
                        <a:ext uri="{9D8B030D-6E8A-4147-A177-3AD203B41FA5}">
                          <a16:colId xmlns:a16="http://schemas.microsoft.com/office/drawing/2014/main" val="3272378307"/>
                        </a:ext>
                      </a:extLst>
                    </a:gridCol>
                    <a:gridCol w="947101">
                      <a:extLst>
                        <a:ext uri="{9D8B030D-6E8A-4147-A177-3AD203B41FA5}">
                          <a16:colId xmlns:a16="http://schemas.microsoft.com/office/drawing/2014/main" val="56408832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IM pilot indices </a:t>
                          </a:r>
                        </a:p>
                        <a:p>
                          <a:pPr algn="ctr"/>
                          <a:r>
                            <a:rPr lang="en-US" sz="1600" dirty="0"/>
                            <a:t>(x) means optional</a:t>
                          </a:r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Total number of IM pilots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Overhead w.r.t. Full BW RU size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(Min., max) tone distance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Distance towards edge Sc.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62823474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[[-119:9:-11], </a:t>
                          </a: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(-3)</a:t>
                          </a:r>
                          <a:r>
                            <a:rPr lang="en-US" sz="1600" dirty="0"/>
                            <a:t>, 4 , [11:9:119]]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28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11.2%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11.6%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(7,15)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(7,9)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96388972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40MHz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[[-241:9:-7],</a:t>
                          </a: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(-3),(3)</a:t>
                          </a:r>
                          <a:r>
                            <a:rPr lang="en-US" sz="1600" dirty="0"/>
                            <a:t>,[7:9:241]]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54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56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11.2%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11.6%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(9,14)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(4,9)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5915563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8602" t="-183704" r="-136280" b="-96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110 or </a:t>
                          </a:r>
                          <a:r>
                            <a:rPr lang="en-US" sz="1600" dirty="0">
                              <a:solidFill>
                                <a:srgbClr val="00B0F0"/>
                              </a:solidFill>
                            </a:rPr>
                            <a:t>112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114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11% or </a:t>
                          </a:r>
                          <a:r>
                            <a:rPr lang="en-US" sz="1600" dirty="0">
                              <a:solidFill>
                                <a:srgbClr val="00B0F0"/>
                              </a:solidFill>
                            </a:rPr>
                            <a:t>11.2%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11.4%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(8,14), or (</a:t>
                          </a:r>
                          <a:r>
                            <a:rPr lang="en-US" sz="1600" dirty="0">
                              <a:solidFill>
                                <a:srgbClr val="00B0F0"/>
                              </a:solidFill>
                            </a:rPr>
                            <a:t>7,11</a:t>
                          </a:r>
                          <a:r>
                            <a:rPr lang="en-US" sz="1600" dirty="0"/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CC6600"/>
                              </a:solidFill>
                            </a:rPr>
                            <a:t>(3,10)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3984955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3311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279A4-D302-4F57-514A-54638AC8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IM pilot locations (non DRU case)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980F3-8340-606F-6291-78AF636E1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475383" cy="92805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Minimum PHY parameters modification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modify NSD with IM pilots as NSD_IM = NSD - #IM pilots in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modify LDPC DTM  only for RUs larger than 242-tones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270F7-D59A-C945-0140-4AD712948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C133A-2EB7-E9B2-62D4-3411459030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720249-C2D1-0714-907C-39BE9645C2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66F18DE-876B-814E-F0FB-CBE60D111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462539"/>
              </p:ext>
            </p:extLst>
          </p:nvPr>
        </p:nvGraphicFramePr>
        <p:xfrm>
          <a:off x="1400830" y="2852936"/>
          <a:ext cx="8784976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2891">
                  <a:extLst>
                    <a:ext uri="{9D8B030D-6E8A-4147-A177-3AD203B41FA5}">
                      <a16:colId xmlns:a16="http://schemas.microsoft.com/office/drawing/2014/main" val="1409135314"/>
                    </a:ext>
                  </a:extLst>
                </a:gridCol>
                <a:gridCol w="1636417">
                  <a:extLst>
                    <a:ext uri="{9D8B030D-6E8A-4147-A177-3AD203B41FA5}">
                      <a16:colId xmlns:a16="http://schemas.microsoft.com/office/drawing/2014/main" val="982620165"/>
                    </a:ext>
                  </a:extLst>
                </a:gridCol>
                <a:gridCol w="1636417">
                  <a:extLst>
                    <a:ext uri="{9D8B030D-6E8A-4147-A177-3AD203B41FA5}">
                      <a16:colId xmlns:a16="http://schemas.microsoft.com/office/drawing/2014/main" val="3626613657"/>
                    </a:ext>
                  </a:extLst>
                </a:gridCol>
                <a:gridCol w="1636417">
                  <a:extLst>
                    <a:ext uri="{9D8B030D-6E8A-4147-A177-3AD203B41FA5}">
                      <a16:colId xmlns:a16="http://schemas.microsoft.com/office/drawing/2014/main" val="2102865255"/>
                    </a:ext>
                  </a:extLst>
                </a:gridCol>
                <a:gridCol w="1636417">
                  <a:extLst>
                    <a:ext uri="{9D8B030D-6E8A-4147-A177-3AD203B41FA5}">
                      <a16:colId xmlns:a16="http://schemas.microsoft.com/office/drawing/2014/main" val="3314001387"/>
                    </a:ext>
                  </a:extLst>
                </a:gridCol>
                <a:gridCol w="1636417">
                  <a:extLst>
                    <a:ext uri="{9D8B030D-6E8A-4147-A177-3AD203B41FA5}">
                      <a16:colId xmlns:a16="http://schemas.microsoft.com/office/drawing/2014/main" val="998585994"/>
                    </a:ext>
                  </a:extLst>
                </a:gridCol>
              </a:tblGrid>
              <a:tr h="4972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 size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IM pilot tones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NSD_IM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NSD_IM_short (equal to 11be)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DTM_IM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2823474"/>
                  </a:ext>
                </a:extLst>
              </a:tr>
              <a:tr h="2924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388972"/>
                  </a:ext>
                </a:extLst>
              </a:tr>
              <a:tr h="2924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42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15563"/>
                  </a:ext>
                </a:extLst>
              </a:tr>
              <a:tr h="2924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12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90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849554"/>
                  </a:ext>
                </a:extLst>
              </a:tr>
              <a:tr h="292491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242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27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207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60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9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665530"/>
                  </a:ext>
                </a:extLst>
              </a:tr>
              <a:tr h="2924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CC6600"/>
                          </a:solidFill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3645824"/>
                  </a:ext>
                </a:extLst>
              </a:tr>
              <a:tr h="292491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484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54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414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120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9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327459"/>
                  </a:ext>
                </a:extLst>
              </a:tr>
              <a:tr h="2924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CC6600"/>
                          </a:solidFill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868878"/>
                  </a:ext>
                </a:extLst>
              </a:tr>
              <a:tr h="292491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996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980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110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870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240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15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391963"/>
                  </a:ext>
                </a:extLst>
              </a:tr>
              <a:tr h="2924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</a:rPr>
                        <a:t>112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868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240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14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9053"/>
                  </a:ext>
                </a:extLst>
              </a:tr>
              <a:tr h="2924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CC6600"/>
                          </a:solidFill>
                        </a:rPr>
                        <a:t>114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0125684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BAEBE3D7-BF41-96F1-F490-86BBEE46EBCF}"/>
              </a:ext>
            </a:extLst>
          </p:cNvPr>
          <p:cNvSpPr/>
          <p:nvPr/>
        </p:nvSpPr>
        <p:spPr bwMode="auto">
          <a:xfrm flipH="1">
            <a:off x="10272464" y="4869160"/>
            <a:ext cx="399771" cy="2880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8525B92-40CB-8BF0-C1C9-674DD61D35F0}"/>
              </a:ext>
            </a:extLst>
          </p:cNvPr>
          <p:cNvSpPr/>
          <p:nvPr/>
        </p:nvSpPr>
        <p:spPr bwMode="auto">
          <a:xfrm flipH="1">
            <a:off x="10272465" y="5528271"/>
            <a:ext cx="399771" cy="2880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F84E94-F902-8ED5-B0D9-21211C97D0E4}"/>
              </a:ext>
            </a:extLst>
          </p:cNvPr>
          <p:cNvSpPr txBox="1"/>
          <p:nvPr/>
        </p:nvSpPr>
        <p:spPr>
          <a:xfrm>
            <a:off x="10840910" y="4901675"/>
            <a:ext cx="8691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DTM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F17EE1E8-4B96-595A-A22C-51EC0B8D9878}"/>
              </a:ext>
            </a:extLst>
          </p:cNvPr>
          <p:cNvSpPr/>
          <p:nvPr/>
        </p:nvSpPr>
        <p:spPr bwMode="auto">
          <a:xfrm flipH="1">
            <a:off x="10272464" y="5854102"/>
            <a:ext cx="399771" cy="2880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1909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3E987-A175-A7E5-83FA-7760D6DF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 pilots for OFDMA TB-PPDU with DRUs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91D8D-D2CB-ABA7-5C2D-1487F0DB7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8840"/>
            <a:ext cx="11089232" cy="432048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Defining separate IM pilot locations for DRU case would increase complexity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DRUs can satisfy most IM pilot design criteria with minimum changes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use a fixed DRU per distribution bandwidth (DBW) for IM pilots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Utilize full DRU to carry IM pilots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need to change NSD since DRU with IM pilots would not contain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DRUs are spread across bandwidth by design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Regular pilots in DRU can be left unchanged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small size DRU can be selected to carry IM pilots and maintain low overhead w.r.t. DBW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have IM pilots spreading over several RUs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E91610-52C8-F4F3-71FF-2C855A00A6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A18D1-47D6-E15E-E2BA-D504AD86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406702-C3CC-F682-C9F9-76685E4450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136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3E987-A175-A7E5-83FA-7760D6DF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 pilots for OFDMA TB-PPDU with DRUs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91D8D-D2CB-ABA7-5C2D-1487F0DB7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63867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Definition of one fixed DRU per DBW and frequency block for IM pilots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Zero-energy IM pilots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Specific set of DRUs (RU allocation indices) shall be left unallocated (AID12 = 2046) if IM is enabled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Active IM pilots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IM pilots shall be transmitted on specific set DRUs (RU allocation indices)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User allocated to such DRUs shall transmit IM pilots if IM is enabled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Optionally, another specific DRU can be allocated to same user for parallel data transmission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Power boost will be lower due to parallel IM pilot transmission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User allocation is left up to implementation although it would be useful for STAs with lower pathloss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E91610-52C8-F4F3-71FF-2C855A00A6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A18D1-47D6-E15E-E2BA-D504AD86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406702-C3CC-F682-C9F9-76685E4450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20A3801-AAC8-B40C-8750-971432D089D3}"/>
              </a:ext>
            </a:extLst>
          </p:cNvPr>
          <p:cNvGraphicFramePr>
            <a:graphicFrameLocks noGrp="1"/>
          </p:cNvGraphicFramePr>
          <p:nvPr/>
        </p:nvGraphicFramePr>
        <p:xfrm>
          <a:off x="1130669" y="4619874"/>
          <a:ext cx="9928547" cy="1855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157">
                  <a:extLst>
                    <a:ext uri="{9D8B030D-6E8A-4147-A177-3AD203B41FA5}">
                      <a16:colId xmlns:a16="http://schemas.microsoft.com/office/drawing/2014/main" val="1409135314"/>
                    </a:ext>
                  </a:extLst>
                </a:gridCol>
                <a:gridCol w="2855245">
                  <a:extLst>
                    <a:ext uri="{9D8B030D-6E8A-4147-A177-3AD203B41FA5}">
                      <a16:colId xmlns:a16="http://schemas.microsoft.com/office/drawing/2014/main" val="3626613657"/>
                    </a:ext>
                  </a:extLst>
                </a:gridCol>
                <a:gridCol w="1468306">
                  <a:extLst>
                    <a:ext uri="{9D8B030D-6E8A-4147-A177-3AD203B41FA5}">
                      <a16:colId xmlns:a16="http://schemas.microsoft.com/office/drawing/2014/main" val="3499277044"/>
                    </a:ext>
                  </a:extLst>
                </a:gridCol>
                <a:gridCol w="2846804">
                  <a:extLst>
                    <a:ext uri="{9D8B030D-6E8A-4147-A177-3AD203B41FA5}">
                      <a16:colId xmlns:a16="http://schemas.microsoft.com/office/drawing/2014/main" val="4180673690"/>
                    </a:ext>
                  </a:extLst>
                </a:gridCol>
                <a:gridCol w="1628035">
                  <a:extLst>
                    <a:ext uri="{9D8B030D-6E8A-4147-A177-3AD203B41FA5}">
                      <a16:colId xmlns:a16="http://schemas.microsoft.com/office/drawing/2014/main" val="4081299037"/>
                    </a:ext>
                  </a:extLst>
                </a:gridCol>
              </a:tblGrid>
              <a:tr h="5753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DBW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 allocation subfield for IM pilots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DRU Index</a:t>
                      </a:r>
                    </a:p>
                    <a:p>
                      <a:pPr algn="ctr"/>
                      <a:r>
                        <a:rPr lang="en-US" sz="1400" dirty="0"/>
                        <a:t>for IM pilot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 allocation subfield for parallel IM pilot and data transmission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DRU index for IM pilot parallel data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2823474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{7, 16, 26, 35}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26-tone DRU8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{8, 17, 27, 36}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26-tone DRU9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7737266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40MHz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{43, 50}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52-tone DRU7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{44, 51}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52-tone DRU8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15563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{58}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106-tone DRU6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{57}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106-tone DRU5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849554"/>
                  </a:ext>
                </a:extLst>
              </a:tr>
              <a:tr h="2876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RU allocation index for DRUs used to transmit IM pilots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2576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641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F951-F7EB-7C86-C412-A260BDB60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aspects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68E2-CD06-AD2D-DCAC-1413DBF5E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54208" cy="432811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all proposed cases only one IM enabled/disabled indication is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Non-OFDMA MU-PPDU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Already exists one bit (B13) in common info field of UHR-SIG to indicate IM enabled/disabled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OFDMA MU-PPDU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use same bit (B13) in common info field of UHR-SIG to indicate IM enabled/disabled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TB-PPDU (without DRUs)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use one UHR reserved bit in the TF common info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OFDMA TB-PPDU with DRUs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Include IM enabled indication in UHR variant user info field in case of DRU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Use one of the reserved bits of the SS allocation subfield, Or,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Use one value of UL UHR-MCS subfield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2F8EE-5A94-ECE7-9973-D2D9CCCA78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4ABAE-85B4-E955-8452-3D959D87E0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26E405-C8FB-0A5D-02B3-197688A1EC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503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75400C4D-AFEE-4747-9792-D541240AB1A9}" vid="{089F04FE-D734-4AB2-A95D-286C7278E4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66c65d8a-9158-4521-a2d8-664963db48e4}" enabled="0" method="" siteId="{66c65d8a-9158-4521-a2d8-664963db48e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80211</Template>
  <TotalTime>11909</TotalTime>
  <Words>1426</Words>
  <Application>Microsoft Office PowerPoint</Application>
  <PresentationFormat>Widescreen</PresentationFormat>
  <Paragraphs>261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Cambria Math</vt:lpstr>
      <vt:lpstr>Times New Roman</vt:lpstr>
      <vt:lpstr>Office Theme</vt:lpstr>
      <vt:lpstr>Document</vt:lpstr>
      <vt:lpstr>IM pilot indices for OFDMA transmissions</vt:lpstr>
      <vt:lpstr>Introduction</vt:lpstr>
      <vt:lpstr>Considerations for IM pilot support and PPDU formats</vt:lpstr>
      <vt:lpstr>Design criteria for IM pilot locations (non DRU case)</vt:lpstr>
      <vt:lpstr>Proposed IM pilot locations (non DRU case) (1/2)</vt:lpstr>
      <vt:lpstr>Proposed IM pilot locations (non DRU case) (2/2)</vt:lpstr>
      <vt:lpstr>IM pilots for OFDMA TB-PPDU with DRUs (1/2)</vt:lpstr>
      <vt:lpstr>IM pilots for OFDMA TB-PPDU with DRUs (2/2)</vt:lpstr>
      <vt:lpstr>Signaling aspects 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 pilot indices for OFDMA transmissions</dc:title>
  <dc:creator>Daniel</dc:creator>
  <cp:lastModifiedBy>Verenzuela Moreno, Daniel</cp:lastModifiedBy>
  <cp:revision>5</cp:revision>
  <cp:lastPrinted>1601-01-01T00:00:00Z</cp:lastPrinted>
  <dcterms:created xsi:type="dcterms:W3CDTF">2025-01-21T09:54:57Z</dcterms:created>
  <dcterms:modified xsi:type="dcterms:W3CDTF">2025-03-10T22:29:48Z</dcterms:modified>
</cp:coreProperties>
</file>