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321" r:id="rId4"/>
    <p:sldId id="320" r:id="rId5"/>
    <p:sldId id="327" r:id="rId6"/>
    <p:sldId id="322" r:id="rId7"/>
    <p:sldId id="328" r:id="rId8"/>
    <p:sldId id="324" r:id="rId9"/>
    <p:sldId id="318" r:id="rId10"/>
    <p:sldId id="329" r:id="rId11"/>
    <p:sldId id="332" r:id="rId12"/>
    <p:sldId id="330" r:id="rId13"/>
    <p:sldId id="331"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p:cViewPr varScale="1">
        <p:scale>
          <a:sx n="106" d="100"/>
          <a:sy n="106" d="100"/>
        </p:scale>
        <p:origin x="732"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802.11-yy/2127r0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s-ES" dirty="0" err="1"/>
              <a:t>Name</a:t>
            </a:r>
            <a:r>
              <a:rPr lang="es-ES" dirty="0"/>
              <a:t>, </a:t>
            </a:r>
            <a:r>
              <a:rPr lang="es-ES" dirty="0" err="1"/>
              <a:t>Affiliation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802.11-yy/2127r0</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s-ES" dirty="0" err="1"/>
              <a:t>Name</a:t>
            </a:r>
            <a:r>
              <a:rPr lang="es-ES" dirty="0"/>
              <a:t>, </a:t>
            </a:r>
            <a:r>
              <a:rPr lang="es-ES" dirty="0" err="1"/>
              <a:t>Affiliation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ko-KR" altLang="en-US" dirty="0"/>
              <a:t>마스터 제목 스타일 편집</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a:t>클릭하여 마스터 부제목 스타일 편집</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idx="1"/>
          </p:nvPr>
        </p:nvSpPr>
        <p:spPr/>
        <p:txBody>
          <a:bodyPr/>
          <a:lstStyle/>
          <a:p>
            <a:pPr lvl="0"/>
            <a:r>
              <a:rPr lang="ko-KR" altLang="en-US" dirty="0"/>
              <a:t>마스터 텍스트 스타일을 편집하려면 클릭</a:t>
            </a:r>
          </a:p>
          <a:p>
            <a:pPr lvl="1"/>
            <a:r>
              <a:rPr lang="ko-KR" altLang="en-US" dirty="0"/>
              <a:t>두 번째 수준</a:t>
            </a:r>
          </a:p>
          <a:p>
            <a:pPr lvl="2"/>
            <a:r>
              <a:rPr lang="ko-KR" altLang="en-US" dirty="0"/>
              <a:t>세 번째 수준</a:t>
            </a:r>
          </a:p>
          <a:p>
            <a:pPr lvl="3"/>
            <a:r>
              <a:rPr lang="ko-KR" altLang="en-US" dirty="0"/>
              <a:t>네 번째 수준</a:t>
            </a:r>
          </a:p>
          <a:p>
            <a:pPr lvl="4"/>
            <a:r>
              <a:rPr lang="ko-KR" altLang="en-US" dirty="0"/>
              <a:t>다섯 번째 수준</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Leonardo Lanante,  Ofinno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ko-KR" altLang="en-US"/>
              <a:t>마스터 제목 스타일 편집</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a:t>마스터 텍스트 스타일을 편집하려면 클릭</a:t>
            </a:r>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Date Placeholder 4"/>
          <p:cNvSpPr>
            <a:spLocks noGrp="1"/>
          </p:cNvSpPr>
          <p:nvPr>
            <p:ph type="dt" idx="10"/>
          </p:nvPr>
        </p:nvSpPr>
        <p:spPr/>
        <p:txBody>
          <a:bodyPr/>
          <a:lstStyle>
            <a:lvl1pPr>
              <a:defRPr/>
            </a:lvl1pPr>
          </a:lstStyle>
          <a:p>
            <a:r>
              <a:rPr lang="en-US"/>
              <a:t>March 2025</a:t>
            </a:r>
            <a:endParaRPr lang="en-GB" dirty="0"/>
          </a:p>
        </p:txBody>
      </p:sp>
      <p:sp>
        <p:nvSpPr>
          <p:cNvPr id="6" name="Footer Placeholder 5"/>
          <p:cNvSpPr>
            <a:spLocks noGrp="1"/>
          </p:cNvSpPr>
          <p:nvPr>
            <p:ph type="ftr" idx="11"/>
          </p:nvPr>
        </p:nvSpPr>
        <p:spPr/>
        <p:txBody>
          <a:bodyPr/>
          <a:lstStyle>
            <a:lvl1pPr>
              <a:defRPr/>
            </a:lvl1pPr>
          </a:lstStyle>
          <a:p>
            <a:r>
              <a:rPr lang="es-ES"/>
              <a:t>Leonardo Lanante,  Ofinno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ko-KR" altLang="en-US"/>
              <a:t>마스터 제목 스타일 편집</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스타일을 편집하려면 클릭</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7" name="Date Placeholder 6"/>
          <p:cNvSpPr>
            <a:spLocks noGrp="1"/>
          </p:cNvSpPr>
          <p:nvPr>
            <p:ph type="dt" idx="10"/>
          </p:nvPr>
        </p:nvSpPr>
        <p:spPr/>
        <p:txBody>
          <a:bodyPr/>
          <a:lstStyle>
            <a:lvl1pPr>
              <a:defRPr/>
            </a:lvl1pPr>
          </a:lstStyle>
          <a:p>
            <a:r>
              <a:rPr lang="en-US"/>
              <a:t>March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s-ES"/>
              <a:t>Leonardo Lanante,  Ofinno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Date Placeholder 2"/>
          <p:cNvSpPr>
            <a:spLocks noGrp="1"/>
          </p:cNvSpPr>
          <p:nvPr>
            <p:ph type="dt" idx="10"/>
          </p:nvPr>
        </p:nvSpPr>
        <p:spPr/>
        <p:txBody>
          <a:bodyPr/>
          <a:lstStyle>
            <a:lvl1pPr>
              <a:defRPr/>
            </a:lvl1pPr>
          </a:lstStyle>
          <a:p>
            <a:r>
              <a:rPr lang="en-US"/>
              <a:t>March 2025</a:t>
            </a:r>
            <a:endParaRPr lang="en-GB" dirty="0"/>
          </a:p>
        </p:txBody>
      </p:sp>
      <p:sp>
        <p:nvSpPr>
          <p:cNvPr id="4" name="Footer Placeholder 3"/>
          <p:cNvSpPr>
            <a:spLocks noGrp="1"/>
          </p:cNvSpPr>
          <p:nvPr>
            <p:ph type="ftr" idx="11"/>
          </p:nvPr>
        </p:nvSpPr>
        <p:spPr/>
        <p:txBody>
          <a:bodyPr/>
          <a:lstStyle>
            <a:lvl1pPr>
              <a:defRPr/>
            </a:lvl1pPr>
          </a:lstStyle>
          <a:p>
            <a:r>
              <a:rPr lang="es-ES"/>
              <a:t>Leonardo Lanante,  Ofinno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2025</a:t>
            </a:r>
            <a:endParaRPr lang="en-GB" dirty="0"/>
          </a:p>
        </p:txBody>
      </p:sp>
      <p:sp>
        <p:nvSpPr>
          <p:cNvPr id="3" name="Footer Placeholder 2"/>
          <p:cNvSpPr>
            <a:spLocks noGrp="1"/>
          </p:cNvSpPr>
          <p:nvPr>
            <p:ph type="ftr" idx="11"/>
          </p:nvPr>
        </p:nvSpPr>
        <p:spPr/>
        <p:txBody>
          <a:bodyPr/>
          <a:lstStyle>
            <a:lvl1pPr>
              <a:defRPr/>
            </a:lvl1pPr>
          </a:lstStyle>
          <a:p>
            <a:r>
              <a:rPr lang="es-ES"/>
              <a:t>Leonardo Lanante,  Ofinno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GB"/>
          </a:p>
        </p:txBody>
      </p:sp>
      <p:sp>
        <p:nvSpPr>
          <p:cNvPr id="3" name="Vertical Text Placeholder 2"/>
          <p:cNvSpPr>
            <a:spLocks noGrp="1"/>
          </p:cNvSpPr>
          <p:nvPr>
            <p:ph type="body" orient="vert" idx="1"/>
          </p:nvPr>
        </p:nvSpPr>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ko-KR" altLang="en-US"/>
              <a:t>마스터 제목 스타일 편집</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ko-KR" altLang="en-US"/>
              <a:t>마스터 텍스트 스타일을 편집하려면 클릭</a:t>
            </a:r>
          </a:p>
          <a:p>
            <a:pPr lvl="1"/>
            <a:r>
              <a:rPr lang="ko-KR" altLang="en-US"/>
              <a:t>두 번째 수준</a:t>
            </a:r>
          </a:p>
          <a:p>
            <a:pPr lvl="2"/>
            <a:r>
              <a:rPr lang="ko-KR" altLang="en-US"/>
              <a:t>세 번째 수준</a:t>
            </a:r>
          </a:p>
          <a:p>
            <a:pPr lvl="3"/>
            <a:r>
              <a:rPr lang="ko-KR" altLang="en-US"/>
              <a:t>네 번째 수준</a:t>
            </a:r>
          </a:p>
          <a:p>
            <a:pPr lvl="4"/>
            <a:r>
              <a:rPr lang="ko-KR" altLang="en-US"/>
              <a:t>다섯 번째 수준</a:t>
            </a:r>
            <a:endParaRPr lang="en-GB"/>
          </a:p>
        </p:txBody>
      </p:sp>
      <p:sp>
        <p:nvSpPr>
          <p:cNvPr id="4" name="Date Placeholder 3"/>
          <p:cNvSpPr>
            <a:spLocks noGrp="1"/>
          </p:cNvSpPr>
          <p:nvPr>
            <p:ph type="dt" idx="10"/>
          </p:nvPr>
        </p:nvSpPr>
        <p:spPr/>
        <p:txBody>
          <a:bodyPr/>
          <a:lstStyle>
            <a:lvl1pPr>
              <a:defRPr/>
            </a:lvl1pPr>
          </a:lstStyle>
          <a:p>
            <a:r>
              <a:rPr lang="en-US"/>
              <a:t>March 2025</a:t>
            </a:r>
            <a:endParaRPr lang="en-GB" dirty="0"/>
          </a:p>
        </p:txBody>
      </p:sp>
      <p:sp>
        <p:nvSpPr>
          <p:cNvPr id="5" name="Footer Placeholder 4"/>
          <p:cNvSpPr>
            <a:spLocks noGrp="1"/>
          </p:cNvSpPr>
          <p:nvPr>
            <p:ph type="ftr" idx="11"/>
          </p:nvPr>
        </p:nvSpPr>
        <p:spPr/>
        <p:txBody>
          <a:bodyPr/>
          <a:lstStyle>
            <a:lvl1pPr>
              <a:defRPr/>
            </a:lvl1pPr>
          </a:lstStyle>
          <a:p>
            <a:r>
              <a:rPr lang="es-ES"/>
              <a:t>Leonardo Lanante,  Ofinno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s-ES"/>
              <a:t>Leonardo Lanante,  Ofinno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802.11-25/0375r1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latinLnBrk="1"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TXVECTOR Parameters for Multi-AP Coordination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s-ES"/>
              <a:t>Leonardo Lanante,  Ofinno</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Object 3">
            <a:extLst>
              <a:ext uri="{FF2B5EF4-FFF2-40B4-BE49-F238E27FC236}">
                <a16:creationId xmlns:a16="http://schemas.microsoft.com/office/drawing/2014/main" id="{B2C3511B-741D-36D1-581A-FB05A7C22114}"/>
              </a:ext>
            </a:extLst>
          </p:cNvPr>
          <p:cNvGraphicFramePr>
            <a:graphicFrameLocks noChangeAspect="1"/>
          </p:cNvGraphicFramePr>
          <p:nvPr>
            <p:extLst>
              <p:ext uri="{D42A27DB-BD31-4B8C-83A1-F6EECF244321}">
                <p14:modId xmlns:p14="http://schemas.microsoft.com/office/powerpoint/2010/main" val="3403902669"/>
              </p:ext>
            </p:extLst>
          </p:nvPr>
        </p:nvGraphicFramePr>
        <p:xfrm>
          <a:off x="993775" y="2414588"/>
          <a:ext cx="10128250" cy="2663825"/>
        </p:xfrm>
        <a:graphic>
          <a:graphicData uri="http://schemas.openxmlformats.org/presentationml/2006/ole">
            <mc:AlternateContent xmlns:mc="http://schemas.openxmlformats.org/markup-compatibility/2006">
              <mc:Choice xmlns:v="urn:schemas-microsoft-com:vml" Requires="v">
                <p:oleObj name="Document" r:id="rId3" imgW="10439485" imgH="2758309" progId="Word.Document.8">
                  <p:embed/>
                </p:oleObj>
              </mc:Choice>
              <mc:Fallback>
                <p:oleObj name="Document" r:id="rId3" imgW="10439485" imgH="2758309" progId="Word.Document.8">
                  <p:embed/>
                  <p:pic>
                    <p:nvPicPr>
                      <p:cNvPr id="2" name="Object 3">
                        <a:extLst>
                          <a:ext uri="{FF2B5EF4-FFF2-40B4-BE49-F238E27FC236}">
                            <a16:creationId xmlns:a16="http://schemas.microsoft.com/office/drawing/2014/main" id="{B36BF349-4308-B231-38B3-E26C08E5178F}"/>
                          </a:ext>
                        </a:extLst>
                      </p:cNvPr>
                      <p:cNvPicPr>
                        <a:picLocks noChangeAspect="1" noChangeArrowheads="1"/>
                      </p:cNvPicPr>
                      <p:nvPr/>
                    </p:nvPicPr>
                    <p:blipFill>
                      <a:blip r:embed="rId4"/>
                      <a:srcRect/>
                      <a:stretch>
                        <a:fillRect/>
                      </a:stretch>
                    </p:blipFill>
                    <p:spPr bwMode="auto">
                      <a:xfrm>
                        <a:off x="993775" y="2414588"/>
                        <a:ext cx="10128250" cy="26638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27951-A940-EBF7-900F-8B83E6E33C1F}"/>
              </a:ext>
            </a:extLst>
          </p:cNvPr>
          <p:cNvSpPr>
            <a:spLocks noGrp="1"/>
          </p:cNvSpPr>
          <p:nvPr>
            <p:ph type="title"/>
          </p:nvPr>
        </p:nvSpPr>
        <p:spPr/>
        <p:txBody>
          <a:bodyPr/>
          <a:lstStyle/>
          <a:p>
            <a:r>
              <a:rPr lang="en-US" dirty="0" err="1"/>
              <a:t>Strawpoll</a:t>
            </a:r>
            <a:r>
              <a:rPr lang="en-US" dirty="0"/>
              <a:t> 2</a:t>
            </a:r>
          </a:p>
        </p:txBody>
      </p:sp>
      <p:sp>
        <p:nvSpPr>
          <p:cNvPr id="3" name="Content Placeholder 2">
            <a:extLst>
              <a:ext uri="{FF2B5EF4-FFF2-40B4-BE49-F238E27FC236}">
                <a16:creationId xmlns:a16="http://schemas.microsoft.com/office/drawing/2014/main" id="{7B92B9AA-EE95-F4CD-F4AE-69DB5C5453E4}"/>
              </a:ext>
            </a:extLst>
          </p:cNvPr>
          <p:cNvSpPr>
            <a:spLocks noGrp="1"/>
          </p:cNvSpPr>
          <p:nvPr>
            <p:ph idx="1"/>
          </p:nvPr>
        </p:nvSpPr>
        <p:spPr/>
        <p:txBody>
          <a:bodyPr/>
          <a:lstStyle/>
          <a:p>
            <a:pPr eaLnBrk="0" latinLnBrk="0"/>
            <a:r>
              <a:rPr lang="en-US" dirty="0"/>
              <a:t>Do you agree to add in the 11bn spec,</a:t>
            </a:r>
          </a:p>
          <a:p>
            <a:pPr eaLnBrk="0" latinLnBrk="0"/>
            <a:r>
              <a:rPr lang="en-US" b="0" dirty="0"/>
              <a:t>In a UHR TB PPDU transmitted by an AP, the </a:t>
            </a:r>
            <a:r>
              <a:rPr lang="en-US" sz="2400" b="0" i="0" u="none" strike="noStrike" baseline="0" dirty="0">
                <a:solidFill>
                  <a:schemeClr val="tx1"/>
                </a:solidFill>
              </a:rPr>
              <a:t>TXVECTOR parameter BSS_COLOR is set to the BSS color of the intended AP.</a:t>
            </a:r>
            <a:endParaRPr lang="en-US" b="0" dirty="0"/>
          </a:p>
          <a:p>
            <a:endParaRPr lang="en-US" dirty="0"/>
          </a:p>
        </p:txBody>
      </p:sp>
      <p:sp>
        <p:nvSpPr>
          <p:cNvPr id="4" name="Slide Number Placeholder 3">
            <a:extLst>
              <a:ext uri="{FF2B5EF4-FFF2-40B4-BE49-F238E27FC236}">
                <a16:creationId xmlns:a16="http://schemas.microsoft.com/office/drawing/2014/main" id="{9ED1CCAA-6F79-0FDD-16C2-ACED8AEFB65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795D147-0E07-37B4-21A3-C069716A3B93}"/>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9ADA018F-1920-C8A7-9F12-B9CE003FAAC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958104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86EE0-0948-DF80-FDAD-C899553D9754}"/>
              </a:ext>
            </a:extLst>
          </p:cNvPr>
          <p:cNvSpPr>
            <a:spLocks noGrp="1"/>
          </p:cNvSpPr>
          <p:nvPr>
            <p:ph type="title"/>
          </p:nvPr>
        </p:nvSpPr>
        <p:spPr/>
        <p:txBody>
          <a:bodyPr/>
          <a:lstStyle/>
          <a:p>
            <a:r>
              <a:rPr lang="en-US" dirty="0" err="1"/>
              <a:t>Strawpoll</a:t>
            </a:r>
            <a:r>
              <a:rPr lang="en-US" dirty="0"/>
              <a:t> 3</a:t>
            </a:r>
          </a:p>
        </p:txBody>
      </p:sp>
      <p:sp>
        <p:nvSpPr>
          <p:cNvPr id="3" name="Content Placeholder 2">
            <a:extLst>
              <a:ext uri="{FF2B5EF4-FFF2-40B4-BE49-F238E27FC236}">
                <a16:creationId xmlns:a16="http://schemas.microsoft.com/office/drawing/2014/main" id="{D9A10A69-5506-BE2A-C057-5A51D92531B9}"/>
              </a:ext>
            </a:extLst>
          </p:cNvPr>
          <p:cNvSpPr>
            <a:spLocks noGrp="1"/>
          </p:cNvSpPr>
          <p:nvPr>
            <p:ph idx="1"/>
          </p:nvPr>
        </p:nvSpPr>
        <p:spPr/>
        <p:txBody>
          <a:bodyPr/>
          <a:lstStyle/>
          <a:p>
            <a:r>
              <a:rPr lang="en-US" dirty="0"/>
              <a:t>Do you agree to add in the 11bn spec,</a:t>
            </a:r>
          </a:p>
          <a:p>
            <a:pPr latinLnBrk="0"/>
            <a:r>
              <a:rPr lang="en-US" b="0" dirty="0"/>
              <a:t>In a UHR MU PPDU transmitted by an AP and intended to another AP, the TXVECTOR parameter UPLINK_FLAG is set to 1.</a:t>
            </a:r>
          </a:p>
        </p:txBody>
      </p:sp>
      <p:sp>
        <p:nvSpPr>
          <p:cNvPr id="4" name="Slide Number Placeholder 3">
            <a:extLst>
              <a:ext uri="{FF2B5EF4-FFF2-40B4-BE49-F238E27FC236}">
                <a16:creationId xmlns:a16="http://schemas.microsoft.com/office/drawing/2014/main" id="{10FC714E-FC51-12B5-6313-1B946E5147A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97FFFFD-9CF6-0F56-C305-D0B03D8546F6}"/>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AEF7EA3C-8E6D-A32B-C375-3AEA23B156EE}"/>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7465686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BA31E-729F-C51F-0026-DBB4129A8BF5}"/>
              </a:ext>
            </a:extLst>
          </p:cNvPr>
          <p:cNvSpPr>
            <a:spLocks noGrp="1"/>
          </p:cNvSpPr>
          <p:nvPr>
            <p:ph type="title"/>
          </p:nvPr>
        </p:nvSpPr>
        <p:spPr/>
        <p:txBody>
          <a:bodyPr/>
          <a:lstStyle/>
          <a:p>
            <a:r>
              <a:rPr lang="en-US" dirty="0" err="1"/>
              <a:t>Strawpoll</a:t>
            </a:r>
            <a:r>
              <a:rPr lang="en-US" dirty="0"/>
              <a:t> 4</a:t>
            </a:r>
          </a:p>
        </p:txBody>
      </p:sp>
      <p:sp>
        <p:nvSpPr>
          <p:cNvPr id="3" name="Content Placeholder 2">
            <a:extLst>
              <a:ext uri="{FF2B5EF4-FFF2-40B4-BE49-F238E27FC236}">
                <a16:creationId xmlns:a16="http://schemas.microsoft.com/office/drawing/2014/main" id="{822208BC-B5B1-EF99-EA82-B72B10DBC53E}"/>
              </a:ext>
            </a:extLst>
          </p:cNvPr>
          <p:cNvSpPr>
            <a:spLocks noGrp="1"/>
          </p:cNvSpPr>
          <p:nvPr>
            <p:ph idx="1"/>
          </p:nvPr>
        </p:nvSpPr>
        <p:spPr/>
        <p:txBody>
          <a:bodyPr/>
          <a:lstStyle/>
          <a:p>
            <a:pPr latinLnBrk="0"/>
            <a:r>
              <a:rPr lang="en-US" dirty="0"/>
              <a:t>Do you agree to add in the 11bn spec,</a:t>
            </a:r>
          </a:p>
          <a:p>
            <a:pPr latinLnBrk="0"/>
            <a:r>
              <a:rPr lang="en-US" b="0" dirty="0"/>
              <a:t>In a UHR MU PPDU transmitted by an AP intended to another AP, the </a:t>
            </a:r>
            <a:r>
              <a:rPr lang="en-US" sz="2400" b="0" i="0" u="none" strike="noStrike" baseline="0" dirty="0">
                <a:solidFill>
                  <a:schemeClr val="tx1"/>
                </a:solidFill>
              </a:rPr>
              <a:t>TXVECTOR parameter BSS_COLOR is set to the BSS color of the intended AP</a:t>
            </a:r>
            <a:endParaRPr lang="en-US" b="0" dirty="0"/>
          </a:p>
        </p:txBody>
      </p:sp>
      <p:sp>
        <p:nvSpPr>
          <p:cNvPr id="4" name="Slide Number Placeholder 3">
            <a:extLst>
              <a:ext uri="{FF2B5EF4-FFF2-40B4-BE49-F238E27FC236}">
                <a16:creationId xmlns:a16="http://schemas.microsoft.com/office/drawing/2014/main" id="{3264A98A-DA8E-FF1F-965F-327A3B1FF559}"/>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B93FB08E-E7A5-626C-2D14-889AD7C5A4BC}"/>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B467F609-1E69-0DF8-9D75-F3678303D4D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8835753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15383-EF5A-7D1B-B0CC-77A2174F4C24}"/>
              </a:ext>
            </a:extLst>
          </p:cNvPr>
          <p:cNvSpPr>
            <a:spLocks noGrp="1"/>
          </p:cNvSpPr>
          <p:nvPr>
            <p:ph type="title"/>
          </p:nvPr>
        </p:nvSpPr>
        <p:spPr/>
        <p:txBody>
          <a:bodyPr/>
          <a:lstStyle/>
          <a:p>
            <a:r>
              <a:rPr lang="en-US" dirty="0" err="1"/>
              <a:t>Strawpoll</a:t>
            </a:r>
            <a:r>
              <a:rPr lang="en-US" dirty="0"/>
              <a:t> 5</a:t>
            </a:r>
          </a:p>
        </p:txBody>
      </p:sp>
      <p:sp>
        <p:nvSpPr>
          <p:cNvPr id="3" name="Content Placeholder 2">
            <a:extLst>
              <a:ext uri="{FF2B5EF4-FFF2-40B4-BE49-F238E27FC236}">
                <a16:creationId xmlns:a16="http://schemas.microsoft.com/office/drawing/2014/main" id="{46376F9A-3502-C73C-9403-603B3B9D0565}"/>
              </a:ext>
            </a:extLst>
          </p:cNvPr>
          <p:cNvSpPr>
            <a:spLocks noGrp="1"/>
          </p:cNvSpPr>
          <p:nvPr>
            <p:ph idx="1"/>
          </p:nvPr>
        </p:nvSpPr>
        <p:spPr/>
        <p:txBody>
          <a:bodyPr/>
          <a:lstStyle/>
          <a:p>
            <a:r>
              <a:rPr lang="en-US" dirty="0"/>
              <a:t>Do you agree to add in the 11bn spec,</a:t>
            </a:r>
          </a:p>
          <a:p>
            <a:pPr latinLnBrk="0"/>
            <a:r>
              <a:rPr lang="en-US" b="0" dirty="0"/>
              <a:t>In a UHR MU PPDU transmitted by an </a:t>
            </a:r>
            <a:r>
              <a:rPr lang="en-US" b="0"/>
              <a:t>AP that is </a:t>
            </a:r>
            <a:r>
              <a:rPr lang="en-US" b="0" dirty="0"/>
              <a:t>intended to another AP, the </a:t>
            </a:r>
            <a:r>
              <a:rPr lang="en-US" sz="2400" b="0" i="0" u="none" strike="noStrike" baseline="0" dirty="0">
                <a:solidFill>
                  <a:schemeClr val="tx1"/>
                </a:solidFill>
              </a:rPr>
              <a:t>TXVECTOR parameter STA_ID is set to the AP_ID of </a:t>
            </a:r>
            <a:r>
              <a:rPr lang="en-US" sz="2400" b="0" i="0" u="none" strike="noStrike" baseline="0">
                <a:solidFill>
                  <a:schemeClr val="tx1"/>
                </a:solidFill>
              </a:rPr>
              <a:t>the transmitting AP.</a:t>
            </a:r>
            <a:endParaRPr lang="en-US" b="0" dirty="0"/>
          </a:p>
        </p:txBody>
      </p:sp>
      <p:sp>
        <p:nvSpPr>
          <p:cNvPr id="4" name="Slide Number Placeholder 3">
            <a:extLst>
              <a:ext uri="{FF2B5EF4-FFF2-40B4-BE49-F238E27FC236}">
                <a16:creationId xmlns:a16="http://schemas.microsoft.com/office/drawing/2014/main" id="{50C60396-91CF-B51B-66F5-CA300F183CBA}"/>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77A2106-77EF-A8D7-9157-B8912DE0FAD8}"/>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9FCDF864-8899-8371-019B-806254754E0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6566184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marL="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s-ES"/>
              <a:t>Leonardo Lanante,  Ofinno</a:t>
            </a:r>
            <a:endParaRPr lang="en-GB" dirty="0"/>
          </a:p>
        </p:txBody>
      </p:sp>
      <p:sp>
        <p:nvSpPr>
          <p:cNvPr id="4" name="Date Placeholder 3"/>
          <p:cNvSpPr>
            <a:spLocks noGrp="1"/>
          </p:cNvSpPr>
          <p:nvPr>
            <p:ph type="dt" idx="15"/>
          </p:nvPr>
        </p:nvSpPr>
        <p:spPr/>
        <p:txBody>
          <a:bodyPr/>
          <a:lstStyle/>
          <a:p>
            <a:r>
              <a:rPr lang="en-US"/>
              <a:t>March 2025</a:t>
            </a:r>
            <a:endParaRPr lang="en-GB" dirty="0"/>
          </a:p>
        </p:txBody>
      </p:sp>
      <p:sp>
        <p:nvSpPr>
          <p:cNvPr id="2" name="Rectangle 2">
            <a:extLst>
              <a:ext uri="{FF2B5EF4-FFF2-40B4-BE49-F238E27FC236}">
                <a16:creationId xmlns:a16="http://schemas.microsoft.com/office/drawing/2014/main" id="{CDD69458-48A6-E2BE-6B0C-23E0659CC8E1}"/>
              </a:ext>
            </a:extLst>
          </p:cNvPr>
          <p:cNvSpPr txBox="1">
            <a:spLocks noChangeArrowheads="1"/>
          </p:cNvSpPr>
          <p:nvPr/>
        </p:nvSpPr>
        <p:spPr bwMode="auto">
          <a:xfrm>
            <a:off x="1066801" y="21336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Multi-AP coordination is one of the features in 802.11bn. One AP may transmit management frames to establish agreements and negotiate parameters with another AP.</a:t>
            </a:r>
          </a:p>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One AP may transmit a TB PPDU in response to a trigger frame from another AP. </a:t>
            </a:r>
          </a:p>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An AP may also transmit directly to another AP using a UHR MU PPDU.</a:t>
            </a:r>
          </a:p>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In this contribution, we discuss the TXVECTOR parameters when UHR APs use TB PPDU or UHR MU PPDUs when transmitting to another AP.</a:t>
            </a:r>
          </a:p>
          <a:p>
            <a:pPr latinLnBrk="0">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kern="0" dirty="0"/>
              <a:t>Note: The 11bn D0.1 describes how PPDUs for </a:t>
            </a:r>
            <a:r>
              <a:rPr lang="en-GB" kern="0" dirty="0" err="1"/>
              <a:t>CoSR</a:t>
            </a:r>
            <a:r>
              <a:rPr lang="en-GB" kern="0" dirty="0"/>
              <a:t> and </a:t>
            </a:r>
            <a:r>
              <a:rPr lang="en-GB" kern="0" dirty="0" err="1"/>
              <a:t>CoBF</a:t>
            </a:r>
            <a:r>
              <a:rPr lang="en-GB" kern="0" dirty="0"/>
              <a:t> set the TXVECTOR parameters but not for AP-AP transmissions.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ED04-6305-4273-994B-C330C1279D10}"/>
              </a:ext>
            </a:extLst>
          </p:cNvPr>
          <p:cNvSpPr>
            <a:spLocks noGrp="1"/>
          </p:cNvSpPr>
          <p:nvPr>
            <p:ph type="title"/>
          </p:nvPr>
        </p:nvSpPr>
        <p:spPr/>
        <p:txBody>
          <a:bodyPr/>
          <a:lstStyle/>
          <a:p>
            <a:r>
              <a:rPr lang="en-US" sz="3200" i="0" u="none" strike="noStrike" baseline="0" dirty="0"/>
              <a:t>UPLINK_FLAG  and </a:t>
            </a:r>
            <a:r>
              <a:rPr lang="en-US" dirty="0"/>
              <a:t>UL/DL </a:t>
            </a:r>
          </a:p>
        </p:txBody>
      </p:sp>
      <p:sp>
        <p:nvSpPr>
          <p:cNvPr id="3" name="Content Placeholder 2">
            <a:extLst>
              <a:ext uri="{FF2B5EF4-FFF2-40B4-BE49-F238E27FC236}">
                <a16:creationId xmlns:a16="http://schemas.microsoft.com/office/drawing/2014/main" id="{88C73990-635C-9D69-52F7-49F13CDC9873}"/>
              </a:ext>
            </a:extLst>
          </p:cNvPr>
          <p:cNvSpPr>
            <a:spLocks noGrp="1"/>
          </p:cNvSpPr>
          <p:nvPr>
            <p:ph idx="1"/>
          </p:nvPr>
        </p:nvSpPr>
        <p:spPr>
          <a:xfrm>
            <a:off x="914401" y="1981201"/>
            <a:ext cx="10361084" cy="4494213"/>
          </a:xfrm>
        </p:spPr>
        <p:txBody>
          <a:bodyPr/>
          <a:lstStyle/>
          <a:p>
            <a:pPr eaLnBrk="0" latinLnBrk="0"/>
            <a:r>
              <a:rPr lang="en-US" sz="1600" dirty="0"/>
              <a:t>UHR MU PPDU and UHR TB PPDUs have BSS Color, UL/DL and STA_ID fields inherited from HE PPDUs and EHT PPDUs. </a:t>
            </a:r>
          </a:p>
          <a:p>
            <a:pPr algn="l" latinLnBrk="0"/>
            <a:r>
              <a:rPr lang="en-US" sz="1600" b="1" i="0" u="none" strike="noStrike" baseline="0" dirty="0"/>
              <a:t>26.11.2 UPLINK_FLAG</a:t>
            </a:r>
          </a:p>
          <a:p>
            <a:pPr algn="l" latinLnBrk="0"/>
            <a:r>
              <a:rPr lang="en-US" sz="1600" b="0" i="0" u="none" strike="noStrike" baseline="0" dirty="0"/>
              <a:t>An HE STA transmitting an HE SU PPDU, HE ER SU PPDU, or HE MU PPDU sets the TXVECTOR parameter UPLINK_FLAG as follows:</a:t>
            </a:r>
          </a:p>
          <a:p>
            <a:pPr algn="l" latinLnBrk="0"/>
            <a:r>
              <a:rPr lang="en-US" sz="1600" b="0" dirty="0"/>
              <a:t>	</a:t>
            </a:r>
            <a:r>
              <a:rPr lang="en-US" sz="1600" b="0" i="0" u="none" strike="noStrike" baseline="0" dirty="0"/>
              <a:t>— A STA transmitting an HE PPDU containing frames that are </a:t>
            </a:r>
            <a:r>
              <a:rPr lang="en-US" sz="1600" b="1" i="0" u="none" strike="noStrike" baseline="0" dirty="0"/>
              <a:t>addressed to an AP </a:t>
            </a:r>
            <a:r>
              <a:rPr lang="en-US" sz="1600" i="0" u="none" strike="noStrike" baseline="0" dirty="0"/>
              <a:t>shall set the TXVECTOR parameter UPLINK_FLAG to 1</a:t>
            </a:r>
            <a:r>
              <a:rPr lang="en-US" sz="1600" b="0" i="0" u="none" strike="noStrike" baseline="0" dirty="0"/>
              <a:t>, unless the HE PPDU is an HE ER SU PPDU with the TXVECTOR parameter TXOP_DURATION set to UNSPECIFIED and contains an RTS or CTS frame. In this case, the STA may set the TXVECTOR parameter UPLINK_FLAG to 0.</a:t>
            </a:r>
          </a:p>
          <a:p>
            <a:pPr algn="l" latinLnBrk="0"/>
            <a:r>
              <a:rPr lang="en-US" sz="1600" b="0" dirty="0"/>
              <a:t>	</a:t>
            </a:r>
            <a:r>
              <a:rPr lang="en-US" sz="1600" b="0" i="0" u="none" strike="noStrike" baseline="0" dirty="0"/>
              <a:t>— Otherwise, the HE STA shall set the TXVECTOR parameter UPLINK_FLAG to 0.</a:t>
            </a:r>
          </a:p>
          <a:p>
            <a:pPr algn="l" latinLnBrk="0"/>
            <a:r>
              <a:rPr lang="en-US" sz="1600" b="1" i="0" u="none" strike="noStrike" baseline="0" dirty="0">
                <a:latin typeface="Arial,Bold"/>
              </a:rPr>
              <a:t>Table 38-20—U-SIG field of a UHR TB PPDU</a:t>
            </a:r>
          </a:p>
          <a:p>
            <a:pPr algn="l" latinLnBrk="0"/>
            <a:endParaRPr lang="en-US" sz="1600" b="1" i="0" u="none" strike="noStrike" baseline="0" dirty="0">
              <a:latin typeface="Arial,Bold"/>
            </a:endParaRPr>
          </a:p>
          <a:p>
            <a:pPr algn="l" latinLnBrk="0"/>
            <a:endParaRPr lang="en-US" sz="1600" dirty="0"/>
          </a:p>
          <a:p>
            <a:pPr algn="l" latinLnBrk="0"/>
            <a:r>
              <a:rPr lang="en-US" sz="1600" dirty="0"/>
              <a:t>Proposal: </a:t>
            </a:r>
            <a:r>
              <a:rPr lang="en-US" sz="1600" b="0" dirty="0"/>
              <a:t>Set TXVECTOR parameter UPLINK_FLAG to 1 for UHR MU PPDU. Set UL/DL to 1 in UHR TB PPDU.</a:t>
            </a:r>
          </a:p>
        </p:txBody>
      </p:sp>
      <p:sp>
        <p:nvSpPr>
          <p:cNvPr id="4" name="Slide Number Placeholder 3">
            <a:extLst>
              <a:ext uri="{FF2B5EF4-FFF2-40B4-BE49-F238E27FC236}">
                <a16:creationId xmlns:a16="http://schemas.microsoft.com/office/drawing/2014/main" id="{B533B627-A538-8E01-06E9-30C618BBD8E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5FC40B6-FD24-58BE-C5DB-072B42A4045F}"/>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09B24C47-7EBF-24D5-18C2-B3DA1BE60CC0}"/>
              </a:ext>
            </a:extLst>
          </p:cNvPr>
          <p:cNvSpPr>
            <a:spLocks noGrp="1"/>
          </p:cNvSpPr>
          <p:nvPr>
            <p:ph type="dt" idx="15"/>
          </p:nvPr>
        </p:nvSpPr>
        <p:spPr/>
        <p:txBody>
          <a:bodyPr/>
          <a:lstStyle/>
          <a:p>
            <a:r>
              <a:rPr lang="en-US"/>
              <a:t>March 2025</a:t>
            </a:r>
            <a:endParaRPr lang="en-GB" dirty="0"/>
          </a:p>
        </p:txBody>
      </p:sp>
      <p:pic>
        <p:nvPicPr>
          <p:cNvPr id="8" name="Picture 7">
            <a:extLst>
              <a:ext uri="{FF2B5EF4-FFF2-40B4-BE49-F238E27FC236}">
                <a16:creationId xmlns:a16="http://schemas.microsoft.com/office/drawing/2014/main" id="{4066021C-ABD7-B518-A978-668B2496BA6A}"/>
              </a:ext>
            </a:extLst>
          </p:cNvPr>
          <p:cNvPicPr>
            <a:picLocks noChangeAspect="1"/>
          </p:cNvPicPr>
          <p:nvPr/>
        </p:nvPicPr>
        <p:blipFill>
          <a:blip r:embed="rId2"/>
          <a:stretch>
            <a:fillRect/>
          </a:stretch>
        </p:blipFill>
        <p:spPr>
          <a:xfrm>
            <a:off x="941259" y="5229200"/>
            <a:ext cx="4732585" cy="482168"/>
          </a:xfrm>
          <a:prstGeom prst="rect">
            <a:avLst/>
          </a:prstGeom>
        </p:spPr>
      </p:pic>
    </p:spTree>
    <p:extLst>
      <p:ext uri="{BB962C8B-B14F-4D97-AF65-F5344CB8AC3E}">
        <p14:creationId xmlns:p14="http://schemas.microsoft.com/office/powerpoint/2010/main" val="2503847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E35F40-0E04-8DF0-CFE4-E1156D3C25BE}"/>
              </a:ext>
            </a:extLst>
          </p:cNvPr>
          <p:cNvSpPr>
            <a:spLocks noGrp="1"/>
          </p:cNvSpPr>
          <p:nvPr>
            <p:ph type="title"/>
          </p:nvPr>
        </p:nvSpPr>
        <p:spPr/>
        <p:txBody>
          <a:bodyPr/>
          <a:lstStyle/>
          <a:p>
            <a:r>
              <a:rPr lang="en-US" dirty="0"/>
              <a:t>BSS Color</a:t>
            </a:r>
          </a:p>
        </p:txBody>
      </p:sp>
      <p:sp>
        <p:nvSpPr>
          <p:cNvPr id="3" name="Content Placeholder 2">
            <a:extLst>
              <a:ext uri="{FF2B5EF4-FFF2-40B4-BE49-F238E27FC236}">
                <a16:creationId xmlns:a16="http://schemas.microsoft.com/office/drawing/2014/main" id="{DE7C8555-CB39-035F-4088-6658EB913328}"/>
              </a:ext>
            </a:extLst>
          </p:cNvPr>
          <p:cNvSpPr>
            <a:spLocks noGrp="1"/>
          </p:cNvSpPr>
          <p:nvPr>
            <p:ph idx="1"/>
          </p:nvPr>
        </p:nvSpPr>
        <p:spPr>
          <a:xfrm>
            <a:off x="929217" y="1927911"/>
            <a:ext cx="10870231" cy="4400127"/>
          </a:xfrm>
        </p:spPr>
        <p:txBody>
          <a:bodyPr/>
          <a:lstStyle/>
          <a:p>
            <a:pPr eaLnBrk="0" latinLnBrk="0"/>
            <a:r>
              <a:rPr lang="en-US" sz="1400" dirty="0"/>
              <a:t>UHR MU PPDU and UHR TB PPDUs have BSS Color, UL/DL and STA_ID fields inherited from HE PPDUs and EHT PPDUs. </a:t>
            </a:r>
          </a:p>
          <a:p>
            <a:pPr eaLnBrk="0" latinLnBrk="0"/>
            <a:r>
              <a:rPr lang="en-US" sz="1400" b="1" i="0" u="none" strike="noStrike" baseline="0" dirty="0"/>
              <a:t>	26.11.4 BSS_COLOR</a:t>
            </a:r>
          </a:p>
          <a:p>
            <a:pPr lvl="1" latinLnBrk="0"/>
            <a:r>
              <a:rPr lang="en-US" sz="1400" b="0" i="0" u="none" strike="noStrike" baseline="0" dirty="0"/>
              <a:t>An HE STA that transmitted an HE Operation element shall set the TXVECTOR parameter BSS_COLOR</a:t>
            </a:r>
          </a:p>
          <a:p>
            <a:pPr lvl="1" latinLnBrk="0"/>
            <a:r>
              <a:rPr lang="en-US" sz="1400" b="0" i="0" u="none" strike="noStrike" baseline="0" dirty="0"/>
              <a:t>as follows:</a:t>
            </a:r>
          </a:p>
          <a:p>
            <a:pPr lvl="1" latinLnBrk="0"/>
            <a:r>
              <a:rPr lang="en-US" sz="1400" b="0" i="0" u="none" strike="noStrike" baseline="0" dirty="0"/>
              <a:t>— For an HE SU PPDU, HE ER SU PPDU, or DL HE MU PPDU, the parameter BSS_COLOR is set to the value indicated in the BSS Color subfield of the HE Operation element if all the recipient STAs are members of the HE STA’s BSS or the PPDU carries at least one triggering frame. </a:t>
            </a:r>
          </a:p>
          <a:p>
            <a:pPr lvl="1" latinLnBrk="0"/>
            <a:r>
              <a:rPr lang="en-US" sz="1400" b="0" i="0" u="none" strike="noStrike" baseline="0" dirty="0"/>
              <a:t>— For an HE SU PPDU, HE ER SU PPDU, or DL HE MU PPDU, </a:t>
            </a:r>
            <a:r>
              <a:rPr lang="en-US" sz="1400" i="0" u="none" strike="noStrike" baseline="0" dirty="0"/>
              <a:t>the parameter </a:t>
            </a:r>
            <a:r>
              <a:rPr lang="en-US" sz="1400" b="1" i="0" u="none" strike="noStrike" baseline="0" dirty="0"/>
              <a:t>BSS_COLOR is set to 0 if the HE STA expects that at least one intended recipient STA is not a member of the HE STA’s BSS </a:t>
            </a:r>
            <a:r>
              <a:rPr lang="en-US" sz="1400" b="0" i="0" u="none" strike="noStrike" baseline="0" dirty="0"/>
              <a:t>and the PPDU does not carry a triggering frame.</a:t>
            </a:r>
            <a:endParaRPr lang="en-US" sz="1400" dirty="0"/>
          </a:p>
          <a:p>
            <a:pPr algn="l"/>
            <a:r>
              <a:rPr lang="en-US" sz="1400" b="0" i="0" u="none" strike="noStrike" baseline="0" dirty="0"/>
              <a:t>NOTE 2—</a:t>
            </a:r>
            <a:r>
              <a:rPr lang="en-US" sz="1400" b="0" i="0" u="none" strike="noStrike" baseline="0" dirty="0">
                <a:solidFill>
                  <a:srgbClr val="FF0000"/>
                </a:solidFill>
              </a:rPr>
              <a:t>A non-AP HE STA </a:t>
            </a:r>
            <a:r>
              <a:rPr lang="en-US" sz="1400" b="0" i="0" u="none" strike="noStrike" baseline="0" dirty="0"/>
              <a:t>sets the TXVECTOR parameter BSS_COLOR for an HE TB PPDU to the active color</a:t>
            </a:r>
            <a:endParaRPr lang="en-US" sz="1400" dirty="0"/>
          </a:p>
          <a:p>
            <a:pPr eaLnBrk="0" latinLnBrk="0"/>
            <a:r>
              <a:rPr lang="en-US" sz="1400" dirty="0"/>
              <a:t>	</a:t>
            </a:r>
            <a:r>
              <a:rPr lang="en-US" sz="1400" b="1" i="0" u="none" strike="noStrike" baseline="0" dirty="0">
                <a:solidFill>
                  <a:srgbClr val="000000"/>
                </a:solidFill>
              </a:rPr>
              <a:t>35.11.1.4 BSS_COLOR … </a:t>
            </a:r>
            <a:r>
              <a:rPr lang="en-US" sz="1400" b="0" i="0" u="none" strike="noStrike" baseline="0" dirty="0">
                <a:solidFill>
                  <a:srgbClr val="FF0000"/>
                </a:solidFill>
              </a:rPr>
              <a:t>A non-AP EHT STA </a:t>
            </a:r>
            <a:r>
              <a:rPr lang="en-US" sz="1400" b="0" i="0" u="none" strike="noStrike" baseline="0" dirty="0">
                <a:solidFill>
                  <a:srgbClr val="000000"/>
                </a:solidFill>
              </a:rPr>
              <a:t>that transmits an EHT MU PPDU addressed to a STA that is not a member of the transmitting STA’s EHT BSS </a:t>
            </a:r>
            <a:r>
              <a:rPr lang="en-US" sz="1400" b="0" i="0" u="none" strike="noStrike" baseline="0" dirty="0">
                <a:solidFill>
                  <a:schemeClr val="tx1"/>
                </a:solidFill>
              </a:rPr>
              <a:t>shall set the TXVECTOR parameter BSS_COLOR to 0. </a:t>
            </a:r>
          </a:p>
          <a:p>
            <a:pPr eaLnBrk="0" latinLnBrk="0"/>
            <a:endParaRPr lang="en-US" sz="1400" b="0" dirty="0">
              <a:solidFill>
                <a:schemeClr val="tx1"/>
              </a:solidFill>
            </a:endParaRPr>
          </a:p>
          <a:p>
            <a:pPr eaLnBrk="0" latinLnBrk="0"/>
            <a:r>
              <a:rPr lang="en-US" sz="1400" b="0" dirty="0"/>
              <a:t>For HE/EHT MU PPDU, the BSS Color field is set to 0 for transmissions between APs.</a:t>
            </a:r>
          </a:p>
          <a:p>
            <a:pPr eaLnBrk="0" latinLnBrk="0"/>
            <a:r>
              <a:rPr lang="en-US" sz="1400" b="0" dirty="0"/>
              <a:t>For HE/EHT TB PPDU, the BSS Color field is set to the transmitting AP’s BSS color if the AP follows the same rule as a non-AP HE STA.</a:t>
            </a:r>
          </a:p>
          <a:p>
            <a:pPr eaLnBrk="0" latinLnBrk="0"/>
            <a:endParaRPr lang="en-US" sz="1400" b="0" i="0" u="none" strike="noStrike" baseline="0" dirty="0">
              <a:solidFill>
                <a:schemeClr val="tx1"/>
              </a:solidFill>
            </a:endParaRPr>
          </a:p>
        </p:txBody>
      </p:sp>
      <p:sp>
        <p:nvSpPr>
          <p:cNvPr id="4" name="Slide Number Placeholder 3">
            <a:extLst>
              <a:ext uri="{FF2B5EF4-FFF2-40B4-BE49-F238E27FC236}">
                <a16:creationId xmlns:a16="http://schemas.microsoft.com/office/drawing/2014/main" id="{3582AB35-3E76-FE72-FFE0-43C6BBD9C9E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9FB2BFD-5EF1-0D2E-71A6-94318F9EA9E8}"/>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F556B69F-13A3-86AF-DD85-E235A78485F6}"/>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2536807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A3E78-6FFF-954D-1A88-0376FE47B6AE}"/>
              </a:ext>
            </a:extLst>
          </p:cNvPr>
          <p:cNvSpPr>
            <a:spLocks noGrp="1"/>
          </p:cNvSpPr>
          <p:nvPr>
            <p:ph type="title"/>
          </p:nvPr>
        </p:nvSpPr>
        <p:spPr/>
        <p:txBody>
          <a:bodyPr/>
          <a:lstStyle/>
          <a:p>
            <a:r>
              <a:rPr lang="en-US" dirty="0"/>
              <a:t>Proposal for BSS Color</a:t>
            </a:r>
          </a:p>
        </p:txBody>
      </p:sp>
      <p:sp>
        <p:nvSpPr>
          <p:cNvPr id="3" name="Content Placeholder 2">
            <a:extLst>
              <a:ext uri="{FF2B5EF4-FFF2-40B4-BE49-F238E27FC236}">
                <a16:creationId xmlns:a16="http://schemas.microsoft.com/office/drawing/2014/main" id="{EDA65919-5013-9E63-5440-93936171C3AC}"/>
              </a:ext>
            </a:extLst>
          </p:cNvPr>
          <p:cNvSpPr>
            <a:spLocks noGrp="1"/>
          </p:cNvSpPr>
          <p:nvPr>
            <p:ph idx="1"/>
          </p:nvPr>
        </p:nvSpPr>
        <p:spPr>
          <a:xfrm>
            <a:off x="914401" y="1981201"/>
            <a:ext cx="10654207" cy="825755"/>
          </a:xfrm>
        </p:spPr>
        <p:txBody>
          <a:bodyPr/>
          <a:lstStyle/>
          <a:p>
            <a:pPr latinLnBrk="0"/>
            <a:r>
              <a:rPr lang="en-US" sz="1800" dirty="0"/>
              <a:t>For UHR TB PPDU and UHR MU PPDU, an</a:t>
            </a:r>
            <a:r>
              <a:rPr lang="en-US" sz="1800" b="0" i="0" u="none" strike="noStrike" baseline="0" dirty="0">
                <a:solidFill>
                  <a:srgbClr val="FF0000"/>
                </a:solidFill>
              </a:rPr>
              <a:t> </a:t>
            </a:r>
            <a:r>
              <a:rPr lang="en-US" sz="1800" b="0" i="0" u="none" strike="noStrike" baseline="0" dirty="0">
                <a:solidFill>
                  <a:schemeClr val="tx1"/>
                </a:solidFill>
              </a:rPr>
              <a:t>AP STA </a:t>
            </a:r>
            <a:r>
              <a:rPr lang="en-US" sz="1800" b="0" i="0" u="none" strike="noStrike" baseline="0" dirty="0">
                <a:solidFill>
                  <a:srgbClr val="000000"/>
                </a:solidFill>
              </a:rPr>
              <a:t>that transmits a UHR MU PPDU addressed to another AP s</a:t>
            </a:r>
            <a:r>
              <a:rPr lang="en-US" sz="1800" b="0" i="0" u="none" strike="noStrike" baseline="0" dirty="0">
                <a:solidFill>
                  <a:schemeClr val="tx1"/>
                </a:solidFill>
              </a:rPr>
              <a:t>ets the TXVECTOR parameter BSS_COLOR to the BSS color of the receiving AP. </a:t>
            </a:r>
          </a:p>
          <a:p>
            <a:pPr latinLnBrk="0"/>
            <a:r>
              <a:rPr lang="en-US" sz="1800" b="0" dirty="0">
                <a:solidFill>
                  <a:schemeClr val="tx1"/>
                </a:solidFill>
              </a:rPr>
              <a:t>	</a:t>
            </a:r>
            <a:endParaRPr lang="en-US" sz="1800" dirty="0"/>
          </a:p>
        </p:txBody>
      </p:sp>
      <p:sp>
        <p:nvSpPr>
          <p:cNvPr id="4" name="Slide Number Placeholder 3">
            <a:extLst>
              <a:ext uri="{FF2B5EF4-FFF2-40B4-BE49-F238E27FC236}">
                <a16:creationId xmlns:a16="http://schemas.microsoft.com/office/drawing/2014/main" id="{57594055-DAB0-CF81-66E7-CCF9BDD498B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FBC8D6-8F14-5C78-9CEB-96C1A768B18A}"/>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2C7D3967-7735-2BDC-C4DB-A5EF028EDEE9}"/>
              </a:ext>
            </a:extLst>
          </p:cNvPr>
          <p:cNvSpPr>
            <a:spLocks noGrp="1"/>
          </p:cNvSpPr>
          <p:nvPr>
            <p:ph type="dt" idx="15"/>
          </p:nvPr>
        </p:nvSpPr>
        <p:spPr/>
        <p:txBody>
          <a:bodyPr/>
          <a:lstStyle/>
          <a:p>
            <a:r>
              <a:rPr lang="en-US"/>
              <a:t>March 2025</a:t>
            </a:r>
            <a:endParaRPr lang="en-GB" dirty="0"/>
          </a:p>
        </p:txBody>
      </p:sp>
      <p:cxnSp>
        <p:nvCxnSpPr>
          <p:cNvPr id="21" name="Straight Arrow Connector 20">
            <a:extLst>
              <a:ext uri="{FF2B5EF4-FFF2-40B4-BE49-F238E27FC236}">
                <a16:creationId xmlns:a16="http://schemas.microsoft.com/office/drawing/2014/main" id="{BFB1D355-4A4D-CD6E-1092-778992A28454}"/>
              </a:ext>
            </a:extLst>
          </p:cNvPr>
          <p:cNvCxnSpPr>
            <a:cxnSpLocks/>
          </p:cNvCxnSpPr>
          <p:nvPr/>
        </p:nvCxnSpPr>
        <p:spPr bwMode="auto">
          <a:xfrm>
            <a:off x="1540210" y="4038184"/>
            <a:ext cx="41016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2" name="Straight Arrow Connector 21">
            <a:extLst>
              <a:ext uri="{FF2B5EF4-FFF2-40B4-BE49-F238E27FC236}">
                <a16:creationId xmlns:a16="http://schemas.microsoft.com/office/drawing/2014/main" id="{C1C78D6C-55E3-C64E-9CF1-9FF714D4262A}"/>
              </a:ext>
            </a:extLst>
          </p:cNvPr>
          <p:cNvCxnSpPr>
            <a:cxnSpLocks/>
          </p:cNvCxnSpPr>
          <p:nvPr/>
        </p:nvCxnSpPr>
        <p:spPr bwMode="auto">
          <a:xfrm>
            <a:off x="1538818" y="3210363"/>
            <a:ext cx="412851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3" name="TextBox 22">
            <a:extLst>
              <a:ext uri="{FF2B5EF4-FFF2-40B4-BE49-F238E27FC236}">
                <a16:creationId xmlns:a16="http://schemas.microsoft.com/office/drawing/2014/main" id="{E9DCC399-BF61-74C7-6B67-0D48266FCD4C}"/>
              </a:ext>
            </a:extLst>
          </p:cNvPr>
          <p:cNvSpPr txBox="1"/>
          <p:nvPr/>
        </p:nvSpPr>
        <p:spPr>
          <a:xfrm>
            <a:off x="930610" y="3841850"/>
            <a:ext cx="1904999" cy="553998"/>
          </a:xfrm>
          <a:prstGeom prst="rect">
            <a:avLst/>
          </a:prstGeom>
          <a:noFill/>
        </p:spPr>
        <p:txBody>
          <a:bodyPr wrap="square" rtlCol="0">
            <a:spAutoFit/>
          </a:bodyPr>
          <a:lstStyle/>
          <a:p>
            <a:r>
              <a:rPr lang="en-US" sz="1800" dirty="0">
                <a:solidFill>
                  <a:schemeClr val="tx1"/>
                </a:solidFill>
              </a:rPr>
              <a:t>AP 2</a:t>
            </a:r>
          </a:p>
          <a:p>
            <a:r>
              <a:rPr lang="en-US" sz="1200" dirty="0">
                <a:solidFill>
                  <a:schemeClr val="tx1"/>
                </a:solidFill>
              </a:rPr>
              <a:t>BSS Color =2</a:t>
            </a:r>
          </a:p>
        </p:txBody>
      </p:sp>
      <p:sp>
        <p:nvSpPr>
          <p:cNvPr id="24" name="TextBox 23">
            <a:extLst>
              <a:ext uri="{FF2B5EF4-FFF2-40B4-BE49-F238E27FC236}">
                <a16:creationId xmlns:a16="http://schemas.microsoft.com/office/drawing/2014/main" id="{B170EE3B-6EB0-36E9-A0F6-61BB2F7B5355}"/>
              </a:ext>
            </a:extLst>
          </p:cNvPr>
          <p:cNvSpPr txBox="1"/>
          <p:nvPr/>
        </p:nvSpPr>
        <p:spPr>
          <a:xfrm>
            <a:off x="929217" y="2933364"/>
            <a:ext cx="1904999" cy="553998"/>
          </a:xfrm>
          <a:prstGeom prst="rect">
            <a:avLst/>
          </a:prstGeom>
          <a:noFill/>
        </p:spPr>
        <p:txBody>
          <a:bodyPr wrap="square" rtlCol="0">
            <a:spAutoFit/>
          </a:bodyPr>
          <a:lstStyle/>
          <a:p>
            <a:r>
              <a:rPr lang="en-US" sz="1800" dirty="0">
                <a:solidFill>
                  <a:schemeClr val="tx1"/>
                </a:solidFill>
              </a:rPr>
              <a:t>AP 1</a:t>
            </a:r>
          </a:p>
          <a:p>
            <a:r>
              <a:rPr lang="en-US" sz="1200" dirty="0">
                <a:solidFill>
                  <a:schemeClr val="tx1"/>
                </a:solidFill>
              </a:rPr>
              <a:t>BSS Color =1</a:t>
            </a:r>
          </a:p>
        </p:txBody>
      </p:sp>
      <p:sp>
        <p:nvSpPr>
          <p:cNvPr id="25" name="Rectangle 24">
            <a:extLst>
              <a:ext uri="{FF2B5EF4-FFF2-40B4-BE49-F238E27FC236}">
                <a16:creationId xmlns:a16="http://schemas.microsoft.com/office/drawing/2014/main" id="{50E91602-0F9F-6C97-D937-96E5BAD9C853}"/>
              </a:ext>
            </a:extLst>
          </p:cNvPr>
          <p:cNvSpPr/>
          <p:nvPr/>
        </p:nvSpPr>
        <p:spPr bwMode="auto">
          <a:xfrm>
            <a:off x="3076958" y="3787899"/>
            <a:ext cx="2013788"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TB PPDU</a:t>
            </a:r>
          </a:p>
        </p:txBody>
      </p:sp>
      <p:sp>
        <p:nvSpPr>
          <p:cNvPr id="26" name="TextBox 25">
            <a:extLst>
              <a:ext uri="{FF2B5EF4-FFF2-40B4-BE49-F238E27FC236}">
                <a16:creationId xmlns:a16="http://schemas.microsoft.com/office/drawing/2014/main" id="{8DA2AE8C-C188-BB37-B255-3EF6672CDA5E}"/>
              </a:ext>
            </a:extLst>
          </p:cNvPr>
          <p:cNvSpPr txBox="1"/>
          <p:nvPr/>
        </p:nvSpPr>
        <p:spPr>
          <a:xfrm>
            <a:off x="3172888" y="3521394"/>
            <a:ext cx="2061569" cy="276999"/>
          </a:xfrm>
          <a:prstGeom prst="rect">
            <a:avLst/>
          </a:prstGeom>
          <a:noFill/>
        </p:spPr>
        <p:txBody>
          <a:bodyPr wrap="square">
            <a:spAutoFit/>
          </a:bodyPr>
          <a:lstStyle/>
          <a:p>
            <a:r>
              <a:rPr lang="en-US" sz="1200" dirty="0">
                <a:solidFill>
                  <a:schemeClr val="tx1"/>
                </a:solidFill>
              </a:rPr>
              <a:t>UL/DL = 1, BSS Color = 1</a:t>
            </a:r>
          </a:p>
        </p:txBody>
      </p:sp>
      <p:sp>
        <p:nvSpPr>
          <p:cNvPr id="27" name="Rectangle 26">
            <a:extLst>
              <a:ext uri="{FF2B5EF4-FFF2-40B4-BE49-F238E27FC236}">
                <a16:creationId xmlns:a16="http://schemas.microsoft.com/office/drawing/2014/main" id="{B5DDC40F-F895-B638-764B-977BCBDFB90B}"/>
              </a:ext>
            </a:extLst>
          </p:cNvPr>
          <p:cNvSpPr/>
          <p:nvPr/>
        </p:nvSpPr>
        <p:spPr bwMode="auto">
          <a:xfrm>
            <a:off x="1930451" y="2951956"/>
            <a:ext cx="728391" cy="2584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TextBox 27">
            <a:extLst>
              <a:ext uri="{FF2B5EF4-FFF2-40B4-BE49-F238E27FC236}">
                <a16:creationId xmlns:a16="http://schemas.microsoft.com/office/drawing/2014/main" id="{4AAEF521-3FD6-212C-5E6E-6B3076DDF760}"/>
              </a:ext>
            </a:extLst>
          </p:cNvPr>
          <p:cNvSpPr txBox="1"/>
          <p:nvPr/>
        </p:nvSpPr>
        <p:spPr>
          <a:xfrm>
            <a:off x="1842373" y="2948562"/>
            <a:ext cx="1031532" cy="276999"/>
          </a:xfrm>
          <a:prstGeom prst="rect">
            <a:avLst/>
          </a:prstGeom>
          <a:noFill/>
        </p:spPr>
        <p:txBody>
          <a:bodyPr wrap="square" rtlCol="0">
            <a:spAutoFit/>
          </a:bodyPr>
          <a:lstStyle/>
          <a:p>
            <a:pPr algn="ctr"/>
            <a:r>
              <a:rPr lang="en-US" sz="1200" dirty="0">
                <a:solidFill>
                  <a:schemeClr val="tx1"/>
                </a:solidFill>
              </a:rPr>
              <a:t>TF</a:t>
            </a:r>
          </a:p>
        </p:txBody>
      </p:sp>
      <p:cxnSp>
        <p:nvCxnSpPr>
          <p:cNvPr id="29" name="Straight Arrow Connector 28">
            <a:extLst>
              <a:ext uri="{FF2B5EF4-FFF2-40B4-BE49-F238E27FC236}">
                <a16:creationId xmlns:a16="http://schemas.microsoft.com/office/drawing/2014/main" id="{B9947544-E35A-DCC4-3C1F-B9A6453048AF}"/>
              </a:ext>
            </a:extLst>
          </p:cNvPr>
          <p:cNvCxnSpPr>
            <a:cxnSpLocks/>
          </p:cNvCxnSpPr>
          <p:nvPr/>
        </p:nvCxnSpPr>
        <p:spPr bwMode="auto">
          <a:xfrm>
            <a:off x="1523128" y="4883346"/>
            <a:ext cx="42054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a:extLst>
              <a:ext uri="{FF2B5EF4-FFF2-40B4-BE49-F238E27FC236}">
                <a16:creationId xmlns:a16="http://schemas.microsoft.com/office/drawing/2014/main" id="{BD1A77C3-5D32-CA12-2010-9EF18019CB3D}"/>
              </a:ext>
            </a:extLst>
          </p:cNvPr>
          <p:cNvSpPr txBox="1"/>
          <p:nvPr/>
        </p:nvSpPr>
        <p:spPr>
          <a:xfrm>
            <a:off x="913528" y="4687012"/>
            <a:ext cx="1904999" cy="553998"/>
          </a:xfrm>
          <a:prstGeom prst="rect">
            <a:avLst/>
          </a:prstGeom>
          <a:noFill/>
        </p:spPr>
        <p:txBody>
          <a:bodyPr wrap="square" rtlCol="0">
            <a:spAutoFit/>
          </a:bodyPr>
          <a:lstStyle/>
          <a:p>
            <a:r>
              <a:rPr lang="en-US" sz="1800" dirty="0">
                <a:solidFill>
                  <a:schemeClr val="tx1"/>
                </a:solidFill>
              </a:rPr>
              <a:t>AP 3</a:t>
            </a:r>
          </a:p>
          <a:p>
            <a:r>
              <a:rPr lang="en-US" sz="1200" dirty="0">
                <a:solidFill>
                  <a:schemeClr val="tx1"/>
                </a:solidFill>
              </a:rPr>
              <a:t>BSS Color =3</a:t>
            </a:r>
          </a:p>
        </p:txBody>
      </p:sp>
      <p:sp>
        <p:nvSpPr>
          <p:cNvPr id="31" name="Rectangle 30">
            <a:extLst>
              <a:ext uri="{FF2B5EF4-FFF2-40B4-BE49-F238E27FC236}">
                <a16:creationId xmlns:a16="http://schemas.microsoft.com/office/drawing/2014/main" id="{E5400C63-8CAE-40A7-B20F-DA396EAC4CDE}"/>
              </a:ext>
            </a:extLst>
          </p:cNvPr>
          <p:cNvSpPr/>
          <p:nvPr/>
        </p:nvSpPr>
        <p:spPr bwMode="auto">
          <a:xfrm>
            <a:off x="3059876" y="4633061"/>
            <a:ext cx="2013788"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TB PPDU</a:t>
            </a:r>
          </a:p>
        </p:txBody>
      </p:sp>
      <p:sp>
        <p:nvSpPr>
          <p:cNvPr id="32" name="TextBox 31">
            <a:extLst>
              <a:ext uri="{FF2B5EF4-FFF2-40B4-BE49-F238E27FC236}">
                <a16:creationId xmlns:a16="http://schemas.microsoft.com/office/drawing/2014/main" id="{6799F597-A79C-B0A8-0F11-1311EAB6A850}"/>
              </a:ext>
            </a:extLst>
          </p:cNvPr>
          <p:cNvSpPr txBox="1"/>
          <p:nvPr/>
        </p:nvSpPr>
        <p:spPr>
          <a:xfrm>
            <a:off x="3172888" y="4412338"/>
            <a:ext cx="2061569" cy="276999"/>
          </a:xfrm>
          <a:prstGeom prst="rect">
            <a:avLst/>
          </a:prstGeom>
          <a:noFill/>
        </p:spPr>
        <p:txBody>
          <a:bodyPr wrap="square">
            <a:spAutoFit/>
          </a:bodyPr>
          <a:lstStyle/>
          <a:p>
            <a:r>
              <a:rPr lang="en-US" sz="1200" dirty="0">
                <a:solidFill>
                  <a:schemeClr val="tx1"/>
                </a:solidFill>
              </a:rPr>
              <a:t>UL/DL = 1, BSS Color = 1</a:t>
            </a:r>
          </a:p>
        </p:txBody>
      </p:sp>
      <p:cxnSp>
        <p:nvCxnSpPr>
          <p:cNvPr id="38" name="Straight Arrow Connector 37">
            <a:extLst>
              <a:ext uri="{FF2B5EF4-FFF2-40B4-BE49-F238E27FC236}">
                <a16:creationId xmlns:a16="http://schemas.microsoft.com/office/drawing/2014/main" id="{CF25E537-6440-74C9-3BF2-8A089AC74B1E}"/>
              </a:ext>
            </a:extLst>
          </p:cNvPr>
          <p:cNvCxnSpPr>
            <a:cxnSpLocks/>
          </p:cNvCxnSpPr>
          <p:nvPr/>
        </p:nvCxnSpPr>
        <p:spPr bwMode="auto">
          <a:xfrm>
            <a:off x="7477708" y="4074088"/>
            <a:ext cx="41016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39" name="Straight Arrow Connector 38">
            <a:extLst>
              <a:ext uri="{FF2B5EF4-FFF2-40B4-BE49-F238E27FC236}">
                <a16:creationId xmlns:a16="http://schemas.microsoft.com/office/drawing/2014/main" id="{5054054C-C8DA-FC6A-B36D-949940C2B84A}"/>
              </a:ext>
            </a:extLst>
          </p:cNvPr>
          <p:cNvCxnSpPr>
            <a:cxnSpLocks/>
          </p:cNvCxnSpPr>
          <p:nvPr/>
        </p:nvCxnSpPr>
        <p:spPr bwMode="auto">
          <a:xfrm>
            <a:off x="7476316" y="3246267"/>
            <a:ext cx="412851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40" name="TextBox 39">
            <a:extLst>
              <a:ext uri="{FF2B5EF4-FFF2-40B4-BE49-F238E27FC236}">
                <a16:creationId xmlns:a16="http://schemas.microsoft.com/office/drawing/2014/main" id="{3E822E9E-814B-E1E4-C488-FED3BA5C527E}"/>
              </a:ext>
            </a:extLst>
          </p:cNvPr>
          <p:cNvSpPr txBox="1"/>
          <p:nvPr/>
        </p:nvSpPr>
        <p:spPr>
          <a:xfrm>
            <a:off x="6868108" y="3877754"/>
            <a:ext cx="1904999" cy="553998"/>
          </a:xfrm>
          <a:prstGeom prst="rect">
            <a:avLst/>
          </a:prstGeom>
          <a:noFill/>
        </p:spPr>
        <p:txBody>
          <a:bodyPr wrap="square" rtlCol="0">
            <a:spAutoFit/>
          </a:bodyPr>
          <a:lstStyle/>
          <a:p>
            <a:r>
              <a:rPr lang="en-US" sz="1800" dirty="0">
                <a:solidFill>
                  <a:schemeClr val="tx1"/>
                </a:solidFill>
              </a:rPr>
              <a:t>AP 2</a:t>
            </a:r>
          </a:p>
          <a:p>
            <a:r>
              <a:rPr lang="en-US" sz="1200" dirty="0">
                <a:solidFill>
                  <a:schemeClr val="tx1"/>
                </a:solidFill>
              </a:rPr>
              <a:t>BSS Color =2</a:t>
            </a:r>
          </a:p>
        </p:txBody>
      </p:sp>
      <p:sp>
        <p:nvSpPr>
          <p:cNvPr id="41" name="TextBox 40">
            <a:extLst>
              <a:ext uri="{FF2B5EF4-FFF2-40B4-BE49-F238E27FC236}">
                <a16:creationId xmlns:a16="http://schemas.microsoft.com/office/drawing/2014/main" id="{42824D80-C06A-EFC5-0386-682257BDB09D}"/>
              </a:ext>
            </a:extLst>
          </p:cNvPr>
          <p:cNvSpPr txBox="1"/>
          <p:nvPr/>
        </p:nvSpPr>
        <p:spPr>
          <a:xfrm>
            <a:off x="6866715" y="2969268"/>
            <a:ext cx="1904999" cy="553998"/>
          </a:xfrm>
          <a:prstGeom prst="rect">
            <a:avLst/>
          </a:prstGeom>
          <a:noFill/>
        </p:spPr>
        <p:txBody>
          <a:bodyPr wrap="square" rtlCol="0">
            <a:spAutoFit/>
          </a:bodyPr>
          <a:lstStyle/>
          <a:p>
            <a:r>
              <a:rPr lang="en-US" sz="1800" dirty="0">
                <a:solidFill>
                  <a:schemeClr val="tx1"/>
                </a:solidFill>
              </a:rPr>
              <a:t>AP 1</a:t>
            </a:r>
          </a:p>
          <a:p>
            <a:r>
              <a:rPr lang="en-US" sz="1200" dirty="0">
                <a:solidFill>
                  <a:schemeClr val="tx1"/>
                </a:solidFill>
              </a:rPr>
              <a:t>BSS Color =1</a:t>
            </a:r>
          </a:p>
        </p:txBody>
      </p:sp>
      <p:sp>
        <p:nvSpPr>
          <p:cNvPr id="42" name="Rectangle 41">
            <a:extLst>
              <a:ext uri="{FF2B5EF4-FFF2-40B4-BE49-F238E27FC236}">
                <a16:creationId xmlns:a16="http://schemas.microsoft.com/office/drawing/2014/main" id="{DA1A3F36-6C0C-265B-B39F-13155D3DBD33}"/>
              </a:ext>
            </a:extLst>
          </p:cNvPr>
          <p:cNvSpPr/>
          <p:nvPr/>
        </p:nvSpPr>
        <p:spPr bwMode="auto">
          <a:xfrm>
            <a:off x="7985525" y="3823803"/>
            <a:ext cx="1137720"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PPDU</a:t>
            </a:r>
          </a:p>
        </p:txBody>
      </p:sp>
      <p:sp>
        <p:nvSpPr>
          <p:cNvPr id="43" name="TextBox 42">
            <a:extLst>
              <a:ext uri="{FF2B5EF4-FFF2-40B4-BE49-F238E27FC236}">
                <a16:creationId xmlns:a16="http://schemas.microsoft.com/office/drawing/2014/main" id="{3AFE0E58-B0B0-4257-5787-5709A4840B24}"/>
              </a:ext>
            </a:extLst>
          </p:cNvPr>
          <p:cNvSpPr txBox="1"/>
          <p:nvPr/>
        </p:nvSpPr>
        <p:spPr>
          <a:xfrm>
            <a:off x="7985525" y="3393834"/>
            <a:ext cx="1156628" cy="461665"/>
          </a:xfrm>
          <a:prstGeom prst="rect">
            <a:avLst/>
          </a:prstGeom>
          <a:noFill/>
        </p:spPr>
        <p:txBody>
          <a:bodyPr wrap="square">
            <a:spAutoFit/>
          </a:bodyPr>
          <a:lstStyle/>
          <a:p>
            <a:r>
              <a:rPr lang="en-US" sz="1200" dirty="0">
                <a:solidFill>
                  <a:schemeClr val="tx1"/>
                </a:solidFill>
              </a:rPr>
              <a:t>UL/DL = 1, BSS Color = 1</a:t>
            </a:r>
          </a:p>
        </p:txBody>
      </p:sp>
      <p:sp>
        <p:nvSpPr>
          <p:cNvPr id="50" name="Content Placeholder 2">
            <a:extLst>
              <a:ext uri="{FF2B5EF4-FFF2-40B4-BE49-F238E27FC236}">
                <a16:creationId xmlns:a16="http://schemas.microsoft.com/office/drawing/2014/main" id="{B3979810-7408-0F45-DC30-7D49E5564024}"/>
              </a:ext>
            </a:extLst>
          </p:cNvPr>
          <p:cNvSpPr txBox="1">
            <a:spLocks/>
          </p:cNvSpPr>
          <p:nvPr/>
        </p:nvSpPr>
        <p:spPr bwMode="auto">
          <a:xfrm>
            <a:off x="861714" y="5378916"/>
            <a:ext cx="5522317" cy="994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atinLnBrk="0"/>
            <a:r>
              <a:rPr lang="en-US" sz="1800" kern="0" dirty="0"/>
              <a:t>UHR TB PPDU: </a:t>
            </a:r>
            <a:r>
              <a:rPr lang="en-US" sz="1800" b="0" kern="0" dirty="0"/>
              <a:t>For 2 or more responding APs, setting the BSS color to the BSS color of the TB PPDU receiving AP prevents collision in the U-SIG. </a:t>
            </a:r>
            <a:endParaRPr lang="en-US" sz="1800" b="0" kern="0" dirty="0">
              <a:solidFill>
                <a:schemeClr val="tx1"/>
              </a:solidFill>
            </a:endParaRPr>
          </a:p>
          <a:p>
            <a:pPr latinLnBrk="0"/>
            <a:r>
              <a:rPr lang="en-US" sz="1800" b="0" kern="0" dirty="0">
                <a:solidFill>
                  <a:schemeClr val="tx1"/>
                </a:solidFill>
              </a:rPr>
              <a:t>	</a:t>
            </a:r>
            <a:endParaRPr lang="en-US" sz="1800" kern="0" dirty="0"/>
          </a:p>
        </p:txBody>
      </p:sp>
      <p:sp>
        <p:nvSpPr>
          <p:cNvPr id="51" name="Content Placeholder 2">
            <a:extLst>
              <a:ext uri="{FF2B5EF4-FFF2-40B4-BE49-F238E27FC236}">
                <a16:creationId xmlns:a16="http://schemas.microsoft.com/office/drawing/2014/main" id="{39D246B8-F50F-60D0-D395-4680B52154EE}"/>
              </a:ext>
            </a:extLst>
          </p:cNvPr>
          <p:cNvSpPr txBox="1">
            <a:spLocks/>
          </p:cNvSpPr>
          <p:nvPr/>
        </p:nvSpPr>
        <p:spPr bwMode="auto">
          <a:xfrm>
            <a:off x="6612747" y="5392660"/>
            <a:ext cx="5308046" cy="994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latinLnBrk="1"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latinLnBrk="1"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latinLnBrk="1"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latinLnBrk="1"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atinLnBrk="0"/>
            <a:r>
              <a:rPr lang="en-US" sz="1800" kern="0" dirty="0"/>
              <a:t>UHR MU PPDU: </a:t>
            </a:r>
            <a:r>
              <a:rPr lang="en-US" sz="1800" b="0" kern="0" dirty="0"/>
              <a:t>setting the BSS color to the BSS color of the receiving AP allows the receiving AP to filter/discard PPDUs from OBSS UL PPDUs.</a:t>
            </a:r>
            <a:endParaRPr lang="en-US" sz="1800" b="0" kern="0" dirty="0">
              <a:solidFill>
                <a:schemeClr val="tx1"/>
              </a:solidFill>
            </a:endParaRPr>
          </a:p>
          <a:p>
            <a:pPr latinLnBrk="0"/>
            <a:r>
              <a:rPr lang="en-US" sz="1800" b="0" kern="0" dirty="0">
                <a:solidFill>
                  <a:schemeClr val="tx1"/>
                </a:solidFill>
              </a:rPr>
              <a:t>	</a:t>
            </a:r>
            <a:endParaRPr lang="en-US" sz="1800" kern="0" dirty="0"/>
          </a:p>
        </p:txBody>
      </p:sp>
      <p:cxnSp>
        <p:nvCxnSpPr>
          <p:cNvPr id="52" name="Straight Arrow Connector 51">
            <a:extLst>
              <a:ext uri="{FF2B5EF4-FFF2-40B4-BE49-F238E27FC236}">
                <a16:creationId xmlns:a16="http://schemas.microsoft.com/office/drawing/2014/main" id="{FD847495-296C-0B8F-D16E-F33750B3BF97}"/>
              </a:ext>
            </a:extLst>
          </p:cNvPr>
          <p:cNvCxnSpPr>
            <a:cxnSpLocks/>
          </p:cNvCxnSpPr>
          <p:nvPr/>
        </p:nvCxnSpPr>
        <p:spPr bwMode="auto">
          <a:xfrm>
            <a:off x="7466291" y="4841837"/>
            <a:ext cx="42054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3" name="TextBox 52">
            <a:extLst>
              <a:ext uri="{FF2B5EF4-FFF2-40B4-BE49-F238E27FC236}">
                <a16:creationId xmlns:a16="http://schemas.microsoft.com/office/drawing/2014/main" id="{4DA9612C-2CDB-A248-5D9E-B4674C29C55A}"/>
              </a:ext>
            </a:extLst>
          </p:cNvPr>
          <p:cNvSpPr txBox="1"/>
          <p:nvPr/>
        </p:nvSpPr>
        <p:spPr>
          <a:xfrm>
            <a:off x="6856691" y="4645503"/>
            <a:ext cx="1904999" cy="553998"/>
          </a:xfrm>
          <a:prstGeom prst="rect">
            <a:avLst/>
          </a:prstGeom>
          <a:noFill/>
        </p:spPr>
        <p:txBody>
          <a:bodyPr wrap="square" rtlCol="0">
            <a:spAutoFit/>
          </a:bodyPr>
          <a:lstStyle/>
          <a:p>
            <a:r>
              <a:rPr lang="en-US" sz="1800" dirty="0">
                <a:solidFill>
                  <a:schemeClr val="tx1"/>
                </a:solidFill>
              </a:rPr>
              <a:t>STA 3</a:t>
            </a:r>
          </a:p>
          <a:p>
            <a:r>
              <a:rPr lang="en-US" sz="1200" dirty="0">
                <a:solidFill>
                  <a:schemeClr val="tx1"/>
                </a:solidFill>
              </a:rPr>
              <a:t>BSS Color =3</a:t>
            </a:r>
          </a:p>
        </p:txBody>
      </p:sp>
      <p:sp>
        <p:nvSpPr>
          <p:cNvPr id="56" name="Rectangle 55">
            <a:extLst>
              <a:ext uri="{FF2B5EF4-FFF2-40B4-BE49-F238E27FC236}">
                <a16:creationId xmlns:a16="http://schemas.microsoft.com/office/drawing/2014/main" id="{C0B18787-D47B-E7A1-2C81-8F037E6E1C3C}"/>
              </a:ext>
            </a:extLst>
          </p:cNvPr>
          <p:cNvSpPr/>
          <p:nvPr/>
        </p:nvSpPr>
        <p:spPr bwMode="auto">
          <a:xfrm>
            <a:off x="9628178" y="4597474"/>
            <a:ext cx="1137720"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PPDU</a:t>
            </a:r>
          </a:p>
        </p:txBody>
      </p:sp>
      <p:sp>
        <p:nvSpPr>
          <p:cNvPr id="57" name="TextBox 56">
            <a:extLst>
              <a:ext uri="{FF2B5EF4-FFF2-40B4-BE49-F238E27FC236}">
                <a16:creationId xmlns:a16="http://schemas.microsoft.com/office/drawing/2014/main" id="{7DB2457C-75A8-3C35-EA50-C5452A2D8752}"/>
              </a:ext>
            </a:extLst>
          </p:cNvPr>
          <p:cNvSpPr txBox="1"/>
          <p:nvPr/>
        </p:nvSpPr>
        <p:spPr>
          <a:xfrm>
            <a:off x="9628178" y="4167505"/>
            <a:ext cx="1156628" cy="461665"/>
          </a:xfrm>
          <a:prstGeom prst="rect">
            <a:avLst/>
          </a:prstGeom>
          <a:noFill/>
        </p:spPr>
        <p:txBody>
          <a:bodyPr wrap="square">
            <a:spAutoFit/>
          </a:bodyPr>
          <a:lstStyle/>
          <a:p>
            <a:r>
              <a:rPr lang="en-US" sz="1200" dirty="0">
                <a:solidFill>
                  <a:schemeClr val="tx1"/>
                </a:solidFill>
              </a:rPr>
              <a:t>UL/DL = 1, BSS Color = 3</a:t>
            </a:r>
          </a:p>
        </p:txBody>
      </p:sp>
      <p:sp>
        <p:nvSpPr>
          <p:cNvPr id="58" name="TextBox 57">
            <a:extLst>
              <a:ext uri="{FF2B5EF4-FFF2-40B4-BE49-F238E27FC236}">
                <a16:creationId xmlns:a16="http://schemas.microsoft.com/office/drawing/2014/main" id="{3118A63D-2843-C4A0-75FC-99A7F2624A75}"/>
              </a:ext>
            </a:extLst>
          </p:cNvPr>
          <p:cNvSpPr txBox="1"/>
          <p:nvPr/>
        </p:nvSpPr>
        <p:spPr>
          <a:xfrm>
            <a:off x="9825658" y="2948896"/>
            <a:ext cx="1156628" cy="276999"/>
          </a:xfrm>
          <a:prstGeom prst="rect">
            <a:avLst/>
          </a:prstGeom>
          <a:noFill/>
        </p:spPr>
        <p:txBody>
          <a:bodyPr wrap="square">
            <a:spAutoFit/>
          </a:bodyPr>
          <a:lstStyle/>
          <a:p>
            <a:r>
              <a:rPr lang="en-US" sz="1200" dirty="0">
                <a:solidFill>
                  <a:srgbClr val="FF0000"/>
                </a:solidFill>
              </a:rPr>
              <a:t>Discard</a:t>
            </a:r>
          </a:p>
        </p:txBody>
      </p:sp>
      <p:sp>
        <p:nvSpPr>
          <p:cNvPr id="59" name="TextBox 58">
            <a:extLst>
              <a:ext uri="{FF2B5EF4-FFF2-40B4-BE49-F238E27FC236}">
                <a16:creationId xmlns:a16="http://schemas.microsoft.com/office/drawing/2014/main" id="{47CCC4BC-5649-4747-3DD7-1734D75E792B}"/>
              </a:ext>
            </a:extLst>
          </p:cNvPr>
          <p:cNvSpPr txBox="1"/>
          <p:nvPr/>
        </p:nvSpPr>
        <p:spPr>
          <a:xfrm>
            <a:off x="8110142" y="2957499"/>
            <a:ext cx="1156628" cy="276999"/>
          </a:xfrm>
          <a:prstGeom prst="rect">
            <a:avLst/>
          </a:prstGeom>
          <a:noFill/>
        </p:spPr>
        <p:txBody>
          <a:bodyPr wrap="square">
            <a:spAutoFit/>
          </a:bodyPr>
          <a:lstStyle/>
          <a:p>
            <a:r>
              <a:rPr lang="en-US" sz="1200" dirty="0">
                <a:solidFill>
                  <a:schemeClr val="tx1"/>
                </a:solidFill>
              </a:rPr>
              <a:t>Receive</a:t>
            </a:r>
          </a:p>
        </p:txBody>
      </p:sp>
    </p:spTree>
    <p:extLst>
      <p:ext uri="{BB962C8B-B14F-4D97-AF65-F5344CB8AC3E}">
        <p14:creationId xmlns:p14="http://schemas.microsoft.com/office/powerpoint/2010/main" val="3005085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531EC9-D63D-2E67-2110-DC1E22B4A4E5}"/>
              </a:ext>
            </a:extLst>
          </p:cNvPr>
          <p:cNvSpPr>
            <a:spLocks noGrp="1"/>
          </p:cNvSpPr>
          <p:nvPr>
            <p:ph type="title"/>
          </p:nvPr>
        </p:nvSpPr>
        <p:spPr/>
        <p:txBody>
          <a:bodyPr/>
          <a:lstStyle/>
          <a:p>
            <a:r>
              <a:rPr lang="en-US" dirty="0"/>
              <a:t>STA_ID</a:t>
            </a:r>
          </a:p>
        </p:txBody>
      </p:sp>
      <p:sp>
        <p:nvSpPr>
          <p:cNvPr id="3" name="Content Placeholder 2">
            <a:extLst>
              <a:ext uri="{FF2B5EF4-FFF2-40B4-BE49-F238E27FC236}">
                <a16:creationId xmlns:a16="http://schemas.microsoft.com/office/drawing/2014/main" id="{AFF67F87-414D-1A49-2BD7-33977C1A14C6}"/>
              </a:ext>
            </a:extLst>
          </p:cNvPr>
          <p:cNvSpPr>
            <a:spLocks noGrp="1"/>
          </p:cNvSpPr>
          <p:nvPr>
            <p:ph idx="1"/>
          </p:nvPr>
        </p:nvSpPr>
        <p:spPr>
          <a:xfrm>
            <a:off x="914401" y="1981201"/>
            <a:ext cx="10361084" cy="4190997"/>
          </a:xfrm>
        </p:spPr>
        <p:txBody>
          <a:bodyPr/>
          <a:lstStyle/>
          <a:p>
            <a:pPr latinLnBrk="0"/>
            <a:r>
              <a:rPr lang="en-US" sz="1800" dirty="0"/>
              <a:t>Definitions for BSS Color, UL/DL and STA_ID’s are currently single BSS centric</a:t>
            </a:r>
          </a:p>
          <a:p>
            <a:pPr latinLnBrk="0"/>
            <a:r>
              <a:rPr lang="en-US" sz="1800" b="1" i="0" u="none" strike="noStrike" baseline="0" dirty="0"/>
              <a:t>26.11.1 STA_ID</a:t>
            </a:r>
          </a:p>
          <a:p>
            <a:pPr latinLnBrk="0"/>
            <a:r>
              <a:rPr lang="en-US" sz="1800" b="0" i="0" u="none" strike="noStrike" baseline="0" dirty="0"/>
              <a:t>Each parameter STA_ID in the TXVECTOR identifies the STA or group of STAs that is the recipient of an RU in the HE MU PPDU transmitted with the TXVECTOR parameter UPLINK_FLAG set to 0. For an individually addressed RU the parameter STA_ID is set to the 11 LSBs of the AID of the STA receiving the PSDU contained in that RU. If an </a:t>
            </a:r>
            <a:r>
              <a:rPr lang="en-US" sz="1800" b="0" i="0" u="none" strike="noStrike" baseline="0" dirty="0">
                <a:solidFill>
                  <a:srgbClr val="FF0000"/>
                </a:solidFill>
              </a:rPr>
              <a:t>RU is intended for one or more unassociated non-AP STAs</a:t>
            </a:r>
            <a:r>
              <a:rPr lang="en-US" sz="1800" b="0" i="0" u="none" strike="noStrike" baseline="0" dirty="0"/>
              <a:t>, then the parameter STA_ID for that RU is set to 2045. If an RU is intended for no user, then the parameter STA_ID for that RU is set to 2046.</a:t>
            </a:r>
            <a:endParaRPr lang="en-US" sz="1800" dirty="0"/>
          </a:p>
          <a:p>
            <a:pPr algn="l" latinLnBrk="0"/>
            <a:r>
              <a:rPr lang="en-US" sz="1800" b="0" i="0" u="none" strike="noStrike" baseline="0" dirty="0"/>
              <a:t>If an </a:t>
            </a:r>
            <a:r>
              <a:rPr lang="en-US" sz="1800" i="0" u="none" strike="noStrike" baseline="0" dirty="0"/>
              <a:t>RU is intended for an AP </a:t>
            </a:r>
            <a:r>
              <a:rPr lang="en-US" sz="1800" b="0" i="0" u="none" strike="noStrike" baseline="0" dirty="0"/>
              <a:t>(i.e., the TXVECTOR parameter UPLINK_FLAG is 1), then the </a:t>
            </a:r>
            <a:r>
              <a:rPr lang="en-US" sz="1800" b="0" i="0" u="none" strike="noStrike" baseline="0" dirty="0">
                <a:solidFill>
                  <a:srgbClr val="FF0000"/>
                </a:solidFill>
              </a:rPr>
              <a:t>parameter STA_ID contains one element that is set to the 11 LSBs of the AID of the non-AP STA transmitting the PPDU</a:t>
            </a:r>
            <a:r>
              <a:rPr lang="en-US" sz="1800" b="0" i="0" u="none" strike="noStrike" baseline="0" dirty="0"/>
              <a:t>.</a:t>
            </a:r>
          </a:p>
          <a:p>
            <a:pPr algn="l" latinLnBrk="0"/>
            <a:endParaRPr lang="en-US" sz="1800" dirty="0"/>
          </a:p>
        </p:txBody>
      </p:sp>
      <p:sp>
        <p:nvSpPr>
          <p:cNvPr id="4" name="Slide Number Placeholder 3">
            <a:extLst>
              <a:ext uri="{FF2B5EF4-FFF2-40B4-BE49-F238E27FC236}">
                <a16:creationId xmlns:a16="http://schemas.microsoft.com/office/drawing/2014/main" id="{738B2E4D-B293-0EA1-C1D8-607A48A29A3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899E5A5-FFAD-8B39-63B4-25C1425C8F4C}"/>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7C25B495-6CAE-7B03-F6D7-05BCE48C8040}"/>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735309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E90F7-3941-9252-F465-ABF36DDD3D26}"/>
              </a:ext>
            </a:extLst>
          </p:cNvPr>
          <p:cNvSpPr>
            <a:spLocks noGrp="1"/>
          </p:cNvSpPr>
          <p:nvPr>
            <p:ph type="title"/>
          </p:nvPr>
        </p:nvSpPr>
        <p:spPr/>
        <p:txBody>
          <a:bodyPr/>
          <a:lstStyle/>
          <a:p>
            <a:r>
              <a:rPr lang="en-US" dirty="0"/>
              <a:t>Proposal for STA_ID</a:t>
            </a:r>
          </a:p>
        </p:txBody>
      </p:sp>
      <p:sp>
        <p:nvSpPr>
          <p:cNvPr id="3" name="Content Placeholder 2">
            <a:extLst>
              <a:ext uri="{FF2B5EF4-FFF2-40B4-BE49-F238E27FC236}">
                <a16:creationId xmlns:a16="http://schemas.microsoft.com/office/drawing/2014/main" id="{C3F1FDDC-6DEB-BA6B-6292-014C3255EDFB}"/>
              </a:ext>
            </a:extLst>
          </p:cNvPr>
          <p:cNvSpPr>
            <a:spLocks noGrp="1"/>
          </p:cNvSpPr>
          <p:nvPr>
            <p:ph idx="1"/>
          </p:nvPr>
        </p:nvSpPr>
        <p:spPr>
          <a:xfrm>
            <a:off x="914401" y="1981202"/>
            <a:ext cx="10361084" cy="1696118"/>
          </a:xfrm>
        </p:spPr>
        <p:txBody>
          <a:bodyPr/>
          <a:lstStyle/>
          <a:p>
            <a:pPr latinLnBrk="0"/>
            <a:r>
              <a:rPr lang="en-US" dirty="0"/>
              <a:t>For UHR MU PPDU transmitted by an AP, if an RU is intended for an AP, the STA_ID contains the AP_ID  of the transmitting AP. This allows the intended AP to identify the transmitter of the UHR MU PPDU.</a:t>
            </a:r>
          </a:p>
          <a:p>
            <a:pPr latinLnBrk="0"/>
            <a:r>
              <a:rPr lang="en-US" dirty="0"/>
              <a:t>Note: STA_ID for UHR TB PPDU does not exist.</a:t>
            </a:r>
          </a:p>
        </p:txBody>
      </p:sp>
      <p:sp>
        <p:nvSpPr>
          <p:cNvPr id="4" name="Slide Number Placeholder 3">
            <a:extLst>
              <a:ext uri="{FF2B5EF4-FFF2-40B4-BE49-F238E27FC236}">
                <a16:creationId xmlns:a16="http://schemas.microsoft.com/office/drawing/2014/main" id="{406F7458-1178-CF2B-8C40-BBD92A2C943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B88260F-1AAC-C16E-26E3-8D3B3B32853C}"/>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1A5EEEEF-E720-7760-0D17-002CC27F3C0A}"/>
              </a:ext>
            </a:extLst>
          </p:cNvPr>
          <p:cNvSpPr>
            <a:spLocks noGrp="1"/>
          </p:cNvSpPr>
          <p:nvPr>
            <p:ph type="dt" idx="15"/>
          </p:nvPr>
        </p:nvSpPr>
        <p:spPr/>
        <p:txBody>
          <a:bodyPr/>
          <a:lstStyle/>
          <a:p>
            <a:r>
              <a:rPr lang="en-US"/>
              <a:t>March 2025</a:t>
            </a:r>
            <a:endParaRPr lang="en-GB" dirty="0"/>
          </a:p>
        </p:txBody>
      </p:sp>
      <p:cxnSp>
        <p:nvCxnSpPr>
          <p:cNvPr id="19" name="Straight Arrow Connector 18">
            <a:extLst>
              <a:ext uri="{FF2B5EF4-FFF2-40B4-BE49-F238E27FC236}">
                <a16:creationId xmlns:a16="http://schemas.microsoft.com/office/drawing/2014/main" id="{17AFE160-EDC1-A1E4-7141-EF5933BC6A5B}"/>
              </a:ext>
            </a:extLst>
          </p:cNvPr>
          <p:cNvCxnSpPr>
            <a:cxnSpLocks/>
          </p:cNvCxnSpPr>
          <p:nvPr/>
        </p:nvCxnSpPr>
        <p:spPr bwMode="auto">
          <a:xfrm>
            <a:off x="4186713" y="5276511"/>
            <a:ext cx="410169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0" name="Straight Arrow Connector 19">
            <a:extLst>
              <a:ext uri="{FF2B5EF4-FFF2-40B4-BE49-F238E27FC236}">
                <a16:creationId xmlns:a16="http://schemas.microsoft.com/office/drawing/2014/main" id="{070EEC56-DFE3-505E-5702-49FA66B5CCE7}"/>
              </a:ext>
            </a:extLst>
          </p:cNvPr>
          <p:cNvCxnSpPr>
            <a:cxnSpLocks/>
          </p:cNvCxnSpPr>
          <p:nvPr/>
        </p:nvCxnSpPr>
        <p:spPr bwMode="auto">
          <a:xfrm>
            <a:off x="4185321" y="4448690"/>
            <a:ext cx="412851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Box 20">
            <a:extLst>
              <a:ext uri="{FF2B5EF4-FFF2-40B4-BE49-F238E27FC236}">
                <a16:creationId xmlns:a16="http://schemas.microsoft.com/office/drawing/2014/main" id="{70985DB1-6F43-6F34-213C-8D194204FF58}"/>
              </a:ext>
            </a:extLst>
          </p:cNvPr>
          <p:cNvSpPr txBox="1"/>
          <p:nvPr/>
        </p:nvSpPr>
        <p:spPr>
          <a:xfrm>
            <a:off x="3577113" y="5080177"/>
            <a:ext cx="1904999" cy="553998"/>
          </a:xfrm>
          <a:prstGeom prst="rect">
            <a:avLst/>
          </a:prstGeom>
          <a:noFill/>
        </p:spPr>
        <p:txBody>
          <a:bodyPr wrap="square" rtlCol="0">
            <a:spAutoFit/>
          </a:bodyPr>
          <a:lstStyle/>
          <a:p>
            <a:r>
              <a:rPr lang="en-US" sz="1800" dirty="0">
                <a:solidFill>
                  <a:schemeClr val="tx1"/>
                </a:solidFill>
              </a:rPr>
              <a:t>AP 2</a:t>
            </a:r>
          </a:p>
          <a:p>
            <a:r>
              <a:rPr lang="en-US" sz="1200" dirty="0">
                <a:solidFill>
                  <a:schemeClr val="tx1"/>
                </a:solidFill>
              </a:rPr>
              <a:t>BSS Color =2</a:t>
            </a:r>
          </a:p>
        </p:txBody>
      </p:sp>
      <p:sp>
        <p:nvSpPr>
          <p:cNvPr id="22" name="TextBox 21">
            <a:extLst>
              <a:ext uri="{FF2B5EF4-FFF2-40B4-BE49-F238E27FC236}">
                <a16:creationId xmlns:a16="http://schemas.microsoft.com/office/drawing/2014/main" id="{651DED07-24A5-BFCC-29D1-807713C94194}"/>
              </a:ext>
            </a:extLst>
          </p:cNvPr>
          <p:cNvSpPr txBox="1"/>
          <p:nvPr/>
        </p:nvSpPr>
        <p:spPr>
          <a:xfrm>
            <a:off x="3575720" y="4171691"/>
            <a:ext cx="1904999" cy="553998"/>
          </a:xfrm>
          <a:prstGeom prst="rect">
            <a:avLst/>
          </a:prstGeom>
          <a:noFill/>
        </p:spPr>
        <p:txBody>
          <a:bodyPr wrap="square" rtlCol="0">
            <a:spAutoFit/>
          </a:bodyPr>
          <a:lstStyle/>
          <a:p>
            <a:r>
              <a:rPr lang="en-US" sz="1800" dirty="0">
                <a:solidFill>
                  <a:schemeClr val="tx1"/>
                </a:solidFill>
              </a:rPr>
              <a:t>AP 1</a:t>
            </a:r>
          </a:p>
          <a:p>
            <a:r>
              <a:rPr lang="en-US" sz="1200" dirty="0">
                <a:solidFill>
                  <a:schemeClr val="tx1"/>
                </a:solidFill>
              </a:rPr>
              <a:t>BSS Color =1</a:t>
            </a:r>
          </a:p>
        </p:txBody>
      </p:sp>
      <p:sp>
        <p:nvSpPr>
          <p:cNvPr id="23" name="Rectangle 22">
            <a:extLst>
              <a:ext uri="{FF2B5EF4-FFF2-40B4-BE49-F238E27FC236}">
                <a16:creationId xmlns:a16="http://schemas.microsoft.com/office/drawing/2014/main" id="{7B0E6CA0-D0DD-CE39-22F2-A4EC5053A3D3}"/>
              </a:ext>
            </a:extLst>
          </p:cNvPr>
          <p:cNvSpPr/>
          <p:nvPr/>
        </p:nvSpPr>
        <p:spPr bwMode="auto">
          <a:xfrm>
            <a:off x="5590701" y="5026226"/>
            <a:ext cx="1137720" cy="25028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200" b="0" i="0" u="none" strike="noStrike" cap="none" normalizeH="0" baseline="0" dirty="0">
                <a:ln>
                  <a:noFill/>
                </a:ln>
                <a:solidFill>
                  <a:schemeClr val="tx1"/>
                </a:solidFill>
                <a:effectLst/>
                <a:latin typeface="Times New Roman" pitchFamily="16" charset="0"/>
                <a:ea typeface="MS Gothic" charset="-128"/>
              </a:rPr>
              <a:t>UHR PPDU</a:t>
            </a:r>
          </a:p>
        </p:txBody>
      </p:sp>
      <p:sp>
        <p:nvSpPr>
          <p:cNvPr id="24" name="TextBox 23">
            <a:extLst>
              <a:ext uri="{FF2B5EF4-FFF2-40B4-BE49-F238E27FC236}">
                <a16:creationId xmlns:a16="http://schemas.microsoft.com/office/drawing/2014/main" id="{7A728CE0-FE1E-BD57-1293-8C5E494C57AA}"/>
              </a:ext>
            </a:extLst>
          </p:cNvPr>
          <p:cNvSpPr txBox="1"/>
          <p:nvPr/>
        </p:nvSpPr>
        <p:spPr>
          <a:xfrm>
            <a:off x="5525835" y="4564560"/>
            <a:ext cx="1904999" cy="461665"/>
          </a:xfrm>
          <a:prstGeom prst="rect">
            <a:avLst/>
          </a:prstGeom>
          <a:noFill/>
        </p:spPr>
        <p:txBody>
          <a:bodyPr wrap="square">
            <a:spAutoFit/>
          </a:bodyPr>
          <a:lstStyle/>
          <a:p>
            <a:r>
              <a:rPr lang="en-US" sz="1200" dirty="0">
                <a:solidFill>
                  <a:schemeClr val="tx1"/>
                </a:solidFill>
              </a:rPr>
              <a:t>UL/DL = 1, BSS Color = 1</a:t>
            </a:r>
          </a:p>
          <a:p>
            <a:r>
              <a:rPr lang="en-US" sz="1200" dirty="0">
                <a:solidFill>
                  <a:schemeClr val="tx1"/>
                </a:solidFill>
              </a:rPr>
              <a:t>STA_ID = AP 2 AP_ID</a:t>
            </a:r>
          </a:p>
        </p:txBody>
      </p:sp>
      <p:sp>
        <p:nvSpPr>
          <p:cNvPr id="30" name="TextBox 29">
            <a:extLst>
              <a:ext uri="{FF2B5EF4-FFF2-40B4-BE49-F238E27FC236}">
                <a16:creationId xmlns:a16="http://schemas.microsoft.com/office/drawing/2014/main" id="{4A89B6C6-5EC9-CAA3-5038-D6C73A8DC320}"/>
              </a:ext>
            </a:extLst>
          </p:cNvPr>
          <p:cNvSpPr txBox="1"/>
          <p:nvPr/>
        </p:nvSpPr>
        <p:spPr>
          <a:xfrm>
            <a:off x="5953582" y="4151018"/>
            <a:ext cx="1156628" cy="276999"/>
          </a:xfrm>
          <a:prstGeom prst="rect">
            <a:avLst/>
          </a:prstGeom>
          <a:noFill/>
        </p:spPr>
        <p:txBody>
          <a:bodyPr wrap="square">
            <a:spAutoFit/>
          </a:bodyPr>
          <a:lstStyle/>
          <a:p>
            <a:r>
              <a:rPr lang="en-US" sz="1200" dirty="0">
                <a:solidFill>
                  <a:schemeClr val="tx1"/>
                </a:solidFill>
              </a:rPr>
              <a:t>Receive</a:t>
            </a:r>
          </a:p>
        </p:txBody>
      </p:sp>
    </p:spTree>
    <p:extLst>
      <p:ext uri="{BB962C8B-B14F-4D97-AF65-F5344CB8AC3E}">
        <p14:creationId xmlns:p14="http://schemas.microsoft.com/office/powerpoint/2010/main" val="2851077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81E4-84FE-7170-8923-CA0740C547C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A823C74-65C3-570D-8F4A-535A101F0731}"/>
              </a:ext>
            </a:extLst>
          </p:cNvPr>
          <p:cNvSpPr>
            <a:spLocks noGrp="1"/>
          </p:cNvSpPr>
          <p:nvPr>
            <p:ph idx="1"/>
          </p:nvPr>
        </p:nvSpPr>
        <p:spPr>
          <a:xfrm>
            <a:off x="914400" y="1981201"/>
            <a:ext cx="10942239" cy="4113213"/>
          </a:xfrm>
        </p:spPr>
        <p:txBody>
          <a:bodyPr/>
          <a:lstStyle/>
          <a:p>
            <a:pPr latinLnBrk="0"/>
            <a:r>
              <a:rPr lang="en-US" dirty="0"/>
              <a:t>Transmissions between APs using UHR MU PPDU and UHR TB PPDU requires rules on how to set the TXVECTOR parameters BSS color, UPLINK_FLAG and STA_ID.</a:t>
            </a:r>
          </a:p>
          <a:p>
            <a:pPr latinLnBrk="0"/>
            <a:r>
              <a:rPr lang="en-US" dirty="0"/>
              <a:t>We propose parameters that mirror existing rules for AP to STA TXVECTOR settings.</a:t>
            </a:r>
          </a:p>
        </p:txBody>
      </p:sp>
      <p:sp>
        <p:nvSpPr>
          <p:cNvPr id="4" name="Slide Number Placeholder 3">
            <a:extLst>
              <a:ext uri="{FF2B5EF4-FFF2-40B4-BE49-F238E27FC236}">
                <a16:creationId xmlns:a16="http://schemas.microsoft.com/office/drawing/2014/main" id="{2EC5EECE-2793-F45E-73AE-8FCB86CD4061}"/>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942A24A-1F78-E289-FEA2-416A81D9D2BA}"/>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71F1EB73-9981-5BDF-6993-BBE8D4B240C9}"/>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11908875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93172-D483-C4F1-EF68-6AF341492D28}"/>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D0036505-891D-95F5-EE72-546572638F23}"/>
              </a:ext>
            </a:extLst>
          </p:cNvPr>
          <p:cNvSpPr>
            <a:spLocks noGrp="1"/>
          </p:cNvSpPr>
          <p:nvPr>
            <p:ph idx="1"/>
          </p:nvPr>
        </p:nvSpPr>
        <p:spPr/>
        <p:txBody>
          <a:bodyPr/>
          <a:lstStyle/>
          <a:p>
            <a:pPr eaLnBrk="0" latinLnBrk="0"/>
            <a:r>
              <a:rPr lang="en-US" dirty="0"/>
              <a:t>Do you agree to add in the 11bn spec,</a:t>
            </a:r>
          </a:p>
          <a:p>
            <a:pPr eaLnBrk="0" latinLnBrk="0"/>
            <a:r>
              <a:rPr lang="en-US" b="0" dirty="0"/>
              <a:t>A UHR AP supporting a multi-AP coordination scheme may transmit a UHR MU PPDU to another UHR AP supporting a multi-AP coordination scheme. </a:t>
            </a:r>
          </a:p>
        </p:txBody>
      </p:sp>
      <p:sp>
        <p:nvSpPr>
          <p:cNvPr id="4" name="Slide Number Placeholder 3">
            <a:extLst>
              <a:ext uri="{FF2B5EF4-FFF2-40B4-BE49-F238E27FC236}">
                <a16:creationId xmlns:a16="http://schemas.microsoft.com/office/drawing/2014/main" id="{3ADE8D17-F921-BF4F-8835-85899CB49F9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E0DDF075-E574-E4F2-00A6-B4D4B8464053}"/>
              </a:ext>
            </a:extLst>
          </p:cNvPr>
          <p:cNvSpPr>
            <a:spLocks noGrp="1"/>
          </p:cNvSpPr>
          <p:nvPr>
            <p:ph type="ftr" idx="14"/>
          </p:nvPr>
        </p:nvSpPr>
        <p:spPr/>
        <p:txBody>
          <a:bodyPr/>
          <a:lstStyle/>
          <a:p>
            <a:r>
              <a:rPr lang="es-ES"/>
              <a:t>Leonardo Lanante,  Ofinno</a:t>
            </a:r>
            <a:endParaRPr lang="en-GB" dirty="0"/>
          </a:p>
        </p:txBody>
      </p:sp>
      <p:sp>
        <p:nvSpPr>
          <p:cNvPr id="6" name="Date Placeholder 5">
            <a:extLst>
              <a:ext uri="{FF2B5EF4-FFF2-40B4-BE49-F238E27FC236}">
                <a16:creationId xmlns:a16="http://schemas.microsoft.com/office/drawing/2014/main" id="{0AD00E76-8B5D-D933-00DC-243471DDEB2C}"/>
              </a:ext>
            </a:extLst>
          </p:cNvPr>
          <p:cNvSpPr>
            <a:spLocks noGrp="1"/>
          </p:cNvSpPr>
          <p:nvPr>
            <p:ph type="dt" idx="15"/>
          </p:nvPr>
        </p:nvSpPr>
        <p:spPr/>
        <p:txBody>
          <a:bodyPr/>
          <a:lstStyle/>
          <a:p>
            <a:r>
              <a:rPr lang="en-US"/>
              <a:t>March 2025</a:t>
            </a:r>
            <a:endParaRPr lang="en-GB" dirty="0"/>
          </a:p>
        </p:txBody>
      </p:sp>
    </p:spTree>
    <p:extLst>
      <p:ext uri="{BB962C8B-B14F-4D97-AF65-F5344CB8AC3E}">
        <p14:creationId xmlns:p14="http://schemas.microsoft.com/office/powerpoint/2010/main" val="3881879498"/>
      </p:ext>
    </p:extLst>
  </p:cSld>
  <p:clrMapOvr>
    <a:masterClrMapping/>
  </p:clrMapOvr>
</p:sld>
</file>

<file path=ppt/theme/theme1.xml><?xml version="1.0" encoding="utf-8"?>
<a:theme xmlns:a="http://schemas.openxmlformats.org/drawingml/2006/main" name="Office 테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18062</TotalTime>
  <Words>1461</Words>
  <Application>Microsoft Office PowerPoint</Application>
  <PresentationFormat>Widescreen</PresentationFormat>
  <Paragraphs>142</Paragraphs>
  <Slides>13</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9" baseType="lpstr">
      <vt:lpstr>Arial Unicode MS</vt:lpstr>
      <vt:lpstr>Arial,Bold</vt:lpstr>
      <vt:lpstr>Arial</vt:lpstr>
      <vt:lpstr>Times New Roman</vt:lpstr>
      <vt:lpstr>Office 테마</vt:lpstr>
      <vt:lpstr>Document</vt:lpstr>
      <vt:lpstr>TXVECTOR Parameters for Multi-AP Coordination</vt:lpstr>
      <vt:lpstr>Abstract</vt:lpstr>
      <vt:lpstr>UPLINK_FLAG  and UL/DL </vt:lpstr>
      <vt:lpstr>BSS Color</vt:lpstr>
      <vt:lpstr>Proposal for BSS Color</vt:lpstr>
      <vt:lpstr>STA_ID</vt:lpstr>
      <vt:lpstr>Proposal for STA_ID</vt:lpstr>
      <vt:lpstr>Conclusion</vt:lpstr>
      <vt:lpstr>Strawpoll 1</vt:lpstr>
      <vt:lpstr>Strawpoll 2</vt:lpstr>
      <vt:lpstr>Strawpoll 3</vt:lpstr>
      <vt:lpstr>Strawpoll 4</vt:lpstr>
      <vt:lpstr>Strawpoll 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Jeongki Kim</dc:creator>
  <cp:lastModifiedBy>Leonardo Lanante</cp:lastModifiedBy>
  <cp:revision>192</cp:revision>
  <cp:lastPrinted>1601-01-01T00:00:00Z</cp:lastPrinted>
  <dcterms:created xsi:type="dcterms:W3CDTF">2023-03-27T11:21:45Z</dcterms:created>
  <dcterms:modified xsi:type="dcterms:W3CDTF">2025-03-13T17:44:13Z</dcterms:modified>
</cp:coreProperties>
</file>