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3" r:id="rId2"/>
    <p:sldId id="1357" r:id="rId3"/>
    <p:sldId id="1358" r:id="rId4"/>
    <p:sldId id="1369" r:id="rId5"/>
    <p:sldId id="1370" r:id="rId6"/>
    <p:sldId id="1364" r:id="rId7"/>
    <p:sldId id="1365" r:id="rId8"/>
    <p:sldId id="1367" r:id="rId9"/>
    <p:sldId id="1372" r:id="rId10"/>
    <p:sldId id="1368" r:id="rId11"/>
    <p:sldId id="1363" r:id="rId12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11" autoAdjust="0"/>
    <p:restoredTop sz="95034" autoAdjust="0"/>
  </p:normalViewPr>
  <p:slideViewPr>
    <p:cSldViewPr>
      <p:cViewPr varScale="1">
        <p:scale>
          <a:sx n="114" d="100"/>
          <a:sy n="114" d="100"/>
        </p:scale>
        <p:origin x="153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2" d="100"/>
          <a:sy n="122" d="100"/>
        </p:scale>
        <p:origin x="1614" y="108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802.11-25/0359r0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2025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Open Issues for 60 MHz DBW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2025-03-09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796125"/>
              </p:ext>
            </p:extLst>
          </p:nvPr>
        </p:nvGraphicFramePr>
        <p:xfrm>
          <a:off x="762000" y="2895600"/>
          <a:ext cx="7620000" cy="2895599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309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41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4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4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4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</a:t>
                      </a:r>
                      <a:r>
                        <a:rPr kumimoji="0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Jung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insik0618.jung@lge.com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3092323"/>
                  </a:ext>
                </a:extLst>
              </a:tr>
              <a:tr h="3904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4043537"/>
                  </a:ext>
                </a:extLst>
              </a:tr>
              <a:tr h="3904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HanGyu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Cho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445243"/>
                  </a:ext>
                </a:extLst>
              </a:tr>
            </a:tbl>
          </a:graphicData>
        </a:graphic>
      </p:graphicFrame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2025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</a:t>
            </a:r>
            <a:r>
              <a:rPr lang="en-US" altLang="ko-KR" sz="2000" dirty="0" smtClean="0"/>
              <a:t>support </a:t>
            </a:r>
            <a:r>
              <a:rPr lang="en-US" altLang="ko-KR" sz="2000" dirty="0"/>
              <a:t>to </a:t>
            </a:r>
            <a:r>
              <a:rPr lang="en-US" altLang="ko-KR" sz="2000" dirty="0" smtClean="0"/>
              <a:t>add the following </a:t>
            </a:r>
            <a:r>
              <a:rPr lang="en-US" altLang="ko-KR" sz="2000" dirty="0"/>
              <a:t>to the 11bn SFD?</a:t>
            </a:r>
            <a:endParaRPr lang="en-US" altLang="ko-KR" sz="2000" dirty="0" smtClean="0"/>
          </a:p>
          <a:p>
            <a:pPr lvl="1"/>
            <a:r>
              <a:rPr lang="en-US" altLang="ko-KR" sz="1800" dirty="0" smtClean="0"/>
              <a:t>The constant </a:t>
            </a:r>
            <a:r>
              <a:rPr lang="en-US" altLang="ko-KR" sz="1800" dirty="0"/>
              <a:t>shift </a:t>
            </a:r>
            <a:r>
              <a:rPr lang="en-US" altLang="ko-KR" sz="1800" dirty="0" smtClean="0"/>
              <a:t>value defined in the 80 MHz frequency </a:t>
            </a:r>
            <a:r>
              <a:rPr lang="en-US" altLang="ko-KR" sz="1800" dirty="0" err="1" smtClean="0"/>
              <a:t>subblock</a:t>
            </a:r>
            <a:r>
              <a:rPr lang="en-US" altLang="ko-KR" sz="1800" dirty="0" smtClean="0"/>
              <a:t> is used for DBW60</a:t>
            </a:r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March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90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1800" dirty="0"/>
              <a:t>[1] </a:t>
            </a:r>
            <a:r>
              <a:rPr lang="en-US" altLang="ko-KR" sz="1800" dirty="0" smtClean="0"/>
              <a:t>11-25-0358-00-00bn-open-topics-for-dru-on-60mhz</a:t>
            </a:r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8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05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discuss open issues for DBW60</a:t>
            </a:r>
          </a:p>
          <a:p>
            <a:pPr lvl="1"/>
            <a:r>
              <a:rPr lang="en-US" altLang="ko-KR" sz="1600" dirty="0"/>
              <a:t>CSD starting </a:t>
            </a:r>
            <a:r>
              <a:rPr lang="en-US" altLang="ko-KR" sz="1600" dirty="0" smtClean="0"/>
              <a:t>index for UHR-STF</a:t>
            </a:r>
          </a:p>
          <a:p>
            <a:pPr lvl="1"/>
            <a:r>
              <a:rPr lang="en-US" altLang="ko-KR" sz="1600" dirty="0" smtClean="0"/>
              <a:t>PS160 </a:t>
            </a:r>
            <a:r>
              <a:rPr lang="en-US" altLang="ko-KR" sz="1600" dirty="0"/>
              <a:t>and RU Allocation subfields in </a:t>
            </a:r>
            <a:r>
              <a:rPr lang="en-US" altLang="ko-KR" sz="1600" dirty="0" smtClean="0"/>
              <a:t>a </a:t>
            </a:r>
            <a:r>
              <a:rPr lang="en-US" altLang="ko-KR" sz="1600" dirty="0"/>
              <a:t>UHR variant </a:t>
            </a:r>
            <a:r>
              <a:rPr lang="en-US" altLang="ko-KR" sz="1600" dirty="0" smtClean="0"/>
              <a:t>User Info field</a:t>
            </a:r>
          </a:p>
          <a:p>
            <a:pPr lvl="1"/>
            <a:r>
              <a:rPr lang="en-US" altLang="ko-KR" sz="1600" dirty="0"/>
              <a:t>Constant shift </a:t>
            </a:r>
            <a:r>
              <a:rPr lang="en-US" altLang="ko-KR" sz="1600" dirty="0" smtClean="0"/>
              <a:t>value for </a:t>
            </a:r>
            <a:r>
              <a:rPr lang="en-US" altLang="ko-KR" sz="1600" dirty="0"/>
              <a:t>DRU on a frequency </a:t>
            </a:r>
            <a:r>
              <a:rPr lang="en-US" altLang="ko-KR" sz="1600" dirty="0" err="1"/>
              <a:t>subblock</a:t>
            </a:r>
            <a:r>
              <a:rPr lang="en-US" altLang="ko-KR" sz="1600" dirty="0"/>
              <a:t> of wide </a:t>
            </a:r>
            <a:r>
              <a:rPr lang="en-US" altLang="ko-KR" sz="1600" dirty="0" smtClean="0"/>
              <a:t>bandwidth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For all of the proposals, we try to reuse the existing designs for DBW80 as much as possible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30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CSD Starting Index for DBW60 (1/3)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agreed CSD starting index for DBW80 as follows</a:t>
            </a:r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We can simply reuse the above table for DBW60 (Option 1)</a:t>
            </a:r>
          </a:p>
          <a:p>
            <a:pPr lvl="1"/>
            <a:r>
              <a:rPr lang="en-US" altLang="ko-KR" sz="1800" dirty="0" smtClean="0"/>
              <a:t>The same CSD starting index can be used for the same DRU index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2025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2154667"/>
            <a:ext cx="5147554" cy="1747838"/>
          </a:xfrm>
          <a:prstGeom prst="rect">
            <a:avLst/>
          </a:prstGeom>
        </p:spPr>
      </p:pic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6581350"/>
              </p:ext>
            </p:extLst>
          </p:nvPr>
        </p:nvGraphicFramePr>
        <p:xfrm>
          <a:off x="1752600" y="5074920"/>
          <a:ext cx="4995154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1532335134"/>
                    </a:ext>
                  </a:extLst>
                </a:gridCol>
                <a:gridCol w="3090154">
                  <a:extLst>
                    <a:ext uri="{9D8B030D-6E8A-4147-A177-3AD203B41FA5}">
                      <a16:colId xmlns:a16="http://schemas.microsoft.com/office/drawing/2014/main" val="4120223815"/>
                    </a:ext>
                  </a:extLst>
                </a:gridCol>
              </a:tblGrid>
              <a:tr h="18656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DRU size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CSD starting</a:t>
                      </a:r>
                      <a:r>
                        <a:rPr lang="en-US" altLang="ko-KR" sz="1200" baseline="0" dirty="0" smtClean="0"/>
                        <a:t> index for DBW60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0591093"/>
                  </a:ext>
                </a:extLst>
              </a:tr>
              <a:tr h="18656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DRU52, </a:t>
                      </a:r>
                      <a:r>
                        <a:rPr lang="en-US" altLang="ko-KR" sz="1200" i="1" dirty="0" err="1" smtClean="0"/>
                        <a:t>i</a:t>
                      </a:r>
                      <a:r>
                        <a:rPr lang="en-US" altLang="ko-KR" sz="1200" dirty="0" smtClean="0"/>
                        <a:t>=1:12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1"/>
                      <a:r>
                        <a:rPr lang="en-US" altLang="ko-KR" sz="1200" dirty="0" smtClean="0"/>
                        <a:t>     {</a:t>
                      </a:r>
                      <a:r>
                        <a:rPr lang="en-US" altLang="ko-KR" sz="1200" u="sng" dirty="0" smtClean="0"/>
                        <a:t>1</a:t>
                      </a:r>
                      <a:r>
                        <a:rPr lang="en-US" altLang="ko-KR" sz="1200" dirty="0" smtClean="0"/>
                        <a:t>,</a:t>
                      </a:r>
                      <a:r>
                        <a:rPr lang="en-US" altLang="ko-KR" sz="1200" u="sng" dirty="0" smtClean="0"/>
                        <a:t>5</a:t>
                      </a:r>
                      <a:r>
                        <a:rPr lang="en-US" altLang="ko-KR" sz="1200" dirty="0" smtClean="0"/>
                        <a:t>,</a:t>
                      </a:r>
                      <a:r>
                        <a:rPr lang="en-US" altLang="ko-KR" sz="1200" u="sng" dirty="0" smtClean="0"/>
                        <a:t>2</a:t>
                      </a:r>
                      <a:r>
                        <a:rPr lang="en-US" altLang="ko-KR" sz="1200" dirty="0" smtClean="0"/>
                        <a:t>,</a:t>
                      </a:r>
                      <a:r>
                        <a:rPr lang="en-US" altLang="ko-KR" sz="1200" u="sng" dirty="0" smtClean="0"/>
                        <a:t>6</a:t>
                      </a:r>
                      <a:r>
                        <a:rPr lang="en-US" altLang="ko-KR" sz="1200" dirty="0" smtClean="0"/>
                        <a:t>,3,7,4,8,</a:t>
                      </a:r>
                      <a:r>
                        <a:rPr lang="en-US" altLang="ko-KR" sz="1200" u="sng" dirty="0" smtClean="0"/>
                        <a:t>1</a:t>
                      </a:r>
                      <a:r>
                        <a:rPr lang="en-US" altLang="ko-KR" sz="1200" dirty="0" smtClean="0"/>
                        <a:t>,</a:t>
                      </a:r>
                      <a:r>
                        <a:rPr lang="en-US" altLang="ko-KR" sz="1200" u="sng" dirty="0" smtClean="0"/>
                        <a:t>5</a:t>
                      </a:r>
                      <a:r>
                        <a:rPr lang="en-US" altLang="ko-KR" sz="1200" dirty="0" smtClean="0"/>
                        <a:t>,</a:t>
                      </a:r>
                      <a:r>
                        <a:rPr lang="en-US" altLang="ko-KR" sz="1200" u="sng" dirty="0" smtClean="0"/>
                        <a:t>2</a:t>
                      </a:r>
                      <a:r>
                        <a:rPr lang="en-US" altLang="ko-KR" sz="1200" dirty="0" smtClean="0"/>
                        <a:t>,</a:t>
                      </a:r>
                      <a:r>
                        <a:rPr lang="en-US" altLang="ko-KR" sz="1200" u="sng" dirty="0" smtClean="0"/>
                        <a:t>6</a:t>
                      </a:r>
                      <a:r>
                        <a:rPr lang="en-US" altLang="ko-KR" sz="1200" dirty="0" smtClean="0"/>
                        <a:t>}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0162741"/>
                  </a:ext>
                </a:extLst>
              </a:tr>
              <a:tr h="18656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DRU106, </a:t>
                      </a:r>
                      <a:r>
                        <a:rPr lang="en-US" altLang="ko-KR" sz="1200" i="1" dirty="0" err="1" smtClean="0"/>
                        <a:t>i</a:t>
                      </a:r>
                      <a:r>
                        <a:rPr lang="en-US" altLang="ko-KR" sz="1200" dirty="0" smtClean="0"/>
                        <a:t>=1:6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1"/>
                      <a:r>
                        <a:rPr lang="en-US" altLang="ko-KR" sz="1200" dirty="0" smtClean="0"/>
                        <a:t>     {  </a:t>
                      </a:r>
                      <a:r>
                        <a:rPr lang="en-US" altLang="ko-KR" sz="1200" u="sng" dirty="0" smtClean="0"/>
                        <a:t>1,   2</a:t>
                      </a:r>
                      <a:r>
                        <a:rPr lang="en-US" altLang="ko-KR" sz="1200" dirty="0" smtClean="0"/>
                        <a:t>,   3,   4,   </a:t>
                      </a:r>
                      <a:r>
                        <a:rPr lang="en-US" altLang="ko-KR" sz="1200" u="sng" dirty="0" smtClean="0"/>
                        <a:t>5,   6</a:t>
                      </a:r>
                      <a:r>
                        <a:rPr lang="en-US" altLang="ko-KR" sz="1200" dirty="0" smtClean="0"/>
                        <a:t>}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3606465"/>
                  </a:ext>
                </a:extLst>
              </a:tr>
              <a:tr h="18656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DRU242, </a:t>
                      </a:r>
                      <a:r>
                        <a:rPr lang="en-US" altLang="ko-KR" sz="1200" i="1" dirty="0" err="1" smtClean="0"/>
                        <a:t>i</a:t>
                      </a:r>
                      <a:r>
                        <a:rPr lang="en-US" altLang="ko-KR" sz="1200" dirty="0" smtClean="0"/>
                        <a:t>=1:3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1"/>
                      <a:r>
                        <a:rPr lang="en-US" altLang="ko-KR" sz="1200" dirty="0" smtClean="0"/>
                        <a:t>     {     </a:t>
                      </a:r>
                      <a:r>
                        <a:rPr lang="en-US" altLang="ko-KR" sz="1200" u="sng" dirty="0" smtClean="0"/>
                        <a:t>2</a:t>
                      </a:r>
                      <a:r>
                        <a:rPr lang="en-US" altLang="ko-KR" sz="1200" dirty="0" smtClean="0"/>
                        <a:t>,        4,         </a:t>
                      </a:r>
                      <a:r>
                        <a:rPr lang="en-US" altLang="ko-KR" sz="1200" u="sng" dirty="0" smtClean="0"/>
                        <a:t>6</a:t>
                      </a:r>
                      <a:r>
                        <a:rPr lang="en-US" altLang="ko-KR" sz="1200" dirty="0" smtClean="0"/>
                        <a:t>}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6800136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43000" y="3915612"/>
            <a:ext cx="6705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Note that CSD is used for DRU UHR-STF transmission to solve unintentional beamforming issue</a:t>
            </a:r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778234" y="5074920"/>
            <a:ext cx="1908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Underlined indices have collision with other DRUs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4883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CSD Starting Index for DBW60 (2/3)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To further reduce the collision of the CSD starting index between DRUs, we can modify CSD starting indices for some 52 DRUs (Option 2)</a:t>
            </a:r>
          </a:p>
          <a:p>
            <a:pPr lvl="1"/>
            <a:r>
              <a:rPr lang="en-US" altLang="ko-KR" sz="1800" dirty="0" smtClean="0"/>
              <a:t>In this approach, we reuse the CSD starting indices for DBW80 as much as possible and minimize the collision</a:t>
            </a:r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r>
              <a:rPr lang="en-US" altLang="ko-KR" sz="1800" dirty="0"/>
              <a:t>The maximum number of DRUs which have the same CSD index is 2 and </a:t>
            </a:r>
            <a:r>
              <a:rPr lang="en-US" altLang="ko-KR" sz="1800" dirty="0" smtClean="0"/>
              <a:t>4 </a:t>
            </a:r>
            <a:r>
              <a:rPr lang="en-US" altLang="ko-KR" sz="1800" dirty="0"/>
              <a:t>for </a:t>
            </a:r>
            <a:r>
              <a:rPr lang="en-US" altLang="ko-KR" sz="1800" dirty="0" err="1"/>
              <a:t>Nss</a:t>
            </a:r>
            <a:r>
              <a:rPr lang="en-US" altLang="ko-KR" sz="1800" dirty="0"/>
              <a:t>=1 and </a:t>
            </a:r>
            <a:r>
              <a:rPr lang="en-US" altLang="ko-KR" sz="1800" dirty="0" err="1"/>
              <a:t>Nss</a:t>
            </a:r>
            <a:r>
              <a:rPr lang="en-US" altLang="ko-KR" sz="1800" dirty="0"/>
              <a:t>=2, respectively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2025</a:t>
            </a:r>
            <a:endParaRPr lang="en-US" dirty="0"/>
          </a:p>
        </p:txBody>
      </p:sp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731848"/>
              </p:ext>
            </p:extLst>
          </p:nvPr>
        </p:nvGraphicFramePr>
        <p:xfrm>
          <a:off x="1752600" y="3404379"/>
          <a:ext cx="4995154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1532335134"/>
                    </a:ext>
                  </a:extLst>
                </a:gridCol>
                <a:gridCol w="3090154">
                  <a:extLst>
                    <a:ext uri="{9D8B030D-6E8A-4147-A177-3AD203B41FA5}">
                      <a16:colId xmlns:a16="http://schemas.microsoft.com/office/drawing/2014/main" val="4120223815"/>
                    </a:ext>
                  </a:extLst>
                </a:gridCol>
              </a:tblGrid>
              <a:tr h="18656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DRU size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CSD starting</a:t>
                      </a:r>
                      <a:r>
                        <a:rPr lang="en-US" altLang="ko-KR" sz="1200" baseline="0" dirty="0" smtClean="0"/>
                        <a:t> index for DBW60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0591093"/>
                  </a:ext>
                </a:extLst>
              </a:tr>
              <a:tr h="18656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DRU52, </a:t>
                      </a:r>
                      <a:r>
                        <a:rPr lang="en-US" altLang="ko-KR" sz="1200" i="1" dirty="0" err="1" smtClean="0"/>
                        <a:t>i</a:t>
                      </a:r>
                      <a:r>
                        <a:rPr lang="en-US" altLang="ko-KR" sz="1200" dirty="0" smtClean="0"/>
                        <a:t>=1:12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1"/>
                      <a:r>
                        <a:rPr lang="en-US" altLang="ko-KR" sz="1200" dirty="0" smtClean="0"/>
                        <a:t>     {</a:t>
                      </a:r>
                      <a:r>
                        <a:rPr lang="en-US" altLang="ko-KR" sz="1200" dirty="0" smtClean="0">
                          <a:solidFill>
                            <a:schemeClr val="tx2"/>
                          </a:solidFill>
                        </a:rPr>
                        <a:t>1,</a:t>
                      </a:r>
                      <a:r>
                        <a:rPr lang="en-US" altLang="ko-KR" sz="1200" u="sng" dirty="0" smtClean="0">
                          <a:solidFill>
                            <a:schemeClr val="tx2"/>
                          </a:solidFill>
                        </a:rPr>
                        <a:t>5</a:t>
                      </a:r>
                      <a:r>
                        <a:rPr lang="en-US" altLang="ko-KR" sz="1200" dirty="0" smtClean="0">
                          <a:solidFill>
                            <a:schemeClr val="tx2"/>
                          </a:solidFill>
                        </a:rPr>
                        <a:t>,2,</a:t>
                      </a:r>
                      <a:r>
                        <a:rPr lang="en-US" altLang="ko-KR" sz="1200" u="sng" dirty="0" smtClean="0">
                          <a:solidFill>
                            <a:schemeClr val="tx2"/>
                          </a:solidFill>
                        </a:rPr>
                        <a:t>6</a:t>
                      </a:r>
                      <a:r>
                        <a:rPr lang="en-US" altLang="ko-KR" sz="1200" dirty="0" smtClean="0">
                          <a:solidFill>
                            <a:schemeClr val="tx2"/>
                          </a:solidFill>
                        </a:rPr>
                        <a:t>,3,</a:t>
                      </a:r>
                      <a:r>
                        <a:rPr lang="en-US" altLang="ko-KR" sz="1200" u="sng" dirty="0" smtClean="0">
                          <a:solidFill>
                            <a:schemeClr val="tx2"/>
                          </a:solidFill>
                        </a:rPr>
                        <a:t>7</a:t>
                      </a:r>
                      <a:r>
                        <a:rPr lang="en-US" altLang="ko-KR" sz="1200" dirty="0" smtClean="0">
                          <a:solidFill>
                            <a:schemeClr val="tx2"/>
                          </a:solidFill>
                        </a:rPr>
                        <a:t>,4,</a:t>
                      </a:r>
                      <a:r>
                        <a:rPr lang="en-US" altLang="ko-KR" sz="1200" u="sng" dirty="0" smtClean="0">
                          <a:solidFill>
                            <a:schemeClr val="tx2"/>
                          </a:solidFill>
                        </a:rPr>
                        <a:t>8</a:t>
                      </a:r>
                      <a:r>
                        <a:rPr lang="en-US" altLang="ko-KR" sz="1200" dirty="0" smtClean="0">
                          <a:solidFill>
                            <a:schemeClr val="tx2"/>
                          </a:solidFill>
                        </a:rPr>
                        <a:t>,</a:t>
                      </a:r>
                      <a:r>
                        <a:rPr lang="en-US" altLang="ko-KR" sz="1200" u="sng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en-US" altLang="ko-KR" sz="1200" dirty="0" smtClean="0">
                          <a:solidFill>
                            <a:schemeClr val="tx2"/>
                          </a:solidFill>
                        </a:rPr>
                        <a:t>,</a:t>
                      </a:r>
                      <a:r>
                        <a:rPr lang="en-US" altLang="ko-KR" sz="1200" u="sng" dirty="0" smtClean="0">
                          <a:solidFill>
                            <a:schemeClr val="tx2"/>
                          </a:solidFill>
                        </a:rPr>
                        <a:t>5</a:t>
                      </a:r>
                      <a:r>
                        <a:rPr lang="en-US" altLang="ko-KR" sz="1200" dirty="0" smtClean="0">
                          <a:solidFill>
                            <a:schemeClr val="tx2"/>
                          </a:solidFill>
                        </a:rPr>
                        <a:t>,</a:t>
                      </a:r>
                      <a:r>
                        <a:rPr lang="en-US" altLang="ko-KR" sz="1200" u="sng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en-US" altLang="ko-KR" sz="1200" dirty="0" smtClean="0">
                          <a:solidFill>
                            <a:schemeClr val="tx2"/>
                          </a:solidFill>
                        </a:rPr>
                        <a:t>,</a:t>
                      </a:r>
                      <a:r>
                        <a:rPr lang="en-US" altLang="ko-KR" sz="1200" u="sng" dirty="0" smtClean="0">
                          <a:solidFill>
                            <a:schemeClr val="tx2"/>
                          </a:solidFill>
                        </a:rPr>
                        <a:t>6</a:t>
                      </a:r>
                      <a:r>
                        <a:rPr lang="en-US" altLang="ko-KR" sz="1200" dirty="0" smtClean="0"/>
                        <a:t>}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0162741"/>
                  </a:ext>
                </a:extLst>
              </a:tr>
              <a:tr h="18656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DRU106, </a:t>
                      </a:r>
                      <a:r>
                        <a:rPr lang="en-US" altLang="ko-KR" sz="1200" i="1" dirty="0" err="1" smtClean="0"/>
                        <a:t>i</a:t>
                      </a:r>
                      <a:r>
                        <a:rPr lang="en-US" altLang="ko-KR" sz="1200" dirty="0" smtClean="0"/>
                        <a:t>=1:6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1"/>
                      <a:r>
                        <a:rPr lang="en-US" altLang="ko-KR" sz="1200" dirty="0" smtClean="0"/>
                        <a:t>     {  </a:t>
                      </a:r>
                      <a:r>
                        <a:rPr lang="en-US" altLang="ko-KR" sz="1200" u="none" dirty="0" smtClean="0"/>
                        <a:t>1,  </a:t>
                      </a:r>
                      <a:r>
                        <a:rPr lang="en-US" altLang="ko-KR" sz="1200" u="none" baseline="0" dirty="0" smtClean="0"/>
                        <a:t> </a:t>
                      </a:r>
                      <a:r>
                        <a:rPr lang="en-US" altLang="ko-KR" sz="1200" u="none" dirty="0" smtClean="0"/>
                        <a:t>2</a:t>
                      </a:r>
                      <a:r>
                        <a:rPr lang="en-US" altLang="ko-KR" sz="1200" dirty="0" smtClean="0"/>
                        <a:t>,   3,   4,</a:t>
                      </a:r>
                      <a:r>
                        <a:rPr lang="en-US" altLang="ko-KR" sz="1200" baseline="0" dirty="0" smtClean="0"/>
                        <a:t>   </a:t>
                      </a:r>
                      <a:r>
                        <a:rPr lang="en-US" altLang="ko-KR" sz="1200" u="sng" baseline="0" dirty="0" smtClean="0"/>
                        <a:t>5</a:t>
                      </a:r>
                      <a:r>
                        <a:rPr lang="en-US" altLang="ko-KR" sz="1200" u="sng" dirty="0" smtClean="0"/>
                        <a:t>,  6</a:t>
                      </a:r>
                      <a:r>
                        <a:rPr lang="en-US" altLang="ko-KR" sz="1200" dirty="0" smtClean="0"/>
                        <a:t>}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3606465"/>
                  </a:ext>
                </a:extLst>
              </a:tr>
              <a:tr h="18656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DRU242, </a:t>
                      </a:r>
                      <a:r>
                        <a:rPr lang="en-US" altLang="ko-KR" sz="1200" i="1" dirty="0" err="1" smtClean="0"/>
                        <a:t>i</a:t>
                      </a:r>
                      <a:r>
                        <a:rPr lang="en-US" altLang="ko-KR" sz="1200" dirty="0" smtClean="0"/>
                        <a:t>=1:3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1"/>
                      <a:r>
                        <a:rPr lang="en-US" altLang="ko-KR" sz="1200" dirty="0" smtClean="0"/>
                        <a:t>     </a:t>
                      </a:r>
                      <a:r>
                        <a:rPr lang="en-US" altLang="ko-KR" sz="1200" u="none" dirty="0" smtClean="0"/>
                        <a:t>{     2,         </a:t>
                      </a:r>
                      <a:r>
                        <a:rPr lang="en-US" altLang="ko-KR" sz="1200" dirty="0" smtClean="0"/>
                        <a:t>4,        </a:t>
                      </a:r>
                      <a:r>
                        <a:rPr lang="en-US" altLang="ko-KR" sz="1200" u="sng" dirty="0" smtClean="0"/>
                        <a:t>6</a:t>
                      </a:r>
                      <a:r>
                        <a:rPr lang="en-US" altLang="ko-KR" sz="1200" dirty="0" smtClean="0"/>
                        <a:t>}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6800136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78234" y="3447871"/>
            <a:ext cx="19085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CSD indices in red are modified values</a:t>
            </a:r>
          </a:p>
          <a:p>
            <a:endParaRPr lang="en-US" altLang="ko-KR" dirty="0"/>
          </a:p>
          <a:p>
            <a:r>
              <a:rPr lang="en-US" altLang="ko-KR" dirty="0"/>
              <a:t>Underlined </a:t>
            </a:r>
            <a:r>
              <a:rPr lang="en-US" altLang="ko-KR" dirty="0" smtClean="0"/>
              <a:t>indices </a:t>
            </a:r>
            <a:r>
              <a:rPr lang="en-US" altLang="ko-KR" dirty="0"/>
              <a:t>have collision with other </a:t>
            </a:r>
            <a:r>
              <a:rPr lang="en-US" altLang="ko-KR" dirty="0" smtClean="0"/>
              <a:t>DRUs for </a:t>
            </a:r>
            <a:r>
              <a:rPr lang="en-US" altLang="ko-KR" dirty="0" err="1" smtClean="0"/>
              <a:t>Nss</a:t>
            </a:r>
            <a:r>
              <a:rPr lang="en-US" altLang="ko-KR" dirty="0" smtClean="0"/>
              <a:t>=1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877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CSD Starting Index for DBW60 (3/3)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To further reduce the collision of the CSD index between DRUs for </a:t>
            </a:r>
            <a:r>
              <a:rPr lang="en-US" altLang="ko-KR" sz="2000" dirty="0" err="1" smtClean="0"/>
              <a:t>Nss</a:t>
            </a:r>
            <a:r>
              <a:rPr lang="en-US" altLang="ko-KR" sz="2000" dirty="0" smtClean="0"/>
              <a:t>=2, we can modify CSD starting indices for some 52 DRUs (Option 3)</a:t>
            </a:r>
          </a:p>
          <a:p>
            <a:pPr lvl="1"/>
            <a:r>
              <a:rPr lang="en-US" altLang="ko-KR" sz="1800" dirty="0" smtClean="0"/>
              <a:t>In this approach, we still reuse the CSD starting indices for DBW80 as much as possible and minimize the collision</a:t>
            </a:r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marL="457200" lvl="1" indent="0">
              <a:buNone/>
            </a:pPr>
            <a:endParaRPr lang="en-US" altLang="ko-KR" sz="1800" dirty="0" smtClean="0"/>
          </a:p>
          <a:p>
            <a:pPr lvl="1"/>
            <a:r>
              <a:rPr lang="en-US" altLang="ko-KR" sz="1800" dirty="0" smtClean="0"/>
              <a:t>The maximum number of DRUs which have the same CSD index is 2 </a:t>
            </a:r>
            <a:r>
              <a:rPr lang="en-US" altLang="ko-KR" sz="1800" dirty="0"/>
              <a:t>and 3 for </a:t>
            </a:r>
            <a:r>
              <a:rPr lang="en-US" altLang="ko-KR" sz="1800" dirty="0" err="1"/>
              <a:t>Nss</a:t>
            </a:r>
            <a:r>
              <a:rPr lang="en-US" altLang="ko-KR" sz="1800" dirty="0"/>
              <a:t>=1 and </a:t>
            </a:r>
            <a:r>
              <a:rPr lang="en-US" altLang="ko-KR" sz="1800" dirty="0" err="1" smtClean="0"/>
              <a:t>Nss</a:t>
            </a:r>
            <a:r>
              <a:rPr lang="en-US" altLang="ko-KR" sz="1800" dirty="0" smtClean="0"/>
              <a:t>=2, respectively</a:t>
            </a:r>
          </a:p>
          <a:p>
            <a:pPr lvl="1"/>
            <a:r>
              <a:rPr lang="en-US" altLang="ko-KR" sz="1800" dirty="0" smtClean="0"/>
              <a:t>This approach also has no collision for 242 DRUs</a:t>
            </a:r>
          </a:p>
          <a:p>
            <a:r>
              <a:rPr lang="en-US" altLang="ko-KR" sz="2000" dirty="0" smtClean="0"/>
              <a:t>Option 1 is sufficient for AGC as shown in [</a:t>
            </a:r>
            <a:r>
              <a:rPr lang="en-US" altLang="ko-KR" sz="2000" dirty="0"/>
              <a:t>1] and it </a:t>
            </a:r>
            <a:r>
              <a:rPr lang="en-US" altLang="ko-KR" sz="2000" dirty="0" smtClean="0"/>
              <a:t>is preferable in terms of implementation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2025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78234" y="3445622"/>
            <a:ext cx="19085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CSD indices in red are modified values</a:t>
            </a:r>
          </a:p>
          <a:p>
            <a:endParaRPr lang="en-US" altLang="ko-KR" dirty="0"/>
          </a:p>
          <a:p>
            <a:r>
              <a:rPr lang="en-US" altLang="ko-KR" dirty="0"/>
              <a:t>Underlined </a:t>
            </a:r>
            <a:r>
              <a:rPr lang="en-US" altLang="ko-KR" dirty="0" smtClean="0"/>
              <a:t>indices </a:t>
            </a:r>
            <a:r>
              <a:rPr lang="en-US" altLang="ko-KR" dirty="0"/>
              <a:t>have collision with other </a:t>
            </a:r>
            <a:r>
              <a:rPr lang="en-US" altLang="ko-KR" dirty="0" smtClean="0"/>
              <a:t>DRUs for </a:t>
            </a:r>
            <a:r>
              <a:rPr lang="en-US" altLang="ko-KR" dirty="0" err="1" smtClean="0"/>
              <a:t>Nss</a:t>
            </a:r>
            <a:r>
              <a:rPr lang="en-US" altLang="ko-KR" dirty="0" smtClean="0"/>
              <a:t>=1</a:t>
            </a:r>
            <a:endParaRPr lang="ko-KR" altLang="en-US" dirty="0"/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9456211"/>
              </p:ext>
            </p:extLst>
          </p:nvPr>
        </p:nvGraphicFramePr>
        <p:xfrm>
          <a:off x="1752600" y="3402874"/>
          <a:ext cx="4995154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1532335134"/>
                    </a:ext>
                  </a:extLst>
                </a:gridCol>
                <a:gridCol w="3090154">
                  <a:extLst>
                    <a:ext uri="{9D8B030D-6E8A-4147-A177-3AD203B41FA5}">
                      <a16:colId xmlns:a16="http://schemas.microsoft.com/office/drawing/2014/main" val="4120223815"/>
                    </a:ext>
                  </a:extLst>
                </a:gridCol>
              </a:tblGrid>
              <a:tr h="18656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DRU size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CSD starting</a:t>
                      </a:r>
                      <a:r>
                        <a:rPr lang="en-US" altLang="ko-KR" sz="1200" baseline="0" dirty="0" smtClean="0"/>
                        <a:t> index for DBW60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0591093"/>
                  </a:ext>
                </a:extLst>
              </a:tr>
              <a:tr h="18656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DRU52, </a:t>
                      </a:r>
                      <a:r>
                        <a:rPr lang="en-US" altLang="ko-KR" sz="1200" i="1" dirty="0" err="1" smtClean="0"/>
                        <a:t>i</a:t>
                      </a:r>
                      <a:r>
                        <a:rPr lang="en-US" altLang="ko-KR" sz="1200" dirty="0" smtClean="0"/>
                        <a:t>=1:12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1"/>
                      <a:r>
                        <a:rPr lang="en-US" altLang="ko-KR" sz="1200" dirty="0" smtClean="0"/>
                        <a:t>     {</a:t>
                      </a:r>
                      <a:r>
                        <a:rPr lang="en-US" altLang="ko-KR" sz="1200" u="sng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altLang="ko-KR" sz="1200" u="sng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,2,</a:t>
                      </a:r>
                      <a:r>
                        <a:rPr lang="en-US" altLang="ko-KR" sz="1200" u="sng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altLang="ko-KR" sz="1200" u="sng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altLang="ko-KR" sz="1200" u="sng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,4,</a:t>
                      </a:r>
                      <a:r>
                        <a:rPr lang="en-US" altLang="ko-KR" sz="1200" u="none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altLang="ko-KR" sz="1200" u="sng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altLang="ko-KR" sz="1200" u="sng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altLang="ko-KR" sz="1200" u="sng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altLang="ko-KR" sz="1200" u="none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altLang="ko-KR" sz="1200" dirty="0" smtClean="0"/>
                        <a:t>}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0162741"/>
                  </a:ext>
                </a:extLst>
              </a:tr>
              <a:tr h="18656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DRU106, </a:t>
                      </a:r>
                      <a:r>
                        <a:rPr lang="en-US" altLang="ko-KR" sz="1200" i="1" dirty="0" err="1" smtClean="0"/>
                        <a:t>i</a:t>
                      </a:r>
                      <a:r>
                        <a:rPr lang="en-US" altLang="ko-KR" sz="1200" dirty="0" smtClean="0"/>
                        <a:t>=1:6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1"/>
                      <a:r>
                        <a:rPr lang="en-US" altLang="ko-KR" sz="1200" dirty="0" smtClean="0"/>
                        <a:t>     {  </a:t>
                      </a:r>
                      <a:r>
                        <a:rPr lang="en-US" altLang="ko-KR" sz="1200" u="sng" dirty="0" smtClean="0"/>
                        <a:t>1</a:t>
                      </a:r>
                      <a:r>
                        <a:rPr lang="en-US" altLang="ko-KR" sz="1200" u="none" dirty="0" smtClean="0"/>
                        <a:t>,  </a:t>
                      </a:r>
                      <a:r>
                        <a:rPr lang="en-US" altLang="ko-KR" sz="1200" u="none" baseline="0" dirty="0" smtClean="0"/>
                        <a:t> </a:t>
                      </a:r>
                      <a:r>
                        <a:rPr lang="en-US" altLang="ko-KR" sz="1200" u="none" dirty="0" smtClean="0"/>
                        <a:t>2</a:t>
                      </a:r>
                      <a:r>
                        <a:rPr lang="en-US" altLang="ko-KR" sz="1200" dirty="0" smtClean="0"/>
                        <a:t>,   </a:t>
                      </a:r>
                      <a:r>
                        <a:rPr lang="en-US" altLang="ko-KR" sz="1200" u="sng" dirty="0" smtClean="0"/>
                        <a:t>3</a:t>
                      </a:r>
                      <a:r>
                        <a:rPr lang="en-US" altLang="ko-KR" sz="1200" dirty="0" smtClean="0"/>
                        <a:t>,   4,</a:t>
                      </a:r>
                      <a:r>
                        <a:rPr lang="en-US" altLang="ko-KR" sz="1200" baseline="0" dirty="0" smtClean="0"/>
                        <a:t>   </a:t>
                      </a:r>
                      <a:r>
                        <a:rPr lang="en-US" altLang="ko-KR" sz="1200" u="sng" baseline="0" dirty="0" smtClean="0"/>
                        <a:t>5</a:t>
                      </a:r>
                      <a:r>
                        <a:rPr lang="en-US" altLang="ko-KR" sz="1200" u="none" dirty="0" smtClean="0"/>
                        <a:t>,  6</a:t>
                      </a:r>
                      <a:r>
                        <a:rPr lang="en-US" altLang="ko-KR" sz="1200" dirty="0" smtClean="0"/>
                        <a:t>}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3606465"/>
                  </a:ext>
                </a:extLst>
              </a:tr>
              <a:tr h="18656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DRU242, </a:t>
                      </a:r>
                      <a:r>
                        <a:rPr lang="en-US" altLang="ko-KR" sz="1200" i="1" dirty="0" err="1" smtClean="0"/>
                        <a:t>i</a:t>
                      </a:r>
                      <a:r>
                        <a:rPr lang="en-US" altLang="ko-KR" sz="1200" dirty="0" smtClean="0"/>
                        <a:t>=1:3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1"/>
                      <a:r>
                        <a:rPr lang="en-US" altLang="ko-KR" sz="1200" dirty="0" smtClean="0"/>
                        <a:t>     </a:t>
                      </a:r>
                      <a:r>
                        <a:rPr lang="en-US" altLang="ko-KR" sz="1200" u="none" dirty="0" smtClean="0"/>
                        <a:t>{     2,         </a:t>
                      </a:r>
                      <a:r>
                        <a:rPr lang="en-US" altLang="ko-KR" sz="1200" dirty="0" smtClean="0"/>
                        <a:t>4</a:t>
                      </a:r>
                      <a:r>
                        <a:rPr lang="en-US" altLang="ko-KR" sz="1200" u="none" dirty="0" smtClean="0"/>
                        <a:t>,        6</a:t>
                      </a:r>
                      <a:r>
                        <a:rPr lang="en-US" altLang="ko-KR" sz="1200" dirty="0" smtClean="0"/>
                        <a:t>}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68001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938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PS160 and RU Allocation S</a:t>
            </a:r>
            <a:r>
              <a:rPr lang="en-US" altLang="ko-KR" dirty="0" smtClean="0"/>
              <a:t>ubfields</a:t>
            </a:r>
            <a:br>
              <a:rPr lang="en-US" altLang="ko-KR" dirty="0" smtClean="0"/>
            </a:br>
            <a:r>
              <a:rPr lang="en-US" altLang="ko-KR" dirty="0" smtClean="0"/>
              <a:t>for DBW60 (1/2)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96913" y="1752600"/>
            <a:ext cx="7772400" cy="4343400"/>
          </a:xfrm>
        </p:spPr>
        <p:txBody>
          <a:bodyPr/>
          <a:lstStyle/>
          <a:p>
            <a:r>
              <a:rPr lang="en-US" altLang="ko-KR" sz="2000" dirty="0" smtClean="0"/>
              <a:t>The following table describes encoding of the PS160 and RU allocation subfields in a UHR variant User Info field for DBW80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2025</a:t>
            </a:r>
            <a:endParaRPr 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2564895"/>
            <a:ext cx="4876800" cy="3531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74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PS160 and RU Allocation Subfields</a:t>
            </a:r>
            <a:br>
              <a:rPr lang="en-US" altLang="ko-KR" dirty="0"/>
            </a:br>
            <a:r>
              <a:rPr lang="en-US" altLang="ko-KR" dirty="0"/>
              <a:t>for </a:t>
            </a:r>
            <a:r>
              <a:rPr lang="en-US" altLang="ko-KR" dirty="0" smtClean="0"/>
              <a:t>DBW60 (2/2)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can modify the table in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the previous slide for DBW60</a:t>
            </a:r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r>
              <a:rPr lang="en-US" altLang="ko-KR" sz="1800" dirty="0" smtClean="0"/>
              <a:t>While we </a:t>
            </a:r>
            <a:r>
              <a:rPr lang="en-US" altLang="ko-KR" sz="1800" dirty="0"/>
              <a:t>can also consider modifying the PHY DRU index </a:t>
            </a:r>
            <a:r>
              <a:rPr lang="en-US" altLang="ko-KR" sz="1800" dirty="0" smtClean="0"/>
              <a:t>based</a:t>
            </a:r>
            <a:r>
              <a:rPr lang="ko-KR" altLang="en-US" sz="1800" dirty="0" smtClean="0"/>
              <a:t> </a:t>
            </a:r>
            <a:r>
              <a:rPr lang="en-US" altLang="ko-KR" sz="1800" smtClean="0"/>
              <a:t>on</a:t>
            </a:r>
            <a:r>
              <a:rPr lang="en-US" altLang="ko-KR" sz="1800" smtClean="0"/>
              <a:t> </a:t>
            </a:r>
            <a:r>
              <a:rPr lang="en-US" altLang="ko-KR" sz="1800" dirty="0"/>
              <a:t>the number of DRUs for DBW60 in each 80 MHz frequency </a:t>
            </a:r>
            <a:r>
              <a:rPr lang="en-US" altLang="ko-KR" sz="1800" dirty="0" err="1" smtClean="0"/>
              <a:t>subblock</a:t>
            </a:r>
            <a:r>
              <a:rPr lang="en-US" altLang="ko-KR" sz="1800" dirty="0" smtClean="0"/>
              <a:t>, we prefer to keep the values as in the DBW80 design for consistency and simple implementation </a:t>
            </a:r>
            <a:endParaRPr lang="en-US" altLang="ko-KR" sz="1800" dirty="0"/>
          </a:p>
          <a:p>
            <a:pPr lvl="1"/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2025</a:t>
            </a:r>
            <a:endParaRPr lang="en-US" dirty="0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9843766"/>
              </p:ext>
            </p:extLst>
          </p:nvPr>
        </p:nvGraphicFramePr>
        <p:xfrm>
          <a:off x="1562100" y="2129825"/>
          <a:ext cx="6096000" cy="2941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1828256259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23726927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00625235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94312186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324683189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99258882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424263761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943969180"/>
                    </a:ext>
                  </a:extLst>
                </a:gridCol>
              </a:tblGrid>
              <a:tr h="8403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PS160 subfield</a:t>
                      </a:r>
                      <a:endParaRPr lang="ko-KR" sz="9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B0 of the RU Allocation subfield</a:t>
                      </a:r>
                      <a:endParaRPr lang="ko-KR" sz="9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B7-B1 of the RU Allocation subfield</a:t>
                      </a:r>
                      <a:endParaRPr lang="ko-KR" sz="9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Bandwidth (MHz)</a:t>
                      </a:r>
                      <a:endParaRPr lang="ko-KR" sz="9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DRU Size</a:t>
                      </a:r>
                      <a:endParaRPr lang="ko-KR" sz="9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DRU </a:t>
                      </a:r>
                      <a:r>
                        <a:rPr lang="en-US" sz="900" dirty="0" smtClean="0">
                          <a:effectLst/>
                        </a:rPr>
                        <a:t>index</a:t>
                      </a:r>
                      <a:endParaRPr lang="ko-KR" sz="9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80MHz frequency </a:t>
                      </a:r>
                      <a:r>
                        <a:rPr lang="en-US" sz="900" dirty="0" err="1">
                          <a:effectLst/>
                        </a:rPr>
                        <a:t>subblock</a:t>
                      </a:r>
                      <a:r>
                        <a:rPr lang="en-US" sz="900" dirty="0">
                          <a:effectLst/>
                        </a:rPr>
                        <a:t> index (l)</a:t>
                      </a:r>
                      <a:endParaRPr lang="ko-KR" sz="9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PHY DRU index</a:t>
                      </a:r>
                      <a:endParaRPr lang="ko-KR" sz="9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01315753"/>
                  </a:ext>
                </a:extLst>
              </a:tr>
              <a:tr h="210094">
                <a:tc rowSpan="7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0-3:</a:t>
                      </a:r>
                      <a:br>
                        <a:rPr lang="en-US" sz="900" dirty="0">
                          <a:effectLst/>
                        </a:rPr>
                      </a:br>
                      <a:r>
                        <a:rPr lang="en-US" sz="900" dirty="0">
                          <a:effectLst/>
                        </a:rPr>
                        <a:t>80 MHz frequency </a:t>
                      </a:r>
                      <a:r>
                        <a:rPr lang="en-US" sz="900" dirty="0" err="1">
                          <a:effectLst/>
                        </a:rPr>
                        <a:t>subblock</a:t>
                      </a:r>
                      <a:r>
                        <a:rPr lang="en-US" sz="900" dirty="0">
                          <a:effectLst/>
                        </a:rPr>
                        <a:t> where the DRU is located</a:t>
                      </a:r>
                      <a:endParaRPr lang="ko-KR" sz="9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 rowSpan="7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0-36</a:t>
                      </a:r>
                      <a:endParaRPr lang="ko-KR" sz="9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Reserved</a:t>
                      </a:r>
                      <a:endParaRPr lang="ko-KR" sz="9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Reserved</a:t>
                      </a:r>
                      <a:endParaRPr lang="ko-KR" sz="9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Reserved</a:t>
                      </a:r>
                      <a:endParaRPr lang="ko-KR" sz="9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Reserved</a:t>
                      </a:r>
                      <a:endParaRPr lang="ko-KR" sz="9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Reserved</a:t>
                      </a:r>
                      <a:endParaRPr lang="ko-KR" sz="9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52805436"/>
                  </a:ext>
                </a:extLst>
              </a:tr>
              <a:tr h="420189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37-48</a:t>
                      </a:r>
                      <a:endParaRPr lang="ko-KR" sz="9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80, 160, or 320</a:t>
                      </a:r>
                      <a:endParaRPr lang="ko-KR" sz="9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52</a:t>
                      </a:r>
                      <a:endParaRPr lang="ko-KR" sz="9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DRU1 to </a:t>
                      </a:r>
                      <a:r>
                        <a:rPr lang="en-US" sz="900" dirty="0" smtClean="0">
                          <a:effectLst/>
                        </a:rPr>
                        <a:t>DRU12</a:t>
                      </a:r>
                      <a:endParaRPr lang="ko-KR" sz="9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1" dirty="0">
                          <a:effectLst/>
                        </a:rPr>
                        <a:t>N</a:t>
                      </a:r>
                      <a:endParaRPr lang="ko-KR" sz="900" i="1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16x</a:t>
                      </a:r>
                      <a:r>
                        <a:rPr lang="en-US" sz="900" i="1" dirty="0" smtClean="0">
                          <a:effectLst/>
                        </a:rPr>
                        <a:t>N</a:t>
                      </a:r>
                      <a:r>
                        <a:rPr lang="en-US" sz="900" dirty="0" smtClean="0">
                          <a:effectLst/>
                        </a:rPr>
                        <a:t> </a:t>
                      </a:r>
                      <a:r>
                        <a:rPr lang="en-US" sz="900" dirty="0">
                          <a:effectLst/>
                        </a:rPr>
                        <a:t>+ DRU index</a:t>
                      </a:r>
                      <a:endParaRPr lang="ko-KR" sz="9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83532386"/>
                  </a:ext>
                </a:extLst>
              </a:tr>
              <a:tr h="210094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49-52</a:t>
                      </a:r>
                      <a:endParaRPr lang="ko-KR" sz="9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Reserved</a:t>
                      </a:r>
                      <a:endParaRPr lang="ko-KR" sz="9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Reserved</a:t>
                      </a:r>
                      <a:endParaRPr lang="ko-KR" sz="9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Reserved</a:t>
                      </a:r>
                      <a:endParaRPr lang="ko-KR" sz="9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Reserved</a:t>
                      </a:r>
                      <a:endParaRPr lang="ko-KR" sz="9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Reserved</a:t>
                      </a:r>
                      <a:endParaRPr lang="ko-KR" sz="9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97747568"/>
                  </a:ext>
                </a:extLst>
              </a:tr>
              <a:tr h="420189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53-58</a:t>
                      </a:r>
                      <a:endParaRPr lang="ko-KR" sz="9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80, 160, or 320</a:t>
                      </a:r>
                      <a:endParaRPr lang="ko-KR" sz="9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106</a:t>
                      </a:r>
                      <a:endParaRPr lang="ko-KR" sz="9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DRU1 to </a:t>
                      </a:r>
                      <a:r>
                        <a:rPr lang="en-US" sz="900" dirty="0" smtClean="0">
                          <a:effectLst/>
                        </a:rPr>
                        <a:t>DRU6</a:t>
                      </a:r>
                      <a:endParaRPr lang="ko-KR" sz="9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1" dirty="0">
                          <a:effectLst/>
                        </a:rPr>
                        <a:t>N</a:t>
                      </a:r>
                      <a:endParaRPr lang="ko-KR" sz="900" i="1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8</a:t>
                      </a:r>
                      <a:r>
                        <a:rPr lang="en-US" sz="900" dirty="0" smtClean="0">
                          <a:effectLst/>
                        </a:rPr>
                        <a:t>x</a:t>
                      </a:r>
                      <a:r>
                        <a:rPr lang="en-US" sz="900" i="1" dirty="0" smtClean="0">
                          <a:effectLst/>
                        </a:rPr>
                        <a:t>N</a:t>
                      </a:r>
                      <a:r>
                        <a:rPr lang="en-US" sz="900" dirty="0" smtClean="0">
                          <a:effectLst/>
                        </a:rPr>
                        <a:t> </a:t>
                      </a:r>
                      <a:r>
                        <a:rPr lang="en-US" sz="900" dirty="0">
                          <a:effectLst/>
                        </a:rPr>
                        <a:t>+ DRU index</a:t>
                      </a:r>
                      <a:endParaRPr lang="ko-KR" sz="9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5494353"/>
                  </a:ext>
                </a:extLst>
              </a:tr>
              <a:tr h="210094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59-60</a:t>
                      </a:r>
                      <a:endParaRPr lang="ko-KR" sz="9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Reserved</a:t>
                      </a:r>
                      <a:endParaRPr lang="ko-KR" sz="9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Reserved</a:t>
                      </a:r>
                      <a:endParaRPr lang="ko-KR" sz="9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Reserved</a:t>
                      </a:r>
                      <a:endParaRPr lang="ko-KR" sz="9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Reserved</a:t>
                      </a:r>
                      <a:endParaRPr lang="ko-KR" sz="9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Reserved</a:t>
                      </a:r>
                      <a:endParaRPr lang="ko-KR" sz="9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97429060"/>
                  </a:ext>
                </a:extLst>
              </a:tr>
              <a:tr h="420189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61-63</a:t>
                      </a:r>
                      <a:endParaRPr lang="ko-KR" sz="9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80, 160, or 320</a:t>
                      </a:r>
                      <a:endParaRPr lang="ko-KR" sz="9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242</a:t>
                      </a:r>
                      <a:endParaRPr lang="ko-KR" sz="9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DRU1 to </a:t>
                      </a:r>
                      <a:r>
                        <a:rPr lang="en-US" sz="900" dirty="0" smtClean="0">
                          <a:effectLst/>
                        </a:rPr>
                        <a:t>DRU3</a:t>
                      </a:r>
                      <a:endParaRPr lang="ko-KR" sz="9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0" i="1" dirty="0">
                          <a:effectLst/>
                        </a:rPr>
                        <a:t>N</a:t>
                      </a:r>
                      <a:endParaRPr lang="ko-KR" sz="900" b="0" i="1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4</a:t>
                      </a:r>
                      <a:r>
                        <a:rPr lang="en-US" sz="900" dirty="0" smtClean="0">
                          <a:effectLst/>
                        </a:rPr>
                        <a:t>x</a:t>
                      </a:r>
                      <a:r>
                        <a:rPr lang="en-US" sz="900" i="1" dirty="0" smtClean="0">
                          <a:effectLst/>
                        </a:rPr>
                        <a:t>N</a:t>
                      </a:r>
                      <a:r>
                        <a:rPr lang="en-US" sz="900" dirty="0" smtClean="0">
                          <a:effectLst/>
                        </a:rPr>
                        <a:t> </a:t>
                      </a:r>
                      <a:r>
                        <a:rPr lang="en-US" sz="900" dirty="0">
                          <a:effectLst/>
                        </a:rPr>
                        <a:t>+ DRU index</a:t>
                      </a:r>
                      <a:endParaRPr lang="ko-KR" sz="9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91487499"/>
                  </a:ext>
                </a:extLst>
              </a:tr>
              <a:tr h="210094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64-127</a:t>
                      </a:r>
                      <a:endParaRPr lang="ko-KR" sz="9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Reserved</a:t>
                      </a:r>
                      <a:endParaRPr lang="ko-KR" sz="9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Reserved</a:t>
                      </a:r>
                      <a:endParaRPr lang="ko-KR" sz="9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Reserved</a:t>
                      </a:r>
                      <a:endParaRPr lang="ko-KR" sz="9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Reserved</a:t>
                      </a:r>
                      <a:endParaRPr lang="ko-KR" sz="9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Reserved</a:t>
                      </a:r>
                      <a:endParaRPr lang="ko-KR" sz="9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102315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22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Constant </a:t>
            </a:r>
            <a:r>
              <a:rPr lang="en-US" altLang="ko-KR" dirty="0" smtClean="0"/>
              <a:t>Shift Value in Wide Bandwidth for DBW60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The following table describes </a:t>
            </a:r>
            <a:r>
              <a:rPr lang="en-US" altLang="ko-KR" sz="2000" dirty="0" smtClean="0"/>
              <a:t>constant </a:t>
            </a:r>
            <a:r>
              <a:rPr lang="en-US" altLang="ko-KR" sz="2000" dirty="0"/>
              <a:t>shift value for DRU on a frequency </a:t>
            </a:r>
            <a:r>
              <a:rPr lang="en-US" altLang="ko-KR" sz="2000" dirty="0" err="1"/>
              <a:t>subblock</a:t>
            </a:r>
            <a:r>
              <a:rPr lang="en-US" altLang="ko-KR" sz="2000" dirty="0"/>
              <a:t> of wide bandwidth</a:t>
            </a:r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For DBW60, we can just use the constant shift value defined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in the 80 MHz frequency </a:t>
            </a:r>
            <a:r>
              <a:rPr lang="en-US" altLang="ko-KR" sz="2000" dirty="0" err="1" smtClean="0"/>
              <a:t>subblock</a:t>
            </a:r>
            <a:endParaRPr lang="en-US" altLang="ko-KR" sz="2000" dirty="0" smtClean="0"/>
          </a:p>
          <a:p>
            <a:pPr lvl="1"/>
            <a:r>
              <a:rPr lang="en-US" altLang="ko-KR" sz="1800" dirty="0" smtClean="0"/>
              <a:t>DBW60 is defined in an 80 MHz frequency </a:t>
            </a:r>
            <a:r>
              <a:rPr lang="en-US" altLang="ko-KR" sz="1800" dirty="0" err="1" smtClean="0"/>
              <a:t>subblock</a:t>
            </a:r>
            <a:r>
              <a:rPr lang="en-US" altLang="ko-KR" sz="1800" dirty="0" smtClean="0"/>
              <a:t> where the last 20 MHz is punctured</a:t>
            </a:r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2025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0576" y="2438400"/>
            <a:ext cx="4248787" cy="231794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38200" y="4724400"/>
            <a:ext cx="792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Constant shift values defined in 20 / 40 / 80 MHz frequency </a:t>
            </a:r>
            <a:r>
              <a:rPr lang="en-US" altLang="ko-KR" dirty="0" err="1" smtClean="0"/>
              <a:t>subblocks</a:t>
            </a:r>
            <a:r>
              <a:rPr lang="en-US" altLang="ko-KR" dirty="0" smtClean="0"/>
              <a:t> are used for DBW20 / DBW40 / DBW80, respectively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7866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</a:t>
            </a:r>
            <a:r>
              <a:rPr lang="en-US" altLang="ko-KR" sz="2000" dirty="0" smtClean="0"/>
              <a:t>support </a:t>
            </a:r>
            <a:r>
              <a:rPr lang="en-US" altLang="ko-KR" sz="2000" dirty="0"/>
              <a:t>to add the following table for encoding of the PS160 and RU allocation subfields in a UHR variant User Info field for </a:t>
            </a:r>
            <a:r>
              <a:rPr lang="en-US" altLang="ko-KR" sz="2000" dirty="0" smtClean="0"/>
              <a:t>DBW60</a:t>
            </a:r>
            <a:r>
              <a:rPr lang="ko-KR" altLang="en-US" sz="2000" dirty="0" smtClean="0"/>
              <a:t> </a:t>
            </a:r>
            <a:r>
              <a:rPr lang="en-US" altLang="ko-KR" sz="2000" dirty="0"/>
              <a:t>to the 11bn SFD?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March 2025</a:t>
            </a:r>
            <a:endParaRPr lang="en-US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7678643"/>
              </p:ext>
            </p:extLst>
          </p:nvPr>
        </p:nvGraphicFramePr>
        <p:xfrm>
          <a:off x="1562100" y="2819400"/>
          <a:ext cx="6096000" cy="2941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1828256259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23726927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00625235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94312186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324683189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99258882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424263761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943969180"/>
                    </a:ext>
                  </a:extLst>
                </a:gridCol>
              </a:tblGrid>
              <a:tr h="8403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PS160 subfield</a:t>
                      </a:r>
                      <a:endParaRPr lang="ko-KR" sz="9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B0 of the RU Allocation subfield</a:t>
                      </a:r>
                      <a:endParaRPr lang="ko-KR" sz="9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B7-B1 of the RU Allocation subfield</a:t>
                      </a:r>
                      <a:endParaRPr lang="ko-KR" sz="9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Bandwidth (MHz)</a:t>
                      </a:r>
                      <a:endParaRPr lang="ko-KR" sz="9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DRU Size</a:t>
                      </a:r>
                      <a:endParaRPr lang="ko-KR" sz="9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DRU </a:t>
                      </a:r>
                      <a:r>
                        <a:rPr lang="en-US" sz="900" dirty="0" smtClean="0">
                          <a:effectLst/>
                        </a:rPr>
                        <a:t>index</a:t>
                      </a:r>
                      <a:endParaRPr lang="ko-KR" sz="9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80MHz frequency </a:t>
                      </a:r>
                      <a:r>
                        <a:rPr lang="en-US" sz="900" dirty="0" err="1">
                          <a:effectLst/>
                        </a:rPr>
                        <a:t>subblock</a:t>
                      </a:r>
                      <a:r>
                        <a:rPr lang="en-US" sz="900" dirty="0">
                          <a:effectLst/>
                        </a:rPr>
                        <a:t> index (l)</a:t>
                      </a:r>
                      <a:endParaRPr lang="ko-KR" sz="9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PHY DRU index</a:t>
                      </a:r>
                      <a:endParaRPr lang="ko-KR" sz="9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01315753"/>
                  </a:ext>
                </a:extLst>
              </a:tr>
              <a:tr h="210094">
                <a:tc rowSpan="7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0-3:</a:t>
                      </a:r>
                      <a:br>
                        <a:rPr lang="en-US" sz="900" dirty="0">
                          <a:effectLst/>
                        </a:rPr>
                      </a:br>
                      <a:r>
                        <a:rPr lang="en-US" sz="900" dirty="0">
                          <a:effectLst/>
                        </a:rPr>
                        <a:t>80 MHz frequency </a:t>
                      </a:r>
                      <a:r>
                        <a:rPr lang="en-US" sz="900" dirty="0" err="1">
                          <a:effectLst/>
                        </a:rPr>
                        <a:t>subblock</a:t>
                      </a:r>
                      <a:r>
                        <a:rPr lang="en-US" sz="900" dirty="0">
                          <a:effectLst/>
                        </a:rPr>
                        <a:t> where the DRU is located</a:t>
                      </a:r>
                      <a:endParaRPr lang="ko-KR" sz="9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 rowSpan="7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0-36</a:t>
                      </a:r>
                      <a:endParaRPr lang="ko-KR" sz="9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Reserved</a:t>
                      </a:r>
                      <a:endParaRPr lang="ko-KR" sz="9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Reserved</a:t>
                      </a:r>
                      <a:endParaRPr lang="ko-KR" sz="9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Reserved</a:t>
                      </a:r>
                      <a:endParaRPr lang="ko-KR" sz="9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Reserved</a:t>
                      </a:r>
                      <a:endParaRPr lang="ko-KR" sz="9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Reserved</a:t>
                      </a:r>
                      <a:endParaRPr lang="ko-KR" sz="9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52805436"/>
                  </a:ext>
                </a:extLst>
              </a:tr>
              <a:tr h="420189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37-48</a:t>
                      </a:r>
                      <a:endParaRPr lang="ko-KR" sz="9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80, 160, or 320</a:t>
                      </a:r>
                      <a:endParaRPr lang="ko-KR" sz="9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52</a:t>
                      </a:r>
                      <a:endParaRPr lang="ko-KR" sz="9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DRU1 to </a:t>
                      </a:r>
                      <a:r>
                        <a:rPr lang="en-US" sz="900" dirty="0" smtClean="0">
                          <a:effectLst/>
                        </a:rPr>
                        <a:t>DRU12</a:t>
                      </a:r>
                      <a:endParaRPr lang="ko-KR" sz="9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1" dirty="0">
                          <a:effectLst/>
                        </a:rPr>
                        <a:t>N</a:t>
                      </a:r>
                      <a:endParaRPr lang="ko-KR" sz="900" i="1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16x</a:t>
                      </a:r>
                      <a:r>
                        <a:rPr lang="en-US" sz="900" i="1" dirty="0" smtClean="0">
                          <a:effectLst/>
                        </a:rPr>
                        <a:t>N</a:t>
                      </a:r>
                      <a:r>
                        <a:rPr lang="en-US" sz="900" dirty="0" smtClean="0">
                          <a:effectLst/>
                        </a:rPr>
                        <a:t> </a:t>
                      </a:r>
                      <a:r>
                        <a:rPr lang="en-US" sz="900" dirty="0">
                          <a:effectLst/>
                        </a:rPr>
                        <a:t>+ DRU index</a:t>
                      </a:r>
                      <a:endParaRPr lang="ko-KR" sz="9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83532386"/>
                  </a:ext>
                </a:extLst>
              </a:tr>
              <a:tr h="210094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49-52</a:t>
                      </a:r>
                      <a:endParaRPr lang="ko-KR" sz="9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Reserved</a:t>
                      </a:r>
                      <a:endParaRPr lang="ko-KR" sz="9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Reserved</a:t>
                      </a:r>
                      <a:endParaRPr lang="ko-KR" sz="9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Reserved</a:t>
                      </a:r>
                      <a:endParaRPr lang="ko-KR" sz="9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Reserved</a:t>
                      </a:r>
                      <a:endParaRPr lang="ko-KR" sz="9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Reserved</a:t>
                      </a:r>
                      <a:endParaRPr lang="ko-KR" sz="9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97747568"/>
                  </a:ext>
                </a:extLst>
              </a:tr>
              <a:tr h="420189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53-58</a:t>
                      </a:r>
                      <a:endParaRPr lang="ko-KR" sz="9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80, 160, or 320</a:t>
                      </a:r>
                      <a:endParaRPr lang="ko-KR" sz="9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106</a:t>
                      </a:r>
                      <a:endParaRPr lang="ko-KR" sz="9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DRU1 to </a:t>
                      </a:r>
                      <a:r>
                        <a:rPr lang="en-US" sz="900" dirty="0" smtClean="0">
                          <a:effectLst/>
                        </a:rPr>
                        <a:t>DRU6</a:t>
                      </a:r>
                      <a:endParaRPr lang="ko-KR" sz="9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1" dirty="0">
                          <a:effectLst/>
                        </a:rPr>
                        <a:t>N</a:t>
                      </a:r>
                      <a:endParaRPr lang="ko-KR" sz="900" i="1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8</a:t>
                      </a:r>
                      <a:r>
                        <a:rPr lang="en-US" sz="900" dirty="0" smtClean="0">
                          <a:effectLst/>
                        </a:rPr>
                        <a:t>x</a:t>
                      </a:r>
                      <a:r>
                        <a:rPr lang="en-US" sz="900" i="1" dirty="0" smtClean="0">
                          <a:effectLst/>
                        </a:rPr>
                        <a:t>N</a:t>
                      </a:r>
                      <a:r>
                        <a:rPr lang="en-US" sz="900" dirty="0" smtClean="0">
                          <a:effectLst/>
                        </a:rPr>
                        <a:t> </a:t>
                      </a:r>
                      <a:r>
                        <a:rPr lang="en-US" sz="900" dirty="0">
                          <a:effectLst/>
                        </a:rPr>
                        <a:t>+ DRU index</a:t>
                      </a:r>
                      <a:endParaRPr lang="ko-KR" sz="9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5494353"/>
                  </a:ext>
                </a:extLst>
              </a:tr>
              <a:tr h="210094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59-60</a:t>
                      </a:r>
                      <a:endParaRPr lang="ko-KR" sz="9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Reserved</a:t>
                      </a:r>
                      <a:endParaRPr lang="ko-KR" sz="9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Reserved</a:t>
                      </a:r>
                      <a:endParaRPr lang="ko-KR" sz="9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Reserved</a:t>
                      </a:r>
                      <a:endParaRPr lang="ko-KR" sz="9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Reserved</a:t>
                      </a:r>
                      <a:endParaRPr lang="ko-KR" sz="9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Reserved</a:t>
                      </a:r>
                      <a:endParaRPr lang="ko-KR" sz="9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97429060"/>
                  </a:ext>
                </a:extLst>
              </a:tr>
              <a:tr h="420189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61-63</a:t>
                      </a:r>
                      <a:endParaRPr lang="ko-KR" sz="9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80, 160, or 320</a:t>
                      </a:r>
                      <a:endParaRPr lang="ko-KR" sz="9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242</a:t>
                      </a:r>
                      <a:endParaRPr lang="ko-KR" sz="9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DRU1 to </a:t>
                      </a:r>
                      <a:r>
                        <a:rPr lang="en-US" sz="900" dirty="0" smtClean="0">
                          <a:effectLst/>
                        </a:rPr>
                        <a:t>DRU3</a:t>
                      </a:r>
                      <a:endParaRPr lang="ko-KR" sz="9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0" i="1" dirty="0">
                          <a:effectLst/>
                        </a:rPr>
                        <a:t>N</a:t>
                      </a:r>
                      <a:endParaRPr lang="ko-KR" sz="900" b="0" i="1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4</a:t>
                      </a:r>
                      <a:r>
                        <a:rPr lang="en-US" sz="900" dirty="0" smtClean="0">
                          <a:effectLst/>
                        </a:rPr>
                        <a:t>x</a:t>
                      </a:r>
                      <a:r>
                        <a:rPr lang="en-US" sz="900" i="1" dirty="0" smtClean="0">
                          <a:effectLst/>
                        </a:rPr>
                        <a:t>N</a:t>
                      </a:r>
                      <a:r>
                        <a:rPr lang="en-US" sz="900" dirty="0" smtClean="0">
                          <a:effectLst/>
                        </a:rPr>
                        <a:t> </a:t>
                      </a:r>
                      <a:r>
                        <a:rPr lang="en-US" sz="900" dirty="0">
                          <a:effectLst/>
                        </a:rPr>
                        <a:t>+ DRU index</a:t>
                      </a:r>
                      <a:endParaRPr lang="ko-KR" sz="9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91487499"/>
                  </a:ext>
                </a:extLst>
              </a:tr>
              <a:tr h="210094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64-127</a:t>
                      </a:r>
                      <a:endParaRPr lang="ko-KR" sz="9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Reserved</a:t>
                      </a:r>
                      <a:endParaRPr lang="ko-KR" sz="9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Reserved</a:t>
                      </a:r>
                      <a:endParaRPr lang="ko-KR" sz="9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Reserved</a:t>
                      </a:r>
                      <a:endParaRPr lang="ko-KR" sz="9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Reserved</a:t>
                      </a:r>
                      <a:endParaRPr lang="ko-KR" sz="9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Reserved</a:t>
                      </a:r>
                      <a:endParaRPr lang="ko-KR" sz="9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102315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223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355491</TotalTime>
  <Words>1066</Words>
  <Application>Microsoft Office PowerPoint</Application>
  <PresentationFormat>화면 슬라이드 쇼(4:3)</PresentationFormat>
  <Paragraphs>263</Paragraphs>
  <Slides>11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7" baseType="lpstr">
      <vt:lpstr>굴림</vt:lpstr>
      <vt:lpstr>맑은 고딕</vt:lpstr>
      <vt:lpstr>맑은 고딕</vt:lpstr>
      <vt:lpstr>Arial</vt:lpstr>
      <vt:lpstr>Times New Roman</vt:lpstr>
      <vt:lpstr>802-11-Submission</vt:lpstr>
      <vt:lpstr>Open Issues for 60 MHz DBW</vt:lpstr>
      <vt:lpstr>Introduction</vt:lpstr>
      <vt:lpstr>CSD Starting Index for DBW60 (1/3)</vt:lpstr>
      <vt:lpstr>CSD Starting Index for DBW60 (2/3)</vt:lpstr>
      <vt:lpstr>CSD Starting Index for DBW60 (3/3)</vt:lpstr>
      <vt:lpstr>PS160 and RU Allocation Subfields for DBW60 (1/2)</vt:lpstr>
      <vt:lpstr>PS160 and RU Allocation Subfields for DBW60 (2/2)</vt:lpstr>
      <vt:lpstr>Constant Shift Value in Wide Bandwidth for DBW60</vt:lpstr>
      <vt:lpstr>Straw Poll #1</vt:lpstr>
      <vt:lpstr>Straw Poll #2</vt:lpstr>
      <vt:lpstr>References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admin</cp:lastModifiedBy>
  <cp:revision>7610</cp:revision>
  <cp:lastPrinted>2019-01-10T23:08:02Z</cp:lastPrinted>
  <dcterms:created xsi:type="dcterms:W3CDTF">2007-05-21T21:00:37Z</dcterms:created>
  <dcterms:modified xsi:type="dcterms:W3CDTF">2025-03-08T01:27:38Z</dcterms:modified>
</cp:coreProperties>
</file>