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5"/>
  </p:notesMasterIdLst>
  <p:handoutMasterIdLst>
    <p:handoutMasterId r:id="rId16"/>
  </p:handoutMasterIdLst>
  <p:sldIdLst>
    <p:sldId id="269" r:id="rId2"/>
    <p:sldId id="640" r:id="rId3"/>
    <p:sldId id="641" r:id="rId4"/>
    <p:sldId id="645" r:id="rId5"/>
    <p:sldId id="643" r:id="rId6"/>
    <p:sldId id="648" r:id="rId7"/>
    <p:sldId id="649" r:id="rId8"/>
    <p:sldId id="647" r:id="rId9"/>
    <p:sldId id="629" r:id="rId10"/>
    <p:sldId id="588" r:id="rId11"/>
    <p:sldId id="636" r:id="rId12"/>
    <p:sldId id="646" r:id="rId13"/>
    <p:sldId id="500"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cmAuthor id="2" name="Hanxiao (Tony, CT Lab)" initials="H(CL" lastIdx="3" clrIdx="1"/>
  <p:cmAuthor id="3" name="weijie" initials="weijie" lastIdx="1" clrIdx="2"/>
  <p:cmAuthor id="4" name="Qi Yinan" initials="QY" lastIdx="1" clrIdx="3">
    <p:extLst>
      <p:ext uri="{19B8F6BF-5375-455C-9EA6-DF929625EA0E}">
        <p15:presenceInfo xmlns:p15="http://schemas.microsoft.com/office/powerpoint/2012/main" userId="28a9accb1e34224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69" autoAdjust="0"/>
    <p:restoredTop sz="93875" autoAdjust="0"/>
  </p:normalViewPr>
  <p:slideViewPr>
    <p:cSldViewPr>
      <p:cViewPr varScale="1">
        <p:scale>
          <a:sx n="114" d="100"/>
          <a:sy n="114" d="100"/>
        </p:scale>
        <p:origin x="172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smtClean="0"/>
            </a:lvl1pPr>
          </a:lstStyle>
          <a:p>
            <a:pPr>
              <a:defRPr/>
            </a:pPr>
            <a:r>
              <a:rPr lang="en-US" dirty="0"/>
              <a:t>Page </a:t>
            </a:r>
            <a:fld id="{3F99EF29-387F-42BB-8A81-132E16DF8442}" type="slidenum">
              <a:rPr lang="en-US" dirty="0"/>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Page </a:t>
            </a:r>
            <a:fld id="{870C1BA4-1CEE-4CD8-8532-343A8D2B3155}" type="slidenum">
              <a:rPr lang="en-US" dirty="0"/>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dirty="0"/>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p:spPr>
      </p:sp>
      <p:sp>
        <p:nvSpPr>
          <p:cNvPr id="10247"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10</a:t>
            </a:fld>
            <a:endParaRPr lang="zh-CN" altLang="en-US"/>
          </a:p>
        </p:txBody>
      </p:sp>
    </p:spTree>
    <p:extLst>
      <p:ext uri="{BB962C8B-B14F-4D97-AF65-F5344CB8AC3E}">
        <p14:creationId xmlns:p14="http://schemas.microsoft.com/office/powerpoint/2010/main" val="12504260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11</a:t>
            </a:fld>
            <a:endParaRPr lang="zh-CN" altLang="en-US"/>
          </a:p>
        </p:txBody>
      </p:sp>
    </p:spTree>
    <p:extLst>
      <p:ext uri="{BB962C8B-B14F-4D97-AF65-F5344CB8AC3E}">
        <p14:creationId xmlns:p14="http://schemas.microsoft.com/office/powerpoint/2010/main" val="28001860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12</a:t>
            </a:fld>
            <a:endParaRPr lang="zh-CN" altLang="en-US"/>
          </a:p>
        </p:txBody>
      </p:sp>
    </p:spTree>
    <p:extLst>
      <p:ext uri="{BB962C8B-B14F-4D97-AF65-F5344CB8AC3E}">
        <p14:creationId xmlns:p14="http://schemas.microsoft.com/office/powerpoint/2010/main" val="13755852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t>13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57442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3</a:t>
            </a:fld>
            <a:endParaRPr lang="zh-CN" altLang="en-US"/>
          </a:p>
        </p:txBody>
      </p:sp>
    </p:spTree>
    <p:extLst>
      <p:ext uri="{BB962C8B-B14F-4D97-AF65-F5344CB8AC3E}">
        <p14:creationId xmlns:p14="http://schemas.microsoft.com/office/powerpoint/2010/main" val="1294784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4</a:t>
            </a:fld>
            <a:endParaRPr lang="zh-CN" altLang="en-US"/>
          </a:p>
        </p:txBody>
      </p:sp>
    </p:spTree>
    <p:extLst>
      <p:ext uri="{BB962C8B-B14F-4D97-AF65-F5344CB8AC3E}">
        <p14:creationId xmlns:p14="http://schemas.microsoft.com/office/powerpoint/2010/main" val="1888015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5</a:t>
            </a:fld>
            <a:endParaRPr lang="zh-CN" altLang="en-US"/>
          </a:p>
        </p:txBody>
      </p:sp>
    </p:spTree>
    <p:extLst>
      <p:ext uri="{BB962C8B-B14F-4D97-AF65-F5344CB8AC3E}">
        <p14:creationId xmlns:p14="http://schemas.microsoft.com/office/powerpoint/2010/main" val="41662872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6</a:t>
            </a:fld>
            <a:endParaRPr lang="zh-CN" altLang="en-US"/>
          </a:p>
        </p:txBody>
      </p:sp>
    </p:spTree>
    <p:extLst>
      <p:ext uri="{BB962C8B-B14F-4D97-AF65-F5344CB8AC3E}">
        <p14:creationId xmlns:p14="http://schemas.microsoft.com/office/powerpoint/2010/main" val="14874538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7</a:t>
            </a:fld>
            <a:endParaRPr lang="zh-CN" altLang="en-US"/>
          </a:p>
        </p:txBody>
      </p:sp>
    </p:spTree>
    <p:extLst>
      <p:ext uri="{BB962C8B-B14F-4D97-AF65-F5344CB8AC3E}">
        <p14:creationId xmlns:p14="http://schemas.microsoft.com/office/powerpoint/2010/main" val="294349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8</a:t>
            </a:fld>
            <a:endParaRPr lang="zh-CN" altLang="en-US"/>
          </a:p>
        </p:txBody>
      </p:sp>
    </p:spTree>
    <p:extLst>
      <p:ext uri="{BB962C8B-B14F-4D97-AF65-F5344CB8AC3E}">
        <p14:creationId xmlns:p14="http://schemas.microsoft.com/office/powerpoint/2010/main" val="35875040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9</a:t>
            </a:fld>
            <a:endParaRPr lang="zh-CN" altLang="en-US"/>
          </a:p>
        </p:txBody>
      </p:sp>
    </p:spTree>
    <p:extLst>
      <p:ext uri="{BB962C8B-B14F-4D97-AF65-F5344CB8AC3E}">
        <p14:creationId xmlns:p14="http://schemas.microsoft.com/office/powerpoint/2010/main" val="2658504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p:txBody>
          <a:bodyPr/>
          <a:lstStyle>
            <a:lvl1pPr>
              <a:defRPr/>
            </a:lvl1pPr>
          </a:lstStyle>
          <a:p>
            <a:pPr>
              <a:defRPr/>
            </a:pPr>
            <a:r>
              <a:rPr lang="en-US" dirty="0"/>
              <a:t>Slide </a:t>
            </a:r>
            <a:fld id="{3099D1E7-2CFE-4362-BB72-AF97192842EA}" type="slidenum">
              <a:rPr lang="en-US" dirty="0"/>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a:t>Yinan Qi (OPPO)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a:xfrm>
            <a:off x="4610068" y="6475413"/>
            <a:ext cx="64" cy="184666"/>
          </a:xfrm>
        </p:spPr>
        <p:txBody>
          <a:bodyPr/>
          <a:lstStyle/>
          <a:p>
            <a:endParaRPr lang="zh-CN" altLang="en-US" dirty="0"/>
          </a:p>
        </p:txBody>
      </p:sp>
    </p:spTree>
    <p:extLst>
      <p:ext uri="{BB962C8B-B14F-4D97-AF65-F5344CB8AC3E}">
        <p14:creationId xmlns:p14="http://schemas.microsoft.com/office/powerpoint/2010/main" val="108472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Zhisong</a:t>
            </a:r>
            <a:r>
              <a:rPr lang="en-GB" dirty="0"/>
              <a:t> </a:t>
            </a:r>
            <a:r>
              <a:rPr lang="en-GB" dirty="0" err="1"/>
              <a:t>Zuo</a:t>
            </a:r>
            <a:r>
              <a:rPr lang="en-GB" dirty="0"/>
              <a:t>(OPPO)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smtClean="0"/>
            </a:lvl1pPr>
          </a:lstStyle>
          <a:p>
            <a:pPr>
              <a:defRPr/>
            </a:pPr>
            <a:r>
              <a:rPr lang="en-US" dirty="0"/>
              <a:t>Slide </a:t>
            </a:r>
            <a:fld id="{1020D93E-1000-485A-B4A0-9946B8CFFE0D}" type="slidenum">
              <a:rPr lang="en-US" dirty="0"/>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0" y="685800"/>
            <a:ext cx="9144000" cy="870323"/>
          </a:xfrm>
          <a:noFill/>
        </p:spPr>
        <p:txBody>
          <a:bodyPr/>
          <a:lstStyle/>
          <a:p>
            <a:r>
              <a:rPr lang="en-US" altLang="zh-CN" dirty="0">
                <a:solidFill>
                  <a:schemeClr val="tx1"/>
                </a:solidFill>
              </a:rPr>
              <a:t>TSF for trigger based AMP communication</a:t>
            </a:r>
            <a:endParaRPr lang="en-US" dirty="0">
              <a:solidFill>
                <a:schemeClr val="tx1"/>
              </a:solidFill>
            </a:endParaRPr>
          </a:p>
        </p:txBody>
      </p:sp>
      <p:sp>
        <p:nvSpPr>
          <p:cNvPr id="7173" name="Rectangle 6"/>
          <p:cNvSpPr>
            <a:spLocks noGrp="1" noChangeArrowheads="1"/>
          </p:cNvSpPr>
          <p:nvPr>
            <p:ph idx="1"/>
          </p:nvPr>
        </p:nvSpPr>
        <p:spPr>
          <a:xfrm>
            <a:off x="723900" y="1600200"/>
            <a:ext cx="7772400" cy="4495800"/>
          </a:xfrm>
          <a:noFill/>
        </p:spPr>
        <p:txBody>
          <a:bodyPr/>
          <a:lstStyle/>
          <a:p>
            <a:pPr algn="ctr">
              <a:buFontTx/>
              <a:buNone/>
            </a:pPr>
            <a:r>
              <a:rPr lang="en-US" sz="1800" dirty="0"/>
              <a:t>Date:</a:t>
            </a:r>
            <a:r>
              <a:rPr lang="en-US" sz="1800" b="0" dirty="0"/>
              <a:t> 2025-03-06</a:t>
            </a:r>
          </a:p>
        </p:txBody>
      </p:sp>
      <p:sp>
        <p:nvSpPr>
          <p:cNvPr id="8" name="Rectangle 12"/>
          <p:cNvSpPr>
            <a:spLocks noChangeArrowheads="1"/>
          </p:cNvSpPr>
          <p:nvPr/>
        </p:nvSpPr>
        <p:spPr bwMode="auto">
          <a:xfrm>
            <a:off x="838200" y="2162576"/>
            <a:ext cx="1368339" cy="250021"/>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Footer Placeholder 2"/>
          <p:cNvSpPr>
            <a:spLocks noGrp="1"/>
          </p:cNvSpPr>
          <p:nvPr>
            <p:ph type="ftr" sz="quarter" idx="3"/>
          </p:nvPr>
        </p:nvSpPr>
        <p:spPr>
          <a:xfrm flipH="1">
            <a:off x="6400800" y="6475413"/>
            <a:ext cx="2143060" cy="184666"/>
          </a:xfrm>
        </p:spPr>
        <p:txBody>
          <a:bodyPr/>
          <a:lstStyle/>
          <a:p>
            <a:pPr>
              <a:defRPr/>
            </a:pPr>
            <a:r>
              <a:rPr lang="en-US" altLang="zh-CN" dirty="0"/>
              <a:t>Chuanfeng He (OPPO)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3099D1E7-2CFE-4362-BB72-AF97192842EA}" type="slidenum">
              <a:rPr lang="en-US" smtClean="0"/>
              <a:t>1</a:t>
            </a:fld>
            <a:endParaRPr lang="en-US" dirty="0"/>
          </a:p>
        </p:txBody>
      </p:sp>
      <p:graphicFrame>
        <p:nvGraphicFramePr>
          <p:cNvPr id="5" name="Table 8"/>
          <p:cNvGraphicFramePr>
            <a:graphicFrameLocks noGrp="1"/>
          </p:cNvGraphicFramePr>
          <p:nvPr>
            <p:extLst>
              <p:ext uri="{D42A27DB-BD31-4B8C-83A1-F6EECF244321}">
                <p14:modId xmlns:p14="http://schemas.microsoft.com/office/powerpoint/2010/main" val="230342616"/>
              </p:ext>
            </p:extLst>
          </p:nvPr>
        </p:nvGraphicFramePr>
        <p:xfrm>
          <a:off x="838200" y="2701138"/>
          <a:ext cx="7886702" cy="2479068"/>
        </p:xfrm>
        <a:graphic>
          <a:graphicData uri="http://schemas.openxmlformats.org/drawingml/2006/table">
            <a:tbl>
              <a:tblPr firstRow="1" bandRow="1">
                <a:tableStyleId>{F5AB1C69-6EDB-4FF4-983F-18BD219EF322}</a:tableStyleId>
              </a:tblPr>
              <a:tblGrid>
                <a:gridCol w="1752600">
                  <a:extLst>
                    <a:ext uri="{9D8B030D-6E8A-4147-A177-3AD203B41FA5}">
                      <a16:colId xmlns:a16="http://schemas.microsoft.com/office/drawing/2014/main" val="20000"/>
                    </a:ext>
                  </a:extLst>
                </a:gridCol>
                <a:gridCol w="1425624">
                  <a:extLst>
                    <a:ext uri="{9D8B030D-6E8A-4147-A177-3AD203B41FA5}">
                      <a16:colId xmlns:a16="http://schemas.microsoft.com/office/drawing/2014/main" val="20001"/>
                    </a:ext>
                  </a:extLst>
                </a:gridCol>
                <a:gridCol w="1961866">
                  <a:extLst>
                    <a:ext uri="{9D8B030D-6E8A-4147-A177-3AD203B41FA5}">
                      <a16:colId xmlns:a16="http://schemas.microsoft.com/office/drawing/2014/main" val="20002"/>
                    </a:ext>
                  </a:extLst>
                </a:gridCol>
                <a:gridCol w="754182">
                  <a:extLst>
                    <a:ext uri="{9D8B030D-6E8A-4147-A177-3AD203B41FA5}">
                      <a16:colId xmlns:a16="http://schemas.microsoft.com/office/drawing/2014/main" val="20003"/>
                    </a:ext>
                  </a:extLst>
                </a:gridCol>
                <a:gridCol w="199243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ltLang="zh-CN" sz="1200" b="0" dirty="0">
                          <a:effectLst/>
                          <a:latin typeface="Times New Roman" panose="02020603050405020304" pitchFamily="18" charset="0"/>
                          <a:ea typeface="+mn-ea"/>
                          <a:cs typeface="Times New Roman" panose="02020603050405020304" pitchFamily="18" charset="0"/>
                        </a:rPr>
                        <a:t>Chuanfeng He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b="0" dirty="0">
                          <a:solidFill>
                            <a:srgbClr val="000000"/>
                          </a:solidFill>
                          <a:latin typeface="Times New Roman" panose="02020603050405020304" pitchFamily="18" charset="0"/>
                          <a:ea typeface="+mn-ea"/>
                          <a:cs typeface="Times New Roman" panose="02020603050405020304" pitchFamily="18" charset="0"/>
                        </a:rPr>
                        <a:t>OPPO</a:t>
                      </a:r>
                    </a:p>
                    <a:p>
                      <a:pPr marL="0" marR="0" algn="ctr">
                        <a:spcBef>
                          <a:spcPts val="0"/>
                        </a:spcBef>
                        <a:spcAft>
                          <a:spcPts val="0"/>
                        </a:spcAft>
                      </a:pPr>
                      <a:endParaRPr lang="en-US" sz="1200" b="0" i="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hechuanfeng@oppo.com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Times New Roman" panose="02020603050405020304" pitchFamily="18" charset="0"/>
                          <a:ea typeface="+mn-ea"/>
                          <a:cs typeface="Times New Roman" panose="02020603050405020304" pitchFamily="18" charset="0"/>
                        </a:rPr>
                        <a:t>Weijie</a:t>
                      </a:r>
                      <a:r>
                        <a:rPr lang="en-US" altLang="zh-CN" sz="1200" dirty="0">
                          <a:latin typeface="Times New Roman" panose="02020603050405020304" pitchFamily="18" charset="0"/>
                          <a:ea typeface="+mn-ea"/>
                          <a:cs typeface="Times New Roman" panose="02020603050405020304" pitchFamily="18" charset="0"/>
                        </a:rPr>
                        <a:t> Xu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xuweijie@oppo.com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457200" marR="457200" lvl="0" indent="0" algn="ctr" defTabSz="914400" rtl="0" eaLnBrk="1" fontAlgn="auto" latinLnBrk="0" hangingPunct="1">
                        <a:lnSpc>
                          <a:spcPct val="100000"/>
                        </a:lnSpc>
                        <a:spcBef>
                          <a:spcPts val="0"/>
                        </a:spcBef>
                        <a:spcAft>
                          <a:spcPts val="120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Yinan Qi</a:t>
                      </a: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v-qiyinan@oppo.com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824858"/>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550375"/>
                  </a:ext>
                </a:extLst>
              </a:tr>
              <a:tr h="275452">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089006"/>
                  </a:ext>
                </a:extLst>
              </a:tr>
              <a:tr h="275452">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498489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3074825"/>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479541"/>
                  </a:ext>
                </a:extLst>
              </a:tr>
            </a:tbl>
          </a:graphicData>
        </a:graphic>
      </p:graphicFrame>
      <p:sp>
        <p:nvSpPr>
          <p:cNvPr id="11" name="Rectangle 1">
            <a:extLst>
              <a:ext uri="{FF2B5EF4-FFF2-40B4-BE49-F238E27FC236}">
                <a16:creationId xmlns:a16="http://schemas.microsoft.com/office/drawing/2014/main" id="{7418231F-1399-42AA-8C68-122438488FA5}"/>
              </a:ext>
            </a:extLst>
          </p:cNvPr>
          <p:cNvSpPr/>
          <p:nvPr/>
        </p:nvSpPr>
        <p:spPr>
          <a:xfrm>
            <a:off x="5486400" y="285349"/>
            <a:ext cx="3238502" cy="369332"/>
          </a:xfrm>
          <a:prstGeom prst="rect">
            <a:avLst/>
          </a:prstGeom>
        </p:spPr>
        <p:txBody>
          <a:bodyPr wrap="square">
            <a:spAutoFit/>
          </a:bodyPr>
          <a:lstStyle/>
          <a:p>
            <a:r>
              <a:rPr lang="en-SG" altLang="zh-CN" sz="1800" b="1" dirty="0">
                <a:solidFill>
                  <a:srgbClr val="000000"/>
                </a:solidFill>
                <a:latin typeface="+mn-lt"/>
              </a:rPr>
              <a:t>Doc.: IEEE 802.11-25/0342r0</a:t>
            </a:r>
          </a:p>
        </p:txBody>
      </p:sp>
      <p:sp>
        <p:nvSpPr>
          <p:cNvPr id="12" name="Date Placeholder 3">
            <a:extLst>
              <a:ext uri="{FF2B5EF4-FFF2-40B4-BE49-F238E27FC236}">
                <a16:creationId xmlns:a16="http://schemas.microsoft.com/office/drawing/2014/main" id="{0267D32A-FFA2-45AC-BF4C-9CEBFF7D490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 2025</a:t>
            </a:r>
            <a:endParaRPr lang="en-GB" sz="1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Proposal</a:t>
            </a:r>
            <a:endParaRPr lang="zh-CN" altLang="en-US" sz="2700" b="1" dirty="0">
              <a:solidFill>
                <a:schemeClr val="tx2"/>
              </a:solidFill>
              <a:latin typeface="+mj-lt"/>
              <a:ea typeface="+mj-ea"/>
              <a:cs typeface="+mj-cs"/>
            </a:endParaRPr>
          </a:p>
        </p:txBody>
      </p:sp>
      <p:sp>
        <p:nvSpPr>
          <p:cNvPr id="18" name="文本框 17"/>
          <p:cNvSpPr txBox="1"/>
          <p:nvPr/>
        </p:nvSpPr>
        <p:spPr>
          <a:xfrm>
            <a:off x="642970" y="1676400"/>
            <a:ext cx="7934260" cy="2154436"/>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GB" altLang="zh-CN" sz="2000" kern="0" dirty="0">
                <a:solidFill>
                  <a:srgbClr val="000000"/>
                </a:solidFill>
                <a:ea typeface="OPPOSans M" panose="00020600040101010101" pitchFamily="18" charset="-122"/>
              </a:rPr>
              <a:t>Introduce </a:t>
            </a:r>
            <a:r>
              <a:rPr lang="en-US" altLang="zh-CN" sz="2000" kern="0" dirty="0">
                <a:solidFill>
                  <a:srgbClr val="000000"/>
                </a:solidFill>
                <a:ea typeface="OPPOSans M" panose="00020600040101010101" pitchFamily="18" charset="-122"/>
              </a:rPr>
              <a:t>short timestamp for AMP TSF. The length of timestamp is TBD.</a:t>
            </a:r>
          </a:p>
          <a:p>
            <a:pPr marL="342900" lvl="1" indent="-342900" algn="just">
              <a:spcBef>
                <a:spcPts val="0"/>
              </a:spcBef>
              <a:spcAft>
                <a:spcPts val="600"/>
              </a:spcAft>
              <a:buFont typeface="Wingdings" panose="05000000000000000000" pitchFamily="2" charset="2"/>
              <a:buChar char="p"/>
            </a:pPr>
            <a:r>
              <a:rPr lang="en-GB" altLang="zh-CN" sz="2000" kern="0" dirty="0">
                <a:solidFill>
                  <a:srgbClr val="000000"/>
                </a:solidFill>
                <a:ea typeface="OPPOSans M" panose="00020600040101010101" pitchFamily="18" charset="-122"/>
              </a:rPr>
              <a:t>AMP STA can obtain a short timestamp through </a:t>
            </a:r>
            <a:r>
              <a:rPr lang="en-US" altLang="zh-CN" sz="2000" kern="0" dirty="0">
                <a:solidFill>
                  <a:srgbClr val="000000"/>
                </a:solidFill>
                <a:ea typeface="OPPOSans M" panose="00020600040101010101" pitchFamily="18" charset="-122"/>
              </a:rPr>
              <a:t>AMP DL Frame sent by AP for soliciting AMP uplink PPDU(s) from one or more 802.11bp clients. </a:t>
            </a:r>
          </a:p>
          <a:p>
            <a:pPr marL="342900" lvl="1" indent="-342900" algn="just">
              <a:spcBef>
                <a:spcPts val="0"/>
              </a:spcBef>
              <a:spcAft>
                <a:spcPts val="600"/>
              </a:spcAft>
              <a:buFont typeface="Wingdings" panose="05000000000000000000" pitchFamily="2" charset="2"/>
              <a:buChar char="p"/>
            </a:pPr>
            <a:endParaRPr lang="en-US" altLang="zh-CN" sz="24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10</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802.11-25/0342r0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 2025</a:t>
            </a:r>
            <a:endParaRPr lang="en-GB" altLang="zh-CN" sz="1800" b="1" dirty="0"/>
          </a:p>
        </p:txBody>
      </p:sp>
    </p:spTree>
    <p:extLst>
      <p:ext uri="{BB962C8B-B14F-4D97-AF65-F5344CB8AC3E}">
        <p14:creationId xmlns:p14="http://schemas.microsoft.com/office/powerpoint/2010/main" val="400493778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Straw Poll #1</a:t>
            </a:r>
            <a:endParaRPr lang="zh-CN" altLang="en-US" sz="26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11</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802.11-25/0342r0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 2025</a:t>
            </a:r>
            <a:endParaRPr lang="en-GB" altLang="zh-CN" sz="1800" b="1" dirty="0"/>
          </a:p>
        </p:txBody>
      </p:sp>
      <p:sp>
        <p:nvSpPr>
          <p:cNvPr id="12" name="Content Placeholder 2">
            <a:extLst>
              <a:ext uri="{FF2B5EF4-FFF2-40B4-BE49-F238E27FC236}">
                <a16:creationId xmlns:a16="http://schemas.microsoft.com/office/drawing/2014/main" id="{499B6E8E-88D7-4229-95E3-6CAB69EA2999}"/>
              </a:ext>
            </a:extLst>
          </p:cNvPr>
          <p:cNvSpPr txBox="1">
            <a:spLocks/>
          </p:cNvSpPr>
          <p:nvPr/>
        </p:nvSpPr>
        <p:spPr>
          <a:xfrm>
            <a:off x="609600" y="1676400"/>
            <a:ext cx="8382000" cy="495299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a:t>Do you agree with the following text:</a:t>
            </a:r>
          </a:p>
          <a:p>
            <a:pPr lvl="1"/>
            <a:r>
              <a:rPr lang="en-US" altLang="zh-CN" dirty="0">
                <a:effectLst/>
                <a:latin typeface="Times New Roman" panose="02020603050405020304" pitchFamily="18" charset="0"/>
                <a:ea typeface="宋体" panose="02010600030101010101" pitchFamily="2" charset="-122"/>
                <a:cs typeface="Times New Roman" panose="02020603050405020304" pitchFamily="18" charset="0"/>
              </a:rPr>
              <a:t>Short timestamp is defined to support AMP TSF. The length of timestamp is TBD.</a:t>
            </a:r>
          </a:p>
          <a:p>
            <a:endParaRPr lang="en-US" kern="0" dirty="0"/>
          </a:p>
          <a:p>
            <a:r>
              <a:rPr lang="en-US" kern="0" dirty="0"/>
              <a:t>Yes</a:t>
            </a:r>
          </a:p>
          <a:p>
            <a:r>
              <a:rPr lang="en-US" kern="0" dirty="0"/>
              <a:t>No</a:t>
            </a:r>
          </a:p>
          <a:p>
            <a:r>
              <a:rPr lang="en-US" kern="0" dirty="0"/>
              <a:t>Abstain</a:t>
            </a:r>
          </a:p>
        </p:txBody>
      </p:sp>
    </p:spTree>
    <p:extLst>
      <p:ext uri="{BB962C8B-B14F-4D97-AF65-F5344CB8AC3E}">
        <p14:creationId xmlns:p14="http://schemas.microsoft.com/office/powerpoint/2010/main" val="738090258"/>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Straw Poll #2</a:t>
            </a:r>
            <a:endParaRPr lang="zh-CN" altLang="en-US" sz="26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12</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802.11-25/0342r0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 2025</a:t>
            </a:r>
            <a:endParaRPr lang="en-GB" altLang="zh-CN" sz="1800" b="1" dirty="0"/>
          </a:p>
        </p:txBody>
      </p:sp>
      <p:sp>
        <p:nvSpPr>
          <p:cNvPr id="12" name="Content Placeholder 2">
            <a:extLst>
              <a:ext uri="{FF2B5EF4-FFF2-40B4-BE49-F238E27FC236}">
                <a16:creationId xmlns:a16="http://schemas.microsoft.com/office/drawing/2014/main" id="{499B6E8E-88D7-4229-95E3-6CAB69EA2999}"/>
              </a:ext>
            </a:extLst>
          </p:cNvPr>
          <p:cNvSpPr txBox="1">
            <a:spLocks/>
          </p:cNvSpPr>
          <p:nvPr/>
        </p:nvSpPr>
        <p:spPr>
          <a:xfrm>
            <a:off x="609600" y="1676400"/>
            <a:ext cx="8382000" cy="495299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a:t>Do you agree with the following text:</a:t>
            </a:r>
          </a:p>
          <a:p>
            <a:pPr lvl="1"/>
            <a:r>
              <a:rPr lang="en-US" altLang="zh-CN" dirty="0">
                <a:latin typeface="Times New Roman" panose="02020603050405020304" pitchFamily="18" charset="0"/>
                <a:ea typeface="宋体" panose="02010600030101010101" pitchFamily="2" charset="-122"/>
                <a:cs typeface="Times New Roman" panose="02020603050405020304" pitchFamily="18" charset="0"/>
              </a:rPr>
              <a:t>If an AMP device is able to support TSF, it can obtain timestamp through  AMP DL Frame sent by AP </a:t>
            </a: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for soliciting </a:t>
            </a:r>
            <a:r>
              <a:rPr lang="en-US" altLang="zh-CN" dirty="0">
                <a:latin typeface="Times New Roman" panose="02020603050405020304" pitchFamily="18" charset="0"/>
                <a:ea typeface="宋体" panose="02010600030101010101" pitchFamily="2" charset="-122"/>
                <a:cs typeface="Times New Roman" panose="02020603050405020304" pitchFamily="18" charset="0"/>
              </a:rPr>
              <a:t>AMP uplink PPDU(s) from one or more 802.11bp clients. </a:t>
            </a:r>
          </a:p>
          <a:p>
            <a:endParaRPr lang="en-US" kern="0" dirty="0"/>
          </a:p>
          <a:p>
            <a:endParaRPr lang="en-US" kern="0" dirty="0"/>
          </a:p>
          <a:p>
            <a:endParaRPr lang="en-US" kern="0" dirty="0"/>
          </a:p>
          <a:p>
            <a:r>
              <a:rPr lang="en-US" kern="0" dirty="0"/>
              <a:t>Yes</a:t>
            </a:r>
          </a:p>
          <a:p>
            <a:r>
              <a:rPr lang="en-US" kern="0" dirty="0"/>
              <a:t>No</a:t>
            </a:r>
          </a:p>
          <a:p>
            <a:r>
              <a:rPr lang="en-US" kern="0" dirty="0"/>
              <a:t>Abstain</a:t>
            </a:r>
          </a:p>
        </p:txBody>
      </p:sp>
    </p:spTree>
    <p:extLst>
      <p:ext uri="{BB962C8B-B14F-4D97-AF65-F5344CB8AC3E}">
        <p14:creationId xmlns:p14="http://schemas.microsoft.com/office/powerpoint/2010/main" val="119562841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696912" y="543806"/>
            <a:ext cx="7772400" cy="1066800"/>
          </a:xfrm>
        </p:spPr>
        <p:txBody>
          <a:bodyPr/>
          <a:lstStyle/>
          <a:p>
            <a:pPr algn="ctr">
              <a:spcBef>
                <a:spcPct val="0"/>
              </a:spcBef>
              <a:defRPr/>
            </a:pPr>
            <a:r>
              <a:rPr lang="en-US" dirty="0"/>
              <a:t>Reference</a:t>
            </a:r>
            <a:endParaRPr lang="en-GB" altLang="zh-CN" sz="3200" dirty="0">
              <a:solidFill>
                <a:schemeClr val="tx2"/>
              </a:solidFill>
              <a:latin typeface="+mj-lt"/>
              <a:ea typeface="+mj-ea"/>
              <a:cs typeface="+mj-cs"/>
            </a:endParaRPr>
          </a:p>
        </p:txBody>
      </p:sp>
      <p:sp>
        <p:nvSpPr>
          <p:cNvPr id="10" name="Content Placeholder 2"/>
          <p:cNvSpPr txBox="1">
            <a:spLocks noChangeArrowheads="1"/>
          </p:cNvSpPr>
          <p:nvPr/>
        </p:nvSpPr>
        <p:spPr bwMode="auto">
          <a:xfrm>
            <a:off x="529432" y="1610606"/>
            <a:ext cx="7631112" cy="4071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buFont typeface="+mj-lt"/>
              <a:buAutoNum type="arabicPeriod"/>
            </a:pPr>
            <a:endParaRPr lang="zh-CN" altLang="zh-CN" sz="1600" dirty="0"/>
          </a:p>
          <a:p>
            <a:pPr marL="457200" indent="-457200">
              <a:buFont typeface="+mj-lt"/>
              <a:buAutoNum type="arabicPeriod"/>
            </a:pPr>
            <a:r>
              <a:rPr lang="en-SG" altLang="zh-CN" sz="1800" dirty="0">
                <a:latin typeface="Times New Roman" panose="02020603050405020304" pitchFamily="18" charset="0"/>
                <a:cs typeface="Times New Roman" panose="02020603050405020304" pitchFamily="18" charset="0"/>
              </a:rPr>
              <a:t>IEEE 802.</a:t>
            </a:r>
            <a:r>
              <a:rPr lang="en-US" altLang="zh-CN" sz="1800" dirty="0">
                <a:latin typeface="Times New Roman" panose="02020603050405020304" pitchFamily="18" charset="0"/>
                <a:cs typeface="Times New Roman" panose="02020603050405020304" pitchFamily="18" charset="0"/>
              </a:rPr>
              <a:t>11-24/1613</a:t>
            </a:r>
            <a:r>
              <a:rPr lang="en-SG" altLang="zh-CN" sz="1800" dirty="0">
                <a:latin typeface="Times New Roman" panose="02020603050405020304" pitchFamily="18" charset="0"/>
                <a:cs typeface="Times New Roman" panose="02020603050405020304" pitchFamily="18" charset="0"/>
              </a:rPr>
              <a:t>r4</a:t>
            </a:r>
            <a:r>
              <a:rPr lang="en-US" altLang="zh-CN" sz="1800" dirty="0">
                <a:latin typeface="Times New Roman" panose="02020603050405020304" pitchFamily="18" charset="0"/>
                <a:cs typeface="Times New Roman" panose="02020603050405020304" pitchFamily="18" charset="0"/>
              </a:rPr>
              <a:t>, Specification framework for </a:t>
            </a:r>
            <a:r>
              <a:rPr lang="en-US" altLang="zh-CN" sz="1800" dirty="0" err="1">
                <a:latin typeface="Times New Roman" panose="02020603050405020304" pitchFamily="18" charset="0"/>
                <a:cs typeface="Times New Roman" panose="02020603050405020304" pitchFamily="18" charset="0"/>
              </a:rPr>
              <a:t>tgbp</a:t>
            </a:r>
            <a:endParaRPr lang="en-US" altLang="zh-CN" sz="18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en-US" altLang="zh-CN" sz="1800" dirty="0">
                <a:latin typeface="Times New Roman" panose="02020603050405020304" pitchFamily="18" charset="0"/>
                <a:cs typeface="Times New Roman" panose="02020603050405020304" pitchFamily="18" charset="0"/>
              </a:rPr>
              <a:t>IEEE 802.11-25/0032r0, Duty cycle AMP operation</a:t>
            </a:r>
          </a:p>
          <a:p>
            <a:pPr marL="457200" indent="-457200">
              <a:buFont typeface="+mj-lt"/>
              <a:buAutoNum type="arabicPeriod"/>
            </a:pPr>
            <a:r>
              <a:rPr lang="en-US" altLang="zh-CN" sz="1800" dirty="0">
                <a:latin typeface="Times New Roman" panose="02020603050405020304" pitchFamily="18" charset="0"/>
                <a:cs typeface="Times New Roman" panose="02020603050405020304" pitchFamily="18" charset="0"/>
              </a:rPr>
              <a:t>IEEE 802.11-25/0031r0, Trigger based multiple access for AMP</a:t>
            </a:r>
          </a:p>
          <a:p>
            <a:pPr marL="457200" indent="-457200">
              <a:buFont typeface="+mj-lt"/>
              <a:buAutoNum type="arabicPeriod"/>
            </a:pPr>
            <a:r>
              <a:rPr lang="en-US" altLang="zh-CN" sz="1800" dirty="0">
                <a:latin typeface="Times New Roman" panose="02020603050405020304" pitchFamily="18" charset="0"/>
                <a:cs typeface="Times New Roman" panose="02020603050405020304" pitchFamily="18" charset="0"/>
              </a:rPr>
              <a:t>IEEE 802.11-25/0039r0,</a:t>
            </a:r>
            <a:r>
              <a:rPr kumimoji="0" lang="en-US" altLang="zh-CN" sz="1800" b="1" i="0" u="none" strike="noStrike" kern="0" cap="none" spc="0" normalizeH="0" baseline="0" noProof="0" dirty="0">
                <a:ln>
                  <a:noFill/>
                </a:ln>
                <a:solidFill>
                  <a:srgbClr val="000000"/>
                </a:solidFill>
                <a:effectLst/>
                <a:uLnTx/>
                <a:uFillTx/>
                <a:latin typeface="Times New Roman"/>
                <a:ea typeface="+mj-ea"/>
                <a:cs typeface="+mj-cs"/>
              </a:rPr>
              <a:t> </a:t>
            </a:r>
            <a:r>
              <a:rPr lang="en-US" altLang="zh-CN" sz="1800" dirty="0">
                <a:latin typeface="Times New Roman" panose="02020603050405020304" pitchFamily="18" charset="0"/>
                <a:cs typeface="Times New Roman" panose="02020603050405020304" pitchFamily="18" charset="0"/>
              </a:rPr>
              <a:t>AMP Open Service Period</a:t>
            </a:r>
          </a:p>
          <a:p>
            <a:pPr marL="457200" indent="-457200">
              <a:buFont typeface="+mj-lt"/>
              <a:buAutoNum type="arabicPeriod"/>
            </a:pPr>
            <a:r>
              <a:rPr lang="en-US" altLang="zh-CN" sz="1800" dirty="0">
                <a:latin typeface="Times New Roman" panose="02020603050405020304" pitchFamily="18" charset="0"/>
                <a:cs typeface="Times New Roman" panose="02020603050405020304" pitchFamily="18" charset="0"/>
              </a:rPr>
              <a:t>IEEE 802.11-25/0285r0,</a:t>
            </a:r>
            <a:r>
              <a:rPr kumimoji="0" lang="en-US" altLang="zh-CN" sz="1800" b="1" i="0" u="none" strike="noStrike" kern="0" cap="none" spc="0" normalizeH="0" baseline="0" noProof="0" dirty="0">
                <a:ln>
                  <a:noFill/>
                </a:ln>
                <a:solidFill>
                  <a:srgbClr val="000000"/>
                </a:solidFill>
                <a:effectLst/>
                <a:uLnTx/>
                <a:uFillTx/>
                <a:latin typeface="Times New Roman"/>
                <a:ea typeface="+mj-ea"/>
                <a:cs typeface="+mj-cs"/>
              </a:rPr>
              <a:t> </a:t>
            </a:r>
            <a:r>
              <a:rPr lang="en-US" altLang="zh-CN" sz="1800" dirty="0">
                <a:latin typeface="Times New Roman" panose="02020603050405020304" pitchFamily="18" charset="0"/>
                <a:cs typeface="Times New Roman" panose="02020603050405020304" pitchFamily="18" charset="0"/>
              </a:rPr>
              <a:t>SP Timing Synchronization with AMP Beacon</a:t>
            </a:r>
          </a:p>
          <a:p>
            <a:pPr marL="457200" indent="-457200">
              <a:buFont typeface="+mj-lt"/>
              <a:buAutoNum type="arabicPeriod"/>
            </a:pPr>
            <a:endParaRPr lang="en-US" altLang="zh-CN" sz="1800"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en-US" altLang="zh-CN" sz="1800"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en-US" altLang="zh-CN" sz="1800"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en-US" altLang="zh-CN" sz="1800" dirty="0">
              <a:latin typeface="Times New Roman" panose="02020603050405020304" pitchFamily="18" charset="0"/>
              <a:cs typeface="Times New Roman" panose="02020603050405020304" pitchFamily="18" charset="0"/>
            </a:endParaRPr>
          </a:p>
        </p:txBody>
      </p:sp>
      <p:sp>
        <p:nvSpPr>
          <p:cNvPr id="11" name="Rectangle 1">
            <a:extLst>
              <a:ext uri="{FF2B5EF4-FFF2-40B4-BE49-F238E27FC236}">
                <a16:creationId xmlns:a16="http://schemas.microsoft.com/office/drawing/2014/main" id="{35AED617-1508-4CA3-BBA7-B480F0DB1DDD}"/>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802.11-25/0342r0</a:t>
            </a:r>
          </a:p>
        </p:txBody>
      </p:sp>
      <p:sp>
        <p:nvSpPr>
          <p:cNvPr id="12" name="Date Placeholder 3">
            <a:extLst>
              <a:ext uri="{FF2B5EF4-FFF2-40B4-BE49-F238E27FC236}">
                <a16:creationId xmlns:a16="http://schemas.microsoft.com/office/drawing/2014/main" id="{A742132A-8352-4C94-BCF2-2243115A4C4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 2025</a:t>
            </a:r>
            <a:endParaRPr lang="en-GB" altLang="zh-CN" sz="1800" b="1" dirty="0"/>
          </a:p>
        </p:txBody>
      </p:sp>
      <p:sp>
        <p:nvSpPr>
          <p:cNvPr id="13" name="Footer Placeholder 2">
            <a:extLst>
              <a:ext uri="{FF2B5EF4-FFF2-40B4-BE49-F238E27FC236}">
                <a16:creationId xmlns:a16="http://schemas.microsoft.com/office/drawing/2014/main" id="{7CC9EA03-77B8-48E7-8DAD-1C09F53482C3}"/>
              </a:ext>
            </a:extLst>
          </p:cNvPr>
          <p:cNvSpPr>
            <a:spLocks noGrp="1"/>
          </p:cNvSpPr>
          <p:nvPr>
            <p:ph type="ftr" sz="quarter" idx="3"/>
          </p:nvPr>
        </p:nvSpPr>
        <p:spPr>
          <a:xfrm flipH="1">
            <a:off x="6400800" y="6475413"/>
            <a:ext cx="2143060" cy="184666"/>
          </a:xfrm>
        </p:spPr>
        <p:txBody>
          <a:body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DA2641B5-0949-49A8-9A22-591D990BEF15}"/>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13</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Mar 2025</a:t>
            </a:r>
            <a:endParaRPr lang="en-GB" altLang="zh-CN" sz="1800" b="1" dirty="0"/>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3200" b="1" dirty="0">
                <a:solidFill>
                  <a:schemeClr val="tx2"/>
                </a:solidFill>
                <a:latin typeface="+mj-lt"/>
                <a:ea typeface="+mj-ea"/>
                <a:cs typeface="+mj-cs"/>
              </a:rPr>
              <a:t>Background</a:t>
            </a:r>
            <a:endParaRPr lang="en-GB" dirty="0"/>
          </a:p>
        </p:txBody>
      </p:sp>
      <p:sp>
        <p:nvSpPr>
          <p:cNvPr id="4098" name="Rectangle 2"/>
          <p:cNvSpPr>
            <a:spLocks noGrp="1" noChangeArrowheads="1"/>
          </p:cNvSpPr>
          <p:nvPr>
            <p:ph type="body" idx="1"/>
          </p:nvPr>
        </p:nvSpPr>
        <p:spPr>
          <a:xfrm>
            <a:off x="685800" y="1657884"/>
            <a:ext cx="7772400" cy="446328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b="0" dirty="0">
                <a:cs typeface="Times New Roman" panose="02020603050405020304" pitchFamily="18" charset="0"/>
              </a:rPr>
              <a:t>The motion about the support of AMP TSF, duty cycle operation and the trigger based AMP uplink PPDU transmission were agreed.[1]</a:t>
            </a:r>
            <a:endParaRPr lang="en-GB" altLang="zh-CN" sz="2000" b="0" dirty="0">
              <a:cs typeface="Times New Roman" panose="02020603050405020304" pitchFamily="18"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b="1" i="1" dirty="0">
                <a:effectLst/>
                <a:latin typeface="Times New Roman" panose="02020603050405020304" pitchFamily="18" charset="0"/>
                <a:ea typeface="宋体" panose="02010600030101010101" pitchFamily="2" charset="-122"/>
                <a:cs typeface="Times New Roman" panose="02020603050405020304" pitchFamily="18" charset="0"/>
              </a:rPr>
              <a:t>MM-1</a:t>
            </a:r>
            <a:r>
              <a:rPr lang="en-US" altLang="zh-CN" sz="1600" i="1" dirty="0">
                <a:effectLst/>
                <a:latin typeface="Times New Roman" panose="02020603050405020304" pitchFamily="18" charset="0"/>
                <a:ea typeface="宋体" panose="02010600030101010101" pitchFamily="2" charset="-122"/>
                <a:cs typeface="Times New Roman" panose="02020603050405020304" pitchFamily="18" charset="0"/>
              </a:rPr>
              <a:t>: If AMP device is able to support AMP TSF, the maximum timing offset is ±10</a:t>
            </a:r>
            <a:r>
              <a:rPr lang="en-US" altLang="zh-CN" sz="1600" i="1" baseline="30000" dirty="0">
                <a:effectLst/>
                <a:latin typeface="Times New Roman" panose="02020603050405020304" pitchFamily="18" charset="0"/>
                <a:ea typeface="宋体" panose="02010600030101010101" pitchFamily="2" charset="-122"/>
                <a:cs typeface="Times New Roman" panose="02020603050405020304" pitchFamily="18" charset="0"/>
              </a:rPr>
              <a:t>4</a:t>
            </a:r>
            <a:r>
              <a:rPr lang="en-US" altLang="zh-CN" sz="1600" i="1" dirty="0">
                <a:effectLst/>
                <a:latin typeface="Times New Roman" panose="02020603050405020304" pitchFamily="18" charset="0"/>
                <a:ea typeface="宋体" panose="02010600030101010101" pitchFamily="2" charset="-122"/>
                <a:cs typeface="Times New Roman" panose="02020603050405020304" pitchFamily="18" charset="0"/>
              </a:rPr>
              <a:t> ppm.</a:t>
            </a:r>
            <a:endParaRPr lang="zh-CN" altLang="zh-CN" sz="1600" i="1" dirty="0">
              <a:effectLst/>
              <a:latin typeface="Times New Roman" panose="02020603050405020304" pitchFamily="18" charset="0"/>
              <a:ea typeface="宋体" panose="02010600030101010101" pitchFamily="2" charset="-122"/>
              <a:cs typeface="Times New Roman" panose="02020603050405020304" pitchFamily="18"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b="1" i="1" dirty="0">
                <a:latin typeface="Times New Roman" panose="02020603050405020304" pitchFamily="18" charset="0"/>
                <a:ea typeface="宋体" panose="02010600030101010101" pitchFamily="2" charset="-122"/>
                <a:cs typeface="Times New Roman" panose="02020603050405020304" pitchFamily="18" charset="0"/>
              </a:rPr>
              <a:t>MM-2</a:t>
            </a:r>
            <a:r>
              <a:rPr lang="en-US" altLang="zh-CN" sz="1600" i="1" dirty="0">
                <a:latin typeface="Times New Roman" panose="02020603050405020304" pitchFamily="18" charset="0"/>
                <a:ea typeface="宋体" panose="02010600030101010101" pitchFamily="2" charset="-122"/>
                <a:cs typeface="Times New Roman" panose="02020603050405020304" pitchFamily="18" charset="0"/>
              </a:rPr>
              <a:t>: 11bp defines a mechanism to allow an AP to solicit AMP uplink PPDU(s) from one or more 802.11bp clients.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b="1" i="1" dirty="0">
                <a:effectLst/>
                <a:latin typeface="Times New Roman" panose="02020603050405020304" pitchFamily="18" charset="0"/>
                <a:ea typeface="宋体" panose="02010600030101010101" pitchFamily="2" charset="-122"/>
                <a:cs typeface="Times New Roman" panose="02020603050405020304" pitchFamily="18" charset="0"/>
              </a:rPr>
              <a:t>MM-4</a:t>
            </a:r>
            <a:r>
              <a:rPr lang="en-US" altLang="zh-CN" sz="1600" i="1" dirty="0">
                <a:effectLst/>
                <a:latin typeface="Times New Roman" panose="02020603050405020304" pitchFamily="18" charset="0"/>
                <a:ea typeface="宋体" panose="02010600030101010101" pitchFamily="2" charset="-122"/>
                <a:cs typeface="Times New Roman" panose="02020603050405020304" pitchFamily="18" charset="0"/>
              </a:rPr>
              <a:t>: If an AMP device is able to support TSF, it can monitor AMP DL Frame in a duty-cycle manner.</a:t>
            </a:r>
            <a:r>
              <a:rPr lang="en-US" altLang="zh-CN" sz="1600" b="1" i="1" dirty="0">
                <a:latin typeface="Times New Roman" panose="02020603050405020304" pitchFamily="18" charset="0"/>
                <a:ea typeface="宋体" panose="02010600030101010101" pitchFamily="2" charset="-122"/>
                <a:cs typeface="Times New Roman" panose="02020603050405020304" pitchFamily="18" charset="0"/>
              </a:rPr>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b="1" i="1" dirty="0">
                <a:latin typeface="Times New Roman" panose="02020603050405020304" pitchFamily="18" charset="0"/>
                <a:ea typeface="宋体" panose="02010600030101010101" pitchFamily="2" charset="-122"/>
                <a:cs typeface="Times New Roman" panose="02020603050405020304" pitchFamily="18" charset="0"/>
              </a:rPr>
              <a:t>PM-2</a:t>
            </a:r>
            <a:r>
              <a:rPr lang="en-US" altLang="zh-CN" sz="1600" i="1" dirty="0">
                <a:latin typeface="Times New Roman" panose="02020603050405020304" pitchFamily="18" charset="0"/>
                <a:ea typeface="宋体" panose="02010600030101010101" pitchFamily="2" charset="-122"/>
                <a:cs typeface="Times New Roman" panose="02020603050405020304" pitchFamily="18" charset="0"/>
              </a:rPr>
              <a:t>: 11bp defines at least one mode of MAC/PHY that allows an AMP-only device with active uplink communication in 2.4GHz subject to the following requirements:</a:t>
            </a:r>
            <a:endParaRPr lang="zh-CN" altLang="zh-CN" sz="1600" i="1" dirty="0">
              <a:latin typeface="Times New Roman" panose="02020603050405020304" pitchFamily="18" charset="0"/>
              <a:ea typeface="宋体" panose="02010600030101010101" pitchFamily="2" charset="-122"/>
              <a:cs typeface="Times New Roman" panose="02020603050405020304" pitchFamily="18" charset="0"/>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i="1" dirty="0">
                <a:latin typeface="Times New Roman" panose="02020603050405020304" pitchFamily="18" charset="0"/>
                <a:ea typeface="宋体" panose="02010600030101010101" pitchFamily="2" charset="-122"/>
                <a:cs typeface="Times New Roman" panose="02020603050405020304" pitchFamily="18" charset="0"/>
              </a:rPr>
              <a:t>clock accuracy requirement is relaxed compared to legacy 802.11 devices;</a:t>
            </a:r>
            <a:endParaRPr lang="zh-CN" altLang="zh-CN" sz="1400" i="1" dirty="0">
              <a:latin typeface="Times New Roman" panose="02020603050405020304" pitchFamily="18" charset="0"/>
              <a:ea typeface="宋体" panose="02010600030101010101" pitchFamily="2" charset="-122"/>
              <a:cs typeface="Times New Roman" panose="02020603050405020304" pitchFamily="18" charset="0"/>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i="1" dirty="0">
                <a:latin typeface="Times New Roman" panose="02020603050405020304" pitchFamily="18" charset="0"/>
                <a:ea typeface="宋体" panose="02010600030101010101" pitchFamily="2" charset="-122"/>
                <a:cs typeface="Times New Roman" panose="02020603050405020304" pitchFamily="18" charset="0"/>
              </a:rPr>
              <a:t>the active uplink communication can only be sent in response to being polled by the AP.</a:t>
            </a:r>
            <a:endParaRPr lang="en-US" altLang="zh-CN" sz="1600" i="1" dirty="0">
              <a:latin typeface="Times New Roman" panose="02020603050405020304" pitchFamily="18" charset="0"/>
              <a:ea typeface="宋体" panose="02010600030101010101" pitchFamily="2" charset="-122"/>
              <a:cs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b="0" dirty="0">
                <a:cs typeface="Times New Roman" panose="02020603050405020304" pitchFamily="18" charset="0"/>
              </a:rPr>
              <a:t>It has not been discussed on how to support TSF for the  trigger based AMP uplink PPDU transmission mechanism.</a:t>
            </a:r>
            <a:endParaRPr lang="zh-CN" altLang="zh-CN" sz="2000" b="0" dirty="0">
              <a:cs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zh-CN" dirty="0"/>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802.11-25/0342r0</a:t>
            </a:r>
          </a:p>
        </p:txBody>
      </p:sp>
      <p:sp>
        <p:nvSpPr>
          <p:cNvPr id="8" name="Footer Placeholder 2">
            <a:extLst>
              <a:ext uri="{FF2B5EF4-FFF2-40B4-BE49-F238E27FC236}">
                <a16:creationId xmlns:a16="http://schemas.microsoft.com/office/drawing/2014/main" id="{AB4FBCD1-B4BB-4E53-A753-923E310F9DDD}"/>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Tree>
    <p:extLst>
      <p:ext uri="{BB962C8B-B14F-4D97-AF65-F5344CB8AC3E}">
        <p14:creationId xmlns:p14="http://schemas.microsoft.com/office/powerpoint/2010/main" val="14355121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defPPr>
              <a:defRPr lang="en-US"/>
            </a:defPPr>
            <a:lvl1pPr marL="0" marR="0" indent="0" algn="ctr" defTabSz="412750" latinLnBrk="0">
              <a:lnSpc>
                <a:spcPct val="80000"/>
              </a:lnSpc>
              <a:buClrTx/>
              <a:buSzTx/>
              <a:buFontTx/>
              <a:buNone/>
              <a:defRPr sz="2700" b="1" i="0" u="none" strike="noStrike" cap="none" spc="0" baseline="0">
                <a:ln>
                  <a:noFill/>
                </a:ln>
                <a:solidFill>
                  <a:schemeClr val="tx2"/>
                </a:solidFill>
                <a:uFillTx/>
                <a:latin typeface="+mj-lt"/>
                <a:ea typeface="+mj-ea"/>
                <a:cs typeface="+mj-cs"/>
              </a:defRPr>
            </a:lvl1pPr>
            <a:lvl2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2pPr>
            <a:lvl3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3pPr>
            <a:lvl4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4pPr>
            <a:lvl5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5pPr>
            <a:lvl6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6pPr>
            <a:lvl7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7pPr>
            <a:lvl8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8pPr>
            <a:lvl9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9pPr>
          </a:lstStyle>
          <a:p>
            <a:r>
              <a:rPr lang="en-US" altLang="zh-CN" dirty="0"/>
              <a:t>Recap: Timestamp</a:t>
            </a:r>
            <a:endParaRPr lang="zh-CN" altLang="en-US" dirty="0"/>
          </a:p>
        </p:txBody>
      </p:sp>
      <p:sp>
        <p:nvSpPr>
          <p:cNvPr id="18" name="文本框 17"/>
          <p:cNvSpPr txBox="1"/>
          <p:nvPr/>
        </p:nvSpPr>
        <p:spPr>
          <a:xfrm>
            <a:off x="462756" y="1513662"/>
            <a:ext cx="8294688" cy="3585597"/>
          </a:xfrm>
          <a:prstGeom prst="rect">
            <a:avLst/>
          </a:prstGeom>
          <a:noFill/>
          <a:ln w="12700">
            <a:noFill/>
            <a:prstDash val="dash"/>
          </a:ln>
        </p:spPr>
        <p:txBody>
          <a:bodyPr wrap="square" rtlCol="0">
            <a:spAutoFit/>
          </a:bodyPr>
          <a:lstStyle/>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400" dirty="0">
                <a:latin typeface="+mn-lt"/>
                <a:cs typeface="Times New Roman" panose="02020603050405020304" pitchFamily="18" charset="0"/>
              </a:rPr>
              <a:t>Timestamp in legacy 802.11 standards</a:t>
            </a:r>
          </a:p>
          <a:p>
            <a:pPr marL="800100" lvl="2" indent="-342900" algn="just">
              <a:spcBef>
                <a:spcPts val="0"/>
              </a:spcBef>
              <a:spcAft>
                <a:spcPts val="600"/>
              </a:spcAft>
              <a:buFont typeface="Arial" panose="020B0604020202020204" pitchFamily="34" charset="0"/>
              <a:buChar char="•"/>
            </a:pPr>
            <a:r>
              <a:rPr lang="en-US" altLang="zh-CN" sz="1800" kern="0" dirty="0">
                <a:solidFill>
                  <a:srgbClr val="000000"/>
                </a:solidFill>
                <a:ea typeface="OPPOSans M" panose="00020600040101010101" pitchFamily="18" charset="-122"/>
              </a:rPr>
              <a:t>Timestamp is used to synchronize the TSF timer of non-AP STAs in BSS. </a:t>
            </a:r>
          </a:p>
          <a:p>
            <a:pPr marL="800100" lvl="2" indent="-342900" algn="just">
              <a:spcBef>
                <a:spcPts val="0"/>
              </a:spcBef>
              <a:spcAft>
                <a:spcPts val="600"/>
              </a:spcAft>
              <a:buFont typeface="Arial" panose="020B0604020202020204" pitchFamily="34" charset="0"/>
              <a:buChar char="•"/>
            </a:pPr>
            <a:r>
              <a:rPr lang="en-US" altLang="zh-CN" sz="1800" kern="0" dirty="0">
                <a:solidFill>
                  <a:srgbClr val="000000"/>
                </a:solidFill>
                <a:ea typeface="OPPOSans M" panose="00020600040101010101" pitchFamily="18" charset="-122"/>
              </a:rPr>
              <a:t>TSF timer is used for STAs to derive the time of TBTT, TWT, SP, and so on.</a:t>
            </a:r>
          </a:p>
          <a:p>
            <a:pPr marL="800100" lvl="2" indent="-342900" algn="just">
              <a:spcBef>
                <a:spcPts val="0"/>
              </a:spcBef>
              <a:spcAft>
                <a:spcPts val="600"/>
              </a:spcAft>
              <a:buFont typeface="Arial" panose="020B0604020202020204" pitchFamily="34" charset="0"/>
              <a:buChar char="•"/>
            </a:pPr>
            <a:r>
              <a:rPr lang="en-US" altLang="zh-CN" sz="1800" kern="0" dirty="0">
                <a:solidFill>
                  <a:srgbClr val="000000"/>
                </a:solidFill>
                <a:ea typeface="OPPOSans M" panose="00020600040101010101" pitchFamily="18" charset="-122"/>
              </a:rPr>
              <a:t>Each STA shall maintain a TSF timer which is able to span 2</a:t>
            </a:r>
            <a:r>
              <a:rPr lang="en-US" altLang="zh-CN" sz="1800" kern="0" baseline="30000" dirty="0">
                <a:solidFill>
                  <a:srgbClr val="000000"/>
                </a:solidFill>
                <a:ea typeface="OPPOSans M" panose="00020600040101010101" pitchFamily="18" charset="-122"/>
              </a:rPr>
              <a:t>64</a:t>
            </a:r>
            <a:r>
              <a:rPr lang="en-US" altLang="zh-CN" sz="1800" kern="0" dirty="0">
                <a:solidFill>
                  <a:srgbClr val="000000"/>
                </a:solidFill>
                <a:ea typeface="OPPOSans M" panose="00020600040101010101" pitchFamily="18" charset="-122"/>
              </a:rPr>
              <a:t> microseconds.</a:t>
            </a:r>
          </a:p>
          <a:p>
            <a:pPr marL="800100" lvl="2" indent="-342900" algn="just">
              <a:spcBef>
                <a:spcPts val="0"/>
              </a:spcBef>
              <a:spcAft>
                <a:spcPts val="600"/>
              </a:spcAft>
              <a:buFont typeface="Arial" panose="020B0604020202020204" pitchFamily="34" charset="0"/>
              <a:buChar char="•"/>
            </a:pPr>
            <a:r>
              <a:rPr lang="en-US" altLang="zh-CN" sz="1800" kern="0" dirty="0">
                <a:solidFill>
                  <a:srgbClr val="000000"/>
                </a:solidFill>
                <a:ea typeface="OPPOSans M" panose="00020600040101010101" pitchFamily="18" charset="-122"/>
              </a:rPr>
              <a:t>The size of timestamp is 8 Octets, which is carried in Beacon or Probe Response frame. </a:t>
            </a:r>
          </a:p>
          <a:p>
            <a:pPr marL="800100" lvl="2" indent="-342900" algn="just">
              <a:spcBef>
                <a:spcPts val="0"/>
              </a:spcBef>
              <a:spcAft>
                <a:spcPts val="600"/>
              </a:spcAft>
              <a:buFont typeface="Arial" panose="020B0604020202020204" pitchFamily="34" charset="0"/>
              <a:buChar char="•"/>
            </a:pPr>
            <a:endParaRPr lang="en-US" altLang="zh-CN" sz="2400" dirty="0">
              <a:latin typeface="+mn-lt"/>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1800" kern="0" dirty="0">
              <a:solidFill>
                <a:srgbClr val="000000"/>
              </a:solidFill>
              <a:ea typeface="OPPOSans M" panose="00020600040101010101" pitchFamily="18" charset="-122"/>
            </a:endParaRPr>
          </a:p>
          <a:p>
            <a:pPr marL="800100" lvl="2" indent="-342900" algn="just">
              <a:spcBef>
                <a:spcPts val="0"/>
              </a:spcBef>
              <a:spcAft>
                <a:spcPts val="600"/>
              </a:spcAft>
              <a:buFont typeface="Arial" panose="020B0604020202020204" pitchFamily="34" charset="0"/>
              <a:buChar char="•"/>
            </a:pPr>
            <a:endParaRPr lang="en-US" altLang="zh-CN" sz="1800" kern="0" dirty="0">
              <a:solidFill>
                <a:srgbClr val="000000"/>
              </a:solidFill>
              <a:ea typeface="OPPOSans M" panose="00020600040101010101" pitchFamily="18" charset="-122"/>
            </a:endParaRPr>
          </a:p>
          <a:p>
            <a:pPr marL="800100" lvl="2" indent="-342900" algn="just">
              <a:spcBef>
                <a:spcPts val="0"/>
              </a:spcBef>
              <a:spcAft>
                <a:spcPts val="600"/>
              </a:spcAft>
              <a:buFont typeface="Arial" panose="020B0604020202020204" pitchFamily="34" charset="0"/>
              <a:buChar char="•"/>
            </a:pPr>
            <a:endParaRPr lang="en-US" altLang="zh-CN" sz="1800" kern="0" dirty="0">
              <a:solidFill>
                <a:srgbClr val="000000"/>
              </a:solidFill>
              <a:ea typeface="OPPOSans M" panose="00020600040101010101" pitchFamily="18" charset="-122"/>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3</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802.11-25/0342r0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 2025</a:t>
            </a:r>
            <a:endParaRPr lang="en-GB" altLang="zh-CN" sz="1800" b="1" dirty="0"/>
          </a:p>
        </p:txBody>
      </p:sp>
      <p:pic>
        <p:nvPicPr>
          <p:cNvPr id="10" name="图片 9">
            <a:extLst>
              <a:ext uri="{FF2B5EF4-FFF2-40B4-BE49-F238E27FC236}">
                <a16:creationId xmlns:a16="http://schemas.microsoft.com/office/drawing/2014/main" id="{7CDDA436-F207-4A5D-8FE5-E7E632934EFD}"/>
              </a:ext>
            </a:extLst>
          </p:cNvPr>
          <p:cNvPicPr>
            <a:picLocks noChangeAspect="1"/>
          </p:cNvPicPr>
          <p:nvPr/>
        </p:nvPicPr>
        <p:blipFill>
          <a:blip r:embed="rId3"/>
          <a:stretch>
            <a:fillRect/>
          </a:stretch>
        </p:blipFill>
        <p:spPr>
          <a:xfrm>
            <a:off x="1833068" y="3733800"/>
            <a:ext cx="4648200" cy="1447800"/>
          </a:xfrm>
          <a:prstGeom prst="rect">
            <a:avLst/>
          </a:prstGeom>
        </p:spPr>
      </p:pic>
    </p:spTree>
    <p:extLst>
      <p:ext uri="{BB962C8B-B14F-4D97-AF65-F5344CB8AC3E}">
        <p14:creationId xmlns:p14="http://schemas.microsoft.com/office/powerpoint/2010/main" val="75129743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defPPr>
              <a:defRPr lang="en-US"/>
            </a:defPPr>
            <a:lvl1pPr marL="0" marR="0" indent="0" algn="ctr" defTabSz="412750" latinLnBrk="0">
              <a:lnSpc>
                <a:spcPct val="80000"/>
              </a:lnSpc>
              <a:buClrTx/>
              <a:buSzTx/>
              <a:buFontTx/>
              <a:buNone/>
              <a:defRPr sz="2700" b="1" i="0" u="none" strike="noStrike" cap="none" spc="0" baseline="0">
                <a:ln>
                  <a:noFill/>
                </a:ln>
                <a:solidFill>
                  <a:schemeClr val="tx2"/>
                </a:solidFill>
                <a:uFillTx/>
                <a:latin typeface="+mj-lt"/>
                <a:ea typeface="+mj-ea"/>
                <a:cs typeface="+mj-cs"/>
              </a:defRPr>
            </a:lvl1pPr>
            <a:lvl2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2pPr>
            <a:lvl3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3pPr>
            <a:lvl4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4pPr>
            <a:lvl5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5pPr>
            <a:lvl6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6pPr>
            <a:lvl7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7pPr>
            <a:lvl8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8pPr>
            <a:lvl9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9pPr>
          </a:lstStyle>
          <a:p>
            <a:r>
              <a:rPr lang="en-US" altLang="zh-CN" dirty="0"/>
              <a:t>Recap: Duty cycle and </a:t>
            </a:r>
            <a:r>
              <a:rPr lang="en-US" altLang="zh-CN" sz="2800" dirty="0">
                <a:latin typeface="+mn-lt"/>
                <a:cs typeface="Times New Roman" panose="02020603050405020304" pitchFamily="18" charset="0"/>
              </a:rPr>
              <a:t>Multiple access operation</a:t>
            </a:r>
            <a:r>
              <a:rPr lang="en-US" altLang="zh-CN" dirty="0"/>
              <a:t> </a:t>
            </a:r>
            <a:endParaRPr lang="zh-CN" altLang="en-US" dirty="0"/>
          </a:p>
        </p:txBody>
      </p:sp>
      <p:sp>
        <p:nvSpPr>
          <p:cNvPr id="18" name="文本框 17"/>
          <p:cNvSpPr txBox="1"/>
          <p:nvPr/>
        </p:nvSpPr>
        <p:spPr>
          <a:xfrm>
            <a:off x="462756" y="1295400"/>
            <a:ext cx="8294688" cy="5109091"/>
          </a:xfrm>
          <a:prstGeom prst="rect">
            <a:avLst/>
          </a:prstGeom>
          <a:noFill/>
          <a:ln w="12700">
            <a:noFill/>
            <a:prstDash val="dash"/>
          </a:ln>
        </p:spPr>
        <p:txBody>
          <a:bodyPr wrap="square" rtlCol="0">
            <a:spAutoFit/>
          </a:bodyPr>
          <a:lstStyle/>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latin typeface="+mn-lt"/>
                <a:cs typeface="Times New Roman" panose="02020603050405020304" pitchFamily="18" charset="0"/>
              </a:rPr>
              <a:t>Duty cycle operation [1][2]</a:t>
            </a:r>
          </a:p>
          <a:p>
            <a:pPr marL="800100" lvl="2"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It is challenging for AMP STA to perform consistent monitoring for potential AMP trigger for uplink transmission due to limited power storage.</a:t>
            </a:r>
          </a:p>
          <a:p>
            <a:pPr marL="800100" lvl="2"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Duty-cycle operation can reduce the time duration of AMP STAs Rx, which are the main contributors of power consumption during awake time.</a:t>
            </a:r>
          </a:p>
          <a:p>
            <a:pPr marL="800100" lvl="2" indent="-342900" algn="just">
              <a:spcBef>
                <a:spcPts val="0"/>
              </a:spcBef>
              <a:spcAft>
                <a:spcPts val="600"/>
              </a:spcAft>
              <a:buFont typeface="Arial" panose="020B0604020202020204" pitchFamily="34" charset="0"/>
              <a:buChar char="•"/>
            </a:pPr>
            <a:r>
              <a:rPr lang="en-US" altLang="zh-CN" sz="1800" dirty="0">
                <a:effectLst/>
                <a:latin typeface="Times New Roman" panose="02020603050405020304" pitchFamily="18" charset="0"/>
                <a:ea typeface="宋体" panose="02010600030101010101" pitchFamily="2" charset="-122"/>
                <a:cs typeface="Times New Roman" panose="02020603050405020304" pitchFamily="18" charset="0"/>
              </a:rPr>
              <a:t>The motion about duty cycle operation for AMP DL frame monitoring was agreed. </a:t>
            </a:r>
            <a:r>
              <a:rPr lang="en-US" altLang="zh-CN" sz="1800" b="1" dirty="0">
                <a:latin typeface="Times New Roman" panose="02020603050405020304" pitchFamily="18" charset="0"/>
                <a:ea typeface="宋体" panose="02010600030101010101" pitchFamily="2" charset="-122"/>
                <a:cs typeface="Times New Roman" panose="02020603050405020304" pitchFamily="18" charset="0"/>
              </a:rPr>
              <a:t> </a:t>
            </a:r>
            <a:endParaRPr lang="en-US" altLang="zh-CN" sz="1800" dirty="0">
              <a:cs typeface="Times New Roman" panose="02020603050405020304" pitchFamily="18" charset="0"/>
            </a:endParaRP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latin typeface="+mn-lt"/>
                <a:cs typeface="Times New Roman" panose="02020603050405020304" pitchFamily="18" charset="0"/>
              </a:rPr>
              <a:t>Trigger based multiple access for AMP [1] [3]</a:t>
            </a:r>
          </a:p>
          <a:p>
            <a:pPr marL="800100" lvl="2" indent="-342900" algn="just">
              <a:spcBef>
                <a:spcPts val="0"/>
              </a:spcBef>
              <a:spcAft>
                <a:spcPts val="600"/>
              </a:spcAft>
              <a:buFont typeface="Arial" panose="020B0604020202020204" pitchFamily="34" charset="0"/>
              <a:buChar char="•"/>
            </a:pPr>
            <a:r>
              <a:rPr lang="en-US" altLang="zh-CN" sz="1800" kern="0" dirty="0">
                <a:solidFill>
                  <a:srgbClr val="000000"/>
                </a:solidFill>
                <a:ea typeface="OPPOSans M" panose="00020600040101010101" pitchFamily="18" charset="-122"/>
              </a:rPr>
              <a:t>Burst uplink traffic from large number of AMP device is typical for</a:t>
            </a:r>
            <a:r>
              <a:rPr lang="zh-CN" altLang="en-US" sz="1800" kern="0" dirty="0">
                <a:solidFill>
                  <a:srgbClr val="000000"/>
                </a:solidFill>
                <a:ea typeface="OPPOSans M" panose="00020600040101010101" pitchFamily="18" charset="-122"/>
              </a:rPr>
              <a:t> </a:t>
            </a:r>
            <a:r>
              <a:rPr lang="en-US" altLang="zh-CN" sz="1800" kern="0" dirty="0">
                <a:solidFill>
                  <a:srgbClr val="000000"/>
                </a:solidFill>
                <a:ea typeface="OPPOSans M" panose="00020600040101010101" pitchFamily="18" charset="-122"/>
              </a:rPr>
              <a:t>AMP</a:t>
            </a:r>
            <a:r>
              <a:rPr lang="zh-CN" altLang="en-US" sz="1800" kern="0" dirty="0">
                <a:solidFill>
                  <a:srgbClr val="000000"/>
                </a:solidFill>
                <a:ea typeface="OPPOSans M" panose="00020600040101010101" pitchFamily="18" charset="-122"/>
              </a:rPr>
              <a:t> </a:t>
            </a:r>
            <a:r>
              <a:rPr lang="en-US" altLang="zh-CN" sz="1800" kern="0" dirty="0">
                <a:solidFill>
                  <a:srgbClr val="000000"/>
                </a:solidFill>
                <a:ea typeface="OPPOSans M" panose="00020600040101010101" pitchFamily="18" charset="-122"/>
              </a:rPr>
              <a:t>communication, e.g. in logistics and warehouse scenarios.</a:t>
            </a:r>
          </a:p>
          <a:p>
            <a:pPr marL="800100" lvl="2" indent="-342900" algn="just">
              <a:spcBef>
                <a:spcPts val="0"/>
              </a:spcBef>
              <a:spcAft>
                <a:spcPts val="600"/>
              </a:spcAft>
              <a:buFont typeface="Arial" panose="020B0604020202020204" pitchFamily="34" charset="0"/>
              <a:buChar char="•"/>
            </a:pPr>
            <a:r>
              <a:rPr lang="en-US" altLang="zh-CN" sz="1800" kern="0" dirty="0">
                <a:solidFill>
                  <a:srgbClr val="000000"/>
                </a:solidFill>
                <a:ea typeface="OPPOSans M" panose="00020600040101010101" pitchFamily="18" charset="-122"/>
              </a:rPr>
              <a:t>Sequential polling/trigger</a:t>
            </a:r>
            <a:r>
              <a:rPr lang="zh-CN" altLang="en-US" sz="1800" kern="0" dirty="0">
                <a:solidFill>
                  <a:srgbClr val="000000"/>
                </a:solidFill>
                <a:ea typeface="OPPOSans M" panose="00020600040101010101" pitchFamily="18" charset="-122"/>
              </a:rPr>
              <a:t> </a:t>
            </a:r>
            <a:r>
              <a:rPr lang="en-US" altLang="zh-CN" sz="1800" kern="0" dirty="0">
                <a:solidFill>
                  <a:srgbClr val="000000"/>
                </a:solidFill>
                <a:ea typeface="OPPOSans M" panose="00020600040101010101" pitchFamily="18" charset="-122"/>
              </a:rPr>
              <a:t>is inefficient for the access of large number of AMP device. </a:t>
            </a:r>
          </a:p>
          <a:p>
            <a:pPr marL="800100" lvl="2" indent="-342900" algn="just">
              <a:spcBef>
                <a:spcPts val="0"/>
              </a:spcBef>
              <a:spcAft>
                <a:spcPts val="600"/>
              </a:spcAft>
              <a:buFont typeface="Arial" panose="020B0604020202020204" pitchFamily="34" charset="0"/>
              <a:buChar char="•"/>
            </a:pPr>
            <a:r>
              <a:rPr lang="en-US" altLang="zh-CN" sz="1800" kern="0" dirty="0">
                <a:solidFill>
                  <a:srgbClr val="000000"/>
                </a:solidFill>
                <a:ea typeface="OPPOSans M" panose="00020600040101010101" pitchFamily="18" charset="-122"/>
              </a:rPr>
              <a:t>Multiple access mechanism can address the burst type uplink traffic from large number of AMP device, including TDM, FDM and CDM.</a:t>
            </a:r>
          </a:p>
          <a:p>
            <a:pPr marL="800100" lvl="2" indent="-342900" algn="just">
              <a:spcBef>
                <a:spcPts val="0"/>
              </a:spcBef>
              <a:spcAft>
                <a:spcPts val="600"/>
              </a:spcAft>
              <a:buFont typeface="Arial" panose="020B0604020202020204" pitchFamily="34" charset="0"/>
              <a:buChar char="•"/>
            </a:pPr>
            <a:r>
              <a:rPr lang="en-US" altLang="zh-CN" sz="1800" dirty="0">
                <a:effectLst/>
                <a:latin typeface="Times New Roman" panose="02020603050405020304" pitchFamily="18" charset="0"/>
                <a:ea typeface="宋体" panose="02010600030101010101" pitchFamily="2" charset="-122"/>
                <a:cs typeface="Times New Roman" panose="02020603050405020304" pitchFamily="18" charset="0"/>
              </a:rPr>
              <a:t>The motion about </a:t>
            </a:r>
            <a:r>
              <a:rPr lang="en-US" altLang="zh-CN" sz="1800" kern="0" dirty="0">
                <a:solidFill>
                  <a:srgbClr val="000000"/>
                </a:solidFill>
                <a:ea typeface="OPPOSans M" panose="00020600040101010101" pitchFamily="18" charset="-122"/>
              </a:rPr>
              <a:t>trigger based AMP uplink PPDU(s) from one or more 802.11bp clients was agreed.  </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4</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802.11-25/0342r0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 2025</a:t>
            </a:r>
            <a:endParaRPr lang="en-GB" altLang="zh-CN" sz="1800" b="1" dirty="0"/>
          </a:p>
        </p:txBody>
      </p:sp>
    </p:spTree>
    <p:extLst>
      <p:ext uri="{BB962C8B-B14F-4D97-AF65-F5344CB8AC3E}">
        <p14:creationId xmlns:p14="http://schemas.microsoft.com/office/powerpoint/2010/main" val="84381368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defPPr>
              <a:defRPr lang="en-US"/>
            </a:defPPr>
            <a:lvl1pPr marL="0" marR="0" indent="0" algn="ctr" defTabSz="412750" latinLnBrk="0">
              <a:lnSpc>
                <a:spcPct val="80000"/>
              </a:lnSpc>
              <a:buClrTx/>
              <a:buSzTx/>
              <a:buFontTx/>
              <a:buNone/>
              <a:defRPr sz="2700" b="1" i="0" u="none" strike="noStrike" cap="none" spc="0" baseline="0">
                <a:ln>
                  <a:noFill/>
                </a:ln>
                <a:solidFill>
                  <a:schemeClr val="tx2"/>
                </a:solidFill>
                <a:uFillTx/>
                <a:latin typeface="+mj-lt"/>
                <a:ea typeface="+mj-ea"/>
                <a:cs typeface="+mj-cs"/>
              </a:defRPr>
            </a:lvl1pPr>
            <a:lvl2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2pPr>
            <a:lvl3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3pPr>
            <a:lvl4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4pPr>
            <a:lvl5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5pPr>
            <a:lvl6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6pPr>
            <a:lvl7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7pPr>
            <a:lvl8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8pPr>
            <a:lvl9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9pPr>
          </a:lstStyle>
          <a:p>
            <a:r>
              <a:rPr lang="en-US" altLang="zh-CN" dirty="0"/>
              <a:t>Timestamp for AMP TSF</a:t>
            </a:r>
            <a:endParaRPr lang="zh-CN" altLang="en-US" dirty="0"/>
          </a:p>
        </p:txBody>
      </p:sp>
      <p:sp>
        <p:nvSpPr>
          <p:cNvPr id="18" name="文本框 17"/>
          <p:cNvSpPr txBox="1"/>
          <p:nvPr/>
        </p:nvSpPr>
        <p:spPr>
          <a:xfrm>
            <a:off x="152400" y="1198079"/>
            <a:ext cx="8762999" cy="5109091"/>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US" altLang="zh-CN" sz="2000" kern="0" dirty="0">
                <a:solidFill>
                  <a:srgbClr val="000000"/>
                </a:solidFill>
                <a:ea typeface="OPPOSans M" panose="00020600040101010101" pitchFamily="18" charset="-122"/>
              </a:rPr>
              <a:t>Awake duration of AMP STA evaluation:</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cs typeface="Times New Roman" panose="02020603050405020304" pitchFamily="18" charset="0"/>
              </a:rPr>
              <a:t>For the </a:t>
            </a:r>
            <a:r>
              <a:rPr lang="en-US" altLang="zh-CN" sz="1600" dirty="0">
                <a:effectLst/>
                <a:latin typeface="Times New Roman" panose="02020603050405020304" pitchFamily="18" charset="0"/>
                <a:ea typeface="宋体" panose="02010600030101010101" pitchFamily="2" charset="-122"/>
              </a:rPr>
              <a:t>power consump</a:t>
            </a:r>
            <a:r>
              <a:rPr lang="en-US" altLang="zh-CN" sz="1600" dirty="0">
                <a:ea typeface="宋体" panose="02010600030101010101" pitchFamily="2" charset="-122"/>
              </a:rPr>
              <a:t>tion of AMP STA during service period</a:t>
            </a:r>
          </a:p>
          <a:p>
            <a:pPr marL="1257300" lvl="3" indent="-342900" algn="just">
              <a:spcBef>
                <a:spcPts val="0"/>
              </a:spcBef>
              <a:spcAft>
                <a:spcPts val="600"/>
              </a:spcAft>
              <a:buFont typeface="Arial" panose="020B0604020202020204" pitchFamily="34" charset="0"/>
              <a:buChar char="•"/>
            </a:pPr>
            <a:r>
              <a:rPr lang="en-US" altLang="zh-CN" sz="1600" dirty="0">
                <a:solidFill>
                  <a:schemeClr val="tx1"/>
                </a:solidFill>
                <a:latin typeface="+mj-lt"/>
                <a:ea typeface="+mn-ea"/>
              </a:rPr>
              <a:t>SP power consumption: </a:t>
            </a:r>
            <a:r>
              <a:rPr lang="en-US" altLang="zh-CN" sz="1600" dirty="0">
                <a:solidFill>
                  <a:schemeClr val="tx1"/>
                </a:solidFill>
                <a:highlight>
                  <a:srgbClr val="FFFF00"/>
                </a:highlight>
                <a:latin typeface="+mj-lt"/>
                <a:ea typeface="+mn-ea"/>
              </a:rPr>
              <a:t>10uW</a:t>
            </a:r>
            <a:r>
              <a:rPr lang="en-US" altLang="zh-CN" sz="1600" dirty="0">
                <a:solidFill>
                  <a:schemeClr val="tx1"/>
                </a:solidFill>
                <a:latin typeface="+mj-lt"/>
                <a:ea typeface="宋体" panose="02010600030101010101" pitchFamily="2" charset="-122"/>
              </a:rPr>
              <a:t>[4]</a:t>
            </a:r>
          </a:p>
          <a:p>
            <a:pPr marL="1257300" lvl="3"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A fully charged </a:t>
            </a:r>
            <a:r>
              <a:rPr lang="en-US" altLang="zh-CN" sz="1600" dirty="0">
                <a:effectLst/>
                <a:latin typeface="Times New Roman" panose="02020603050405020304" pitchFamily="18" charset="0"/>
                <a:ea typeface="宋体" panose="02010600030101010101" pitchFamily="2" charset="-122"/>
              </a:rPr>
              <a:t>capacitor of 24µF(27µJ with 1.5V) can only cover the power consump</a:t>
            </a:r>
            <a:r>
              <a:rPr lang="en-US" altLang="zh-CN" sz="1600" dirty="0">
                <a:ea typeface="宋体" panose="02010600030101010101" pitchFamily="2" charset="-122"/>
              </a:rPr>
              <a:t>tion for </a:t>
            </a:r>
            <a:r>
              <a:rPr lang="en-US" altLang="zh-CN" sz="1600" dirty="0">
                <a:effectLst/>
                <a:highlight>
                  <a:srgbClr val="FFFF00"/>
                </a:highlight>
                <a:latin typeface="Times New Roman" panose="02020603050405020304" pitchFamily="18" charset="0"/>
                <a:ea typeface="宋体" panose="02010600030101010101" pitchFamily="2" charset="-122"/>
              </a:rPr>
              <a:t>2.7 seconds,</a:t>
            </a:r>
            <a:r>
              <a:rPr lang="en-US" altLang="zh-CN" sz="1600" dirty="0">
                <a:effectLst/>
                <a:latin typeface="Times New Roman" panose="02020603050405020304" pitchFamily="18" charset="0"/>
                <a:ea typeface="宋体" panose="02010600030101010101" pitchFamily="2" charset="-122"/>
              </a:rPr>
              <a:t> which can contain </a:t>
            </a:r>
            <a:r>
              <a:rPr lang="en-US" altLang="zh-CN" sz="1600" dirty="0">
                <a:effectLst/>
                <a:highlight>
                  <a:srgbClr val="FFFF00"/>
                </a:highlight>
                <a:latin typeface="Times New Roman" panose="02020603050405020304" pitchFamily="18" charset="0"/>
                <a:ea typeface="宋体" panose="02010600030101010101" pitchFamily="2" charset="-122"/>
              </a:rPr>
              <a:t>540 SPs with 5ms </a:t>
            </a:r>
            <a:r>
              <a:rPr lang="en-US" altLang="zh-CN" sz="1600" dirty="0">
                <a:effectLst/>
                <a:latin typeface="Times New Roman" panose="02020603050405020304" pitchFamily="18" charset="0"/>
                <a:ea typeface="宋体" panose="02010600030101010101" pitchFamily="2" charset="-122"/>
              </a:rPr>
              <a:t>for each SP. </a:t>
            </a:r>
            <a:endParaRPr lang="en-US" altLang="zh-CN" sz="1600" kern="0" dirty="0">
              <a:solidFill>
                <a:srgbClr val="000000"/>
              </a:solidFill>
              <a:ea typeface="OPPOSans M" panose="00020600040101010101" pitchFamily="18" charset="-122"/>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cs typeface="Times New Roman" panose="02020603050405020304" pitchFamily="18" charset="0"/>
              </a:rPr>
              <a:t>For the </a:t>
            </a:r>
            <a:r>
              <a:rPr lang="en-US" altLang="zh-CN" sz="1600" dirty="0">
                <a:effectLst/>
                <a:latin typeface="Times New Roman" panose="02020603050405020304" pitchFamily="18" charset="0"/>
                <a:ea typeface="宋体" panose="02010600030101010101" pitchFamily="2" charset="-122"/>
              </a:rPr>
              <a:t>power consump</a:t>
            </a:r>
            <a:r>
              <a:rPr lang="en-US" altLang="zh-CN" sz="1600" dirty="0">
                <a:ea typeface="宋体" panose="02010600030101010101" pitchFamily="2" charset="-122"/>
              </a:rPr>
              <a:t>tion of AMP STA during idle</a:t>
            </a:r>
            <a:endParaRPr lang="en-US" altLang="zh-CN" sz="1600" kern="0" dirty="0">
              <a:solidFill>
                <a:srgbClr val="000000"/>
              </a:solidFill>
              <a:ea typeface="OPPOSans M" panose="00020600040101010101" pitchFamily="18" charset="-122"/>
            </a:endParaRPr>
          </a:p>
          <a:p>
            <a:pPr marL="1257300" lvl="3" indent="-342900" algn="just" defTabSz="1187323">
              <a:spcBef>
                <a:spcPts val="0"/>
              </a:spcBef>
              <a:spcAft>
                <a:spcPts val="600"/>
              </a:spcAft>
              <a:buFont typeface="Arial" panose="020B0604020202020204" pitchFamily="34" charset="0"/>
              <a:buChar char="•"/>
              <a:tabLst>
                <a:tab pos="1207937" algn="ctr"/>
              </a:tabLst>
            </a:pPr>
            <a:r>
              <a:rPr lang="en-US" altLang="zh-CN" sz="1600" kern="0" dirty="0">
                <a:solidFill>
                  <a:srgbClr val="000000"/>
                </a:solidFill>
                <a:ea typeface="OPPOSans M" panose="00020600040101010101" pitchFamily="18" charset="-122"/>
                <a:cs typeface="Times New Roman" panose="02020603050405020304" pitchFamily="18" charset="0"/>
              </a:rPr>
              <a:t>Clock power consumption: </a:t>
            </a:r>
            <a:r>
              <a:rPr lang="en-US" altLang="zh-CN" sz="1600" kern="0" dirty="0">
                <a:solidFill>
                  <a:srgbClr val="000000"/>
                </a:solidFill>
                <a:highlight>
                  <a:srgbClr val="FFFF00"/>
                </a:highlight>
                <a:ea typeface="OPPOSans M" panose="00020600040101010101" pitchFamily="18" charset="-122"/>
                <a:cs typeface="Times New Roman" panose="02020603050405020304" pitchFamily="18" charset="0"/>
              </a:rPr>
              <a:t>510pW</a:t>
            </a:r>
            <a:r>
              <a:rPr lang="en-US" altLang="zh-CN" sz="1600" dirty="0">
                <a:ea typeface="宋体" panose="02010600030101010101" pitchFamily="2" charset="-122"/>
              </a:rPr>
              <a:t> [4]</a:t>
            </a:r>
            <a:endParaRPr lang="en-US" altLang="zh-CN" sz="1600" kern="0" dirty="0">
              <a:solidFill>
                <a:srgbClr val="000000"/>
              </a:solidFill>
              <a:ea typeface="OPPOSans M" panose="00020600040101010101" pitchFamily="18" charset="-122"/>
              <a:cs typeface="Times New Roman" panose="02020603050405020304" pitchFamily="18" charset="0"/>
            </a:endParaRPr>
          </a:p>
          <a:p>
            <a:pPr marL="1257300" lvl="3" indent="-342900" algn="just" defTabSz="1187323">
              <a:spcBef>
                <a:spcPts val="0"/>
              </a:spcBef>
              <a:spcAft>
                <a:spcPts val="600"/>
              </a:spcAft>
              <a:buFont typeface="Arial" panose="020B0604020202020204" pitchFamily="34" charset="0"/>
              <a:buChar char="•"/>
              <a:tabLst>
                <a:tab pos="1207937" algn="ctr"/>
              </a:tabLst>
            </a:pPr>
            <a:r>
              <a:rPr lang="en-US" altLang="zh-CN" sz="1600" kern="0" dirty="0">
                <a:solidFill>
                  <a:srgbClr val="000000"/>
                </a:solidFill>
                <a:ea typeface="OPPOSans M" panose="00020600040101010101" pitchFamily="18" charset="-122"/>
                <a:cs typeface="Times New Roman" panose="02020603050405020304" pitchFamily="18" charset="0"/>
              </a:rPr>
              <a:t>Idle Power consumption: </a:t>
            </a:r>
            <a:r>
              <a:rPr lang="en-US" altLang="zh-CN" sz="1600" kern="0" dirty="0">
                <a:solidFill>
                  <a:srgbClr val="000000"/>
                </a:solidFill>
                <a:highlight>
                  <a:srgbClr val="FFFF00"/>
                </a:highlight>
                <a:ea typeface="OPPOSans M" panose="00020600040101010101" pitchFamily="18" charset="-122"/>
                <a:cs typeface="Times New Roman" panose="02020603050405020304" pitchFamily="18" charset="0"/>
              </a:rPr>
              <a:t>0.1uW</a:t>
            </a:r>
            <a:r>
              <a:rPr lang="en-US" altLang="zh-CN" sz="1600" dirty="0">
                <a:ea typeface="宋体" panose="02010600030101010101" pitchFamily="2" charset="-122"/>
              </a:rPr>
              <a:t> [4]</a:t>
            </a:r>
            <a:endParaRPr lang="en-US" altLang="zh-CN" sz="1600" kern="0" dirty="0">
              <a:solidFill>
                <a:srgbClr val="000000"/>
              </a:solidFill>
              <a:ea typeface="OPPOSans M" panose="00020600040101010101" pitchFamily="18" charset="-122"/>
              <a:cs typeface="Times New Roman" panose="02020603050405020304" pitchFamily="18" charset="0"/>
            </a:endParaRPr>
          </a:p>
          <a:p>
            <a:pPr marL="1257300" lvl="3" indent="-342900" algn="just" defTabSz="1187323">
              <a:spcBef>
                <a:spcPts val="0"/>
              </a:spcBef>
              <a:spcAft>
                <a:spcPts val="600"/>
              </a:spcAft>
              <a:buFont typeface="Arial" panose="020B0604020202020204" pitchFamily="34" charset="0"/>
              <a:buChar char="•"/>
              <a:tabLst>
                <a:tab pos="1207937" algn="ctr"/>
              </a:tabLst>
            </a:pPr>
            <a:r>
              <a:rPr lang="en-US" altLang="zh-CN" sz="1600" dirty="0">
                <a:cs typeface="Times New Roman" panose="02020603050405020304" pitchFamily="18" charset="0"/>
              </a:rPr>
              <a:t>A fully charged </a:t>
            </a:r>
            <a:r>
              <a:rPr lang="en-US" altLang="zh-CN" sz="1600" dirty="0">
                <a:effectLst/>
                <a:latin typeface="Times New Roman" panose="02020603050405020304" pitchFamily="18" charset="0"/>
                <a:ea typeface="宋体" panose="02010600030101010101" pitchFamily="2" charset="-122"/>
              </a:rPr>
              <a:t>capacitor of 24µF can only cover the power consump</a:t>
            </a:r>
            <a:r>
              <a:rPr lang="en-US" altLang="zh-CN" sz="1600" dirty="0">
                <a:ea typeface="宋体" panose="02010600030101010101" pitchFamily="2" charset="-122"/>
              </a:rPr>
              <a:t>tion of AMP STA in idle for </a:t>
            </a:r>
            <a:r>
              <a:rPr lang="en-US" altLang="zh-CN" sz="1600" dirty="0">
                <a:highlight>
                  <a:srgbClr val="FFFF00"/>
                </a:highlight>
                <a:ea typeface="宋体" panose="02010600030101010101" pitchFamily="2" charset="-122"/>
              </a:rPr>
              <a:t>268 seconds. </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cs typeface="Times New Roman" panose="02020603050405020304" pitchFamily="18" charset="0"/>
              </a:rPr>
              <a:t>For the power consumption of AMP STA with duty cycle</a:t>
            </a:r>
          </a:p>
          <a:p>
            <a:pPr marL="1257300" lvl="3"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cs typeface="Times New Roman" panose="02020603050405020304" pitchFamily="18" charset="0"/>
              </a:rPr>
              <a:t>Assuming on/off ratio is 20%, e.g. 5ms SP every 100ms(SP=5ms, duty cycle period=100ms), a fully charged capacitor of 24µF can cover the power consumption of AMP STA for </a:t>
            </a:r>
            <a:r>
              <a:rPr lang="en-US" altLang="zh-CN" sz="1600" kern="0" dirty="0">
                <a:solidFill>
                  <a:srgbClr val="000000"/>
                </a:solidFill>
                <a:highlight>
                  <a:srgbClr val="FFFF00"/>
                </a:highlight>
                <a:ea typeface="OPPOSans M" panose="00020600040101010101" pitchFamily="18" charset="-122"/>
                <a:cs typeface="Times New Roman" panose="02020603050405020304" pitchFamily="18" charset="0"/>
              </a:rPr>
              <a:t>45 seconds</a:t>
            </a:r>
            <a:r>
              <a:rPr lang="en-US" altLang="zh-CN" sz="1600" kern="0" dirty="0">
                <a:solidFill>
                  <a:srgbClr val="000000"/>
                </a:solidFill>
                <a:ea typeface="OPPOSans M" panose="00020600040101010101" pitchFamily="18" charset="-122"/>
                <a:cs typeface="Times New Roman" panose="02020603050405020304" pitchFamily="18" charset="0"/>
              </a:rPr>
              <a:t>, which covers </a:t>
            </a:r>
            <a:r>
              <a:rPr lang="en-US" altLang="zh-CN" sz="1600" kern="0" dirty="0">
                <a:solidFill>
                  <a:srgbClr val="000000"/>
                </a:solidFill>
                <a:highlight>
                  <a:srgbClr val="FFFF00"/>
                </a:highlight>
                <a:ea typeface="OPPOSans M" panose="00020600040101010101" pitchFamily="18" charset="-122"/>
                <a:cs typeface="Times New Roman" panose="02020603050405020304" pitchFamily="18" charset="0"/>
              </a:rPr>
              <a:t>450 duty cycle periods</a:t>
            </a:r>
            <a:r>
              <a:rPr lang="en-US" altLang="zh-CN" sz="1600" kern="0" dirty="0">
                <a:solidFill>
                  <a:srgbClr val="000000"/>
                </a:solidFill>
                <a:ea typeface="OPPOSans M" panose="00020600040101010101" pitchFamily="18" charset="-122"/>
                <a:cs typeface="Times New Roman" panose="02020603050405020304" pitchFamily="18" charset="0"/>
              </a:rPr>
              <a:t>.</a:t>
            </a:r>
          </a:p>
          <a:p>
            <a:pPr marL="1257300" lvl="3"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cs typeface="Times New Roman" panose="02020603050405020304" pitchFamily="18" charset="0"/>
              </a:rPr>
              <a:t>If AMP STA performs energy harvesting during idle state, it can keep online for longer time. This depends on WPT from energizer controlled by AP. Typically, AP decides to provide WPT when necessary. WPT is not always available for energy harvesting.</a:t>
            </a:r>
            <a:endParaRPr lang="en-US" altLang="zh-CN" sz="1600" kern="0" dirty="0">
              <a:solidFill>
                <a:srgbClr val="000000"/>
              </a:solidFill>
              <a:ea typeface="OPPOSans M" panose="00020600040101010101" pitchFamily="18" charset="-122"/>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5</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802.11-25/0342r0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 2025</a:t>
            </a:r>
            <a:endParaRPr lang="en-GB" altLang="zh-CN" sz="1800" b="1" dirty="0"/>
          </a:p>
        </p:txBody>
      </p:sp>
    </p:spTree>
    <p:extLst>
      <p:ext uri="{BB962C8B-B14F-4D97-AF65-F5344CB8AC3E}">
        <p14:creationId xmlns:p14="http://schemas.microsoft.com/office/powerpoint/2010/main" val="379565713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defPPr>
              <a:defRPr lang="en-US"/>
            </a:defPPr>
            <a:lvl1pPr marL="0" marR="0" indent="0" algn="ctr" defTabSz="412750" latinLnBrk="0">
              <a:lnSpc>
                <a:spcPct val="80000"/>
              </a:lnSpc>
              <a:buClrTx/>
              <a:buSzTx/>
              <a:buFontTx/>
              <a:buNone/>
              <a:defRPr sz="2700" b="1" i="0" u="none" strike="noStrike" cap="none" spc="0" baseline="0">
                <a:ln>
                  <a:noFill/>
                </a:ln>
                <a:solidFill>
                  <a:schemeClr val="tx2"/>
                </a:solidFill>
                <a:uFillTx/>
                <a:latin typeface="+mj-lt"/>
                <a:ea typeface="+mj-ea"/>
                <a:cs typeface="+mj-cs"/>
              </a:defRPr>
            </a:lvl1pPr>
            <a:lvl2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2pPr>
            <a:lvl3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3pPr>
            <a:lvl4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4pPr>
            <a:lvl5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5pPr>
            <a:lvl6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6pPr>
            <a:lvl7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7pPr>
            <a:lvl8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8pPr>
            <a:lvl9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9pPr>
          </a:lstStyle>
          <a:p>
            <a:r>
              <a:rPr lang="en-US" altLang="zh-CN" dirty="0"/>
              <a:t>Timestamp for AMP TSF</a:t>
            </a:r>
            <a:endParaRPr lang="zh-CN" altLang="en-US" dirty="0"/>
          </a:p>
        </p:txBody>
      </p:sp>
      <mc:AlternateContent xmlns:mc="http://schemas.openxmlformats.org/markup-compatibility/2006">
        <mc:Choice xmlns:a14="http://schemas.microsoft.com/office/drawing/2010/main" Requires="a14">
          <p:sp>
            <p:nvSpPr>
              <p:cNvPr id="18" name="文本框 17"/>
              <p:cNvSpPr txBox="1"/>
              <p:nvPr/>
            </p:nvSpPr>
            <p:spPr>
              <a:xfrm>
                <a:off x="462756" y="1481965"/>
                <a:ext cx="8294688" cy="2523768"/>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US" altLang="zh-CN" sz="2000" kern="0" dirty="0">
                    <a:solidFill>
                      <a:srgbClr val="000000"/>
                    </a:solidFill>
                    <a:ea typeface="OPPOSans M" panose="00020600040101010101" pitchFamily="18" charset="-122"/>
                  </a:rPr>
                  <a:t>Timestamp length to address a clock drift of 1%.[5]</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cs typeface="Times New Roman" panose="02020603050405020304" pitchFamily="18" charset="0"/>
                  </a:rPr>
                  <a:t>We can assume 268 seconds as the longest duty cycle. To correct 1% clock drift, the length of TSF timer should be </a:t>
                </a:r>
                <a14:m>
                  <m:oMath xmlns:m="http://schemas.openxmlformats.org/officeDocument/2006/math">
                    <m:func>
                      <m:funcPr>
                        <m:ctrlPr>
                          <a:rPr lang="en-US" altLang="zh-CN" sz="1600" kern="0">
                            <a:solidFill>
                              <a:srgbClr val="000000"/>
                            </a:solidFill>
                            <a:ea typeface="OPPOSans M" panose="00020600040101010101" pitchFamily="18" charset="-122"/>
                            <a:cs typeface="Times New Roman" panose="02020603050405020304" pitchFamily="18" charset="0"/>
                          </a:rPr>
                        </m:ctrlPr>
                      </m:funcPr>
                      <m:fName>
                        <m:sSub>
                          <m:sSubPr>
                            <m:ctrlPr>
                              <a:rPr lang="en-US" altLang="zh-CN" sz="1600" kern="0">
                                <a:solidFill>
                                  <a:srgbClr val="000000"/>
                                </a:solidFill>
                                <a:ea typeface="OPPOSans M" panose="00020600040101010101" pitchFamily="18" charset="-122"/>
                                <a:cs typeface="Times New Roman" panose="02020603050405020304" pitchFamily="18" charset="0"/>
                              </a:rPr>
                            </m:ctrlPr>
                          </m:sSubPr>
                          <m:e>
                            <m:r>
                              <m:rPr>
                                <m:sty m:val="p"/>
                              </m:rPr>
                              <a:rPr lang="en-US" altLang="zh-CN" sz="1600" kern="0">
                                <a:solidFill>
                                  <a:srgbClr val="000000"/>
                                </a:solidFill>
                                <a:ea typeface="OPPOSans M" panose="00020600040101010101" pitchFamily="18" charset="-122"/>
                                <a:cs typeface="Times New Roman" panose="02020603050405020304" pitchFamily="18" charset="0"/>
                              </a:rPr>
                              <m:t>log</m:t>
                            </m:r>
                          </m:e>
                          <m:sub>
                            <m:r>
                              <a:rPr lang="en-US" altLang="zh-CN" sz="1600" kern="0">
                                <a:solidFill>
                                  <a:srgbClr val="000000"/>
                                </a:solidFill>
                                <a:ea typeface="OPPOSans M" panose="00020600040101010101" pitchFamily="18" charset="-122"/>
                                <a:cs typeface="Times New Roman" panose="02020603050405020304" pitchFamily="18" charset="0"/>
                              </a:rPr>
                              <m:t>2</m:t>
                            </m:r>
                          </m:sub>
                        </m:sSub>
                      </m:fName>
                      <m:e>
                        <m:r>
                          <a:rPr lang="en-US" altLang="zh-CN" sz="1600" kern="0">
                            <a:solidFill>
                              <a:srgbClr val="000000"/>
                            </a:solidFill>
                            <a:ea typeface="OPPOSans M" panose="00020600040101010101" pitchFamily="18" charset="-122"/>
                            <a:cs typeface="Times New Roman" panose="02020603050405020304" pitchFamily="18" charset="0"/>
                          </a:rPr>
                          <m:t>(268∗1</m:t>
                        </m:r>
                        <m:r>
                          <a:rPr lang="en-US" altLang="zh-CN" sz="1600" kern="0">
                            <a:solidFill>
                              <a:srgbClr val="000000"/>
                            </a:solidFill>
                            <a:ea typeface="OPPOSans M" panose="00020600040101010101" pitchFamily="18" charset="-122"/>
                            <a:cs typeface="Times New Roman" panose="02020603050405020304" pitchFamily="18" charset="0"/>
                          </a:rPr>
                          <m:t>𝑒</m:t>
                        </m:r>
                        <m:r>
                          <a:rPr lang="en-US" altLang="zh-CN" sz="1600" kern="0">
                            <a:solidFill>
                              <a:srgbClr val="000000"/>
                            </a:solidFill>
                            <a:ea typeface="OPPOSans M" panose="00020600040101010101" pitchFamily="18" charset="-122"/>
                            <a:cs typeface="Times New Roman" panose="02020603050405020304" pitchFamily="18" charset="0"/>
                          </a:rPr>
                          <m:t>6∗1%)</m:t>
                        </m:r>
                      </m:e>
                    </m:func>
                    <m:r>
                      <a:rPr lang="en-US" altLang="zh-CN" sz="1600" kern="0">
                        <a:solidFill>
                          <a:srgbClr val="000000"/>
                        </a:solidFill>
                        <a:ea typeface="OPPOSans M" panose="00020600040101010101" pitchFamily="18" charset="-122"/>
                        <a:cs typeface="Times New Roman" panose="02020603050405020304" pitchFamily="18" charset="0"/>
                      </a:rPr>
                      <m:t>=</m:t>
                    </m:r>
                  </m:oMath>
                </a14:m>
                <a:r>
                  <a:rPr lang="en-US" altLang="zh-CN" sz="1600" kern="0" dirty="0">
                    <a:solidFill>
                      <a:srgbClr val="000000"/>
                    </a:solidFill>
                    <a:ea typeface="OPPOSans M" panose="00020600040101010101" pitchFamily="18" charset="-122"/>
                    <a:cs typeface="Times New Roman" panose="02020603050405020304" pitchFamily="18" charset="0"/>
                  </a:rPr>
                  <a:t>21-22 bits. Consider the use of the timing granularity in the order of 32us as 11ba, we can drop the first 5 LSB of TSF to support </a:t>
                </a:r>
                <a:r>
                  <a:rPr lang="en-US" altLang="zh-CN" sz="1600" kern="0" dirty="0">
                    <a:solidFill>
                      <a:srgbClr val="000000"/>
                    </a:solidFill>
                    <a:highlight>
                      <a:srgbClr val="FFFF00"/>
                    </a:highlight>
                    <a:ea typeface="OPPOSans M" panose="00020600040101010101" pitchFamily="18" charset="-122"/>
                    <a:cs typeface="Times New Roman" panose="02020603050405020304" pitchFamily="18" charset="0"/>
                  </a:rPr>
                  <a:t>17bits </a:t>
                </a:r>
                <a:r>
                  <a:rPr lang="en-US" altLang="zh-CN" sz="1600" kern="0" dirty="0">
                    <a:solidFill>
                      <a:srgbClr val="000000"/>
                    </a:solidFill>
                    <a:ea typeface="OPPOSans M" panose="00020600040101010101" pitchFamily="18" charset="-122"/>
                    <a:cs typeface="Times New Roman" panose="02020603050405020304" pitchFamily="18" charset="0"/>
                  </a:rPr>
                  <a:t>AMP timestamp.</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cs typeface="Times New Roman" panose="02020603050405020304" pitchFamily="18" charset="0"/>
                  </a:rPr>
                  <a:t>Actually, duty cycle period up to 268 seconds is not reasonable for many use cases, such as inventory and real time sensor. Typical duty cycle period  for these use cases may be from several tens of milliseconds to 1000ms, which results in maximum </a:t>
                </a:r>
                <a:r>
                  <a:rPr lang="en-US" altLang="zh-CN" sz="1600" kern="0" dirty="0">
                    <a:solidFill>
                      <a:srgbClr val="000000"/>
                    </a:solidFill>
                    <a:highlight>
                      <a:srgbClr val="FFFF00"/>
                    </a:highlight>
                    <a:ea typeface="OPPOSans M" panose="00020600040101010101" pitchFamily="18" charset="-122"/>
                    <a:cs typeface="Times New Roman" panose="02020603050405020304" pitchFamily="18" charset="0"/>
                  </a:rPr>
                  <a:t>14-5=9bits</a:t>
                </a:r>
                <a:r>
                  <a:rPr lang="en-US" altLang="zh-CN" sz="1600" kern="0" dirty="0">
                    <a:solidFill>
                      <a:srgbClr val="000000"/>
                    </a:solidFill>
                    <a:ea typeface="OPPOSans M" panose="00020600040101010101" pitchFamily="18" charset="-122"/>
                    <a:cs typeface="Times New Roman" panose="02020603050405020304" pitchFamily="18" charset="0"/>
                  </a:rPr>
                  <a:t> AMP timestamp.</a:t>
                </a:r>
              </a:p>
            </p:txBody>
          </p:sp>
        </mc:Choice>
        <mc:Fallback>
          <p:sp>
            <p:nvSpPr>
              <p:cNvPr id="18" name="文本框 17"/>
              <p:cNvSpPr txBox="1">
                <a:spLocks noRot="1" noChangeAspect="1" noMove="1" noResize="1" noEditPoints="1" noAdjustHandles="1" noChangeArrowheads="1" noChangeShapeType="1" noTextEdit="1"/>
              </p:cNvSpPr>
              <p:nvPr/>
            </p:nvSpPr>
            <p:spPr>
              <a:xfrm>
                <a:off x="462756" y="1481965"/>
                <a:ext cx="8294688" cy="2523768"/>
              </a:xfrm>
              <a:prstGeom prst="rect">
                <a:avLst/>
              </a:prstGeom>
              <a:blipFill>
                <a:blip r:embed="rId3"/>
                <a:stretch>
                  <a:fillRect l="-661" t="-1208" r="-294" b="-2174"/>
                </a:stretch>
              </a:blipFill>
              <a:ln w="12700">
                <a:noFill/>
                <a:prstDash val="dash"/>
              </a:ln>
            </p:spPr>
            <p:txBody>
              <a:bodyPr/>
              <a:lstStyle/>
              <a:p>
                <a:r>
                  <a:rPr lang="zh-CN" altLang="en-US">
                    <a:noFill/>
                  </a:rPr>
                  <a:t> </a:t>
                </a:r>
              </a:p>
            </p:txBody>
          </p:sp>
        </mc:Fallback>
      </mc:AlternateContent>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6</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802.11-25/0342r0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 2025</a:t>
            </a:r>
            <a:endParaRPr lang="en-GB" altLang="zh-CN" sz="1800" b="1" dirty="0"/>
          </a:p>
        </p:txBody>
      </p:sp>
      <p:pic>
        <p:nvPicPr>
          <p:cNvPr id="3" name="图片 2">
            <a:extLst>
              <a:ext uri="{FF2B5EF4-FFF2-40B4-BE49-F238E27FC236}">
                <a16:creationId xmlns:a16="http://schemas.microsoft.com/office/drawing/2014/main" id="{889CF8BB-F1CE-4CC5-AFE7-6F780EC868AB}"/>
              </a:ext>
            </a:extLst>
          </p:cNvPr>
          <p:cNvPicPr>
            <a:picLocks noChangeAspect="1"/>
          </p:cNvPicPr>
          <p:nvPr/>
        </p:nvPicPr>
        <p:blipFill>
          <a:blip r:embed="rId4"/>
          <a:stretch>
            <a:fillRect/>
          </a:stretch>
        </p:blipFill>
        <p:spPr>
          <a:xfrm>
            <a:off x="5456339" y="4005733"/>
            <a:ext cx="3657600" cy="2246861"/>
          </a:xfrm>
          <a:prstGeom prst="rect">
            <a:avLst/>
          </a:prstGeom>
        </p:spPr>
      </p:pic>
      <p:sp>
        <p:nvSpPr>
          <p:cNvPr id="12" name="文本框 11">
            <a:extLst>
              <a:ext uri="{FF2B5EF4-FFF2-40B4-BE49-F238E27FC236}">
                <a16:creationId xmlns:a16="http://schemas.microsoft.com/office/drawing/2014/main" id="{0896B2F0-3D92-4B3E-A44B-73199283930F}"/>
              </a:ext>
            </a:extLst>
          </p:cNvPr>
          <p:cNvSpPr txBox="1"/>
          <p:nvPr/>
        </p:nvSpPr>
        <p:spPr>
          <a:xfrm>
            <a:off x="432694" y="4110633"/>
            <a:ext cx="5053705" cy="2354491"/>
          </a:xfrm>
          <a:prstGeom prst="rect">
            <a:avLst/>
          </a:prstGeom>
          <a:noFill/>
        </p:spPr>
        <p:txBody>
          <a:bodyPr wrap="square">
            <a:spAutoFit/>
          </a:bodyPr>
          <a:lstStyle/>
          <a:p>
            <a:pPr marL="342900" lvl="1" indent="-342900" algn="just">
              <a:spcBef>
                <a:spcPts val="0"/>
              </a:spcBef>
              <a:spcAft>
                <a:spcPts val="600"/>
              </a:spcAft>
              <a:buFont typeface="Arial" panose="020B0604020202020204" pitchFamily="34" charset="0"/>
              <a:buChar char="•"/>
            </a:pPr>
            <a:r>
              <a:rPr lang="en-US" altLang="zh-CN" sz="2000" kern="0" dirty="0">
                <a:solidFill>
                  <a:srgbClr val="000000"/>
                </a:solidFill>
                <a:ea typeface="OPPOSans M" panose="00020600040101010101" pitchFamily="18" charset="-122"/>
              </a:rPr>
              <a:t>Trigger round duration </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A trigger round includes several trigger sessions initiated by AMP trigger.</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For use case such as inventory, AP may try to traverse all the AMP STAs within a trigger round duration, based on random access mechanism. </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A trigger round duration should not be too long because of latency and limited energy storage. </a:t>
            </a:r>
          </a:p>
        </p:txBody>
      </p:sp>
    </p:spTree>
    <p:extLst>
      <p:ext uri="{BB962C8B-B14F-4D97-AF65-F5344CB8AC3E}">
        <p14:creationId xmlns:p14="http://schemas.microsoft.com/office/powerpoint/2010/main" val="1389327483"/>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defPPr>
              <a:defRPr lang="en-US"/>
            </a:defPPr>
            <a:lvl1pPr marL="0" marR="0" indent="0" algn="ctr" defTabSz="412750" latinLnBrk="0">
              <a:lnSpc>
                <a:spcPct val="80000"/>
              </a:lnSpc>
              <a:buClrTx/>
              <a:buSzTx/>
              <a:buFontTx/>
              <a:buNone/>
              <a:defRPr sz="2700" b="1" i="0" u="none" strike="noStrike" cap="none" spc="0" baseline="0">
                <a:ln>
                  <a:noFill/>
                </a:ln>
                <a:solidFill>
                  <a:schemeClr val="tx2"/>
                </a:solidFill>
                <a:uFillTx/>
                <a:latin typeface="+mj-lt"/>
                <a:ea typeface="+mj-ea"/>
                <a:cs typeface="+mj-cs"/>
              </a:defRPr>
            </a:lvl1pPr>
            <a:lvl2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2pPr>
            <a:lvl3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3pPr>
            <a:lvl4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4pPr>
            <a:lvl5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5pPr>
            <a:lvl6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6pPr>
            <a:lvl7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7pPr>
            <a:lvl8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8pPr>
            <a:lvl9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9pPr>
          </a:lstStyle>
          <a:p>
            <a:r>
              <a:rPr lang="en-US" altLang="zh-CN" dirty="0"/>
              <a:t>Timestamp for AMP TSF</a:t>
            </a:r>
            <a:endParaRPr lang="zh-CN" altLang="en-US" dirty="0"/>
          </a:p>
        </p:txBody>
      </p:sp>
      <p:sp>
        <p:nvSpPr>
          <p:cNvPr id="18" name="文本框 17"/>
          <p:cNvSpPr txBox="1"/>
          <p:nvPr/>
        </p:nvSpPr>
        <p:spPr>
          <a:xfrm>
            <a:off x="462756" y="1481965"/>
            <a:ext cx="8294688" cy="3877985"/>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US" altLang="zh-CN" sz="2000" kern="0" dirty="0">
                <a:solidFill>
                  <a:srgbClr val="000000"/>
                </a:solidFill>
                <a:ea typeface="OPPOSans M" panose="00020600040101010101" pitchFamily="18" charset="-122"/>
              </a:rPr>
              <a:t>Observations: </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The total awake duration of AMP STA may be short due to limited power storage.</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The maximum duty cycle period can not be too long for several use cases, which require low latency. </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The clock drift is limited within the maximum duty cycle period, which only requires short timestamp. The TSF timer can only span the maximum duty cycle period to make AMP STA timing synchronized before the next AMP trigger reception.</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The trigger round duration ,which is equivalent to operation duration of AMP STA for success UL PPDU transmission, should be short. The TSF timer can only need to cover trigger round duration to make AMP STA timing synchronized before success UL PPDU transmission.  </a:t>
            </a:r>
          </a:p>
          <a:p>
            <a:pPr marL="342900" lvl="1" indent="-342900" algn="just">
              <a:spcBef>
                <a:spcPts val="0"/>
              </a:spcBef>
              <a:spcAft>
                <a:spcPts val="600"/>
              </a:spcAft>
              <a:buFont typeface="Arial" panose="020B0604020202020204" pitchFamily="34" charset="0"/>
              <a:buChar char="•"/>
            </a:pPr>
            <a:r>
              <a:rPr lang="en-GB" altLang="zh-CN" sz="2000" kern="0" dirty="0">
                <a:solidFill>
                  <a:srgbClr val="000000"/>
                </a:solidFill>
                <a:ea typeface="OPPOSans M" panose="00020600040101010101" pitchFamily="18" charset="-122"/>
              </a:rPr>
              <a:t>Proposals:</a:t>
            </a:r>
          </a:p>
          <a:p>
            <a:pPr marL="800100" lvl="2" indent="-342900" algn="just">
              <a:spcBef>
                <a:spcPts val="0"/>
              </a:spcBef>
              <a:spcAft>
                <a:spcPts val="600"/>
              </a:spcAft>
              <a:buFont typeface="Arial" panose="020B0604020202020204" pitchFamily="34" charset="0"/>
              <a:buChar char="•"/>
            </a:pPr>
            <a:r>
              <a:rPr lang="en-GB" altLang="zh-CN" sz="1600" kern="0" dirty="0">
                <a:solidFill>
                  <a:srgbClr val="000000"/>
                </a:solidFill>
                <a:ea typeface="OPPOSans M" panose="00020600040101010101" pitchFamily="18" charset="-122"/>
              </a:rPr>
              <a:t>Introduce </a:t>
            </a:r>
            <a:r>
              <a:rPr lang="en-US" altLang="zh-CN" sz="1600" kern="0" dirty="0">
                <a:solidFill>
                  <a:srgbClr val="000000"/>
                </a:solidFill>
                <a:ea typeface="OPPOSans M" panose="00020600040101010101" pitchFamily="18" charset="-122"/>
              </a:rPr>
              <a:t>short timestamp for AMP TSF. </a:t>
            </a:r>
            <a:endParaRPr lang="en-US" altLang="zh-CN" sz="1400" kern="0" dirty="0">
              <a:solidFill>
                <a:srgbClr val="000000"/>
              </a:solidFill>
              <a:ea typeface="OPPOSans M" panose="00020600040101010101" pitchFamily="18" charset="-122"/>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7</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802.11-25/0342r0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 2025</a:t>
            </a:r>
            <a:endParaRPr lang="en-GB" altLang="zh-CN" sz="1800" b="1" dirty="0"/>
          </a:p>
        </p:txBody>
      </p:sp>
    </p:spTree>
    <p:extLst>
      <p:ext uri="{BB962C8B-B14F-4D97-AF65-F5344CB8AC3E}">
        <p14:creationId xmlns:p14="http://schemas.microsoft.com/office/powerpoint/2010/main" val="2846312283"/>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defPPr>
              <a:defRPr lang="en-US"/>
            </a:defPPr>
            <a:lvl1pPr marL="0" marR="0" indent="0" algn="ctr" defTabSz="412750" latinLnBrk="0">
              <a:lnSpc>
                <a:spcPct val="80000"/>
              </a:lnSpc>
              <a:buClrTx/>
              <a:buSzTx/>
              <a:buFontTx/>
              <a:buNone/>
              <a:defRPr sz="2700" b="1" i="0" u="none" strike="noStrike" cap="none" spc="0" baseline="0">
                <a:ln>
                  <a:noFill/>
                </a:ln>
                <a:solidFill>
                  <a:schemeClr val="tx2"/>
                </a:solidFill>
                <a:uFillTx/>
                <a:latin typeface="+mj-lt"/>
                <a:ea typeface="+mj-ea"/>
                <a:cs typeface="+mj-cs"/>
              </a:defRPr>
            </a:lvl1pPr>
            <a:lvl2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2pPr>
            <a:lvl3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3pPr>
            <a:lvl4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4pPr>
            <a:lvl5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5pPr>
            <a:lvl6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6pPr>
            <a:lvl7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7pPr>
            <a:lvl8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8pPr>
            <a:lvl9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9pPr>
          </a:lstStyle>
          <a:p>
            <a:r>
              <a:rPr lang="en-US" altLang="zh-CN" dirty="0"/>
              <a:t>Timestamp delivery</a:t>
            </a:r>
            <a:endParaRPr lang="zh-CN" altLang="en-US" dirty="0"/>
          </a:p>
        </p:txBody>
      </p:sp>
      <p:sp>
        <p:nvSpPr>
          <p:cNvPr id="18" name="文本框 17"/>
          <p:cNvSpPr txBox="1"/>
          <p:nvPr/>
        </p:nvSpPr>
        <p:spPr>
          <a:xfrm>
            <a:off x="381000" y="1297022"/>
            <a:ext cx="8294688" cy="4493538"/>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US" altLang="zh-CN" sz="2000" kern="0" dirty="0">
                <a:solidFill>
                  <a:srgbClr val="000000"/>
                </a:solidFill>
                <a:ea typeface="OPPOSans M" panose="00020600040101010101" pitchFamily="18" charset="-122"/>
              </a:rPr>
              <a:t>Observations: </a:t>
            </a:r>
          </a:p>
          <a:p>
            <a:pPr marL="800100" lvl="2" indent="-342900" algn="just">
              <a:spcBef>
                <a:spcPts val="0"/>
              </a:spcBef>
              <a:spcAft>
                <a:spcPts val="600"/>
              </a:spcAft>
              <a:buFont typeface="Arial" panose="020B0604020202020204" pitchFamily="34" charset="0"/>
              <a:buChar char="•"/>
            </a:pPr>
            <a:r>
              <a:rPr lang="en-US" altLang="zh-CN" sz="1800" kern="0" dirty="0">
                <a:solidFill>
                  <a:srgbClr val="000000"/>
                </a:solidFill>
                <a:ea typeface="OPPOSans M" panose="00020600040101010101" pitchFamily="18" charset="-122"/>
              </a:rPr>
              <a:t>The main contribution of timestamp is to allow Duty-cycle operation for trigger monitoring. </a:t>
            </a:r>
          </a:p>
          <a:p>
            <a:pPr marL="800100" lvl="2" indent="-342900" algn="just">
              <a:spcBef>
                <a:spcPts val="0"/>
              </a:spcBef>
              <a:spcAft>
                <a:spcPts val="600"/>
              </a:spcAft>
              <a:buFont typeface="Arial" panose="020B0604020202020204" pitchFamily="34" charset="0"/>
              <a:buChar char="•"/>
            </a:pPr>
            <a:r>
              <a:rPr lang="en-US" altLang="zh-CN" sz="1800" kern="0" dirty="0">
                <a:solidFill>
                  <a:srgbClr val="000000"/>
                </a:solidFill>
                <a:ea typeface="OPPOSans M" panose="00020600040101010101" pitchFamily="18" charset="-122"/>
              </a:rPr>
              <a:t>The duty cycle period of AMP STA should be short in most use cases, which are latency sensitive. It means AMP trigger is transmitted more frequently. Even for some inactive traffic like sensor, AMP trigger should be transmitted frequently for potential UL transmission from sensor with different SPs. </a:t>
            </a:r>
          </a:p>
          <a:p>
            <a:pPr marL="800100" lvl="2" indent="-342900" algn="just">
              <a:spcBef>
                <a:spcPts val="0"/>
              </a:spcBef>
              <a:spcAft>
                <a:spcPts val="600"/>
              </a:spcAft>
              <a:buFont typeface="Arial" panose="020B0604020202020204" pitchFamily="34" charset="0"/>
              <a:buChar char="•"/>
            </a:pPr>
            <a:r>
              <a:rPr lang="en-US" altLang="zh-CN" sz="1800" kern="0" dirty="0">
                <a:solidFill>
                  <a:srgbClr val="000000"/>
                </a:solidFill>
                <a:ea typeface="OPPOSans M" panose="00020600040101010101" pitchFamily="18" charset="-122"/>
              </a:rPr>
              <a:t>The main behavior of AMP STAs is the monitoring of AMP trigger. It is easier for AMP STA to obtain timestamp self contained in AMP trigger.</a:t>
            </a:r>
          </a:p>
          <a:p>
            <a:pPr marL="800100" lvl="2" indent="-342900" algn="just">
              <a:spcBef>
                <a:spcPts val="0"/>
              </a:spcBef>
              <a:spcAft>
                <a:spcPts val="600"/>
              </a:spcAft>
              <a:buFont typeface="Arial" panose="020B0604020202020204" pitchFamily="34" charset="0"/>
              <a:buChar char="•"/>
            </a:pPr>
            <a:r>
              <a:rPr lang="en-US" altLang="zh-CN" sz="1800" kern="0" dirty="0">
                <a:solidFill>
                  <a:srgbClr val="000000"/>
                </a:solidFill>
                <a:ea typeface="OPPOSans M" panose="00020600040101010101" pitchFamily="18" charset="-122"/>
              </a:rPr>
              <a:t>Beacon is a parallel frame for AMP STA. It may have functionalities other than AMP trigger, if it remains exit for AMP operation. Timestamp reception through beacon brings additional complexity and power consumption. </a:t>
            </a:r>
          </a:p>
          <a:p>
            <a:pPr marL="342900" lvl="1" indent="-342900" algn="just">
              <a:spcBef>
                <a:spcPts val="0"/>
              </a:spcBef>
              <a:spcAft>
                <a:spcPts val="600"/>
              </a:spcAft>
              <a:buFont typeface="Arial" panose="020B0604020202020204" pitchFamily="34" charset="0"/>
              <a:buChar char="•"/>
            </a:pPr>
            <a:r>
              <a:rPr lang="en-US" altLang="zh-CN" sz="2000" kern="0" dirty="0">
                <a:solidFill>
                  <a:srgbClr val="000000"/>
                </a:solidFill>
                <a:ea typeface="OPPOSans M" panose="00020600040101010101" pitchFamily="18" charset="-122"/>
              </a:rPr>
              <a:t>Proposal:</a:t>
            </a:r>
          </a:p>
          <a:p>
            <a:pPr marL="800100" lvl="2" indent="-342900" algn="just">
              <a:spcBef>
                <a:spcPts val="0"/>
              </a:spcBef>
              <a:spcAft>
                <a:spcPts val="600"/>
              </a:spcAft>
              <a:buFont typeface="Arial" panose="020B0604020202020204" pitchFamily="34" charset="0"/>
              <a:buChar char="•"/>
            </a:pPr>
            <a:r>
              <a:rPr lang="en-GB" altLang="zh-CN" sz="1800" kern="0" dirty="0">
                <a:solidFill>
                  <a:srgbClr val="000000"/>
                </a:solidFill>
                <a:ea typeface="OPPOSans M" panose="00020600040101010101" pitchFamily="18" charset="-122"/>
              </a:rPr>
              <a:t>AMP STA can obtain a short timestamp through AMP trigger.</a:t>
            </a:r>
            <a:endParaRPr lang="en-US" altLang="zh-CN" sz="1800" kern="0" dirty="0">
              <a:solidFill>
                <a:srgbClr val="000000"/>
              </a:solidFill>
              <a:ea typeface="OPPOSans M" panose="00020600040101010101" pitchFamily="18" charset="-122"/>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8</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802.11-25/0342r0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 2025</a:t>
            </a:r>
            <a:endParaRPr lang="en-GB" altLang="zh-CN" sz="1800" b="1" dirty="0"/>
          </a:p>
        </p:txBody>
      </p:sp>
    </p:spTree>
    <p:extLst>
      <p:ext uri="{BB962C8B-B14F-4D97-AF65-F5344CB8AC3E}">
        <p14:creationId xmlns:p14="http://schemas.microsoft.com/office/powerpoint/2010/main" val="475793299"/>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defPPr>
              <a:defRPr lang="en-US"/>
            </a:defPPr>
            <a:lvl1pPr marL="0" marR="0" indent="0" algn="ctr" defTabSz="412750" latinLnBrk="0">
              <a:lnSpc>
                <a:spcPct val="80000"/>
              </a:lnSpc>
              <a:buClrTx/>
              <a:buSzTx/>
              <a:buFontTx/>
              <a:buNone/>
              <a:defRPr sz="2700" b="1" i="0" u="none" strike="noStrike" cap="none" spc="0" baseline="0">
                <a:ln>
                  <a:noFill/>
                </a:ln>
                <a:solidFill>
                  <a:schemeClr val="tx2"/>
                </a:solidFill>
                <a:uFillTx/>
                <a:latin typeface="+mj-lt"/>
                <a:ea typeface="+mj-ea"/>
                <a:cs typeface="+mj-cs"/>
              </a:defRPr>
            </a:lvl1pPr>
            <a:lvl2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2pPr>
            <a:lvl3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3pPr>
            <a:lvl4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4pPr>
            <a:lvl5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5pPr>
            <a:lvl6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6pPr>
            <a:lvl7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7pPr>
            <a:lvl8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8pPr>
            <a:lvl9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9pPr>
          </a:lstStyle>
          <a:p>
            <a:r>
              <a:rPr lang="en-US" altLang="zh-CN" dirty="0"/>
              <a:t>Timestamp delivery in AMP Trigger</a:t>
            </a:r>
            <a:endParaRPr lang="zh-CN" altLang="en-US" dirty="0"/>
          </a:p>
        </p:txBody>
      </p:sp>
      <p:sp>
        <p:nvSpPr>
          <p:cNvPr id="18" name="文本框 17"/>
          <p:cNvSpPr txBox="1"/>
          <p:nvPr/>
        </p:nvSpPr>
        <p:spPr>
          <a:xfrm>
            <a:off x="1484313" y="5081049"/>
            <a:ext cx="6781800" cy="984885"/>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TSF timer start or alignment based on timestamp in AMP trigger.</a:t>
            </a:r>
          </a:p>
          <a:p>
            <a:pPr marL="342900" lvl="1"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Service period starting determination based on TSF timer.</a:t>
            </a:r>
          </a:p>
          <a:p>
            <a:pPr marL="342900" lvl="1"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TSF timer spanning at least one duty cycle period.</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9</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802.11-25/0342r0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 2025</a:t>
            </a:r>
            <a:endParaRPr lang="en-GB" altLang="zh-CN" sz="1800" b="1" dirty="0"/>
          </a:p>
        </p:txBody>
      </p:sp>
      <p:pic>
        <p:nvPicPr>
          <p:cNvPr id="3" name="图片 2">
            <a:extLst>
              <a:ext uri="{FF2B5EF4-FFF2-40B4-BE49-F238E27FC236}">
                <a16:creationId xmlns:a16="http://schemas.microsoft.com/office/drawing/2014/main" id="{F831F360-D98C-4794-B36D-DFA1207FCB3B}"/>
              </a:ext>
            </a:extLst>
          </p:cNvPr>
          <p:cNvPicPr>
            <a:picLocks noChangeAspect="1"/>
          </p:cNvPicPr>
          <p:nvPr/>
        </p:nvPicPr>
        <p:blipFill>
          <a:blip r:embed="rId3"/>
          <a:stretch>
            <a:fillRect/>
          </a:stretch>
        </p:blipFill>
        <p:spPr>
          <a:xfrm>
            <a:off x="0" y="1917582"/>
            <a:ext cx="9144000" cy="2753988"/>
          </a:xfrm>
          <a:prstGeom prst="rect">
            <a:avLst/>
          </a:prstGeom>
        </p:spPr>
      </p:pic>
    </p:spTree>
    <p:extLst>
      <p:ext uri="{BB962C8B-B14F-4D97-AF65-F5344CB8AC3E}">
        <p14:creationId xmlns:p14="http://schemas.microsoft.com/office/powerpoint/2010/main" val="176853628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ACcord Submission Template</Template>
  <TotalTime>16539</TotalTime>
  <Words>1572</Words>
  <Application>Microsoft Office PowerPoint</Application>
  <PresentationFormat>全屏显示(4:3)</PresentationFormat>
  <Paragraphs>184</Paragraphs>
  <Slides>13</Slides>
  <Notes>13</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13</vt:i4>
      </vt:variant>
    </vt:vector>
  </HeadingPairs>
  <TitlesOfParts>
    <vt:vector size="18" baseType="lpstr">
      <vt:lpstr>Arial</vt:lpstr>
      <vt:lpstr>Calibri</vt:lpstr>
      <vt:lpstr>Times New Roman</vt:lpstr>
      <vt:lpstr>Wingdings</vt:lpstr>
      <vt:lpstr>ACcord Submission Template</vt:lpstr>
      <vt:lpstr>TSF for trigger based AMP communication</vt:lpstr>
      <vt:lpstr>Background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Reference</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贺传峰(Chuanfeng HE)</cp:lastModifiedBy>
  <cp:revision>2243</cp:revision>
  <cp:lastPrinted>1998-02-10T13:28:00Z</cp:lastPrinted>
  <dcterms:created xsi:type="dcterms:W3CDTF">2009-12-02T19:05:00Z</dcterms:created>
  <dcterms:modified xsi:type="dcterms:W3CDTF">2025-03-06T03:12:36Z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y fmtid="{D5CDD505-2E9C-101B-9397-08002B2CF9AE}" pid="16" name="KSOProductBuildVer">
    <vt:lpwstr>2052-10.1.0.6395</vt:lpwstr>
  </property>
</Properties>
</file>