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661" r:id="rId3"/>
    <p:sldId id="621" r:id="rId4"/>
    <p:sldId id="675" r:id="rId5"/>
    <p:sldId id="660" r:id="rId6"/>
    <p:sldId id="663" r:id="rId7"/>
    <p:sldId id="658" r:id="rId8"/>
    <p:sldId id="659" r:id="rId9"/>
    <p:sldId id="670" r:id="rId10"/>
    <p:sldId id="671" r:id="rId11"/>
    <p:sldId id="614" r:id="rId12"/>
    <p:sldId id="635" r:id="rId13"/>
    <p:sldId id="606" r:id="rId14"/>
    <p:sldId id="674" r:id="rId15"/>
    <p:sldId id="672" r:id="rId16"/>
    <p:sldId id="669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lipanpan (D)" initials="l(" lastIdx="3" clrIdx="3">
    <p:extLst>
      <p:ext uri="{19B8F6BF-5375-455C-9EA6-DF929625EA0E}">
        <p15:presenceInfo xmlns:p15="http://schemas.microsoft.com/office/powerpoint/2012/main" userId="S-1-5-21-147214757-305610072-1517763936-10498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 autoAdjust="0"/>
    <p:restoredTop sz="95363" autoAdjust="0"/>
  </p:normalViewPr>
  <p:slideViewPr>
    <p:cSldViewPr>
      <p:cViewPr varScale="1">
        <p:scale>
          <a:sx n="66" d="100"/>
          <a:sy n="66" d="100"/>
        </p:scale>
        <p:origin x="107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480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7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70,45; 250,20;62.5,26.5; 250,15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743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21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56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7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Mar.</a:t>
            </a:r>
            <a:r>
              <a:rPr lang="en-US" sz="1800" b="1" dirty="0"/>
              <a:t> 2025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</a:t>
            </a:r>
            <a:r>
              <a:rPr lang="en-US" sz="1800" b="1" dirty="0">
                <a:solidFill>
                  <a:srgbClr val="000000"/>
                </a:solidFill>
                <a:latin typeface="+mn-lt"/>
              </a:rPr>
              <a:t>0338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82240"/>
            <a:ext cx="88011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AMP Data Communication in sub-1 GHz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04336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Lumin</a:t>
                      </a:r>
                      <a:r>
                        <a:rPr lang="en-US" altLang="zh-CN" sz="1200" dirty="0"/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5326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B8A0-A459-4CA1-8460-552FAEA7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DL data rates </a:t>
            </a:r>
            <a:r>
              <a:rPr lang="en-US" dirty="0"/>
              <a:t>in sub-1 GHz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033B8-FA17-44B3-9191-159F1D5016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EC977-755E-4B28-A36E-9722BC172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D7F6828-DDB8-47E6-99AE-DF1C68EB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648200"/>
          </a:xfrm>
        </p:spPr>
        <p:txBody>
          <a:bodyPr/>
          <a:lstStyle/>
          <a:p>
            <a:r>
              <a:rPr lang="en-SG" b="0" dirty="0"/>
              <a:t>Satisfying Tx mask is implementation specific, may apply filter to lower sidelobe. Here are some examples, but the choice of filters should take complexity into consideration.</a:t>
            </a:r>
          </a:p>
          <a:p>
            <a:endParaRPr lang="en-SG" b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F618E3-D7A4-40E3-BD61-BF356E8F5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21" y="2349000"/>
            <a:ext cx="2821091" cy="216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68595E-1B84-4CE7-A145-28D6539C94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373776"/>
            <a:ext cx="2829667" cy="216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55FD8F0-5BFC-461B-9D1A-DFA48880DD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0214" y="4546133"/>
            <a:ext cx="2802162" cy="216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84199BA-6E61-45D1-84B1-6A0B07C641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2536" y="2349000"/>
            <a:ext cx="2767500" cy="216000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6D0E602-0632-4E08-993F-67A6D14452B2}"/>
              </a:ext>
            </a:extLst>
          </p:cNvPr>
          <p:cNvSpPr txBox="1">
            <a:spLocks/>
          </p:cNvSpPr>
          <p:nvPr/>
        </p:nvSpPr>
        <p:spPr bwMode="auto">
          <a:xfrm>
            <a:off x="6540260" y="2946152"/>
            <a:ext cx="1752600" cy="5035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SG" sz="2000" kern="0" dirty="0"/>
              <a:t>Manchester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SG" sz="2000" kern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883A835-81FC-446A-A567-FAE99E91C8CD}"/>
              </a:ext>
            </a:extLst>
          </p:cNvPr>
          <p:cNvSpPr txBox="1">
            <a:spLocks/>
          </p:cNvSpPr>
          <p:nvPr/>
        </p:nvSpPr>
        <p:spPr bwMode="auto">
          <a:xfrm>
            <a:off x="6760476" y="5410200"/>
            <a:ext cx="1752600" cy="5035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SG" sz="2000" kern="0" dirty="0"/>
              <a:t>PIE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SG" sz="2000" kern="0" dirty="0"/>
          </a:p>
        </p:txBody>
      </p:sp>
    </p:spTree>
    <p:extLst>
      <p:ext uri="{BB962C8B-B14F-4D97-AF65-F5344CB8AC3E}">
        <p14:creationId xmlns:p14="http://schemas.microsoft.com/office/powerpoint/2010/main" val="231709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3886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This contribution discussed the </a:t>
            </a:r>
            <a:r>
              <a:rPr lang="en-US" altLang="zh-CN" dirty="0">
                <a:solidFill>
                  <a:schemeClr val="tx1"/>
                </a:solidFill>
              </a:rPr>
              <a:t>AMP data communication in sub-1 GHz </a:t>
            </a:r>
            <a:endParaRPr lang="en-SG" dirty="0"/>
          </a:p>
          <a:p>
            <a:pPr lvl="1"/>
            <a:r>
              <a:rPr lang="en-SG" sz="1800" dirty="0"/>
              <a:t>Supports </a:t>
            </a:r>
            <a:r>
              <a:rPr lang="en-US" sz="1800" dirty="0"/>
              <a:t>mono-static backscattering communication, bi-static backscattering communication and active transmission</a:t>
            </a:r>
            <a:endParaRPr lang="en-SG" sz="1800" dirty="0"/>
          </a:p>
          <a:p>
            <a:pPr lvl="1"/>
            <a:r>
              <a:rPr lang="en-SG" sz="1800" dirty="0"/>
              <a:t>Operating bands, Bandwidth, channelization</a:t>
            </a:r>
          </a:p>
          <a:p>
            <a:pPr lvl="2"/>
            <a:r>
              <a:rPr lang="en-SG" sz="1800" dirty="0"/>
              <a:t>Consider different bands/regulations from 11ah: which with higher max Tx power</a:t>
            </a:r>
          </a:p>
          <a:p>
            <a:pPr lvl="2"/>
            <a:r>
              <a:rPr lang="en-SG" sz="1800" dirty="0"/>
              <a:t>Consider narrower BW: </a:t>
            </a:r>
            <a:r>
              <a:rPr lang="de-DE" sz="1800" dirty="0"/>
              <a:t>200 kHz , 400 kHz, 250 kHz, 500 kHz</a:t>
            </a:r>
            <a:r>
              <a:rPr lang="en-SG" sz="1800" dirty="0"/>
              <a:t>, …</a:t>
            </a:r>
          </a:p>
          <a:p>
            <a:pPr lvl="1"/>
            <a:r>
              <a:rPr lang="en-SG" sz="1800" dirty="0"/>
              <a:t>DL data rates</a:t>
            </a:r>
          </a:p>
          <a:p>
            <a:pPr lvl="2"/>
            <a:r>
              <a:rPr lang="en-SG" sz="1800" dirty="0"/>
              <a:t>Consider lower data rates: 31.25kbps, 62.5 kbps, 125 kbps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205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D853-0C52-47F6-AD81-67871DD7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0D1C3-E2B0-4F66-9812-8A8B3D900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153400" cy="4648198"/>
          </a:xfrm>
        </p:spPr>
        <p:txBody>
          <a:bodyPr/>
          <a:lstStyle/>
          <a:p>
            <a:r>
              <a:rPr lang="en-SG" b="0" dirty="0"/>
              <a:t>[1] 11-24-0575-01-0amp-p802-11bp-par</a:t>
            </a:r>
            <a:endParaRPr lang="en-US" altLang="zh-CN" b="0" dirty="0"/>
          </a:p>
          <a:p>
            <a:r>
              <a:rPr lang="en-US" altLang="zh-CN" b="0" dirty="0"/>
              <a:t>[2] 11-10-1217-00-00ah-fcc-part-15-and-channel-widths</a:t>
            </a:r>
          </a:p>
          <a:p>
            <a:r>
              <a:rPr lang="en-US" altLang="zh-CN" b="0" dirty="0"/>
              <a:t>[3] 11-11-0685-00-00ah-s1g-spectrum-regulations</a:t>
            </a:r>
          </a:p>
          <a:p>
            <a:r>
              <a:rPr lang="en-US" altLang="zh-CN" b="0" dirty="0"/>
              <a:t>[4] 11-11-0957-02-00ah-s1g-spectrum-regulations-in-china</a:t>
            </a:r>
          </a:p>
          <a:p>
            <a:r>
              <a:rPr lang="en-US" altLang="zh-CN" b="0" dirty="0"/>
              <a:t>[5] 11-11-1238-00-00ah-channelization-and-bandwidth-modes-for-11ah</a:t>
            </a:r>
          </a:p>
          <a:p>
            <a:r>
              <a:rPr lang="en-US" altLang="zh-CN" b="0" dirty="0"/>
              <a:t>[6] 11-11-1296-03-00ah-potential-channelization-for-11ah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34686-0ADE-48B3-9C85-1F60296D3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7823B-3365-4BFA-B188-B8398C7A4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37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11bp defines at least one mode of MAC/PHY that supports mono-static and bi-static backscattering communication in sub-1 GHz.</a:t>
            </a:r>
          </a:p>
          <a:p>
            <a:pPr lvl="2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3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11bp shall specify an AMP uplink PPDU for AMP STA supporting active transmission that contains an AMP-Sync field and AMP-Data field in sub-1 GHz. </a:t>
            </a:r>
            <a:r>
              <a:rPr lang="en-US" altLang="zh-CN" b="0" dirty="0"/>
              <a:t>Inclusion of an AMP-SIG field in the AMP uplink PPDU is TBD.</a:t>
            </a:r>
          </a:p>
          <a:p>
            <a:pPr lvl="2"/>
            <a:endParaRPr lang="en-US" dirty="0"/>
          </a:p>
          <a:p>
            <a:pPr lvl="2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2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3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11bp shall allow transmission in sub-1 GHz with the following bandwidths restricted by regional regulations: 200 kHz , 400 kHz, 250 kHz, 500 kHz. </a:t>
            </a:r>
          </a:p>
          <a:p>
            <a:pPr lvl="2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13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4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The AMP Downlink PPDU in sub-1 GHz shall support at least the following data rates:</a:t>
            </a:r>
          </a:p>
          <a:p>
            <a:pPr lvl="2"/>
            <a:r>
              <a:rPr lang="en-US" dirty="0"/>
              <a:t>31.25 </a:t>
            </a:r>
            <a:r>
              <a:rPr lang="en-US" altLang="zh-CN" dirty="0"/>
              <a:t>kbps</a:t>
            </a:r>
          </a:p>
          <a:p>
            <a:pPr lvl="2"/>
            <a:r>
              <a:rPr lang="en-US" dirty="0"/>
              <a:t>62.5 kb/s</a:t>
            </a:r>
          </a:p>
          <a:p>
            <a:pPr lvl="2"/>
            <a:r>
              <a:rPr lang="en-US" dirty="0"/>
              <a:t>125 kb/s </a:t>
            </a:r>
          </a:p>
          <a:p>
            <a:pPr lvl="1"/>
            <a:endParaRPr lang="en-SG" dirty="0"/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0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5FD-CEA9-4A6A-AD62-530307E4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Abstract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94C5F-856E-409B-A924-D8E569B60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648198"/>
          </a:xfrm>
        </p:spPr>
        <p:txBody>
          <a:bodyPr/>
          <a:lstStyle/>
          <a:p>
            <a:r>
              <a:rPr lang="en-SG" dirty="0"/>
              <a:t>This contribution intend</a:t>
            </a:r>
            <a:r>
              <a:rPr lang="en-US" altLang="zh-CN" dirty="0"/>
              <a:t>s</a:t>
            </a:r>
            <a:r>
              <a:rPr lang="en-SG" dirty="0"/>
              <a:t> to start the discussion of </a:t>
            </a:r>
            <a:r>
              <a:rPr lang="en-US" altLang="zh-CN" dirty="0">
                <a:solidFill>
                  <a:schemeClr val="tx1"/>
                </a:solidFill>
              </a:rPr>
              <a:t>AMP data communication in sub-1 GHz </a:t>
            </a:r>
            <a:endParaRPr lang="en-SG" dirty="0"/>
          </a:p>
          <a:p>
            <a:pPr lvl="1"/>
            <a:r>
              <a:rPr lang="en-SG" sz="1800" dirty="0"/>
              <a:t>Operating bands, bandwidth, channelization</a:t>
            </a:r>
          </a:p>
          <a:p>
            <a:pPr lvl="1"/>
            <a:r>
              <a:rPr lang="en-SG" sz="1800" dirty="0"/>
              <a:t>DL data rates</a:t>
            </a:r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2D919-5888-47E4-A34F-263AC47E35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97F2C-CC7A-4346-8564-478E93529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1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7480-E676-44B5-88FA-357F88E5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7A09-892E-4894-B870-7106E15E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648198"/>
          </a:xfrm>
        </p:spPr>
        <p:txBody>
          <a:bodyPr/>
          <a:lstStyle/>
          <a:p>
            <a:r>
              <a:rPr lang="en-SG" dirty="0"/>
              <a:t>TG BP PAR [1]: </a:t>
            </a:r>
          </a:p>
          <a:p>
            <a:pPr lvl="1"/>
            <a:r>
              <a:rPr lang="en-SG" dirty="0"/>
              <a:t>At least one mode of data communication in sub-1 GHz is defined</a:t>
            </a:r>
          </a:p>
          <a:p>
            <a:pPr lvl="1"/>
            <a:endParaRPr lang="en-SG" dirty="0"/>
          </a:p>
          <a:p>
            <a:pPr lvl="1"/>
            <a:endParaRPr lang="en-SG" dirty="0"/>
          </a:p>
          <a:p>
            <a:pPr lvl="1"/>
            <a:endParaRPr lang="en-SG" dirty="0"/>
          </a:p>
          <a:p>
            <a:pPr lvl="1"/>
            <a:endParaRPr lang="en-SG" dirty="0"/>
          </a:p>
          <a:p>
            <a:pPr lvl="1"/>
            <a:endParaRPr lang="en-SG" dirty="0"/>
          </a:p>
          <a:p>
            <a:pPr lvl="1"/>
            <a:endParaRPr lang="en-SG" dirty="0"/>
          </a:p>
          <a:p>
            <a:endParaRPr lang="en-SG" dirty="0"/>
          </a:p>
          <a:p>
            <a:r>
              <a:rPr lang="en-SG" dirty="0"/>
              <a:t>There are some contributions touching WPT PHY/MAC topics.</a:t>
            </a:r>
          </a:p>
          <a:p>
            <a:r>
              <a:rPr lang="en-SG" dirty="0"/>
              <a:t>AMP data communication in sub-1 GHz has not been discussed.</a:t>
            </a:r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376E8-C848-4113-A772-A2B795762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8085-6699-4DE8-9E1A-E95DB376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AD54D4-ECBC-4F6F-B33F-9DDF2CB2D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202" y="2286000"/>
            <a:ext cx="6783595" cy="185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3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5A35-E98A-4ABF-9EF4-286434E8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Motivation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558BC-9357-446D-8F82-3637DD569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2"/>
            <a:ext cx="8229600" cy="4876798"/>
          </a:xfrm>
        </p:spPr>
        <p:txBody>
          <a:bodyPr/>
          <a:lstStyle/>
          <a:p>
            <a:r>
              <a:rPr lang="en-SG" dirty="0"/>
              <a:t>Motivation of data communication in sub-1 GHz </a:t>
            </a:r>
          </a:p>
          <a:p>
            <a:pPr lvl="1"/>
            <a:r>
              <a:rPr lang="en-US" altLang="zh-CN" dirty="0"/>
              <a:t>AMP </a:t>
            </a:r>
            <a:r>
              <a:rPr lang="en-US" dirty="0"/>
              <a:t>Data communication in </a:t>
            </a:r>
            <a:r>
              <a:rPr lang="en-SG" dirty="0"/>
              <a:t>sub-1 GHz may achieve larger coverage.</a:t>
            </a:r>
          </a:p>
          <a:p>
            <a:pPr lvl="1"/>
            <a:r>
              <a:rPr lang="en-SG" dirty="0"/>
              <a:t>Sub-1 GHz is less crowded than 2.4 GHz. 11ah is the only IEEE 802.11 product operating in sub-1 GHz.</a:t>
            </a:r>
          </a:p>
          <a:p>
            <a:pPr lvl="1"/>
            <a:r>
              <a:rPr lang="en-SG" dirty="0"/>
              <a:t>AMP have different use cases than 11ah</a:t>
            </a:r>
          </a:p>
          <a:p>
            <a:pPr lvl="2"/>
            <a:r>
              <a:rPr lang="en-US" dirty="0"/>
              <a:t>AMP data communication focus on short-medium distance in sensor use cases: 10cm - 50m, AMP doesn’t support data offloading</a:t>
            </a:r>
          </a:p>
          <a:p>
            <a:pPr lvl="2"/>
            <a:r>
              <a:rPr lang="en-US" dirty="0"/>
              <a:t>11ah target long distance in data offloading/sensing use cases: up to 1km</a:t>
            </a:r>
          </a:p>
          <a:p>
            <a:pPr lvl="1"/>
            <a:r>
              <a:rPr lang="en-SG" dirty="0"/>
              <a:t>AMP have different device capabilities than 11ah</a:t>
            </a:r>
          </a:p>
          <a:p>
            <a:pPr lvl="2"/>
            <a:r>
              <a:rPr lang="en-US" dirty="0"/>
              <a:t>AMP STA is typically battery-free, while S1G STA typically is battery powered</a:t>
            </a:r>
          </a:p>
          <a:p>
            <a:pPr lvl="2"/>
            <a:r>
              <a:rPr lang="en-US" dirty="0"/>
              <a:t>AMP STA usually possesses lower capability than S1G STA</a:t>
            </a:r>
          </a:p>
          <a:p>
            <a:pPr lvl="1"/>
            <a:r>
              <a:rPr lang="en-US" dirty="0"/>
              <a:t>AMP may need to seek different regulations from 11ah</a:t>
            </a:r>
          </a:p>
          <a:p>
            <a:pPr lvl="2"/>
            <a:r>
              <a:rPr lang="en-US" dirty="0"/>
              <a:t>Unlike 2.4 GHz bands regulations, different areas possess various sub-1 GHz bands regulations </a:t>
            </a:r>
          </a:p>
          <a:p>
            <a:pPr lvl="2"/>
            <a:r>
              <a:rPr lang="en-US" dirty="0"/>
              <a:t>There are some countries/areas without 11ah because of lacking/strict regional regulations, e.g., China. Even for countries with 11ah, AMP may need to meet different requirements from 11ah for same sub-1 GHz spectrum.</a:t>
            </a:r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B172B-1B1E-44B4-93CB-9A9002E6B7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7931C-F83E-4850-AB53-60E2BB267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4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E291C-0D7C-4A11-B1C6-3BFD62C8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design general principle in sub-1 GHz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28D8C-745E-4CB4-A5FF-EE516A5DE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953000"/>
          </a:xfrm>
        </p:spPr>
        <p:txBody>
          <a:bodyPr/>
          <a:lstStyle/>
          <a:p>
            <a:r>
              <a:rPr lang="en-US" dirty="0"/>
              <a:t>Different use cases and </a:t>
            </a:r>
            <a:r>
              <a:rPr lang="en-SG" dirty="0"/>
              <a:t>device capabilities compared with 11ah</a:t>
            </a:r>
            <a:r>
              <a:rPr lang="en-US" dirty="0"/>
              <a:t> bring different requirements on PHY design for AMP</a:t>
            </a:r>
            <a:endParaRPr lang="en-SG" dirty="0"/>
          </a:p>
          <a:p>
            <a:pPr lvl="1"/>
            <a:r>
              <a:rPr lang="en-SG" dirty="0"/>
              <a:t>AMP PHY design sub-1 GHz should be consistent with 2.4 G</a:t>
            </a:r>
            <a:r>
              <a:rPr lang="en-US" altLang="zh-CN" dirty="0"/>
              <a:t>Hz</a:t>
            </a:r>
            <a:r>
              <a:rPr lang="en-SG" dirty="0"/>
              <a:t> as much as possible</a:t>
            </a:r>
          </a:p>
          <a:p>
            <a:pPr lvl="2"/>
            <a:r>
              <a:rPr lang="en-SG" dirty="0"/>
              <a:t>Device type</a:t>
            </a:r>
          </a:p>
          <a:p>
            <a:pPr lvl="3"/>
            <a:r>
              <a:rPr lang="en-SG" dirty="0"/>
              <a:t>Mono-static backscatter, bi-static backscatter, active transmission</a:t>
            </a:r>
          </a:p>
          <a:p>
            <a:pPr lvl="3"/>
            <a:r>
              <a:rPr lang="en-SG" dirty="0"/>
              <a:t>Device capability remain same with 2.4G</a:t>
            </a:r>
          </a:p>
          <a:p>
            <a:pPr lvl="2"/>
            <a:r>
              <a:rPr lang="en-SG" dirty="0"/>
              <a:t>PPDU format</a:t>
            </a:r>
          </a:p>
          <a:p>
            <a:pPr lvl="3"/>
            <a:r>
              <a:rPr lang="en-SG" dirty="0"/>
              <a:t>Overall formats (e.g., DL: preamble + Sync + (SIG) + Data + Excitation) remain same with 2.4G</a:t>
            </a:r>
          </a:p>
          <a:p>
            <a:pPr lvl="1"/>
            <a:r>
              <a:rPr lang="en-SG" dirty="0"/>
              <a:t>Focus on difference of AMP PHY operating on sub-1 GHz and 2.4G</a:t>
            </a:r>
          </a:p>
          <a:p>
            <a:pPr lvl="2"/>
            <a:r>
              <a:rPr lang="en-US" dirty="0"/>
              <a:t>Operating class, bandwidth, channelization</a:t>
            </a:r>
          </a:p>
          <a:p>
            <a:pPr lvl="2"/>
            <a:r>
              <a:rPr lang="en-US" dirty="0"/>
              <a:t>DL data rates</a:t>
            </a:r>
          </a:p>
          <a:p>
            <a:pPr lvl="2"/>
            <a:r>
              <a:rPr lang="en-US" dirty="0"/>
              <a:t>Waveform generation </a:t>
            </a:r>
          </a:p>
          <a:p>
            <a:pPr lvl="1"/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26766-0F05-465D-88F6-F5752F8748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ADC7F-B9E9-445B-8FCD-70C3A43FE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59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961C-5418-453A-B7B0-4701BBD0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Operating bands, bandwidth, channelization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EA064-7AC7-44D5-B5ED-8B29C34C7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47802"/>
            <a:ext cx="8686800" cy="4648198"/>
          </a:xfrm>
        </p:spPr>
        <p:txBody>
          <a:bodyPr/>
          <a:lstStyle/>
          <a:p>
            <a:r>
              <a:rPr lang="en-US" dirty="0"/>
              <a:t>There are various sub-1 GHz operating bands and regulation requirements in US, China, EU, Japan, Korea [2-4].</a:t>
            </a:r>
          </a:p>
          <a:p>
            <a:pPr lvl="1"/>
            <a:r>
              <a:rPr lang="en-US" dirty="0"/>
              <a:t>Sub-1 GHz spectrum available in the US (26MHz) is much larger than other countries (and allows higher transmission power)</a:t>
            </a:r>
          </a:p>
          <a:p>
            <a:pPr lvl="1"/>
            <a:r>
              <a:rPr lang="en-US" dirty="0"/>
              <a:t>Other areas’ sub-1 GHz bands</a:t>
            </a:r>
          </a:p>
          <a:p>
            <a:pPr lvl="2"/>
            <a:r>
              <a:rPr lang="en-US" dirty="0"/>
              <a:t>either have higher max Tx power (W), narrower max bandwidth (&gt;100kHz),</a:t>
            </a:r>
          </a:p>
          <a:p>
            <a:pPr lvl="2"/>
            <a:r>
              <a:rPr lang="en-US" dirty="0"/>
              <a:t>or have lower max Tx power (mw), wider max bandwidth (MHz)</a:t>
            </a:r>
          </a:p>
          <a:p>
            <a:pPr lvl="2"/>
            <a:r>
              <a:rPr lang="en-US" dirty="0"/>
              <a:t>Cannot achieve high max Tx power and wider max bandwidth at same time</a:t>
            </a:r>
          </a:p>
          <a:p>
            <a:endParaRPr lang="en-US" dirty="0"/>
          </a:p>
          <a:p>
            <a:r>
              <a:rPr lang="en-US" dirty="0"/>
              <a:t>Channelization in 11ah propose BW [5-6]: </a:t>
            </a:r>
          </a:p>
          <a:p>
            <a:pPr lvl="1"/>
            <a:r>
              <a:rPr lang="en-US" dirty="0"/>
              <a:t>1 MHz (Mandatory)</a:t>
            </a:r>
          </a:p>
          <a:p>
            <a:pPr lvl="1"/>
            <a:r>
              <a:rPr lang="en-US" dirty="0"/>
              <a:t>2 MHz (Mandatory)</a:t>
            </a:r>
          </a:p>
          <a:p>
            <a:pPr lvl="1"/>
            <a:r>
              <a:rPr lang="en-US" dirty="0"/>
              <a:t>4, 8 and 16 MHz (Optional)</a:t>
            </a:r>
          </a:p>
          <a:p>
            <a:endParaRPr lang="en-SG" dirty="0"/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78443-6784-4218-AF11-9CAEC7D6A8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AA329-898E-4ECE-A462-D7E4E845F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53D130-CB65-477E-AF5D-CEEDBE0BB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231" y="4428752"/>
            <a:ext cx="4550569" cy="204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6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9BAE-5800-4BF4-8AD7-F5C9B000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533399"/>
          </a:xfrm>
        </p:spPr>
        <p:txBody>
          <a:bodyPr/>
          <a:lstStyle/>
          <a:p>
            <a:r>
              <a:rPr lang="en-SG" dirty="0"/>
              <a:t>Operating bands, bandwidth, channelization for 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00D0-C1A3-4431-B25A-B7D3C868C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153400" cy="4876798"/>
          </a:xfrm>
        </p:spPr>
        <p:txBody>
          <a:bodyPr/>
          <a:lstStyle/>
          <a:p>
            <a:r>
              <a:rPr lang="en-SG" dirty="0"/>
              <a:t>AMP has very different use cases, device types/capabilities compared with 11ah, which may lead to different channelization.</a:t>
            </a:r>
          </a:p>
          <a:p>
            <a:r>
              <a:rPr lang="en-SG" dirty="0"/>
              <a:t>The most important feature of AMP is power insufficiency, thus AMP may seek operating bands with higher max Tx power.</a:t>
            </a:r>
          </a:p>
          <a:p>
            <a:r>
              <a:rPr lang="en-SG" dirty="0"/>
              <a:t>Possible AMP operating bands in sub-1GHz:</a:t>
            </a:r>
          </a:p>
          <a:p>
            <a:pPr lvl="1"/>
            <a:r>
              <a:rPr lang="en-US" dirty="0"/>
              <a:t>For US, comply with FCC</a:t>
            </a:r>
          </a:p>
          <a:p>
            <a:pPr lvl="1"/>
            <a:r>
              <a:rPr lang="en-SG" dirty="0"/>
              <a:t>For </a:t>
            </a:r>
            <a:r>
              <a:rPr lang="en-US" dirty="0"/>
              <a:t>China, RFID </a:t>
            </a:r>
            <a:r>
              <a:rPr lang="en-SG" dirty="0"/>
              <a:t>bands</a:t>
            </a:r>
            <a:endParaRPr lang="en-US" dirty="0"/>
          </a:p>
          <a:p>
            <a:pPr lvl="1"/>
            <a:r>
              <a:rPr lang="en-US" dirty="0"/>
              <a:t>For EU: maybe RFID bands</a:t>
            </a:r>
          </a:p>
          <a:p>
            <a:pPr lvl="1"/>
            <a:r>
              <a:rPr lang="en-US" dirty="0"/>
              <a:t>For other areas, choose operating bands with higher Tx power limitation</a:t>
            </a:r>
          </a:p>
          <a:p>
            <a:r>
              <a:rPr lang="en-SG" dirty="0"/>
              <a:t>Possible AMP BW in sub-1GHz:</a:t>
            </a:r>
          </a:p>
          <a:p>
            <a:pPr lvl="1"/>
            <a:r>
              <a:rPr lang="de-DE" dirty="0"/>
              <a:t>200 kHz , 400 kHz, 250 kHz, 500 kHz,...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23278-F170-43E4-9443-2CA90D93E0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A7AA4-741E-43CC-8DC1-38CADF725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07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913A-3D7F-4190-83DA-9766A8F4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DL data rates </a:t>
            </a:r>
            <a:r>
              <a:rPr lang="en-US" dirty="0"/>
              <a:t>in sub-1 GHz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D9987-2BE4-46FE-91D1-BB564A4EF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648198"/>
          </a:xfrm>
        </p:spPr>
        <p:txBody>
          <a:bodyPr/>
          <a:lstStyle/>
          <a:p>
            <a:r>
              <a:rPr lang="en-SG" b="0" dirty="0"/>
              <a:t>Data rates are limited by BW. </a:t>
            </a:r>
          </a:p>
          <a:p>
            <a:pPr lvl="1"/>
            <a:r>
              <a:rPr lang="en-SG" b="0" dirty="0"/>
              <a:t>Narrow BWs (x*100 kHz) lead to lower data rates for AMP in sub-1 GHz than 11ah</a:t>
            </a:r>
            <a:r>
              <a:rPr lang="en-SG" dirty="0"/>
              <a:t>.</a:t>
            </a:r>
          </a:p>
          <a:p>
            <a:pPr lvl="1"/>
            <a:r>
              <a:rPr lang="en-US" altLang="zh-CN" b="0" dirty="0"/>
              <a:t>Take Manchester encoding as example, the theoretical maximum data rate will be 62.5 kbps for bandwidth being 250 kHz, and 125 kbps for 500 kHz</a:t>
            </a:r>
          </a:p>
          <a:p>
            <a:pPr lvl="1"/>
            <a:r>
              <a:rPr lang="en-SG" dirty="0"/>
              <a:t>Choose another lower data rate (&lt;62.5 kbps) for ease of implementation</a:t>
            </a:r>
          </a:p>
          <a:p>
            <a:pPr lvl="1"/>
            <a:endParaRPr lang="en-SG" b="0" dirty="0"/>
          </a:p>
          <a:p>
            <a:r>
              <a:rPr lang="en-US" altLang="zh-CN" b="0" dirty="0"/>
              <a:t>Proposed data rates</a:t>
            </a:r>
          </a:p>
          <a:p>
            <a:pPr lvl="1"/>
            <a:r>
              <a:rPr lang="en-US" dirty="0"/>
              <a:t>31.25 kbps (Mandatory)</a:t>
            </a:r>
          </a:p>
          <a:p>
            <a:pPr lvl="1"/>
            <a:r>
              <a:rPr lang="en-US" dirty="0"/>
              <a:t>62.5 kbps (Optional)</a:t>
            </a:r>
          </a:p>
          <a:p>
            <a:pPr lvl="1"/>
            <a:r>
              <a:rPr lang="en-SG" b="0" dirty="0"/>
              <a:t>125 kbps </a:t>
            </a:r>
            <a:r>
              <a:rPr lang="en-SG" dirty="0"/>
              <a:t>(Optional)</a:t>
            </a:r>
          </a:p>
          <a:p>
            <a:pPr lvl="1"/>
            <a:r>
              <a:rPr lang="en-SG" dirty="0"/>
              <a:t>…</a:t>
            </a:r>
            <a:endParaRPr lang="en-SG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BDA5-22A5-41E7-927D-2280E026A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EEB2-26A6-4CAC-8685-8ABFA7630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59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913A-3D7F-4190-83DA-9766A8F4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DL data rates </a:t>
            </a:r>
            <a:r>
              <a:rPr lang="en-US" dirty="0"/>
              <a:t>in sub-1 GHz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BDA5-22A5-41E7-927D-2280E026A6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4EEB2-26A6-4CAC-8685-8ABFA7630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A5AFD1-AA64-484C-A1EF-0068C0C74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94" y="1359931"/>
            <a:ext cx="2749077" cy="2124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EB6D19D-2969-46A7-8511-6EF68F4C6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843" y="1433974"/>
            <a:ext cx="2778272" cy="21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115C72-21D7-488C-979D-2B72C6AAE6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494" y="3990512"/>
            <a:ext cx="2720380" cy="212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457F0A5-4CF4-408F-BD15-78EEA6FA5E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7791" y="3955487"/>
            <a:ext cx="2708417" cy="212400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1C582F2-9F89-41E4-A758-687F76082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0" y="3486983"/>
            <a:ext cx="1752600" cy="503529"/>
          </a:xfrm>
        </p:spPr>
        <p:txBody>
          <a:bodyPr/>
          <a:lstStyle/>
          <a:p>
            <a:pPr marL="0" indent="0">
              <a:buNone/>
            </a:pPr>
            <a:r>
              <a:rPr lang="en-SG" sz="2000" dirty="0"/>
              <a:t>Manchester</a:t>
            </a:r>
          </a:p>
          <a:p>
            <a:pPr marL="0" indent="0">
              <a:buNone/>
            </a:pPr>
            <a:endParaRPr lang="en-SG" sz="20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DB4D9F6-F45D-4F55-96C2-74F593E6C19B}"/>
              </a:ext>
            </a:extLst>
          </p:cNvPr>
          <p:cNvSpPr txBox="1">
            <a:spLocks/>
          </p:cNvSpPr>
          <p:nvPr/>
        </p:nvSpPr>
        <p:spPr bwMode="auto">
          <a:xfrm>
            <a:off x="2819399" y="5973471"/>
            <a:ext cx="1752600" cy="5035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SG" sz="2000" kern="0" dirty="0"/>
              <a:t>PIE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SG" sz="2000" kern="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D5EB5A-505B-48D6-8262-0527386EF82D}"/>
              </a:ext>
            </a:extLst>
          </p:cNvPr>
          <p:cNvSpPr txBox="1"/>
          <p:nvPr/>
        </p:nvSpPr>
        <p:spPr bwMode="auto">
          <a:xfrm>
            <a:off x="6022115" y="1524000"/>
            <a:ext cx="300629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SG" sz="1600" b="0" dirty="0"/>
              <a:t>Simulation setting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b="0" dirty="0"/>
              <a:t>Encoding: take Manchester, PIE as examples (open to other choices)</a:t>
            </a:r>
            <a:endParaRPr lang="en-SG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b="0" dirty="0"/>
              <a:t>Modulation: OOK (suggest to keep consistent with 2.4G)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sz="1600" b="0" dirty="0"/>
              <a:t>Waveform: CW (narrow BWs make DSSS/OFDM/MC-OOK not suitable)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0" dirty="0"/>
              <a:t>No Tx filter</a:t>
            </a:r>
          </a:p>
        </p:txBody>
      </p:sp>
    </p:spTree>
    <p:extLst>
      <p:ext uri="{BB962C8B-B14F-4D97-AF65-F5344CB8AC3E}">
        <p14:creationId xmlns:p14="http://schemas.microsoft.com/office/powerpoint/2010/main" val="143758761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49230</TotalTime>
  <Words>1292</Words>
  <Application>Microsoft Office PowerPoint</Application>
  <PresentationFormat>On-screen Show (4:3)</PresentationFormat>
  <Paragraphs>216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ACcord Submission Template</vt:lpstr>
      <vt:lpstr>AMP Data Communication in sub-1 GHz</vt:lpstr>
      <vt:lpstr>Abstract </vt:lpstr>
      <vt:lpstr>Background </vt:lpstr>
      <vt:lpstr>Motivation </vt:lpstr>
      <vt:lpstr>PHY design general principle in sub-1 GHz</vt:lpstr>
      <vt:lpstr>Operating bands, bandwidth, channelization</vt:lpstr>
      <vt:lpstr>Operating bands, bandwidth, channelization for AMP</vt:lpstr>
      <vt:lpstr>DL data rates in sub-1 GHz</vt:lpstr>
      <vt:lpstr>DL data rates in sub-1 GHz</vt:lpstr>
      <vt:lpstr>DL data rates in sub-1 GHz</vt:lpstr>
      <vt:lpstr>Summary </vt:lpstr>
      <vt:lpstr>Reference </vt:lpstr>
      <vt:lpstr>SP 1</vt:lpstr>
      <vt:lpstr>SP 2</vt:lpstr>
      <vt:lpstr>SP 3</vt:lpstr>
      <vt:lpstr>SP 4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2347</cp:revision>
  <cp:lastPrinted>1998-02-10T13:28:00Z</cp:lastPrinted>
  <dcterms:created xsi:type="dcterms:W3CDTF">2009-12-02T19:05:00Z</dcterms:created>
  <dcterms:modified xsi:type="dcterms:W3CDTF">2025-03-09T05:40:26Z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