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31" r:id="rId2"/>
    <p:sldId id="971" r:id="rId3"/>
    <p:sldId id="910" r:id="rId4"/>
    <p:sldId id="966" r:id="rId5"/>
    <p:sldId id="972" r:id="rId6"/>
    <p:sldId id="977" r:id="rId7"/>
    <p:sldId id="979" r:id="rId8"/>
    <p:sldId id="951" r:id="rId9"/>
    <p:sldId id="982" r:id="rId10"/>
    <p:sldId id="978" r:id="rId11"/>
    <p:sldId id="983" r:id="rId12"/>
    <p:sldId id="984" r:id="rId13"/>
    <p:sldId id="970" r:id="rId14"/>
    <p:sldId id="947" r:id="rId15"/>
    <p:sldId id="974" r:id="rId16"/>
    <p:sldId id="976" r:id="rId17"/>
    <p:sldId id="985" r:id="rId18"/>
  </p:sldIdLst>
  <p:sldSz cx="9144000" cy="6858000" type="screen4x3"/>
  <p:notesSz cx="6794500" cy="9931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12">
          <p15:clr>
            <a:srgbClr val="A4A3A4"/>
          </p15:clr>
        </p15:guide>
        <p15:guide id="2" pos="282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qianbin (G)" initials="q(" lastIdx="9" clrIdx="0">
    <p:extLst>
      <p:ext uri="{19B8F6BF-5375-455C-9EA6-DF929625EA0E}">
        <p15:presenceInfo xmlns:p15="http://schemas.microsoft.com/office/powerpoint/2012/main" userId="S-1-5-21-147214757-305610072-1517763936-897483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FFFF"/>
    <a:srgbClr val="FF0000"/>
    <a:srgbClr val="339A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2" autoAdjust="0"/>
    <p:restoredTop sz="96649" autoAdjust="0"/>
  </p:normalViewPr>
  <p:slideViewPr>
    <p:cSldViewPr>
      <p:cViewPr varScale="1">
        <p:scale>
          <a:sx n="85" d="100"/>
          <a:sy n="85" d="100"/>
        </p:scale>
        <p:origin x="608" y="4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1648" y="48"/>
      </p:cViewPr>
      <p:guideLst>
        <p:guide orient="horz" pos="2312"/>
        <p:guide pos="28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355FA4C3-EA6F-4DEC-9A5B-DA9F4B2DCC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286125" y="206375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/>
              <a:t>doc.: IEEE 802.11-19/xxxxr0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3847927-4241-4395-85F2-4DA1D4673C1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2625" y="206375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0835B85C-0C92-4AAB-B5CD-5874F0F8496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779838" y="9612313"/>
            <a:ext cx="24098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216F8561-CC11-4763-86D6-E7ED36EFF48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67050" y="9612313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A7A4710E-391E-40EE-B9A8-9D33E6E923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4342" name="Line 6">
            <a:extLst>
              <a:ext uri="{FF2B5EF4-FFF2-40B4-BE49-F238E27FC236}">
                <a16:creationId xmlns:a16="http://schemas.microsoft.com/office/drawing/2014/main" id="{5F56412F-514B-4C5E-8C72-CCE02BB37E88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415925"/>
            <a:ext cx="5432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Rectangle 7">
            <a:extLst>
              <a:ext uri="{FF2B5EF4-FFF2-40B4-BE49-F238E27FC236}">
                <a16:creationId xmlns:a16="http://schemas.microsoft.com/office/drawing/2014/main" id="{EE46596A-ED38-406F-B588-A1AE73AFE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1038" y="9612313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4344" name="Line 8">
            <a:extLst>
              <a:ext uri="{FF2B5EF4-FFF2-40B4-BE49-F238E27FC236}">
                <a16:creationId xmlns:a16="http://schemas.microsoft.com/office/drawing/2014/main" id="{BD52F7B8-7212-4565-994E-D2E4DC0E1C8C}"/>
              </a:ext>
            </a:extLst>
          </p:cNvPr>
          <p:cNvSpPr>
            <a:spLocks noChangeShapeType="1"/>
          </p:cNvSpPr>
          <p:nvPr/>
        </p:nvSpPr>
        <p:spPr bwMode="auto">
          <a:xfrm>
            <a:off x="681038" y="9599613"/>
            <a:ext cx="55832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9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A165344A-BCBA-4503-B758-E91B701901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328988" y="120650"/>
            <a:ext cx="28257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/>
            </a:lvl1pPr>
          </a:lstStyle>
          <a:p>
            <a:pPr>
              <a:defRPr/>
            </a:pPr>
            <a:r>
              <a:rPr lang="en-GB" dirty="0"/>
              <a:t>doc.: IEEE 802.11-19/xxxxr0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2CFA2B8-A839-4F7B-A8F9-45D426ADBAD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641350" y="120650"/>
            <a:ext cx="20462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/>
            </a:lvl1pPr>
          </a:lstStyle>
          <a:p>
            <a:pPr>
              <a:defRPr/>
            </a:pPr>
            <a:r>
              <a:rPr lang="en-US" altLang="en-US"/>
              <a:t>July 2013</a:t>
            </a:r>
            <a:endParaRPr lang="en-GB" alt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E12586DF-74E9-42FA-92D8-CB004E81097A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50888"/>
            <a:ext cx="4948238" cy="37115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C5E92402-188A-4BA7-8E2B-60EBEB15FFE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6463"/>
            <a:ext cx="498475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746" tIns="46079" rIns="93746" bIns="460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E2EF01C8-FB3D-4155-B52F-C120FD4754F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109259" y="9615488"/>
            <a:ext cx="104547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8788" lvl="4" algn="r" defTabSz="933450">
              <a:defRPr/>
            </a:lvl5pPr>
          </a:lstStyle>
          <a:p>
            <a:pPr lvl="4">
              <a:defRPr/>
            </a:pPr>
            <a:r>
              <a:rPr lang="en-GB" dirty="0"/>
              <a:t>(Huawei)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CBACD2E4-B6D6-47BB-8DEB-DC83A37FBF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146425" y="9615488"/>
            <a:ext cx="512763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/>
            </a:lvl1pPr>
          </a:lstStyle>
          <a:p>
            <a:pPr>
              <a:defRPr/>
            </a:pPr>
            <a:r>
              <a:rPr lang="en-GB" altLang="en-US"/>
              <a:t>Page </a:t>
            </a:r>
            <a:fld id="{6D97498F-4D25-4339-A505-6DFAF1C539A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5AB43281-AFEB-4794-91F4-4DEB6BFEF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613" y="9615488"/>
            <a:ext cx="711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/>
              <a:t>Submission</a:t>
            </a:r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86DC4FDC-7731-4889-B2D9-586AD7BC58BF}"/>
              </a:ext>
            </a:extLst>
          </p:cNvPr>
          <p:cNvSpPr>
            <a:spLocks noChangeShapeType="1"/>
          </p:cNvSpPr>
          <p:nvPr/>
        </p:nvSpPr>
        <p:spPr bwMode="auto">
          <a:xfrm>
            <a:off x="709613" y="9613900"/>
            <a:ext cx="53752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A608F1E5-A3E0-4039-9B0C-798F9ECC1885}"/>
              </a:ext>
            </a:extLst>
          </p:cNvPr>
          <p:cNvSpPr>
            <a:spLocks noChangeShapeType="1"/>
          </p:cNvSpPr>
          <p:nvPr/>
        </p:nvSpPr>
        <p:spPr bwMode="auto">
          <a:xfrm>
            <a:off x="635000" y="317500"/>
            <a:ext cx="5524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05068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>
            <a:extLst>
              <a:ext uri="{FF2B5EF4-FFF2-40B4-BE49-F238E27FC236}">
                <a16:creationId xmlns:a16="http://schemas.microsoft.com/office/drawing/2014/main" id="{49943552-E89A-4A9E-AAEF-4B47750FB3F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xfrm>
            <a:off x="5513388" y="120650"/>
            <a:ext cx="641350" cy="212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802.11-19/xxxxr0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389D189-BBDC-4D3B-87C2-07BBB8BCAA0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641350" y="120650"/>
            <a:ext cx="8270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 b="1"/>
              <a:t>September 2012</a:t>
            </a:r>
          </a:p>
        </p:txBody>
      </p:sp>
      <p:sp>
        <p:nvSpPr>
          <p:cNvPr id="16389" name="Rectangle 6">
            <a:extLst>
              <a:ext uri="{FF2B5EF4-FFF2-40B4-BE49-F238E27FC236}">
                <a16:creationId xmlns:a16="http://schemas.microsoft.com/office/drawing/2014/main" id="{44F662B7-7009-4912-B6F1-2566616E04F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>
          <a:xfrm>
            <a:off x="5230813" y="9615488"/>
            <a:ext cx="923925" cy="1825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/>
              <a:t>Alice Chen (Qualcomm)</a:t>
            </a: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B391E2D3-A1E1-4C5E-92B9-D1E2EC5F3D3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5BBD4055-202F-46DB-9486-BD49C6FC6D52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/>
          </a:p>
        </p:txBody>
      </p:sp>
      <p:sp>
        <p:nvSpPr>
          <p:cNvPr id="16391" name="Rectangle 2">
            <a:extLst>
              <a:ext uri="{FF2B5EF4-FFF2-40B4-BE49-F238E27FC236}">
                <a16:creationId xmlns:a16="http://schemas.microsoft.com/office/drawing/2014/main" id="{580814C7-1F51-4760-8C05-47A916B4AC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2338" y="750888"/>
            <a:ext cx="4949825" cy="3711575"/>
          </a:xfrm>
          <a:ln/>
        </p:spPr>
      </p:sp>
      <p:sp>
        <p:nvSpPr>
          <p:cNvPr id="16392" name="Rectangle 3">
            <a:extLst>
              <a:ext uri="{FF2B5EF4-FFF2-40B4-BE49-F238E27FC236}">
                <a16:creationId xmlns:a16="http://schemas.microsoft.com/office/drawing/2014/main" id="{BE9BB772-6625-4649-81F5-E381AB6E634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454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CA8882-3F16-471A-B8DB-2643B3170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Alice Chen (Qualcomm)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24A0396-1A4E-4409-96DE-494DDD5FDC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4724FB4-94AE-4750-B841-108DEBC86DE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605707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F9BB0-1D78-4E92-8AB5-CCA6C81C81B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629FD-4ED0-4725-8B45-82D2B3BFEF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64CBFA8-9A69-4D2E-AFF7-F3FA7A729FD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5862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C25286-F119-41CC-B936-A99D615BEBF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E0F447-7DAF-4F40-945E-510B714F88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9830A6D-8C9E-4B26-958C-BFDE032B00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8835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795" y="1931779"/>
            <a:ext cx="8572500" cy="1375761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 lang="en-US" sz="1600" kern="1200" baseline="0" dirty="0">
                <a:solidFill>
                  <a:prstClr val="black">
                    <a:lumMod val="75000"/>
                    <a:lumOff val="25000"/>
                  </a:prstClr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4pPr>
            <a:lvl5pPr marL="1200150" indent="-260604">
              <a:buFont typeface="Qualcomm Regular" pitchFamily="34" charset="0"/>
              <a:buChar char="−"/>
              <a:defRPr/>
            </a:lvl5pPr>
            <a:lvl6pPr marL="1628775" indent="0">
              <a:buNone/>
              <a:defRPr sz="1200"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12655" y="740540"/>
            <a:ext cx="8574733" cy="484748"/>
          </a:xfrm>
          <a:prstGeom prst="rect">
            <a:avLst/>
          </a:prstGeom>
        </p:spPr>
        <p:txBody>
          <a:bodyPr vert="horz" wrap="square" lIns="68580" tIns="34290" rIns="68580" bIns="34290" rtlCol="0" anchor="ctr">
            <a:spAutoFit/>
          </a:bodyPr>
          <a:lstStyle>
            <a:lvl1pPr>
              <a:defRPr sz="3600">
                <a:latin typeface="Qualcomm Office Regular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3"/>
          </p:nvPr>
        </p:nvSpPr>
        <p:spPr>
          <a:xfrm>
            <a:off x="212655" y="1426466"/>
            <a:ext cx="8574733" cy="350865"/>
          </a:xfrm>
        </p:spPr>
        <p:txBody>
          <a:bodyPr tIns="0" bIns="0" anchor="t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Tx/>
              <a:buNone/>
              <a:defRPr lang="en-US" sz="2400" b="0" kern="1200" dirty="0" smtClean="0">
                <a:solidFill>
                  <a:schemeClr val="bg2"/>
                </a:solidFill>
                <a:latin typeface="Qualcomm Office Regular" pitchFamily="34" charset="0"/>
                <a:ea typeface="+mn-ea"/>
                <a:cs typeface="Arial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77773" y="504825"/>
            <a:ext cx="8588453" cy="0"/>
          </a:xfrm>
          <a:prstGeom prst="line">
            <a:avLst/>
          </a:prstGeom>
          <a:ln w="47625">
            <a:gradFill flip="none" rotWithShape="1">
              <a:gsLst>
                <a:gs pos="100000">
                  <a:srgbClr val="004274"/>
                </a:gs>
                <a:gs pos="0">
                  <a:srgbClr val="008E95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>
            <a:grpSpLocks noChangeAspect="1"/>
          </p:cNvGrpSpPr>
          <p:nvPr userDrawn="1"/>
        </p:nvGrpSpPr>
        <p:grpSpPr>
          <a:xfrm>
            <a:off x="7716645" y="6546300"/>
            <a:ext cx="721158" cy="157272"/>
            <a:chOff x="187326" y="5085556"/>
            <a:chExt cx="8393112" cy="1830388"/>
          </a:xfrm>
          <a:solidFill>
            <a:schemeClr val="bg1">
              <a:lumMod val="75000"/>
            </a:schemeClr>
          </a:solidFill>
        </p:grpSpPr>
        <p:sp>
          <p:nvSpPr>
            <p:cNvPr id="41" name="Freeform 7"/>
            <p:cNvSpPr>
              <a:spLocks/>
            </p:cNvSpPr>
            <p:nvPr userDrawn="1"/>
          </p:nvSpPr>
          <p:spPr bwMode="auto">
            <a:xfrm>
              <a:off x="3603626" y="5388769"/>
              <a:ext cx="585787" cy="892175"/>
            </a:xfrm>
            <a:custGeom>
              <a:avLst/>
              <a:gdLst>
                <a:gd name="T0" fmla="*/ 0 w 156"/>
                <a:gd name="T1" fmla="*/ 218 h 238"/>
                <a:gd name="T2" fmla="*/ 20 w 156"/>
                <a:gd name="T3" fmla="*/ 238 h 238"/>
                <a:gd name="T4" fmla="*/ 156 w 156"/>
                <a:gd name="T5" fmla="*/ 238 h 238"/>
                <a:gd name="T6" fmla="*/ 126 w 156"/>
                <a:gd name="T7" fmla="*/ 189 h 238"/>
                <a:gd name="T8" fmla="*/ 47 w 156"/>
                <a:gd name="T9" fmla="*/ 189 h 238"/>
                <a:gd name="T10" fmla="*/ 47 w 156"/>
                <a:gd name="T11" fmla="*/ 0 h 238"/>
                <a:gd name="T12" fmla="*/ 0 w 156"/>
                <a:gd name="T13" fmla="*/ 0 h 238"/>
                <a:gd name="T14" fmla="*/ 0 w 156"/>
                <a:gd name="T15" fmla="*/ 21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6" h="238">
                  <a:moveTo>
                    <a:pt x="0" y="218"/>
                  </a:moveTo>
                  <a:cubicBezTo>
                    <a:pt x="0" y="227"/>
                    <a:pt x="11" y="238"/>
                    <a:pt x="20" y="238"/>
                  </a:cubicBezTo>
                  <a:cubicBezTo>
                    <a:pt x="156" y="238"/>
                    <a:pt x="156" y="238"/>
                    <a:pt x="156" y="238"/>
                  </a:cubicBezTo>
                  <a:cubicBezTo>
                    <a:pt x="126" y="189"/>
                    <a:pt x="126" y="189"/>
                    <a:pt x="126" y="189"/>
                  </a:cubicBezTo>
                  <a:cubicBezTo>
                    <a:pt x="47" y="189"/>
                    <a:pt x="47" y="189"/>
                    <a:pt x="47" y="189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2" name="Freeform 8"/>
            <p:cNvSpPr>
              <a:spLocks noEditPoints="1"/>
            </p:cNvSpPr>
            <p:nvPr userDrawn="1"/>
          </p:nvSpPr>
          <p:spPr bwMode="auto">
            <a:xfrm>
              <a:off x="187326" y="5085556"/>
              <a:ext cx="1541462" cy="1830388"/>
            </a:xfrm>
            <a:custGeom>
              <a:avLst/>
              <a:gdLst>
                <a:gd name="T0" fmla="*/ 411 w 411"/>
                <a:gd name="T1" fmla="*/ 206 h 488"/>
                <a:gd name="T2" fmla="*/ 206 w 411"/>
                <a:gd name="T3" fmla="*/ 0 h 488"/>
                <a:gd name="T4" fmla="*/ 0 w 411"/>
                <a:gd name="T5" fmla="*/ 206 h 488"/>
                <a:gd name="T6" fmla="*/ 206 w 411"/>
                <a:gd name="T7" fmla="*/ 412 h 488"/>
                <a:gd name="T8" fmla="*/ 241 w 411"/>
                <a:gd name="T9" fmla="*/ 408 h 488"/>
                <a:gd name="T10" fmla="*/ 240 w 411"/>
                <a:gd name="T11" fmla="*/ 488 h 488"/>
                <a:gd name="T12" fmla="*/ 298 w 411"/>
                <a:gd name="T13" fmla="*/ 488 h 488"/>
                <a:gd name="T14" fmla="*/ 298 w 411"/>
                <a:gd name="T15" fmla="*/ 389 h 488"/>
                <a:gd name="T16" fmla="*/ 411 w 411"/>
                <a:gd name="T17" fmla="*/ 206 h 488"/>
                <a:gd name="T18" fmla="*/ 298 w 411"/>
                <a:gd name="T19" fmla="*/ 302 h 488"/>
                <a:gd name="T20" fmla="*/ 298 w 411"/>
                <a:gd name="T21" fmla="*/ 236 h 488"/>
                <a:gd name="T22" fmla="*/ 240 w 411"/>
                <a:gd name="T23" fmla="*/ 252 h 488"/>
                <a:gd name="T24" fmla="*/ 241 w 411"/>
                <a:gd name="T25" fmla="*/ 334 h 488"/>
                <a:gd name="T26" fmla="*/ 206 w 411"/>
                <a:gd name="T27" fmla="*/ 339 h 488"/>
                <a:gd name="T28" fmla="*/ 73 w 411"/>
                <a:gd name="T29" fmla="*/ 206 h 488"/>
                <a:gd name="T30" fmla="*/ 206 w 411"/>
                <a:gd name="T31" fmla="*/ 73 h 488"/>
                <a:gd name="T32" fmla="*/ 339 w 411"/>
                <a:gd name="T33" fmla="*/ 206 h 488"/>
                <a:gd name="T34" fmla="*/ 298 w 411"/>
                <a:gd name="T35" fmla="*/ 302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11" h="488">
                  <a:moveTo>
                    <a:pt x="411" y="206"/>
                  </a:moveTo>
                  <a:cubicBezTo>
                    <a:pt x="411" y="92"/>
                    <a:pt x="319" y="0"/>
                    <a:pt x="206" y="0"/>
                  </a:cubicBezTo>
                  <a:cubicBezTo>
                    <a:pt x="92" y="0"/>
                    <a:pt x="0" y="92"/>
                    <a:pt x="0" y="206"/>
                  </a:cubicBezTo>
                  <a:cubicBezTo>
                    <a:pt x="0" y="319"/>
                    <a:pt x="92" y="412"/>
                    <a:pt x="206" y="412"/>
                  </a:cubicBezTo>
                  <a:cubicBezTo>
                    <a:pt x="218" y="412"/>
                    <a:pt x="229" y="410"/>
                    <a:pt x="241" y="408"/>
                  </a:cubicBezTo>
                  <a:cubicBezTo>
                    <a:pt x="240" y="488"/>
                    <a:pt x="240" y="488"/>
                    <a:pt x="240" y="488"/>
                  </a:cubicBezTo>
                  <a:cubicBezTo>
                    <a:pt x="298" y="488"/>
                    <a:pt x="298" y="488"/>
                    <a:pt x="298" y="488"/>
                  </a:cubicBezTo>
                  <a:cubicBezTo>
                    <a:pt x="298" y="389"/>
                    <a:pt x="298" y="389"/>
                    <a:pt x="298" y="389"/>
                  </a:cubicBezTo>
                  <a:cubicBezTo>
                    <a:pt x="365" y="355"/>
                    <a:pt x="411" y="286"/>
                    <a:pt x="411" y="206"/>
                  </a:cubicBezTo>
                  <a:close/>
                  <a:moveTo>
                    <a:pt x="298" y="302"/>
                  </a:moveTo>
                  <a:cubicBezTo>
                    <a:pt x="298" y="236"/>
                    <a:pt x="298" y="236"/>
                    <a:pt x="298" y="236"/>
                  </a:cubicBezTo>
                  <a:cubicBezTo>
                    <a:pt x="240" y="252"/>
                    <a:pt x="240" y="252"/>
                    <a:pt x="240" y="252"/>
                  </a:cubicBezTo>
                  <a:cubicBezTo>
                    <a:pt x="241" y="334"/>
                    <a:pt x="241" y="334"/>
                    <a:pt x="241" y="334"/>
                  </a:cubicBezTo>
                  <a:cubicBezTo>
                    <a:pt x="229" y="337"/>
                    <a:pt x="218" y="339"/>
                    <a:pt x="206" y="339"/>
                  </a:cubicBezTo>
                  <a:cubicBezTo>
                    <a:pt x="132" y="339"/>
                    <a:pt x="73" y="279"/>
                    <a:pt x="73" y="206"/>
                  </a:cubicBezTo>
                  <a:cubicBezTo>
                    <a:pt x="73" y="132"/>
                    <a:pt x="132" y="73"/>
                    <a:pt x="206" y="73"/>
                  </a:cubicBezTo>
                  <a:cubicBezTo>
                    <a:pt x="279" y="73"/>
                    <a:pt x="339" y="132"/>
                    <a:pt x="339" y="206"/>
                  </a:cubicBezTo>
                  <a:cubicBezTo>
                    <a:pt x="339" y="244"/>
                    <a:pt x="323" y="278"/>
                    <a:pt x="298" y="3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3" name="Freeform 9"/>
            <p:cNvSpPr>
              <a:spLocks/>
            </p:cNvSpPr>
            <p:nvPr userDrawn="1"/>
          </p:nvSpPr>
          <p:spPr bwMode="auto">
            <a:xfrm>
              <a:off x="1863726" y="5388769"/>
              <a:ext cx="652462" cy="892175"/>
            </a:xfrm>
            <a:custGeom>
              <a:avLst/>
              <a:gdLst>
                <a:gd name="T0" fmla="*/ 154 w 174"/>
                <a:gd name="T1" fmla="*/ 238 h 238"/>
                <a:gd name="T2" fmla="*/ 20 w 174"/>
                <a:gd name="T3" fmla="*/ 238 h 238"/>
                <a:gd name="T4" fmla="*/ 0 w 174"/>
                <a:gd name="T5" fmla="*/ 218 h 238"/>
                <a:gd name="T6" fmla="*/ 0 w 174"/>
                <a:gd name="T7" fmla="*/ 0 h 238"/>
                <a:gd name="T8" fmla="*/ 46 w 174"/>
                <a:gd name="T9" fmla="*/ 0 h 238"/>
                <a:gd name="T10" fmla="*/ 46 w 174"/>
                <a:gd name="T11" fmla="*/ 189 h 238"/>
                <a:gd name="T12" fmla="*/ 127 w 174"/>
                <a:gd name="T13" fmla="*/ 189 h 238"/>
                <a:gd name="T14" fmla="*/ 127 w 174"/>
                <a:gd name="T15" fmla="*/ 0 h 238"/>
                <a:gd name="T16" fmla="*/ 174 w 174"/>
                <a:gd name="T17" fmla="*/ 0 h 238"/>
                <a:gd name="T18" fmla="*/ 174 w 174"/>
                <a:gd name="T19" fmla="*/ 218 h 238"/>
                <a:gd name="T20" fmla="*/ 154 w 174"/>
                <a:gd name="T2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238">
                  <a:moveTo>
                    <a:pt x="154" y="238"/>
                  </a:moveTo>
                  <a:cubicBezTo>
                    <a:pt x="20" y="238"/>
                    <a:pt x="20" y="238"/>
                    <a:pt x="20" y="238"/>
                  </a:cubicBezTo>
                  <a:cubicBezTo>
                    <a:pt x="11" y="238"/>
                    <a:pt x="0" y="228"/>
                    <a:pt x="0" y="21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189"/>
                    <a:pt x="46" y="189"/>
                    <a:pt x="46" y="189"/>
                  </a:cubicBezTo>
                  <a:cubicBezTo>
                    <a:pt x="127" y="189"/>
                    <a:pt x="127" y="189"/>
                    <a:pt x="127" y="189"/>
                  </a:cubicBezTo>
                  <a:cubicBezTo>
                    <a:pt x="127" y="0"/>
                    <a:pt x="127" y="0"/>
                    <a:pt x="127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174" y="218"/>
                    <a:pt x="174" y="218"/>
                    <a:pt x="174" y="218"/>
                  </a:cubicBezTo>
                  <a:cubicBezTo>
                    <a:pt x="174" y="228"/>
                    <a:pt x="163" y="238"/>
                    <a:pt x="154" y="2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4" name="Freeform 10"/>
            <p:cNvSpPr>
              <a:spLocks/>
            </p:cNvSpPr>
            <p:nvPr userDrawn="1"/>
          </p:nvSpPr>
          <p:spPr bwMode="auto">
            <a:xfrm>
              <a:off x="4079876" y="5358606"/>
              <a:ext cx="712787" cy="946150"/>
            </a:xfrm>
            <a:custGeom>
              <a:avLst/>
              <a:gdLst>
                <a:gd name="T0" fmla="*/ 190 w 190"/>
                <a:gd name="T1" fmla="*/ 17 h 252"/>
                <a:gd name="T2" fmla="*/ 126 w 190"/>
                <a:gd name="T3" fmla="*/ 0 h 252"/>
                <a:gd name="T4" fmla="*/ 0 w 190"/>
                <a:gd name="T5" fmla="*/ 126 h 252"/>
                <a:gd name="T6" fmla="*/ 126 w 190"/>
                <a:gd name="T7" fmla="*/ 252 h 252"/>
                <a:gd name="T8" fmla="*/ 187 w 190"/>
                <a:gd name="T9" fmla="*/ 237 h 252"/>
                <a:gd name="T10" fmla="*/ 164 w 190"/>
                <a:gd name="T11" fmla="*/ 196 h 252"/>
                <a:gd name="T12" fmla="*/ 126 w 190"/>
                <a:gd name="T13" fmla="*/ 205 h 252"/>
                <a:gd name="T14" fmla="*/ 47 w 190"/>
                <a:gd name="T15" fmla="*/ 126 h 252"/>
                <a:gd name="T16" fmla="*/ 126 w 190"/>
                <a:gd name="T17" fmla="*/ 46 h 252"/>
                <a:gd name="T18" fmla="*/ 167 w 190"/>
                <a:gd name="T19" fmla="*/ 58 h 252"/>
                <a:gd name="T20" fmla="*/ 190 w 190"/>
                <a:gd name="T21" fmla="*/ 17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252">
                  <a:moveTo>
                    <a:pt x="190" y="17"/>
                  </a:moveTo>
                  <a:cubicBezTo>
                    <a:pt x="171" y="6"/>
                    <a:pt x="149" y="0"/>
                    <a:pt x="126" y="0"/>
                  </a:cubicBezTo>
                  <a:cubicBezTo>
                    <a:pt x="57" y="0"/>
                    <a:pt x="0" y="56"/>
                    <a:pt x="0" y="126"/>
                  </a:cubicBezTo>
                  <a:cubicBezTo>
                    <a:pt x="0" y="196"/>
                    <a:pt x="57" y="252"/>
                    <a:pt x="126" y="252"/>
                  </a:cubicBezTo>
                  <a:cubicBezTo>
                    <a:pt x="148" y="252"/>
                    <a:pt x="169" y="246"/>
                    <a:pt x="187" y="237"/>
                  </a:cubicBezTo>
                  <a:cubicBezTo>
                    <a:pt x="164" y="196"/>
                    <a:pt x="164" y="196"/>
                    <a:pt x="164" y="196"/>
                  </a:cubicBezTo>
                  <a:cubicBezTo>
                    <a:pt x="153" y="202"/>
                    <a:pt x="140" y="205"/>
                    <a:pt x="126" y="205"/>
                  </a:cubicBezTo>
                  <a:cubicBezTo>
                    <a:pt x="82" y="205"/>
                    <a:pt x="47" y="170"/>
                    <a:pt x="47" y="126"/>
                  </a:cubicBezTo>
                  <a:cubicBezTo>
                    <a:pt x="47" y="82"/>
                    <a:pt x="82" y="46"/>
                    <a:pt x="126" y="46"/>
                  </a:cubicBezTo>
                  <a:cubicBezTo>
                    <a:pt x="141" y="46"/>
                    <a:pt x="155" y="51"/>
                    <a:pt x="167" y="58"/>
                  </a:cubicBezTo>
                  <a:lnTo>
                    <a:pt x="19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5" name="Freeform 11"/>
            <p:cNvSpPr>
              <a:spLocks noEditPoints="1"/>
            </p:cNvSpPr>
            <p:nvPr userDrawn="1"/>
          </p:nvSpPr>
          <p:spPr bwMode="auto">
            <a:xfrm>
              <a:off x="4725988" y="5358606"/>
              <a:ext cx="944562" cy="949325"/>
            </a:xfrm>
            <a:custGeom>
              <a:avLst/>
              <a:gdLst>
                <a:gd name="T0" fmla="*/ 126 w 252"/>
                <a:gd name="T1" fmla="*/ 0 h 253"/>
                <a:gd name="T2" fmla="*/ 0 w 252"/>
                <a:gd name="T3" fmla="*/ 127 h 253"/>
                <a:gd name="T4" fmla="*/ 126 w 252"/>
                <a:gd name="T5" fmla="*/ 253 h 253"/>
                <a:gd name="T6" fmla="*/ 252 w 252"/>
                <a:gd name="T7" fmla="*/ 127 h 253"/>
                <a:gd name="T8" fmla="*/ 126 w 252"/>
                <a:gd name="T9" fmla="*/ 0 h 253"/>
                <a:gd name="T10" fmla="*/ 126 w 252"/>
                <a:gd name="T11" fmla="*/ 206 h 253"/>
                <a:gd name="T12" fmla="*/ 47 w 252"/>
                <a:gd name="T13" fmla="*/ 127 h 253"/>
                <a:gd name="T14" fmla="*/ 126 w 252"/>
                <a:gd name="T15" fmla="*/ 47 h 253"/>
                <a:gd name="T16" fmla="*/ 206 w 252"/>
                <a:gd name="T17" fmla="*/ 127 h 253"/>
                <a:gd name="T18" fmla="*/ 126 w 252"/>
                <a:gd name="T19" fmla="*/ 20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2" h="253">
                  <a:moveTo>
                    <a:pt x="126" y="0"/>
                  </a:moveTo>
                  <a:cubicBezTo>
                    <a:pt x="56" y="0"/>
                    <a:pt x="0" y="57"/>
                    <a:pt x="0" y="127"/>
                  </a:cubicBezTo>
                  <a:cubicBezTo>
                    <a:pt x="0" y="197"/>
                    <a:pt x="56" y="253"/>
                    <a:pt x="126" y="253"/>
                  </a:cubicBezTo>
                  <a:cubicBezTo>
                    <a:pt x="196" y="253"/>
                    <a:pt x="252" y="196"/>
                    <a:pt x="252" y="127"/>
                  </a:cubicBezTo>
                  <a:cubicBezTo>
                    <a:pt x="252" y="57"/>
                    <a:pt x="196" y="0"/>
                    <a:pt x="126" y="0"/>
                  </a:cubicBezTo>
                  <a:close/>
                  <a:moveTo>
                    <a:pt x="126" y="206"/>
                  </a:moveTo>
                  <a:cubicBezTo>
                    <a:pt x="82" y="206"/>
                    <a:pt x="47" y="171"/>
                    <a:pt x="47" y="127"/>
                  </a:cubicBezTo>
                  <a:cubicBezTo>
                    <a:pt x="47" y="83"/>
                    <a:pt x="82" y="47"/>
                    <a:pt x="126" y="47"/>
                  </a:cubicBezTo>
                  <a:cubicBezTo>
                    <a:pt x="170" y="47"/>
                    <a:pt x="206" y="83"/>
                    <a:pt x="206" y="127"/>
                  </a:cubicBezTo>
                  <a:cubicBezTo>
                    <a:pt x="206" y="170"/>
                    <a:pt x="170" y="206"/>
                    <a:pt x="126" y="20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6" name="Freeform 12"/>
            <p:cNvSpPr>
              <a:spLocks noEditPoints="1"/>
            </p:cNvSpPr>
            <p:nvPr userDrawn="1"/>
          </p:nvSpPr>
          <p:spPr bwMode="auto">
            <a:xfrm>
              <a:off x="2584451" y="5393531"/>
              <a:ext cx="952500" cy="884238"/>
            </a:xfrm>
            <a:custGeom>
              <a:avLst/>
              <a:gdLst>
                <a:gd name="T0" fmla="*/ 354 w 600"/>
                <a:gd name="T1" fmla="*/ 0 h 557"/>
                <a:gd name="T2" fmla="*/ 245 w 600"/>
                <a:gd name="T3" fmla="*/ 0 h 557"/>
                <a:gd name="T4" fmla="*/ 0 w 600"/>
                <a:gd name="T5" fmla="*/ 557 h 557"/>
                <a:gd name="T6" fmla="*/ 115 w 600"/>
                <a:gd name="T7" fmla="*/ 557 h 557"/>
                <a:gd name="T8" fmla="*/ 174 w 600"/>
                <a:gd name="T9" fmla="*/ 434 h 557"/>
                <a:gd name="T10" fmla="*/ 430 w 600"/>
                <a:gd name="T11" fmla="*/ 434 h 557"/>
                <a:gd name="T12" fmla="*/ 434 w 600"/>
                <a:gd name="T13" fmla="*/ 446 h 557"/>
                <a:gd name="T14" fmla="*/ 484 w 600"/>
                <a:gd name="T15" fmla="*/ 557 h 557"/>
                <a:gd name="T16" fmla="*/ 600 w 600"/>
                <a:gd name="T17" fmla="*/ 557 h 557"/>
                <a:gd name="T18" fmla="*/ 354 w 600"/>
                <a:gd name="T19" fmla="*/ 0 h 557"/>
                <a:gd name="T20" fmla="*/ 210 w 600"/>
                <a:gd name="T21" fmla="*/ 342 h 557"/>
                <a:gd name="T22" fmla="*/ 300 w 600"/>
                <a:gd name="T23" fmla="*/ 141 h 557"/>
                <a:gd name="T24" fmla="*/ 389 w 600"/>
                <a:gd name="T25" fmla="*/ 342 h 557"/>
                <a:gd name="T26" fmla="*/ 210 w 600"/>
                <a:gd name="T27" fmla="*/ 342 h 5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00" h="557">
                  <a:moveTo>
                    <a:pt x="354" y="0"/>
                  </a:moveTo>
                  <a:lnTo>
                    <a:pt x="245" y="0"/>
                  </a:lnTo>
                  <a:lnTo>
                    <a:pt x="0" y="557"/>
                  </a:lnTo>
                  <a:lnTo>
                    <a:pt x="115" y="557"/>
                  </a:lnTo>
                  <a:lnTo>
                    <a:pt x="174" y="434"/>
                  </a:lnTo>
                  <a:lnTo>
                    <a:pt x="430" y="434"/>
                  </a:lnTo>
                  <a:lnTo>
                    <a:pt x="434" y="446"/>
                  </a:lnTo>
                  <a:lnTo>
                    <a:pt x="484" y="557"/>
                  </a:lnTo>
                  <a:lnTo>
                    <a:pt x="600" y="557"/>
                  </a:lnTo>
                  <a:lnTo>
                    <a:pt x="354" y="0"/>
                  </a:lnTo>
                  <a:close/>
                  <a:moveTo>
                    <a:pt x="210" y="342"/>
                  </a:moveTo>
                  <a:lnTo>
                    <a:pt x="300" y="141"/>
                  </a:lnTo>
                  <a:lnTo>
                    <a:pt x="389" y="342"/>
                  </a:lnTo>
                  <a:lnTo>
                    <a:pt x="210" y="3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7" name="Freeform 13"/>
            <p:cNvSpPr>
              <a:spLocks/>
            </p:cNvSpPr>
            <p:nvPr userDrawn="1"/>
          </p:nvSpPr>
          <p:spPr bwMode="auto">
            <a:xfrm>
              <a:off x="5599113" y="5382419"/>
              <a:ext cx="2932112" cy="966788"/>
            </a:xfrm>
            <a:custGeom>
              <a:avLst/>
              <a:gdLst>
                <a:gd name="T0" fmla="*/ 770 w 782"/>
                <a:gd name="T1" fmla="*/ 211 h 258"/>
                <a:gd name="T2" fmla="*/ 685 w 782"/>
                <a:gd name="T3" fmla="*/ 14 h 258"/>
                <a:gd name="T4" fmla="*/ 658 w 782"/>
                <a:gd name="T5" fmla="*/ 0 h 258"/>
                <a:gd name="T6" fmla="*/ 632 w 782"/>
                <a:gd name="T7" fmla="*/ 14 h 258"/>
                <a:gd name="T8" fmla="*/ 569 w 782"/>
                <a:gd name="T9" fmla="*/ 158 h 258"/>
                <a:gd name="T10" fmla="*/ 506 w 782"/>
                <a:gd name="T11" fmla="*/ 14 h 258"/>
                <a:gd name="T12" fmla="*/ 480 w 782"/>
                <a:gd name="T13" fmla="*/ 0 h 258"/>
                <a:gd name="T14" fmla="*/ 454 w 782"/>
                <a:gd name="T15" fmla="*/ 14 h 258"/>
                <a:gd name="T16" fmla="*/ 391 w 782"/>
                <a:gd name="T17" fmla="*/ 159 h 258"/>
                <a:gd name="T18" fmla="*/ 328 w 782"/>
                <a:gd name="T19" fmla="*/ 14 h 258"/>
                <a:gd name="T20" fmla="*/ 302 w 782"/>
                <a:gd name="T21" fmla="*/ 0 h 258"/>
                <a:gd name="T22" fmla="*/ 276 w 782"/>
                <a:gd name="T23" fmla="*/ 14 h 258"/>
                <a:gd name="T24" fmla="*/ 213 w 782"/>
                <a:gd name="T25" fmla="*/ 158 h 258"/>
                <a:gd name="T26" fmla="*/ 150 w 782"/>
                <a:gd name="T27" fmla="*/ 14 h 258"/>
                <a:gd name="T28" fmla="*/ 124 w 782"/>
                <a:gd name="T29" fmla="*/ 0 h 258"/>
                <a:gd name="T30" fmla="*/ 97 w 782"/>
                <a:gd name="T31" fmla="*/ 14 h 258"/>
                <a:gd name="T32" fmla="*/ 12 w 782"/>
                <a:gd name="T33" fmla="*/ 211 h 258"/>
                <a:gd name="T34" fmla="*/ 56 w 782"/>
                <a:gd name="T35" fmla="*/ 233 h 258"/>
                <a:gd name="T36" fmla="*/ 124 w 782"/>
                <a:gd name="T37" fmla="*/ 76 h 258"/>
                <a:gd name="T38" fmla="*/ 191 w 782"/>
                <a:gd name="T39" fmla="*/ 233 h 258"/>
                <a:gd name="T40" fmla="*/ 235 w 782"/>
                <a:gd name="T41" fmla="*/ 233 h 258"/>
                <a:gd name="T42" fmla="*/ 302 w 782"/>
                <a:gd name="T43" fmla="*/ 76 h 258"/>
                <a:gd name="T44" fmla="*/ 369 w 782"/>
                <a:gd name="T45" fmla="*/ 233 h 258"/>
                <a:gd name="T46" fmla="*/ 388 w 782"/>
                <a:gd name="T47" fmla="*/ 245 h 258"/>
                <a:gd name="T48" fmla="*/ 391 w 782"/>
                <a:gd name="T49" fmla="*/ 245 h 258"/>
                <a:gd name="T50" fmla="*/ 394 w 782"/>
                <a:gd name="T51" fmla="*/ 245 h 258"/>
                <a:gd name="T52" fmla="*/ 413 w 782"/>
                <a:gd name="T53" fmla="*/ 233 h 258"/>
                <a:gd name="T54" fmla="*/ 480 w 782"/>
                <a:gd name="T55" fmla="*/ 76 h 258"/>
                <a:gd name="T56" fmla="*/ 547 w 782"/>
                <a:gd name="T57" fmla="*/ 233 h 258"/>
                <a:gd name="T58" fmla="*/ 591 w 782"/>
                <a:gd name="T59" fmla="*/ 233 h 258"/>
                <a:gd name="T60" fmla="*/ 658 w 782"/>
                <a:gd name="T61" fmla="*/ 76 h 258"/>
                <a:gd name="T62" fmla="*/ 726 w 782"/>
                <a:gd name="T63" fmla="*/ 233 h 258"/>
                <a:gd name="T64" fmla="*/ 770 w 782"/>
                <a:gd name="T65" fmla="*/ 211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82" h="258">
                  <a:moveTo>
                    <a:pt x="770" y="211"/>
                  </a:moveTo>
                  <a:cubicBezTo>
                    <a:pt x="685" y="14"/>
                    <a:pt x="685" y="14"/>
                    <a:pt x="685" y="14"/>
                  </a:cubicBezTo>
                  <a:cubicBezTo>
                    <a:pt x="680" y="4"/>
                    <a:pt x="671" y="0"/>
                    <a:pt x="658" y="0"/>
                  </a:cubicBezTo>
                  <a:cubicBezTo>
                    <a:pt x="646" y="0"/>
                    <a:pt x="637" y="4"/>
                    <a:pt x="632" y="14"/>
                  </a:cubicBezTo>
                  <a:cubicBezTo>
                    <a:pt x="569" y="158"/>
                    <a:pt x="569" y="158"/>
                    <a:pt x="569" y="158"/>
                  </a:cubicBezTo>
                  <a:cubicBezTo>
                    <a:pt x="506" y="14"/>
                    <a:pt x="506" y="14"/>
                    <a:pt x="506" y="14"/>
                  </a:cubicBezTo>
                  <a:cubicBezTo>
                    <a:pt x="501" y="4"/>
                    <a:pt x="493" y="0"/>
                    <a:pt x="480" y="0"/>
                  </a:cubicBezTo>
                  <a:cubicBezTo>
                    <a:pt x="468" y="0"/>
                    <a:pt x="459" y="4"/>
                    <a:pt x="454" y="14"/>
                  </a:cubicBezTo>
                  <a:cubicBezTo>
                    <a:pt x="391" y="159"/>
                    <a:pt x="391" y="159"/>
                    <a:pt x="391" y="159"/>
                  </a:cubicBezTo>
                  <a:cubicBezTo>
                    <a:pt x="328" y="14"/>
                    <a:pt x="328" y="14"/>
                    <a:pt x="328" y="14"/>
                  </a:cubicBezTo>
                  <a:cubicBezTo>
                    <a:pt x="323" y="4"/>
                    <a:pt x="314" y="0"/>
                    <a:pt x="302" y="0"/>
                  </a:cubicBezTo>
                  <a:cubicBezTo>
                    <a:pt x="289" y="0"/>
                    <a:pt x="281" y="4"/>
                    <a:pt x="276" y="14"/>
                  </a:cubicBezTo>
                  <a:cubicBezTo>
                    <a:pt x="213" y="158"/>
                    <a:pt x="213" y="158"/>
                    <a:pt x="213" y="158"/>
                  </a:cubicBezTo>
                  <a:cubicBezTo>
                    <a:pt x="150" y="14"/>
                    <a:pt x="150" y="14"/>
                    <a:pt x="150" y="14"/>
                  </a:cubicBezTo>
                  <a:cubicBezTo>
                    <a:pt x="145" y="4"/>
                    <a:pt x="136" y="0"/>
                    <a:pt x="124" y="0"/>
                  </a:cubicBezTo>
                  <a:cubicBezTo>
                    <a:pt x="111" y="0"/>
                    <a:pt x="102" y="4"/>
                    <a:pt x="97" y="14"/>
                  </a:cubicBezTo>
                  <a:cubicBezTo>
                    <a:pt x="12" y="211"/>
                    <a:pt x="12" y="211"/>
                    <a:pt x="12" y="211"/>
                  </a:cubicBezTo>
                  <a:cubicBezTo>
                    <a:pt x="0" y="242"/>
                    <a:pt x="42" y="258"/>
                    <a:pt x="56" y="233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91" y="233"/>
                    <a:pt x="191" y="233"/>
                    <a:pt x="191" y="233"/>
                  </a:cubicBezTo>
                  <a:cubicBezTo>
                    <a:pt x="200" y="249"/>
                    <a:pt x="227" y="248"/>
                    <a:pt x="235" y="233"/>
                  </a:cubicBezTo>
                  <a:cubicBezTo>
                    <a:pt x="302" y="76"/>
                    <a:pt x="302" y="76"/>
                    <a:pt x="302" y="76"/>
                  </a:cubicBezTo>
                  <a:cubicBezTo>
                    <a:pt x="369" y="233"/>
                    <a:pt x="369" y="233"/>
                    <a:pt x="369" y="233"/>
                  </a:cubicBezTo>
                  <a:cubicBezTo>
                    <a:pt x="373" y="241"/>
                    <a:pt x="381" y="244"/>
                    <a:pt x="388" y="245"/>
                  </a:cubicBezTo>
                  <a:cubicBezTo>
                    <a:pt x="389" y="245"/>
                    <a:pt x="390" y="245"/>
                    <a:pt x="391" y="245"/>
                  </a:cubicBezTo>
                  <a:cubicBezTo>
                    <a:pt x="392" y="245"/>
                    <a:pt x="393" y="245"/>
                    <a:pt x="394" y="245"/>
                  </a:cubicBezTo>
                  <a:cubicBezTo>
                    <a:pt x="401" y="244"/>
                    <a:pt x="409" y="241"/>
                    <a:pt x="413" y="233"/>
                  </a:cubicBezTo>
                  <a:cubicBezTo>
                    <a:pt x="480" y="76"/>
                    <a:pt x="480" y="76"/>
                    <a:pt x="480" y="76"/>
                  </a:cubicBezTo>
                  <a:cubicBezTo>
                    <a:pt x="547" y="233"/>
                    <a:pt x="547" y="233"/>
                    <a:pt x="547" y="233"/>
                  </a:cubicBezTo>
                  <a:cubicBezTo>
                    <a:pt x="555" y="248"/>
                    <a:pt x="582" y="249"/>
                    <a:pt x="591" y="233"/>
                  </a:cubicBezTo>
                  <a:cubicBezTo>
                    <a:pt x="658" y="76"/>
                    <a:pt x="658" y="76"/>
                    <a:pt x="658" y="76"/>
                  </a:cubicBezTo>
                  <a:cubicBezTo>
                    <a:pt x="726" y="233"/>
                    <a:pt x="726" y="233"/>
                    <a:pt x="726" y="233"/>
                  </a:cubicBezTo>
                  <a:cubicBezTo>
                    <a:pt x="740" y="258"/>
                    <a:pt x="782" y="242"/>
                    <a:pt x="770" y="2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  <p:sp>
          <p:nvSpPr>
            <p:cNvPr id="48" name="Freeform 14"/>
            <p:cNvSpPr>
              <a:spLocks noEditPoints="1"/>
            </p:cNvSpPr>
            <p:nvPr userDrawn="1"/>
          </p:nvSpPr>
          <p:spPr bwMode="auto">
            <a:xfrm>
              <a:off x="8370888" y="5396706"/>
              <a:ext cx="209550" cy="206375"/>
            </a:xfrm>
            <a:custGeom>
              <a:avLst/>
              <a:gdLst>
                <a:gd name="T0" fmla="*/ 29 w 56"/>
                <a:gd name="T1" fmla="*/ 0 h 55"/>
                <a:gd name="T2" fmla="*/ 0 w 56"/>
                <a:gd name="T3" fmla="*/ 28 h 55"/>
                <a:gd name="T4" fmla="*/ 29 w 56"/>
                <a:gd name="T5" fmla="*/ 55 h 55"/>
                <a:gd name="T6" fmla="*/ 56 w 56"/>
                <a:gd name="T7" fmla="*/ 28 h 55"/>
                <a:gd name="T8" fmla="*/ 29 w 56"/>
                <a:gd name="T9" fmla="*/ 0 h 55"/>
                <a:gd name="T10" fmla="*/ 29 w 56"/>
                <a:gd name="T11" fmla="*/ 51 h 55"/>
                <a:gd name="T12" fmla="*/ 6 w 56"/>
                <a:gd name="T13" fmla="*/ 28 h 55"/>
                <a:gd name="T14" fmla="*/ 29 w 56"/>
                <a:gd name="T15" fmla="*/ 5 h 55"/>
                <a:gd name="T16" fmla="*/ 51 w 56"/>
                <a:gd name="T17" fmla="*/ 28 h 55"/>
                <a:gd name="T18" fmla="*/ 29 w 56"/>
                <a:gd name="T19" fmla="*/ 51 h 55"/>
                <a:gd name="T20" fmla="*/ 41 w 56"/>
                <a:gd name="T21" fmla="*/ 21 h 55"/>
                <a:gd name="T22" fmla="*/ 30 w 56"/>
                <a:gd name="T23" fmla="*/ 12 h 55"/>
                <a:gd name="T24" fmla="*/ 18 w 56"/>
                <a:gd name="T25" fmla="*/ 12 h 55"/>
                <a:gd name="T26" fmla="*/ 18 w 56"/>
                <a:gd name="T27" fmla="*/ 44 h 55"/>
                <a:gd name="T28" fmla="*/ 23 w 56"/>
                <a:gd name="T29" fmla="*/ 44 h 55"/>
                <a:gd name="T30" fmla="*/ 23 w 56"/>
                <a:gd name="T31" fmla="*/ 30 h 55"/>
                <a:gd name="T32" fmla="*/ 28 w 56"/>
                <a:gd name="T33" fmla="*/ 30 h 55"/>
                <a:gd name="T34" fmla="*/ 37 w 56"/>
                <a:gd name="T35" fmla="*/ 44 h 55"/>
                <a:gd name="T36" fmla="*/ 42 w 56"/>
                <a:gd name="T37" fmla="*/ 44 h 55"/>
                <a:gd name="T38" fmla="*/ 33 w 56"/>
                <a:gd name="T39" fmla="*/ 30 h 55"/>
                <a:gd name="T40" fmla="*/ 41 w 56"/>
                <a:gd name="T41" fmla="*/ 21 h 55"/>
                <a:gd name="T42" fmla="*/ 23 w 56"/>
                <a:gd name="T43" fmla="*/ 26 h 55"/>
                <a:gd name="T44" fmla="*/ 23 w 56"/>
                <a:gd name="T45" fmla="*/ 16 h 55"/>
                <a:gd name="T46" fmla="*/ 29 w 56"/>
                <a:gd name="T47" fmla="*/ 16 h 55"/>
                <a:gd name="T48" fmla="*/ 36 w 56"/>
                <a:gd name="T49" fmla="*/ 21 h 55"/>
                <a:gd name="T50" fmla="*/ 28 w 56"/>
                <a:gd name="T51" fmla="*/ 26 h 55"/>
                <a:gd name="T52" fmla="*/ 23 w 56"/>
                <a:gd name="T53" fmla="*/ 26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6" h="55">
                  <a:moveTo>
                    <a:pt x="29" y="0"/>
                  </a:moveTo>
                  <a:cubicBezTo>
                    <a:pt x="13" y="0"/>
                    <a:pt x="0" y="12"/>
                    <a:pt x="0" y="28"/>
                  </a:cubicBezTo>
                  <a:cubicBezTo>
                    <a:pt x="0" y="44"/>
                    <a:pt x="13" y="55"/>
                    <a:pt x="29" y="55"/>
                  </a:cubicBezTo>
                  <a:cubicBezTo>
                    <a:pt x="44" y="55"/>
                    <a:pt x="56" y="44"/>
                    <a:pt x="56" y="28"/>
                  </a:cubicBezTo>
                  <a:cubicBezTo>
                    <a:pt x="56" y="12"/>
                    <a:pt x="44" y="0"/>
                    <a:pt x="29" y="0"/>
                  </a:cubicBezTo>
                  <a:close/>
                  <a:moveTo>
                    <a:pt x="29" y="51"/>
                  </a:moveTo>
                  <a:cubicBezTo>
                    <a:pt x="16" y="51"/>
                    <a:pt x="6" y="41"/>
                    <a:pt x="6" y="28"/>
                  </a:cubicBezTo>
                  <a:cubicBezTo>
                    <a:pt x="6" y="15"/>
                    <a:pt x="16" y="5"/>
                    <a:pt x="29" y="5"/>
                  </a:cubicBezTo>
                  <a:cubicBezTo>
                    <a:pt x="41" y="5"/>
                    <a:pt x="51" y="15"/>
                    <a:pt x="51" y="28"/>
                  </a:cubicBezTo>
                  <a:cubicBezTo>
                    <a:pt x="51" y="41"/>
                    <a:pt x="41" y="51"/>
                    <a:pt x="29" y="51"/>
                  </a:cubicBezTo>
                  <a:close/>
                  <a:moveTo>
                    <a:pt x="41" y="21"/>
                  </a:moveTo>
                  <a:cubicBezTo>
                    <a:pt x="41" y="15"/>
                    <a:pt x="38" y="12"/>
                    <a:pt x="30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44"/>
                    <a:pt x="18" y="44"/>
                    <a:pt x="18" y="44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8" y="30"/>
                    <a:pt x="28" y="30"/>
                    <a:pt x="28" y="30"/>
                  </a:cubicBezTo>
                  <a:cubicBezTo>
                    <a:pt x="37" y="44"/>
                    <a:pt x="37" y="44"/>
                    <a:pt x="37" y="44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8" y="29"/>
                    <a:pt x="41" y="27"/>
                    <a:pt x="41" y="21"/>
                  </a:cubicBezTo>
                  <a:close/>
                  <a:moveTo>
                    <a:pt x="23" y="2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3" y="16"/>
                    <a:pt x="36" y="17"/>
                    <a:pt x="36" y="21"/>
                  </a:cubicBezTo>
                  <a:cubicBezTo>
                    <a:pt x="36" y="26"/>
                    <a:pt x="33" y="26"/>
                    <a:pt x="28" y="26"/>
                  </a:cubicBezTo>
                  <a:lnTo>
                    <a:pt x="23" y="2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bg1">
                    <a:lumMod val="75000"/>
                  </a:schemeClr>
                </a:solidFill>
              </a:endParaRPr>
            </a:p>
          </p:txBody>
        </p:sp>
      </p:grpSp>
      <p:sp>
        <p:nvSpPr>
          <p:cNvPr id="4" name="TextBox 3"/>
          <p:cNvSpPr txBox="1"/>
          <p:nvPr userDrawn="1"/>
        </p:nvSpPr>
        <p:spPr>
          <a:xfrm>
            <a:off x="217485" y="6477716"/>
            <a:ext cx="19467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fld id="{AB307C75-CA2F-4BA6-858A-60F533452F31}" type="datetimeFigureOut">
              <a:rPr lang="en-US" sz="1000" kern="12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pPr marL="0" marR="0" indent="0" algn="l" defTabSz="6858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t>3/10/2025</a:t>
            </a:fld>
            <a:endParaRPr lang="en-US" sz="1000" kern="12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9" name="TextBox 48"/>
          <p:cNvSpPr txBox="1"/>
          <p:nvPr userDrawn="1"/>
        </p:nvSpPr>
        <p:spPr>
          <a:xfrm>
            <a:off x="3221753" y="6477716"/>
            <a:ext cx="270049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en-US" sz="1000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Qualcomm Confidential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22223759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46AB4A-F2D2-4CAE-A247-7BBB1DA6E2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96913" y="332601"/>
            <a:ext cx="1455527" cy="27699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dirty="0"/>
              <a:t>February 2023</a:t>
            </a: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64917E5-2694-35C2-56FD-CD52CE524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5574714" y="6475413"/>
            <a:ext cx="317375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Alfred Asterjadhi, Qualcomm Technologies Inc.</a:t>
            </a:r>
          </a:p>
        </p:txBody>
      </p:sp>
    </p:spTree>
    <p:extLst>
      <p:ext uri="{BB962C8B-B14F-4D97-AF65-F5344CB8AC3E}">
        <p14:creationId xmlns:p14="http://schemas.microsoft.com/office/powerpoint/2010/main" val="31171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BBCEAB-3AB2-4B43-892C-9CC9AB0F99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E2C725E-CEC6-4239-BAB5-230F69D894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 dirty="0"/>
              <a:t>Slide </a:t>
            </a:r>
            <a:fld id="{6D24465E-2B0A-4D96-BA39-EC98956D452B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6821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May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2605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75855FF-BF19-459E-A397-045CECD5D6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1A8E2A3D-E627-4495-87FA-07CADBD1A42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45552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February</a:t>
            </a:r>
            <a:r>
              <a:rPr lang="en-US" altLang="en-US" dirty="0"/>
              <a:t> 2024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599926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9D8205-394C-426D-8FC1-81C9ED9A72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4" y="6475413"/>
            <a:ext cx="581891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F7E5C-8145-4D78-8DFD-A73CB80D81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4FD36828-69CB-428A-B4D6-804E25381CB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13"/>
          </p:nvPr>
        </p:nvSpPr>
        <p:spPr bwMode="auto">
          <a:xfrm>
            <a:off x="696913" y="332601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en-US" dirty="0"/>
              <a:t>November 2023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67061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7747953-910E-41D0-B426-8321125775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392964-DCA8-4B8C-A88B-DD33598E9D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528B5B38-3CA6-4065-9CD5-5260489CB6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B6A99CE-AF1B-49DE-AF80-A702BAA04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7962035" y="6475413"/>
            <a:ext cx="581890" cy="184666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694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4D0DD47-63E1-499C-8731-3DDE6710EC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FEC452D-85C8-46D2-93FA-90CCD7DE0B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2E413AC-0033-4B91-B3E5-414687900E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28432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C34B0A-1C2A-4887-9294-5C1D0A38A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933CA27-7287-4786-B3D2-342F4ACB5C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36058778-6F47-4E07-8D0C-6A1D61C757E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3695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A0C2D-5E95-4491-9BC6-02C2914C9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30F5B-BAFC-419E-8586-A86CFFD6A7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A2EEC17A-EAB1-4A41-96DA-8B291E61E5F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5186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EF4FFA-7CBB-4BED-8002-05D415428ED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January 2019</a:t>
            </a:r>
            <a:endParaRPr lang="en-GB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228FD3-0ADC-4BF3-9A41-2994D8892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697E2182-2EB9-4C7C-9FBE-667E76C716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6711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B4A7A8C-72DF-41BA-8169-B042054B5E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8C2B0C1-6B28-42F7-BBBE-C47739494A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98913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CADB04A-8BC5-4077-AD64-B68ADEED303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93615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altLang="zh-CN" dirty="0"/>
              <a:t>Jan.</a:t>
            </a:r>
            <a:r>
              <a:rPr lang="en-US" altLang="en-US" dirty="0"/>
              <a:t> 2025</a:t>
            </a:r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38AB3E98-49DA-464A-B03C-7E5902DC0D5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362511" y="6475413"/>
            <a:ext cx="118141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/>
            </a:lvl1pPr>
          </a:lstStyle>
          <a:p>
            <a:pPr>
              <a:defRPr/>
            </a:pPr>
            <a:r>
              <a:rPr lang="en-GB" dirty="0"/>
              <a:t>Bin Qian (Huawei)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EC7A05B-326C-4C35-B0D7-96B86EFC799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/>
            </a:lvl1pPr>
          </a:lstStyle>
          <a:p>
            <a:pPr>
              <a:defRPr/>
            </a:pPr>
            <a:r>
              <a:rPr lang="en-GB" altLang="en-US"/>
              <a:t>Slide </a:t>
            </a:r>
            <a:fld id="{B49C4EAE-3D00-4EB7-8462-25329E06137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F47EBAF5-52AC-49CF-A3FD-31E596F2D8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9148" y="331014"/>
            <a:ext cx="328301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defRPr/>
            </a:pPr>
            <a:r>
              <a:rPr lang="en-GB" altLang="en-US" sz="1800" b="1" dirty="0"/>
              <a:t>doc.: IEEE 802.11-25/</a:t>
            </a:r>
            <a:r>
              <a:rPr lang="en-US" altLang="en-US" sz="1800" b="1" dirty="0"/>
              <a:t>0315</a:t>
            </a:r>
            <a:r>
              <a:rPr lang="en-GB" altLang="en-US" sz="1800" b="1" dirty="0"/>
              <a:t>r0</a:t>
            </a:r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FDC60003-D664-41D3-9C89-AA78BAF9E52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Rectangle 9">
            <a:extLst>
              <a:ext uri="{FF2B5EF4-FFF2-40B4-BE49-F238E27FC236}">
                <a16:creationId xmlns:a16="http://schemas.microsoft.com/office/drawing/2014/main" id="{8031D55B-1F73-4D59-B8F1-227F435EA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6475413"/>
            <a:ext cx="71814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GB" altLang="en-US" dirty="0"/>
              <a:t>Submission</a:t>
            </a:r>
          </a:p>
        </p:txBody>
      </p:sp>
      <p:sp>
        <p:nvSpPr>
          <p:cNvPr id="1034" name="Line 10">
            <a:extLst>
              <a:ext uri="{FF2B5EF4-FFF2-40B4-BE49-F238E27FC236}">
                <a16:creationId xmlns:a16="http://schemas.microsoft.com/office/drawing/2014/main" id="{A5E172D9-FA67-45B8-9FE7-7DF4FC3AC9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60" r:id="rId1"/>
    <p:sldLayoutId id="2147485761" r:id="rId2"/>
    <p:sldLayoutId id="2147485762" r:id="rId3"/>
    <p:sldLayoutId id="2147485763" r:id="rId4"/>
    <p:sldLayoutId id="2147485764" r:id="rId5"/>
    <p:sldLayoutId id="2147485765" r:id="rId6"/>
    <p:sldLayoutId id="2147485766" r:id="rId7"/>
    <p:sldLayoutId id="2147485767" r:id="rId8"/>
    <p:sldLayoutId id="2147485768" r:id="rId9"/>
    <p:sldLayoutId id="2147485769" r:id="rId10"/>
    <p:sldLayoutId id="2147485770" r:id="rId11"/>
    <p:sldLayoutId id="2147485771" r:id="rId12"/>
    <p:sldLayoutId id="2147485772" r:id="rId13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5">
            <a:extLst>
              <a:ext uri="{FF2B5EF4-FFF2-40B4-BE49-F238E27FC236}">
                <a16:creationId xmlns:a16="http://schemas.microsoft.com/office/drawing/2014/main" id="{4DFE3077-6BFB-4E1C-9218-0E8E2CEA9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/>
              <a:t>Slide </a:t>
            </a:r>
            <a:fld id="{9B20EFD3-9F87-4CC4-BE12-53B84810E182}" type="slidenum">
              <a:rPr lang="en-GB" altLang="en-US" sz="1200" b="0" smtClean="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GB" altLang="en-US" sz="1200" b="0"/>
          </a:p>
        </p:txBody>
      </p:sp>
      <p:sp>
        <p:nvSpPr>
          <p:cNvPr id="15365" name="Rectangle 2">
            <a:extLst>
              <a:ext uri="{FF2B5EF4-FFF2-40B4-BE49-F238E27FC236}">
                <a16:creationId xmlns:a16="http://schemas.microsoft.com/office/drawing/2014/main" id="{5EB80220-6DDA-46D8-A532-4F8294B75F3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  <a:noFill/>
        </p:spPr>
        <p:txBody>
          <a:bodyPr/>
          <a:lstStyle/>
          <a:p>
            <a:r>
              <a:rPr lang="en-US" altLang="zh-CN" dirty="0"/>
              <a:t>Further Discussion on Downlink Sync Field Design</a:t>
            </a:r>
            <a:endParaRPr lang="en-GB" altLang="en-US" dirty="0"/>
          </a:p>
        </p:txBody>
      </p:sp>
      <p:sp>
        <p:nvSpPr>
          <p:cNvPr id="15366" name="Rectangle 4">
            <a:extLst>
              <a:ext uri="{FF2B5EF4-FFF2-40B4-BE49-F238E27FC236}">
                <a16:creationId xmlns:a16="http://schemas.microsoft.com/office/drawing/2014/main" id="{AAB4AADD-B9F4-45B4-B9D2-5B5E3506EF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197136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</a:t>
            </a:r>
            <a:r>
              <a:rPr lang="en-GB" altLang="en-US" sz="2000"/>
              <a:t>:</a:t>
            </a:r>
            <a:r>
              <a:rPr lang="en-GB" altLang="en-US" sz="2000" b="0"/>
              <a:t> 2025-03-11</a:t>
            </a:r>
            <a:endParaRPr lang="en-GB" altLang="en-US" sz="2000" b="0" dirty="0"/>
          </a:p>
        </p:txBody>
      </p:sp>
      <p:sp>
        <p:nvSpPr>
          <p:cNvPr id="15368" name="Rectangle 6">
            <a:extLst>
              <a:ext uri="{FF2B5EF4-FFF2-40B4-BE49-F238E27FC236}">
                <a16:creationId xmlns:a16="http://schemas.microsoft.com/office/drawing/2014/main" id="{1F254AD5-AF47-4227-BA6A-AD2DFF84AC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2352369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/>
              <a:t>Authors:</a:t>
            </a:r>
            <a:endParaRPr lang="en-GB" altLang="en-US" sz="2000" b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EEAD0EE-0DFD-4F81-B0C3-618EF9CBF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5453793"/>
              </p:ext>
            </p:extLst>
          </p:nvPr>
        </p:nvGraphicFramePr>
        <p:xfrm>
          <a:off x="1053465" y="2942299"/>
          <a:ext cx="6934200" cy="15031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456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Bin Qian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Huawei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Shenzhen, China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qianbin14@huawei.com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err="1"/>
                        <a:t>Lumin</a:t>
                      </a:r>
                      <a:r>
                        <a:rPr lang="en-US" altLang="zh-CN" sz="1100" dirty="0"/>
                        <a:t> Liu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322422"/>
                  </a:ext>
                </a:extLst>
              </a:tr>
              <a:tr h="28137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Lei Huang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dirty="0"/>
                        <a:t>Singapore</a:t>
                      </a:r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6283733"/>
                  </a:ext>
                </a:extLst>
              </a:tr>
              <a:tr h="1998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 err="1"/>
                        <a:t>Panpan</a:t>
                      </a:r>
                      <a:r>
                        <a:rPr lang="en-US" sz="1100" dirty="0"/>
                        <a:t> Li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/>
                        <a:t>Singapore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10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Simulation (1/3)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表格 3">
                <a:extLst>
                  <a:ext uri="{FF2B5EF4-FFF2-40B4-BE49-F238E27FC236}">
                    <a16:creationId xmlns:a16="http://schemas.microsoft.com/office/drawing/2014/main" id="{B83554EC-91D5-4971-920A-4D15A3C873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0601940"/>
                  </p:ext>
                </p:extLst>
              </p:nvPr>
            </p:nvGraphicFramePr>
            <p:xfrm>
              <a:off x="1447800" y="2220294"/>
              <a:ext cx="6172200" cy="2961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6100">
                      <a:extLst>
                        <a:ext uri="{9D8B030D-6E8A-4147-A177-3AD203B41FA5}">
                          <a16:colId xmlns:a16="http://schemas.microsoft.com/office/drawing/2014/main" val="126842313"/>
                        </a:ext>
                      </a:extLst>
                    </a:gridCol>
                    <a:gridCol w="3086100">
                      <a:extLst>
                        <a:ext uri="{9D8B030D-6E8A-4147-A177-3AD203B41FA5}">
                          <a16:colId xmlns:a16="http://schemas.microsoft.com/office/drawing/2014/main" val="1288608342"/>
                        </a:ext>
                      </a:extLst>
                    </a:gridCol>
                  </a:tblGrid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Parameters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Values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23923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Base sequence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sz="1800" dirty="0"/>
                            <a:t> length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16, 12, 8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98488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DL Sync sequence 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614399"/>
                      </a:ext>
                    </a:extLst>
                  </a:tr>
                  <a:tr h="382455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Local reference sequence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=2∗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58122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Channel model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AWGN, Channel D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39880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Sync chip duration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 us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678206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Data rate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250 kbps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757840"/>
                      </a:ext>
                    </a:extLst>
                  </a:tr>
                  <a:tr h="382455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Receiver sampling rate at STA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8 MHz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38965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表格 3">
                <a:extLst>
                  <a:ext uri="{FF2B5EF4-FFF2-40B4-BE49-F238E27FC236}">
                    <a16:creationId xmlns:a16="http://schemas.microsoft.com/office/drawing/2014/main" id="{B83554EC-91D5-4971-920A-4D15A3C8733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00601940"/>
                  </p:ext>
                </p:extLst>
              </p:nvPr>
            </p:nvGraphicFramePr>
            <p:xfrm>
              <a:off x="1447800" y="2220294"/>
              <a:ext cx="6172200" cy="29613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86100">
                      <a:extLst>
                        <a:ext uri="{9D8B030D-6E8A-4147-A177-3AD203B41FA5}">
                          <a16:colId xmlns:a16="http://schemas.microsoft.com/office/drawing/2014/main" val="126842313"/>
                        </a:ext>
                      </a:extLst>
                    </a:gridCol>
                    <a:gridCol w="3086100">
                      <a:extLst>
                        <a:ext uri="{9D8B030D-6E8A-4147-A177-3AD203B41FA5}">
                          <a16:colId xmlns:a16="http://schemas.microsoft.com/office/drawing/2014/main" val="1288608342"/>
                        </a:ext>
                      </a:extLst>
                    </a:gridCol>
                  </a:tblGrid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Parameters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Values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23923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97" t="-108333" r="-100789" b="-63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16, 12, 8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98488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DL Sync sequence 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395" t="-208333" r="-988" b="-53166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614399"/>
                      </a:ext>
                    </a:extLst>
                  </a:tr>
                  <a:tr h="382455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Local reference sequence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395" t="-293651" r="-988" b="-40634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581225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Channel model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AWGN, Channel D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39880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Sync chip duration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 us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678206"/>
                      </a:ext>
                    </a:extLst>
                  </a:tr>
                  <a:tr h="366066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Data rate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250 kbps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82757840"/>
                      </a:ext>
                    </a:extLst>
                  </a:tr>
                  <a:tr h="382455"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Receiver sampling rate at STA</a:t>
                          </a:r>
                          <a:endParaRPr lang="zh-CN" alt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sz="1800" dirty="0"/>
                            <a:t>8 MHz</a:t>
                          </a:r>
                          <a:endParaRPr lang="zh-CN" alt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38965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920020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11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Simulation (2/3)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9" name="Graphic 4">
            <a:extLst>
              <a:ext uri="{FF2B5EF4-FFF2-40B4-BE49-F238E27FC236}">
                <a16:creationId xmlns:a16="http://schemas.microsoft.com/office/drawing/2014/main" id="{C9176C71-6627-4013-806E-E255A6304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57200" y="1761187"/>
            <a:ext cx="4267200" cy="3203875"/>
          </a:xfrm>
          <a:prstGeom prst="rect">
            <a:avLst/>
          </a:prstGeom>
        </p:spPr>
      </p:pic>
      <p:pic>
        <p:nvPicPr>
          <p:cNvPr id="10" name="Graphic 4">
            <a:extLst>
              <a:ext uri="{FF2B5EF4-FFF2-40B4-BE49-F238E27FC236}">
                <a16:creationId xmlns:a16="http://schemas.microsoft.com/office/drawing/2014/main" id="{DFF225F5-6E9A-4EBE-9B71-C2F820C35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419600" y="1750700"/>
            <a:ext cx="4267200" cy="320387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83B93AE7-3930-49D4-B595-91F810EDE813}"/>
              </a:ext>
            </a:extLst>
          </p:cNvPr>
          <p:cNvSpPr txBox="1"/>
          <p:nvPr/>
        </p:nvSpPr>
        <p:spPr>
          <a:xfrm>
            <a:off x="651352" y="5103479"/>
            <a:ext cx="7892573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 base Sync sequence length of 8 shows an evident error floor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D68D65C4-E3D4-4C66-AE62-9C2C63B014D4}"/>
              </a:ext>
            </a:extLst>
          </p:cNvPr>
          <p:cNvSpPr txBox="1"/>
          <p:nvPr/>
        </p:nvSpPr>
        <p:spPr>
          <a:xfrm>
            <a:off x="1447800" y="1612282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Sync detection performance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5938A863-BA12-4CF7-9235-B8886DBEF6D3}"/>
              </a:ext>
            </a:extLst>
          </p:cNvPr>
          <p:cNvSpPr txBox="1"/>
          <p:nvPr/>
        </p:nvSpPr>
        <p:spPr>
          <a:xfrm>
            <a:off x="5376595" y="16002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 decoding performance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53693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Simulation (3/3)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0B32A8A8-DD2A-4A70-9AA8-2D88AD350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845" y="1779689"/>
            <a:ext cx="4474285" cy="3359357"/>
          </a:xfrm>
          <a:prstGeom prst="rect">
            <a:avLst/>
          </a:prstGeom>
        </p:spPr>
      </p:pic>
      <p:pic>
        <p:nvPicPr>
          <p:cNvPr id="3" name="图形 2">
            <a:extLst>
              <a:ext uri="{FF2B5EF4-FFF2-40B4-BE49-F238E27FC236}">
                <a16:creationId xmlns:a16="http://schemas.microsoft.com/office/drawing/2014/main" id="{F7DD4024-1B35-4B1D-857F-2B07AB7B79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08636" y="1779690"/>
            <a:ext cx="4530961" cy="340191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027DCBD0-389E-4C9C-B84A-0ED4F51350D6}"/>
              </a:ext>
            </a:extLst>
          </p:cNvPr>
          <p:cNvSpPr txBox="1"/>
          <p:nvPr/>
        </p:nvSpPr>
        <p:spPr>
          <a:xfrm>
            <a:off x="669528" y="5181600"/>
            <a:ext cx="7892573" cy="10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Although base sequence lengths of 12 and 16 meet the 20-byte payload data decoding requirements, a length of 16 provides a better performance margin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Based on simulation results, we recommend adopting a base Sync sequence length of 16</a:t>
            </a:r>
            <a:endParaRPr lang="zh-CN" altLang="en-US" sz="14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3495AF61-29CA-493E-8567-4F2C0469F01A}"/>
              </a:ext>
            </a:extLst>
          </p:cNvPr>
          <p:cNvSpPr txBox="1"/>
          <p:nvPr/>
        </p:nvSpPr>
        <p:spPr>
          <a:xfrm>
            <a:off x="1447800" y="1688482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Sync detection performance</a:t>
            </a:r>
            <a:endParaRPr lang="zh-CN" altLang="en-US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7A3F10B-BAD8-431E-9CE9-44A847E07DFA}"/>
              </a:ext>
            </a:extLst>
          </p:cNvPr>
          <p:cNvSpPr txBox="1"/>
          <p:nvPr/>
        </p:nvSpPr>
        <p:spPr>
          <a:xfrm>
            <a:off x="5376595" y="16764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 decoding performance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4194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34876" y="1752600"/>
            <a:ext cx="7806849" cy="4343400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1600" dirty="0"/>
              <a:t>AMP-Sync field design criteria overview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/>
              <a:t>Cross-correlation between non-backscatter and backscatter Sync fields must be minimized to reduce false alarms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1600" dirty="0"/>
              <a:t>Chip duration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/>
              <a:t>A uniform 2 us chip duration is suggested to simplify receiver design and meet the 250 kbps reliability requirement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n"/>
            </a:pPr>
            <a:r>
              <a:rPr lang="en-US" altLang="zh-CN" sz="1600" dirty="0"/>
              <a:t>Sync sequence length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/>
              <a:t>Non-backscatter: Length-16 for 1 Mbps and Length-32 for 250 kbps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altLang="zh-CN" sz="1400" dirty="0"/>
              <a:t>Backscatter: Length-8 is sufficient</a:t>
            </a:r>
          </a:p>
          <a:p>
            <a:pPr lvl="1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altLang="zh-CN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Summary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702717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F92BED-E778-4DAB-A6C8-CB5F01350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9D20C79-1FC4-4DC8-AB33-9CC13A6EF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CN" sz="1800" dirty="0"/>
              <a:t>[1] 11-24-1322-06-00bp-tgbp-motion-dock</a:t>
            </a:r>
          </a:p>
          <a:p>
            <a:pPr marL="0" indent="0">
              <a:buNone/>
            </a:pPr>
            <a:r>
              <a:rPr lang="en-US" altLang="zh-CN" sz="1800" dirty="0"/>
              <a:t>[2] 11-25-0047-00-00bp-follow-up-on-downlink-sync-field-design</a:t>
            </a:r>
          </a:p>
          <a:p>
            <a:pPr marL="0" indent="0">
              <a:buNone/>
            </a:pPr>
            <a:r>
              <a:rPr lang="en-US" altLang="zh-CN" sz="1800" dirty="0"/>
              <a:t>[3] 11-25-0034-00-00bp-sync-field-for-amp-ppdu</a:t>
            </a:r>
          </a:p>
          <a:p>
            <a:pPr marL="0" indent="0">
              <a:buNone/>
            </a:pPr>
            <a:r>
              <a:rPr lang="en-US" altLang="zh-CN" sz="1800" dirty="0"/>
              <a:t>[4] 11-24-1797-00-00bp-design-considerations-of-dl-data-rate-and-sync</a:t>
            </a:r>
          </a:p>
          <a:p>
            <a:pPr marL="0" indent="0">
              <a:buNone/>
            </a:pPr>
            <a:r>
              <a:rPr lang="en-US" altLang="zh-CN" sz="1800" dirty="0"/>
              <a:t>[5] 11-25-0075-02-00bp-further-thoughts-on-amp-dl-ppdu-for-mono-static-backscattering</a:t>
            </a:r>
          </a:p>
          <a:p>
            <a:pPr marL="0" indent="0">
              <a:buNone/>
            </a:pPr>
            <a:r>
              <a:rPr lang="en-US" altLang="zh-CN" sz="1800" dirty="0"/>
              <a:t>[6] 11-18-1201-00-00ba-concerns-about-sync-detector-false-alarms</a:t>
            </a:r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  <a:p>
            <a:pPr marL="0" indent="0">
              <a:buNone/>
            </a:pPr>
            <a:endParaRPr lang="en-US" altLang="zh-CN" sz="180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614505-79A9-455F-A818-E1A36B4E4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14</a:t>
            </a:fld>
            <a:endParaRPr lang="en-GB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9F32995-32D9-468D-BB4D-1FC2B795F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48519" y="6480918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(Huawei)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964074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8078787" cy="4419600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sz="1800" dirty="0"/>
              <a:t>Do you agree to add following content to </a:t>
            </a:r>
            <a:r>
              <a:rPr lang="en-US" sz="1800" dirty="0" err="1"/>
              <a:t>TGbp</a:t>
            </a:r>
            <a:r>
              <a:rPr lang="en-US" sz="1800" dirty="0"/>
              <a:t> SFD: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The AMP-Sync field in AMP Downlink PPDU in 2.4 GHz is defined with chip duration of 2us for non-backscattering communication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Straw Poll #1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9684605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84212" y="1676400"/>
                <a:ext cx="8078787" cy="4419600"/>
              </a:xfrm>
            </p:spPr>
            <p:txBody>
              <a:bodyPr/>
              <a:lstStyle/>
              <a:p>
                <a:pPr algn="just">
                  <a:lnSpc>
                    <a:spcPct val="120000"/>
                  </a:lnSpc>
                  <a:buFont typeface="Wingdings" panose="05000000000000000000" pitchFamily="2" charset="2"/>
                  <a:buChar char="n"/>
                </a:pPr>
                <a:r>
                  <a:rPr lang="en-US" sz="1800" dirty="0"/>
                  <a:t>Do you agree to add following content to </a:t>
                </a:r>
                <a:r>
                  <a:rPr lang="en-US" sz="1800" dirty="0" err="1"/>
                  <a:t>TGbp</a:t>
                </a:r>
                <a:r>
                  <a:rPr lang="en-US" sz="1800" dirty="0"/>
                  <a:t> SFD:</a:t>
                </a:r>
              </a:p>
              <a:p>
                <a:pPr lvl="1" algn="just">
                  <a:lnSpc>
                    <a:spcPct val="12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600" dirty="0"/>
                  <a:t>For Active Tx non-AP AMP STA and AMP Enabled non-AP STA, the AMP-Sync field structure in the AMP Downlink PPDU in 2.4 GHz depends on the data rate of the AMP-Data field. When the AMP-Data field data rate is 1 Mbps, the structure of the AMP-Sync field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/>
                  <a:t>, where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 is a sequence of 16 bits, and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6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sz="1600" dirty="0"/>
                  <a:t> is the bit-wise complementary sequence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. When the </a:t>
                </a:r>
                <a:r>
                  <a:rPr lang="en-US" altLang="zh-CN" sz="1600" dirty="0"/>
                  <a:t>AMP-Data field data rate is 250 kbps, the structure of the AMP-Sync field is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6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altLang="zh-CN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1600" dirty="0"/>
                  <a:t>. The specific bit sequence of </a:t>
                </a:r>
                <a14:m>
                  <m:oMath xmlns:m="http://schemas.openxmlformats.org/officeDocument/2006/math">
                    <m:r>
                      <a:rPr lang="en-US" altLang="zh-CN" sz="16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600" dirty="0"/>
                  <a:t> </a:t>
                </a:r>
                <a:r>
                  <a:rPr lang="en-US" sz="1600"/>
                  <a:t>is TBD.</a:t>
                </a:r>
                <a:endParaRPr lang="en-US" sz="16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4212" y="1676400"/>
                <a:ext cx="8078787" cy="4419600"/>
              </a:xfrm>
              <a:blipFill>
                <a:blip r:embed="rId2"/>
                <a:stretch>
                  <a:fillRect l="-453" r="-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Straw Poll #2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900912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4212" y="1676400"/>
            <a:ext cx="8078787" cy="4419600"/>
          </a:xfrm>
        </p:spPr>
        <p:txBody>
          <a:bodyPr/>
          <a:lstStyle/>
          <a:p>
            <a:pPr algn="just">
              <a:lnSpc>
                <a:spcPct val="120000"/>
              </a:lnSpc>
              <a:buFont typeface="Wingdings" panose="05000000000000000000" pitchFamily="2" charset="2"/>
              <a:buChar char="n"/>
            </a:pPr>
            <a:r>
              <a:rPr lang="en-US" sz="1800" dirty="0"/>
              <a:t>Base sequence used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1600" dirty="0"/>
              <a:t>Length 16: (1) </a:t>
            </a:r>
            <a:r>
              <a:rPr lang="en-US" altLang="zh-CN" sz="1600" dirty="0"/>
              <a:t>1 1 0 0 0 1 1 0 1 0 0 0 1 0 1 1; (2) 0 0 1 1 0 1 0 1 1 0 1 0 0 0 1 1</a:t>
            </a:r>
            <a:endParaRPr lang="en-US" sz="1600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Length 12: 0 1 0 1 1 0 0 0 1 1 0 1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altLang="zh-CN" sz="1600" dirty="0"/>
              <a:t>Length 8: 0 1 0 1 1 0 0 1</a:t>
            </a:r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400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lvl="1" algn="just"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17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Appendix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4141939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61249" y="1524000"/>
            <a:ext cx="7772400" cy="4800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Motion #18 [1]: The AMP-Sync field in the AMP Downlink PPDU in 2.4 GHz is defined with a chip duration of 2 us for backscattering cases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Motion #33 [1]: IEEE 802.11bp defines at least one AMP-Sync in the AMP Downlink PPDU in 2.4 GHz for backscatter communication, and at least one AMP-Sync in the AMP Downlink PPDU in 2.4 GHz for non-backscatter communication. The AMP-Sync is independent of the integrated and non-integrated deployment. </a:t>
            </a:r>
          </a:p>
          <a:p>
            <a:pPr algn="just">
              <a:lnSpc>
                <a:spcPct val="8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This contribution further refines the chip duration and Sync field length parameters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2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Recap of Current Consensus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839069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661249" y="1676400"/>
                <a:ext cx="7772400" cy="4724400"/>
              </a:xfrm>
            </p:spPr>
            <p:txBody>
              <a:bodyPr/>
              <a:lstStyle/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Balanced bit pattern: Equal number of ones and zeros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Consecutive symbols limit: Maximum of three consecutive zeros to prevent misinterpretation of an idle channel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Auto-correlation property: Must provide reliable detection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Cross-correlation: Should minimize interference with the backscatter Sync sequence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Preamble padding: The 802.11 preamble field is treated as continuous ON symbols</a:t>
                </a:r>
              </a:p>
              <a:p>
                <a:pPr algn="just">
                  <a:lnSpc>
                    <a:spcPct val="150000"/>
                  </a:lnSpc>
                  <a:buFont typeface="Wingdings" panose="05000000000000000000" pitchFamily="2" charset="2"/>
                  <a:buChar char="n"/>
                </a:pPr>
                <a:r>
                  <a:rPr lang="en-US" altLang="zh-CN" sz="1600" dirty="0"/>
                  <a:t>Data rate indication</a:t>
                </a:r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altLang="zh-CN" sz="1400" dirty="0"/>
                  <a:t>Define a base sequence </a:t>
                </a:r>
                <a14:m>
                  <m:oMath xmlns:m="http://schemas.openxmlformats.org/officeDocument/2006/math">
                    <m:r>
                      <a:rPr lang="en-US" altLang="zh-CN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altLang="zh-CN" sz="1400" b="0" dirty="0"/>
              </a:p>
              <a:p>
                <a:pPr lvl="2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acc>
                  </m:oMath>
                </a14:m>
                <a:r>
                  <a:rPr lang="en-US" altLang="zh-CN" sz="1400" dirty="0"/>
                  <a:t> (bit-wise complement) indicates 1 Mbps</a:t>
                </a:r>
              </a:p>
              <a:p>
                <a:pPr lvl="2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1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altLang="zh-CN" sz="14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altLang="zh-CN" sz="1400" dirty="0"/>
                  <a:t> (repetition) indicates 250 kbps</a:t>
                </a:r>
              </a:p>
              <a:p>
                <a:pPr lvl="2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en-US" altLang="zh-CN" sz="1000" dirty="0"/>
              </a:p>
              <a:p>
                <a:pPr lvl="1" algn="just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altLang="zh-CN" sz="14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61249" y="1676400"/>
                <a:ext cx="7772400" cy="4724400"/>
              </a:xfrm>
              <a:blipFill>
                <a:blip r:embed="rId2"/>
                <a:stretch>
                  <a:fillRect l="-235" r="-47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3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800" y="685800"/>
            <a:ext cx="7772400" cy="762000"/>
          </a:xfrm>
        </p:spPr>
        <p:txBody>
          <a:bodyPr/>
          <a:lstStyle/>
          <a:p>
            <a:r>
              <a:rPr lang="en-US" altLang="zh-CN" dirty="0"/>
              <a:t>Sync Sequence Design Criteria: Non-backscatter Communication [2-3]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22069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28425" y="1981200"/>
            <a:ext cx="8363349" cy="3657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Invalid Manchester pattern inclusion [4]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600" b="1" dirty="0"/>
              <a:t>Allow invalid patterns (exactly three consecutive zeros or at least three consecutive ones) as part of the pattern</a:t>
            </a: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Valid Manchester pattern termination: Must end with a valid Manchester pattern (e.g., 10 or 01)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Starting symbol: Begin with 0 to distinguish from the 802.11 preamble or Excitation field</a:t>
            </a:r>
            <a:endParaRPr lang="en-US" altLang="zh-CN" sz="14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Sequence Length: A short sequence (e.g., length 8) is sufficient due to the high SNR at the STA [2, 5]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>
              <a:lnSpc>
                <a:spcPct val="150000"/>
              </a:lnSpc>
              <a:buNone/>
            </a:pPr>
            <a:endParaRPr lang="en-US" altLang="zh-CN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4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41264"/>
            <a:ext cx="7772400" cy="1066800"/>
          </a:xfrm>
        </p:spPr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Sync Sequence Design Criteria: Backscatter Communication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15357778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981200"/>
            <a:ext cx="7806849" cy="4419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Uniformity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Non-backscatter devices should adopt a consistent chip duration, enabling a single correlation process at the STA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8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800" dirty="0"/>
              <a:t>Data Rate Constraint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1800" dirty="0"/>
              <a:t>The chip duration is constrained by the 250 kbps data rate, which demands higher reliability</a:t>
            </a:r>
          </a:p>
          <a:p>
            <a:pPr lvl="1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5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Chip Duration Considerations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</p:spTree>
    <p:extLst>
      <p:ext uri="{BB962C8B-B14F-4D97-AF65-F5344CB8AC3E}">
        <p14:creationId xmlns:p14="http://schemas.microsoft.com/office/powerpoint/2010/main" val="335034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6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Chip Duration Simulation (1/2)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DF38D7E5-EC82-45DE-8B97-B78B73491B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091730"/>
                  </p:ext>
                </p:extLst>
              </p:nvPr>
            </p:nvGraphicFramePr>
            <p:xfrm>
              <a:off x="1600200" y="2233279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2684231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886083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Values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239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Base sequence </a:t>
                          </a:r>
                          <a14:m>
                            <m:oMath xmlns:m="http://schemas.openxmlformats.org/officeDocument/2006/math">
                              <m:r>
                                <a:rPr lang="en-US" altLang="zh-CN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oMath>
                          </a14:m>
                          <a:r>
                            <a:rPr lang="en-US" altLang="zh-CN" dirty="0"/>
                            <a:t> length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984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DL Sync sequence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sz="1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  <m:r>
                                    <a:rPr lang="en-US" altLang="zh-CN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altLang="zh-CN" sz="1800" i="1">
                                      <a:latin typeface="Cambria Math" panose="02040503050406030204" pitchFamily="18" charset="0"/>
                                    </a:rPr>
                                    <m:t>𝑆</m:t>
                                  </m:r>
                                </m:e>
                              </m:d>
                            </m:oMath>
                          </a14:m>
                          <a:r>
                            <a:rPr lang="en-US" altLang="zh-CN" sz="1800" dirty="0"/>
                            <a:t> 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7486143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Local reference sequence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altLang="zh-CN" sz="1800" i="1" smtClean="0">
                                    <a:latin typeface="Cambria Math" panose="02040503050406030204" pitchFamily="18" charset="0"/>
                                  </a:rPr>
                                  <m:t>=2∗</m:t>
                                </m:r>
                                <m:r>
                                  <a:rPr lang="en-US" altLang="zh-CN" sz="18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en-US" altLang="zh-CN" sz="1800" i="1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oMath>
                            </m:oMathPara>
                          </a14:m>
                          <a:endParaRPr lang="en-US" altLang="zh-CN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77581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Channel model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AWGN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39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Chip duration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 us, 1 us, 0.5 us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6782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Receiver sampling rate at STA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8 MHz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389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Receiver type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ED receiver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54580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表格 3">
                <a:extLst>
                  <a:ext uri="{FF2B5EF4-FFF2-40B4-BE49-F238E27FC236}">
                    <a16:creationId xmlns:a16="http://schemas.microsoft.com/office/drawing/2014/main" id="{DF38D7E5-EC82-45DE-8B97-B78B73491B5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1091730"/>
                  </p:ext>
                </p:extLst>
              </p:nvPr>
            </p:nvGraphicFramePr>
            <p:xfrm>
              <a:off x="1600200" y="2233279"/>
              <a:ext cx="6096000" cy="29667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048000">
                      <a:extLst>
                        <a:ext uri="{9D8B030D-6E8A-4147-A177-3AD203B41FA5}">
                          <a16:colId xmlns:a16="http://schemas.microsoft.com/office/drawing/2014/main" val="126842313"/>
                        </a:ext>
                      </a:extLst>
                    </a:gridCol>
                    <a:gridCol w="3048000">
                      <a:extLst>
                        <a:ext uri="{9D8B030D-6E8A-4147-A177-3AD203B41FA5}">
                          <a16:colId xmlns:a16="http://schemas.microsoft.com/office/drawing/2014/main" val="128860834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Parameters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Values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2239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200" t="-108197" r="-100599" b="-6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16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85098488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DL Sync sequence 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208197" r="-800" b="-5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4861439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Local reference sequence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>
                        <a:blipFill>
                          <a:blip r:embed="rId2"/>
                          <a:stretch>
                            <a:fillRect l="-100400" t="-308197" r="-800" b="-42295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77758122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Channel model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AWGN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173988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Chip duration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2 us, 1 us, 0.5 us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256782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Receiver sampling rate at STA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8 MHz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5938965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Receiver type</a:t>
                          </a:r>
                          <a:endParaRPr lang="zh-CN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altLang="zh-CN" dirty="0"/>
                            <a:t>ED receiver</a:t>
                          </a:r>
                          <a:endParaRPr lang="zh-CN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95458010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277460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4">
            <a:extLst>
              <a:ext uri="{FF2B5EF4-FFF2-40B4-BE49-F238E27FC236}">
                <a16:creationId xmlns:a16="http://schemas.microsoft.com/office/drawing/2014/main" id="{C3EA5A7E-B666-49BE-8138-F59AF8709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209612" y="1788994"/>
            <a:ext cx="4400988" cy="330432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457200" lvl="1" indent="0" algn="just">
              <a:lnSpc>
                <a:spcPct val="150000"/>
              </a:lnSpc>
              <a:buNone/>
            </a:pPr>
            <a:endParaRPr lang="en-US" altLang="zh-CN" sz="12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7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Chip Duration Simulation (2/2)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9" name="Picture 5">
            <a:extLst>
              <a:ext uri="{FF2B5EF4-FFF2-40B4-BE49-F238E27FC236}">
                <a16:creationId xmlns:a16="http://schemas.microsoft.com/office/drawing/2014/main" id="{4D399672-BFD1-4BAC-8048-EB584283A2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583" y="1788994"/>
            <a:ext cx="4315122" cy="3239855"/>
          </a:xfrm>
          <a:prstGeom prst="rect">
            <a:avLst/>
          </a:prstGeom>
        </p:spPr>
      </p:pic>
      <p:sp>
        <p:nvSpPr>
          <p:cNvPr id="3" name="文本框 2">
            <a:extLst>
              <a:ext uri="{FF2B5EF4-FFF2-40B4-BE49-F238E27FC236}">
                <a16:creationId xmlns:a16="http://schemas.microsoft.com/office/drawing/2014/main" id="{7DED967A-767F-48DC-A447-1AB87DB21A94}"/>
              </a:ext>
            </a:extLst>
          </p:cNvPr>
          <p:cNvSpPr txBox="1"/>
          <p:nvPr/>
        </p:nvSpPr>
        <p:spPr>
          <a:xfrm>
            <a:off x="1447800" y="1600200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Sync detection performance</a:t>
            </a:r>
            <a:endParaRPr lang="zh-CN" altLang="en-US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2BF37B6-3FF9-42AF-980E-8C113B5CE337}"/>
              </a:ext>
            </a:extLst>
          </p:cNvPr>
          <p:cNvSpPr txBox="1"/>
          <p:nvPr/>
        </p:nvSpPr>
        <p:spPr>
          <a:xfrm>
            <a:off x="5376595" y="1615919"/>
            <a:ext cx="205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Data decoding performance</a:t>
            </a:r>
            <a:endParaRPr lang="zh-CN" altLang="en-US" dirty="0"/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FC3441F-3743-453B-95AE-FC1A359B8461}"/>
              </a:ext>
            </a:extLst>
          </p:cNvPr>
          <p:cNvSpPr txBox="1"/>
          <p:nvPr/>
        </p:nvSpPr>
        <p:spPr>
          <a:xfrm>
            <a:off x="651352" y="5080353"/>
            <a:ext cx="7892573" cy="13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At 0.5 us, the Sync detection performance is lower than that of data decoding</a:t>
            </a:r>
          </a:p>
          <a:p>
            <a:pPr marL="171450" indent="-171450"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At 1 us, the Sync detection performance shows an improvement, yet the performance margin remains limited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Simulation results indicate that a chip duration of 2 us delivers robust Sync detection performance</a:t>
            </a:r>
            <a:endParaRPr lang="zh-CN" altLang="en-US" sz="1400" dirty="0"/>
          </a:p>
        </p:txBody>
      </p:sp>
    </p:spTree>
    <p:extLst>
      <p:ext uri="{BB962C8B-B14F-4D97-AF65-F5344CB8AC3E}">
        <p14:creationId xmlns:p14="http://schemas.microsoft.com/office/powerpoint/2010/main" val="80746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Reliability requirement: The Sync field must be more reliable than the data field for stable synchronization</a:t>
            </a:r>
            <a:endParaRPr lang="en-US" altLang="zh-CN" sz="1200" b="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Impact of Manchester encoded data: Random Manchester encoded data can degrade auto-correlation performance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600" dirty="0"/>
              <a:t>Normalized correlation peak [6] could be used to evaluate the effect of random Manchester encoded data on Sync field reliability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8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Considerations (1/2)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9" name="pic">
            <a:extLst>
              <a:ext uri="{FF2B5EF4-FFF2-40B4-BE49-F238E27FC236}">
                <a16:creationId xmlns:a16="http://schemas.microsoft.com/office/drawing/2014/main" id="{46F88221-E9B7-4C0F-946D-265911FC8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38400" y="4012679"/>
            <a:ext cx="4502600" cy="223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3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51352" y="1600200"/>
            <a:ext cx="7806849" cy="4419600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n"/>
            </a:pPr>
            <a:endParaRPr lang="en-US" altLang="zh-CN" sz="1600" dirty="0"/>
          </a:p>
          <a:p>
            <a:pPr marL="0" indent="0" algn="just">
              <a:lnSpc>
                <a:spcPct val="150000"/>
              </a:lnSpc>
              <a:buNone/>
            </a:pPr>
            <a:endParaRPr lang="en-US" altLang="zh-CN" sz="1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Slide </a:t>
            </a:r>
            <a:fld id="{6D24465E-2B0A-4D96-BA39-EC98956D452B}" type="slidenum">
              <a:rPr lang="en-GB" altLang="en-US" smtClean="0"/>
              <a:pPr>
                <a:defRPr/>
              </a:pPr>
              <a:t>9</a:t>
            </a:fld>
            <a:endParaRPr lang="en-GB" alt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 idx="4294967295"/>
          </p:nvPr>
        </p:nvSpPr>
        <p:spPr>
          <a:xfrm>
            <a:off x="685799" y="609600"/>
            <a:ext cx="7772402" cy="1155082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Sequence Length Considerations (2/2)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362511" y="6475413"/>
            <a:ext cx="1181414" cy="184666"/>
          </a:xfrm>
        </p:spPr>
        <p:txBody>
          <a:bodyPr/>
          <a:lstStyle/>
          <a:p>
            <a:pPr>
              <a:defRPr/>
            </a:pPr>
            <a:r>
              <a:rPr lang="en-GB" dirty="0"/>
              <a:t>Bin Qian (</a:t>
            </a:r>
            <a:r>
              <a:rPr lang="en-US" altLang="zh-CN" dirty="0"/>
              <a:t>Huawei</a:t>
            </a:r>
            <a:r>
              <a:rPr lang="en-GB" dirty="0"/>
              <a:t>)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C41CF1A-1E40-414C-9797-29A0547F5533}"/>
              </a:ext>
            </a:extLst>
          </p:cNvPr>
          <p:cNvSpPr txBox="1">
            <a:spLocks/>
          </p:cNvSpPr>
          <p:nvPr/>
        </p:nvSpPr>
        <p:spPr>
          <a:xfrm>
            <a:off x="685799" y="270070"/>
            <a:ext cx="1665287" cy="276999"/>
          </a:xfrm>
          <a:prstGeom prst="rect">
            <a:avLst/>
          </a:prstGeom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800" b="1" dirty="0"/>
              <a:t>March 2025</a:t>
            </a:r>
          </a:p>
        </p:txBody>
      </p:sp>
      <p:pic>
        <p:nvPicPr>
          <p:cNvPr id="9" name="Content Placeholder 4">
            <a:extLst>
              <a:ext uri="{FF2B5EF4-FFF2-40B4-BE49-F238E27FC236}">
                <a16:creationId xmlns:a16="http://schemas.microsoft.com/office/drawing/2014/main" id="{DBF31031-BCBC-47DE-A104-339F32CEC7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auto">
          <a:xfrm>
            <a:off x="1905000" y="1537669"/>
            <a:ext cx="5095875" cy="382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003CDC95-44F8-4095-A68E-929011029CE5}"/>
              </a:ext>
            </a:extLst>
          </p:cNvPr>
          <p:cNvSpPr txBox="1"/>
          <p:nvPr/>
        </p:nvSpPr>
        <p:spPr>
          <a:xfrm>
            <a:off x="685799" y="5522220"/>
            <a:ext cx="7892573" cy="3768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n"/>
            </a:pPr>
            <a:r>
              <a:rPr lang="en-US" altLang="zh-CN" sz="1400" dirty="0"/>
              <a:t>A base sequence length of 8 shows high cross-correlation with the data field, risking false detections</a:t>
            </a:r>
          </a:p>
        </p:txBody>
      </p:sp>
    </p:spTree>
    <p:extLst>
      <p:ext uri="{BB962C8B-B14F-4D97-AF65-F5344CB8AC3E}">
        <p14:creationId xmlns:p14="http://schemas.microsoft.com/office/powerpoint/2010/main" val="2317682940"/>
      </p:ext>
    </p:extLst>
  </p:cSld>
  <p:clrMapOvr>
    <a:masterClrMapping/>
  </p:clrMapOvr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122332</TotalTime>
  <Words>1160</Words>
  <Application>Microsoft Office PowerPoint</Application>
  <PresentationFormat>全屏显示(4:3)</PresentationFormat>
  <Paragraphs>201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Qualcomm Office Regular</vt:lpstr>
      <vt:lpstr>Qualcomm Regular</vt:lpstr>
      <vt:lpstr>Arial</vt:lpstr>
      <vt:lpstr>Cambria Math</vt:lpstr>
      <vt:lpstr>Times New Roman</vt:lpstr>
      <vt:lpstr>Wingdings</vt:lpstr>
      <vt:lpstr>802-11-Submission</vt:lpstr>
      <vt:lpstr>Further Discussion on Downlink Sync Field Design</vt:lpstr>
      <vt:lpstr>Recap of Current Consensus</vt:lpstr>
      <vt:lpstr>Sync Sequence Design Criteria: Non-backscatter Communication [2-3]</vt:lpstr>
      <vt:lpstr>Sync Sequence Design Criteria: Backscatter Communication </vt:lpstr>
      <vt:lpstr>Chip Duration Considerations</vt:lpstr>
      <vt:lpstr>Chip Duration Simulation (1/2)</vt:lpstr>
      <vt:lpstr>Chip Duration Simulation (2/2)</vt:lpstr>
      <vt:lpstr>Sequence Length Considerations (1/2)</vt:lpstr>
      <vt:lpstr>Sequence Length Considerations (2/2)</vt:lpstr>
      <vt:lpstr>Sequence Length Simulation (1/3)</vt:lpstr>
      <vt:lpstr>Sequence Length Simulation (2/3)</vt:lpstr>
      <vt:lpstr>Sequence Length Simulation (3/3)</vt:lpstr>
      <vt:lpstr>Summary</vt:lpstr>
      <vt:lpstr>References</vt:lpstr>
      <vt:lpstr>Straw Poll #1</vt:lpstr>
      <vt:lpstr>Straw Poll #2</vt:lpstr>
      <vt:lpstr>Appendix</vt:lpstr>
    </vt:vector>
  </TitlesOfParts>
  <Company>Qualcomm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WNG SC Agenda</dc:title>
  <dc:creator>alicel@qti.qualcomm.com</dc:creator>
  <cp:lastModifiedBy>qianbin (G)</cp:lastModifiedBy>
  <cp:revision>2434</cp:revision>
  <cp:lastPrinted>1998-02-10T13:28:06Z</cp:lastPrinted>
  <dcterms:created xsi:type="dcterms:W3CDTF">2004-12-02T14:01:45Z</dcterms:created>
  <dcterms:modified xsi:type="dcterms:W3CDTF">2025-03-10T12:38:38Z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_2015_ms_pID_725343">
    <vt:lpwstr>(3)GyR2t0sibbzX/AfuVSLGbiDQXEK7JHuI3T6gluXZn8awu9JywenDtB2hism/Tnxfu6GqsUXv
kpT7CxXxflOPPE555ABh87kP671V0o2yJsAZ5gO1rDyV0UcsFDY649G2Z/F3NGU+pWF4CAoi
mENffFl3PPEKPrQwKKIdNsTyJ6NIaMkP2WZKUNW/qGT5b7mGzDKzdDwERbCA2vdJfuVG4piS
Zo77qAk+oOAzVR9UJG</vt:lpwstr>
  </property>
  <property fmtid="{D5CDD505-2E9C-101B-9397-08002B2CF9AE}" pid="4" name="_2015_ms_pID_7253431">
    <vt:lpwstr>QqXyb4hI/1n12WKacaRK2Yj/wu3oOtVYgoCKkkNYHLX/qPsxuylakP
Xpvttth0NDPydvDe/P4uamCnfEPkBO6u/qRHxBM6QI7MEw9Pw14szoClRtP3eFRicsycRXN9
Aj3odckTexpbpsM6v13jIj6pSnKSolalwHvvB+UEFmhNMLVy+SMXezAANjz02qO+e6aiILYI
rOQOKmQZbr0b5EOUprDl7k2SqNjtmBBSLOS+</vt:lpwstr>
  </property>
  <property fmtid="{D5CDD505-2E9C-101B-9397-08002B2CF9AE}" pid="5" name="_2015_ms_pID_7253432">
    <vt:lpwstr>HSfqHsW8KMjes66UXt3kUP4=</vt:lpwstr>
  </property>
  <property fmtid="{D5CDD505-2E9C-101B-9397-08002B2CF9AE}" pid="6" name="_readonly">
    <vt:lpwstr/>
  </property>
  <property fmtid="{D5CDD505-2E9C-101B-9397-08002B2CF9AE}" pid="7" name="_change">
    <vt:lpwstr/>
  </property>
  <property fmtid="{D5CDD505-2E9C-101B-9397-08002B2CF9AE}" pid="8" name="_full-control">
    <vt:lpwstr/>
  </property>
  <property fmtid="{D5CDD505-2E9C-101B-9397-08002B2CF9AE}" pid="9" name="sflag">
    <vt:lpwstr>1709516096</vt:lpwstr>
  </property>
</Properties>
</file>