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31" r:id="rId3"/>
    <p:sldId id="446" r:id="rId4"/>
    <p:sldId id="464" r:id="rId5"/>
    <p:sldId id="465" r:id="rId6"/>
    <p:sldId id="474" r:id="rId7"/>
    <p:sldId id="467" r:id="rId8"/>
    <p:sldId id="471" r:id="rId9"/>
    <p:sldId id="468" r:id="rId10"/>
    <p:sldId id="475" r:id="rId11"/>
    <p:sldId id="473" r:id="rId12"/>
    <p:sldId id="442" r:id="rId13"/>
    <p:sldId id="463" r:id="rId14"/>
    <p:sldId id="447" r:id="rId15"/>
    <p:sldId id="448" r:id="rId16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BE8CB-9E4D-495C-ACAB-324473674A6F}" v="131" dt="2025-03-07T00:15:4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4616" autoAdjust="0"/>
  </p:normalViewPr>
  <p:slideViewPr>
    <p:cSldViewPr>
      <p:cViewPr varScale="1">
        <p:scale>
          <a:sx n="121" d="100"/>
          <a:sy n="121" d="100"/>
        </p:scale>
        <p:origin x="102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212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0525" y="204788"/>
            <a:ext cx="641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200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22938" y="96123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GB" altLang="en-US"/>
              <a:t>Page </a:t>
            </a:r>
            <a:fld id="{BAF696D6-2B11-400B-80BE-320340BD9C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475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GB" altLang="en-US"/>
              <a:t>Page </a:t>
            </a:r>
            <a:fld id="{191D54E5-86B9-40A9-ABFE-18C51DE813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8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BB0E2-2A39-8736-801B-E062FA8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7C123-0761-883F-9187-327AC971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C435-EE5F-FA2A-3480-2E4E2BEF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B36DA5-CC72-AEB1-BE38-B2B9D68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7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398-EB07-44E2-AD97-456BF5CED23C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6A28-B578-478A-BD40-2AA493B3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4EAF-75A1-4587-A456-C16E7364FE5F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77B-0ED4-467E-9037-9498713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E451-27BC-41FC-B13F-D920B13DB40D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38DB-C722-4CF6-BE63-EE3545B1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A7-7F79-43C9-BD1D-C3A218F7FB54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21CF-A91F-401B-8887-76475E08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7DCB-92B9-4394-A334-F9A3BFAF09EF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7AA3-6ED8-49E1-8F75-21B2EDE1D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E94-3B8C-44F6-9C59-C1C14DB3F532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A89A-12E7-41F4-A94B-031D316B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F9B9-62A3-406A-8D18-0DF1EA63157F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460A-A00E-4A2A-8486-1B898610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6D27-18C4-4E41-91F3-499358260A02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E5B5-9A46-46A8-85A7-D88686A5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6608-FC35-49D3-B23F-BF06E71BE91E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66B6-40C9-4484-B17E-3410465E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12C-B94A-41E8-97B0-2165B66999E7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8AFB-83CD-42A8-B4C3-A1D38504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2398-A3C6-45DC-A23B-8CC58C8F7EDA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9327-98F7-4FAB-B1B9-7FE17CF06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9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/>
              <a:t>March 20254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975" y="6475413"/>
            <a:ext cx="1360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GB" altLang="en-US"/>
              <a:t>Slide </a:t>
            </a:r>
            <a:fld id="{8B8338B2-6E12-4130-9981-618315C805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58701" y="332601"/>
            <a:ext cx="350108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802.11-25/00311r0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5FD14-B118-4462-9A0F-EBA8F6D060D3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C5D422A3-5322-4D18-B9B0-F624B936D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implementation-guidelines-for-l4s/?utm_source=WBA+Newsletter&amp;utm_campaign=6db8d57e5c-CAMPAIGN_l4s_mbr202502182_UO&amp;utm_medium=email&amp;utm_term=0_ca028c52f9-6db8d57e5c-44024130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" TargetMode="External"/><Relationship Id="rId7" Type="http://schemas.openxmlformats.org/officeDocument/2006/relationships/hyperlink" Target="https://wballiance.com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.com/events-awards/" TargetMode="External"/><Relationship Id="rId5" Type="http://schemas.openxmlformats.org/officeDocument/2006/relationships/hyperlink" Target="https://wballiance.com/resource/" TargetMode="External"/><Relationship Id="rId4" Type="http://schemas.openxmlformats.org/officeDocument/2006/relationships/hyperlink" Target="https://wballiance.com/wba-program-overview-2024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c.wpenginepowered.com/wp-content/uploads/2024/12/WBA_Roadmap_and_Project_Overview_Q12025-V1.0.0-.pdf" TargetMode="External"/><Relationship Id="rId2" Type="http://schemas.openxmlformats.org/officeDocument/2006/relationships/hyperlink" Target="https://wballiance.com/wba-program-overview-2024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irelessglobalcongress.com/apac202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c.wpenginepowered.com/wp-content/uploads/2025/01/WBA_WGC-ASIA-2025_PPT-FINAL_03.pdf" TargetMode="External"/><Relationship Id="rId5" Type="http://schemas.openxmlformats.org/officeDocument/2006/relationships/hyperlink" Target="https://www.wirelessglobalcongress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lf-broadband-partners-with-wireless-broadband-alliance-to-advance-open-source-and-standards-based-wireless-broadband-solutio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balliance.com/innovation-foru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ecf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balliance.com/wi-fi-7-cablelabs-intel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smart-home-iot-framewor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GB" altLang="en-US" dirty="0"/>
              <a:t>Wireless Broadband Alliance (WBA) Liaison Report – March 2025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032" y="2001525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2025-03-12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2636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E3B203-39B5-4261-AEA3-1A957979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83024"/>
              </p:ext>
            </p:extLst>
          </p:nvPr>
        </p:nvGraphicFramePr>
        <p:xfrm>
          <a:off x="564679" y="3144525"/>
          <a:ext cx="77485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97">
                  <a:extLst>
                    <a:ext uri="{9D8B030D-6E8A-4147-A177-3AD203B41FA5}">
                      <a16:colId xmlns:a16="http://schemas.microsoft.com/office/drawing/2014/main" val="8863690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1105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6167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4206515"/>
                    </a:ext>
                  </a:extLst>
                </a:gridCol>
                <a:gridCol w="2733157">
                  <a:extLst>
                    <a:ext uri="{9D8B030D-6E8A-4147-A177-3AD203B41FA5}">
                      <a16:colId xmlns:a16="http://schemas.microsoft.com/office/drawing/2014/main" val="78505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Necati Canpolat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necati.canpolat@intel.com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18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02AB0-E584-1918-0021-DAABCDCB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613" y="1556792"/>
            <a:ext cx="5852169" cy="4615408"/>
          </a:xfrm>
        </p:spPr>
        <p:txBody>
          <a:bodyPr/>
          <a:lstStyle/>
          <a:p>
            <a:r>
              <a:rPr lang="en-US" b="0" dirty="0"/>
              <a:t>L4S technology, the guidelines cover:</a:t>
            </a:r>
          </a:p>
          <a:p>
            <a:pPr lvl="1">
              <a:spcBef>
                <a:spcPts val="300"/>
              </a:spcBef>
            </a:pPr>
            <a:r>
              <a:rPr lang="en-US" sz="1800" b="0" dirty="0"/>
              <a:t>Reducing media access delays in Wi-Fi networks.</a:t>
            </a:r>
          </a:p>
          <a:p>
            <a:pPr lvl="1">
              <a:spcBef>
                <a:spcPts val="300"/>
              </a:spcBef>
            </a:pPr>
            <a:r>
              <a:rPr lang="en-US" sz="1800" b="0" dirty="0"/>
              <a:t>Enhancing network configurations.</a:t>
            </a:r>
          </a:p>
          <a:p>
            <a:pPr lvl="1">
              <a:spcBef>
                <a:spcPts val="300"/>
              </a:spcBef>
            </a:pPr>
            <a:r>
              <a:rPr lang="en-US" sz="1800" b="0" dirty="0"/>
              <a:t>Complementing QoS Management Stream Classification Services (SCS).</a:t>
            </a:r>
          </a:p>
          <a:p>
            <a:pPr lvl="1">
              <a:spcBef>
                <a:spcPts val="300"/>
              </a:spcBef>
            </a:pPr>
            <a:r>
              <a:rPr lang="en-US" sz="1800" b="0" dirty="0"/>
              <a:t>Optimizing Enhanced Distributed Channel Access (EDCA) parameters.</a:t>
            </a:r>
          </a:p>
          <a:p>
            <a:r>
              <a:rPr lang="en-US" b="0" dirty="0"/>
              <a:t>In 2025, the WBA will continue advancing L4S in coordination with QoS Management initiatives, including additional trials, report generation, provider surveys, and evolving L4S testing scenarios.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D8886-5B32-430D-42B1-182CB381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0E6BF-1953-A9BD-272F-FBA474E1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DC563-A485-2373-C937-1E78AEEF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FECCAA-0262-B860-F129-89DB5A18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Implementation Guidelines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121C0F-B50B-C282-8526-B3F2FD05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1555"/>
            <a:ext cx="2644775" cy="37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17A80-5209-85FD-E748-D76842E65663}"/>
              </a:ext>
            </a:extLst>
          </p:cNvPr>
          <p:cNvSpPr txBox="1"/>
          <p:nvPr/>
        </p:nvSpPr>
        <p:spPr>
          <a:xfrm>
            <a:off x="755576" y="5765347"/>
            <a:ext cx="1450686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6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278733-69AD-490C-B9F0-8948BCCC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r>
              <a:rPr lang="en-GB" altLang="en-US" sz="2000" b="0" dirty="0"/>
              <a:t>WBA information at </a:t>
            </a:r>
            <a:r>
              <a:rPr lang="en-GB" altLang="en-US" sz="2000" b="0" dirty="0">
                <a:hlinkClick r:id="rId3"/>
              </a:rPr>
              <a:t>https://wballiance.com/</a:t>
            </a:r>
            <a:r>
              <a:rPr lang="en-GB" altLang="en-US" sz="2000" b="0" dirty="0"/>
              <a:t> </a:t>
            </a:r>
          </a:p>
          <a:p>
            <a:r>
              <a:rPr lang="en-US" altLang="en-US" sz="2000" b="0" dirty="0"/>
              <a:t>Current work areas </a:t>
            </a:r>
            <a:r>
              <a:rPr lang="en-US" sz="2000" b="0" dirty="0">
                <a:hlinkClick r:id="rId4"/>
              </a:rPr>
              <a:t>https://wballiance.com/wba-program-overview-2025/</a:t>
            </a:r>
          </a:p>
          <a:p>
            <a:r>
              <a:rPr lang="en-US" altLang="en-US" sz="2000" b="0" dirty="0"/>
              <a:t>WBA resource center </a:t>
            </a:r>
            <a:r>
              <a:rPr lang="en-US" altLang="en-US" sz="2000" b="0" dirty="0">
                <a:hlinkClick r:id="rId5"/>
              </a:rPr>
              <a:t>https://wballiance.com/resource/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events </a:t>
            </a:r>
            <a:r>
              <a:rPr lang="en-US" altLang="en-US" sz="2000" b="0" dirty="0">
                <a:hlinkClick r:id="rId6"/>
              </a:rPr>
              <a:t>https://wballiance.com/events-awards/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memberships: </a:t>
            </a:r>
            <a:r>
              <a:rPr lang="en-US" altLang="en-US" sz="2000" b="0" dirty="0">
                <a:hlinkClick r:id="rId7"/>
              </a:rPr>
              <a:t>https://wballiance.com/membership/</a:t>
            </a:r>
            <a:r>
              <a:rPr lang="en-US" altLang="en-US" sz="2000" b="0" dirty="0"/>
              <a:t> </a:t>
            </a:r>
          </a:p>
          <a:p>
            <a:endParaRPr lang="en-US" altLang="en-US" sz="2000" b="0" dirty="0"/>
          </a:p>
          <a:p>
            <a:endParaRPr lang="en-US" altLang="en-US" sz="2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CD4761-C037-425C-B273-F6281BEC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FE87F7-DD82-42BB-9232-55F0F6D6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17CFBE-EA91-FB2B-27C7-F90519089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B69-0E83-7D95-2882-F787E5D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3" y="3068960"/>
            <a:ext cx="7772400" cy="1066800"/>
          </a:xfrm>
        </p:spPr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7C4-8CE1-CC78-E9DF-91D4C7D5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643-8675-FAC4-A5CB-EDA9C07E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487C5F-68A5-7B3F-829B-24F009EFC6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684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4B05-602E-FAD4-0BC7-6E96137E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7" y="685800"/>
            <a:ext cx="8050593" cy="1066800"/>
          </a:xfrm>
        </p:spPr>
        <p:txBody>
          <a:bodyPr/>
          <a:lstStyle/>
          <a:p>
            <a:pPr algn="l"/>
            <a:r>
              <a:rPr lang="en-US" sz="2800" dirty="0"/>
              <a:t>WBA ORGANIZATION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F9DC-9E23-D58E-6C06-1C4B79F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4517-C69B-EBAE-49CA-1F474A5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13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4F210-067F-1311-7747-BB3026F85977}"/>
              </a:ext>
            </a:extLst>
          </p:cNvPr>
          <p:cNvGrpSpPr/>
          <p:nvPr/>
        </p:nvGrpSpPr>
        <p:grpSpPr>
          <a:xfrm>
            <a:off x="5104" y="2060848"/>
            <a:ext cx="9137306" cy="962339"/>
            <a:chOff x="3178" y="992275"/>
            <a:chExt cx="9137306" cy="962339"/>
          </a:xfrm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AEC41A9-32A5-C46D-0B9F-6447B9A806A6}"/>
                </a:ext>
              </a:extLst>
            </p:cNvPr>
            <p:cNvSpPr/>
            <p:nvPr/>
          </p:nvSpPr>
          <p:spPr>
            <a:xfrm>
              <a:off x="405681" y="992275"/>
              <a:ext cx="8360917" cy="962339"/>
            </a:xfrm>
            <a:prstGeom prst="roundRect">
              <a:avLst/>
            </a:prstGeom>
            <a:solidFill>
              <a:srgbClr val="042C57"/>
            </a:solidFill>
            <a:ln>
              <a:noFill/>
            </a:ln>
            <a:effectLst>
              <a:outerShdw blurRad="141261" dist="38100" dir="5400000" algn="t" rotWithShape="0">
                <a:prstClr val="black">
                  <a:alpha val="25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21C54F-F4FE-7E3E-EF5B-67B3141051CF}"/>
                </a:ext>
              </a:extLst>
            </p:cNvPr>
            <p:cNvSpPr/>
            <p:nvPr/>
          </p:nvSpPr>
          <p:spPr>
            <a:xfrm>
              <a:off x="3178" y="1113040"/>
              <a:ext cx="9137306" cy="769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WBA IS A NONPROFIT ASSOCIATION WITH THE VISION TO ACCELERATE THE DEVELOPMENT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8DC234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“SEAMLESS AND INTEROPERABLE WI-FI SERVICES”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520075-F98E-AE45-D328-03D73BC639F2}"/>
              </a:ext>
            </a:extLst>
          </p:cNvPr>
          <p:cNvGrpSpPr/>
          <p:nvPr/>
        </p:nvGrpSpPr>
        <p:grpSpPr>
          <a:xfrm>
            <a:off x="505150" y="4340948"/>
            <a:ext cx="8137212" cy="382058"/>
            <a:chOff x="70616" y="3989557"/>
            <a:chExt cx="9002768" cy="4226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4EBD28-05BB-2605-8564-506CAD15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6" y="3989557"/>
              <a:ext cx="1227449" cy="4226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22B2B2-E7EA-625B-98C2-E3472F07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739" y="4000813"/>
              <a:ext cx="1003692" cy="4001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C629B9-7037-8944-AAA2-4AE32357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52" y="4053879"/>
              <a:ext cx="1444388" cy="29405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49AB6C21-CBB5-5D4C-21E0-F183E34F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719" y="4053423"/>
              <a:ext cx="1647874" cy="294965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ECB60011-B8E2-B644-4AA5-2AF4136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8" t="20965" r="6354" b="10482"/>
            <a:stretch/>
          </p:blipFill>
          <p:spPr>
            <a:xfrm>
              <a:off x="3083027" y="4045620"/>
              <a:ext cx="1511424" cy="366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EBA3652-15D3-F1A2-DCAD-9444D494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879" y="3995107"/>
              <a:ext cx="1316505" cy="411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A7F87-C2D7-111A-5B9D-00194E5C096C}"/>
              </a:ext>
            </a:extLst>
          </p:cNvPr>
          <p:cNvGrpSpPr/>
          <p:nvPr/>
        </p:nvGrpSpPr>
        <p:grpSpPr>
          <a:xfrm>
            <a:off x="-1757" y="4994960"/>
            <a:ext cx="9147513" cy="512764"/>
            <a:chOff x="-3514" y="3060149"/>
            <a:chExt cx="9147513" cy="5127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69D160-9A4D-BB3E-84A1-4042E631969D}"/>
                </a:ext>
              </a:extLst>
            </p:cNvPr>
            <p:cNvSpPr/>
            <p:nvPr/>
          </p:nvSpPr>
          <p:spPr>
            <a:xfrm>
              <a:off x="-3514" y="3060149"/>
              <a:ext cx="9147513" cy="512764"/>
            </a:xfrm>
            <a:prstGeom prst="roundRect">
              <a:avLst>
                <a:gd name="adj" fmla="val 4702"/>
              </a:avLst>
            </a:prstGeom>
            <a:solidFill>
              <a:srgbClr val="8DC2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F6A2D0-69DE-555D-0A4E-3AA0B72763F0}"/>
                </a:ext>
              </a:extLst>
            </p:cNvPr>
            <p:cNvSpPr/>
            <p:nvPr/>
          </p:nvSpPr>
          <p:spPr>
            <a:xfrm>
              <a:off x="14540" y="3063502"/>
              <a:ext cx="1280472" cy="4967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Established</a:t>
              </a:r>
            </a:p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in 2003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D8C5E-EB56-7B0A-21A4-23C46B4874C7}"/>
                </a:ext>
              </a:extLst>
            </p:cNvPr>
            <p:cNvSpPr/>
            <p:nvPr/>
          </p:nvSpPr>
          <p:spPr>
            <a:xfrm>
              <a:off x="5592355" y="3079961"/>
              <a:ext cx="132335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PROMOTION AND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AC910-F5A2-B17B-87A5-D737AA940F9D}"/>
                </a:ext>
              </a:extLst>
            </p:cNvPr>
            <p:cNvSpPr/>
            <p:nvPr/>
          </p:nvSpPr>
          <p:spPr>
            <a:xfrm>
              <a:off x="4435241" y="3079961"/>
              <a:ext cx="924323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3 ANNUAL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EVENTS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D6E0CB-AB71-827E-B176-89880A52D67F}"/>
                </a:ext>
              </a:extLst>
            </p:cNvPr>
            <p:cNvSpPr/>
            <p:nvPr/>
          </p:nvSpPr>
          <p:spPr>
            <a:xfrm>
              <a:off x="7148496" y="3079961"/>
              <a:ext cx="179411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THOUGHT LEADERSHIP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MARKET RESEARCH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5A322E-A632-37F5-6E9A-1B31B2BC1D94}"/>
                </a:ext>
              </a:extLst>
            </p:cNvPr>
            <p:cNvSpPr/>
            <p:nvPr/>
          </p:nvSpPr>
          <p:spPr>
            <a:xfrm>
              <a:off x="3132894" y="3079961"/>
              <a:ext cx="1069556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PROJECTS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PROGRAMS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CCB175-A838-46B6-4DFA-54F560978A01}"/>
                </a:ext>
              </a:extLst>
            </p:cNvPr>
            <p:cNvSpPr/>
            <p:nvPr/>
          </p:nvSpPr>
          <p:spPr>
            <a:xfrm>
              <a:off x="1426813" y="3079961"/>
              <a:ext cx="1473290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+200 MEMBERSHIP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COMMUNITY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A9EB91-B248-D27A-2DE4-2037394FC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952" y="3075129"/>
              <a:ext cx="0" cy="48525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D81AF1-E19B-96D3-FB8D-590C7E951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980B-B024-FC98-3BC4-ED841A5C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42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FEAF33-EFBA-4297-BFDF-60FC15D08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5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CDDEBA-F990-3F5C-2A1B-8B7986E4C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018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D508D-2883-5E92-D80B-88607B01FD8C}"/>
              </a:ext>
            </a:extLst>
          </p:cNvPr>
          <p:cNvGrpSpPr/>
          <p:nvPr/>
        </p:nvGrpSpPr>
        <p:grpSpPr>
          <a:xfrm>
            <a:off x="680361" y="3222842"/>
            <a:ext cx="7786793" cy="817243"/>
            <a:chOff x="699417" y="2190428"/>
            <a:chExt cx="7786793" cy="817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5B732A-D171-5E46-D45A-9F4EFBE9A333}"/>
                </a:ext>
              </a:extLst>
            </p:cNvPr>
            <p:cNvGrpSpPr/>
            <p:nvPr/>
          </p:nvGrpSpPr>
          <p:grpSpPr>
            <a:xfrm>
              <a:off x="699417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757E6D56-F0A0-0AAC-7EA0-5B5D2DC0B34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3A43E859-E4F8-59B1-D976-EBCF89CE31D4}"/>
                  </a:ext>
                </a:extLst>
              </p:cNvPr>
              <p:cNvSpPr txBox="1"/>
              <p:nvPr/>
            </p:nvSpPr>
            <p:spPr>
              <a:xfrm>
                <a:off x="2353710" y="1102124"/>
                <a:ext cx="4742388" cy="6504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Seamless, Secure and Interoperable Wi-Fi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3DD45-51E5-505B-3558-3BC84A97C224}"/>
                </a:ext>
              </a:extLst>
            </p:cNvPr>
            <p:cNvGrpSpPr/>
            <p:nvPr/>
          </p:nvGrpSpPr>
          <p:grpSpPr>
            <a:xfrm>
              <a:off x="3403363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B619890B-07F7-5171-E4DA-343E7F229639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7" name="TextBox 66">
                <a:extLst>
                  <a:ext uri="{FF2B5EF4-FFF2-40B4-BE49-F238E27FC236}">
                    <a16:creationId xmlns:a16="http://schemas.microsoft.com/office/drawing/2014/main" id="{06DE50AA-99FA-5A05-C1BE-1BE85341A34D}"/>
                  </a:ext>
                </a:extLst>
              </p:cNvPr>
              <p:cNvSpPr txBox="1"/>
              <p:nvPr/>
            </p:nvSpPr>
            <p:spPr>
              <a:xfrm>
                <a:off x="2353710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Convergence and Coexistence of Wireless Technologies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723D75-2BD5-4646-E5C1-B1772D731A46}"/>
                </a:ext>
              </a:extLst>
            </p:cNvPr>
            <p:cNvGrpSpPr/>
            <p:nvPr/>
          </p:nvGrpSpPr>
          <p:grpSpPr>
            <a:xfrm>
              <a:off x="6107309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4" name="Rounded Rectangle 33">
                <a:extLst>
                  <a:ext uri="{FF2B5EF4-FFF2-40B4-BE49-F238E27FC236}">
                    <a16:creationId xmlns:a16="http://schemas.microsoft.com/office/drawing/2014/main" id="{D79855F0-D9AF-6CE0-3965-D0BF4F3A855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5" name="TextBox 64">
                <a:extLst>
                  <a:ext uri="{FF2B5EF4-FFF2-40B4-BE49-F238E27FC236}">
                    <a16:creationId xmlns:a16="http://schemas.microsoft.com/office/drawing/2014/main" id="{4591D3FD-427D-56D5-B626-EBAA205075D1}"/>
                  </a:ext>
                </a:extLst>
              </p:cNvPr>
              <p:cNvSpPr txBox="1"/>
              <p:nvPr/>
            </p:nvSpPr>
            <p:spPr>
              <a:xfrm>
                <a:off x="2353711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Accelerate Next Generation Wi-Fi Networks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9BF272-F09E-DF63-4584-BB7196EC08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944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D8D6-629F-DF73-6661-A0D930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l"/>
            <a:r>
              <a:rPr lang="en-US" dirty="0"/>
              <a:t>WBA Focus Areas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F842-B715-2EE8-3A43-71807FF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8E6-0CD0-D55B-FC23-A7E2080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7" name="Google Shape;322;p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C643627-72D6-6BCB-839B-C48FC85A4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1" y="3105429"/>
            <a:ext cx="7848873" cy="28716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" name="Google Shape;323;p4">
            <a:extLst>
              <a:ext uri="{FF2B5EF4-FFF2-40B4-BE49-F238E27FC236}">
                <a16:creationId xmlns:a16="http://schemas.microsoft.com/office/drawing/2014/main" id="{615636E2-50BB-DE42-CC3F-5172DEE6B923}"/>
              </a:ext>
            </a:extLst>
          </p:cNvPr>
          <p:cNvSpPr/>
          <p:nvPr/>
        </p:nvSpPr>
        <p:spPr>
          <a:xfrm>
            <a:off x="427528" y="1975721"/>
            <a:ext cx="2461737" cy="4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 MEMBERS SOLVE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REAL BUSINESS ISSUES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Google Shape;324;p4">
            <a:extLst>
              <a:ext uri="{FF2B5EF4-FFF2-40B4-BE49-F238E27FC236}">
                <a16:creationId xmlns:a16="http://schemas.microsoft.com/office/drawing/2014/main" id="{5C2F654C-4EE3-59FB-8A94-85C8D402347E}"/>
              </a:ext>
            </a:extLst>
          </p:cNvPr>
          <p:cNvSpPr/>
          <p:nvPr/>
        </p:nvSpPr>
        <p:spPr>
          <a:xfrm>
            <a:off x="3072605" y="2130044"/>
            <a:ext cx="5099796" cy="57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WBA’s mission is to enable collaboration between service providers, technology companies and organizations to drive positive change and enable opportunities for growth.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" name="Google Shape;325;p4">
            <a:extLst>
              <a:ext uri="{FF2B5EF4-FFF2-40B4-BE49-F238E27FC236}">
                <a16:creationId xmlns:a16="http://schemas.microsoft.com/office/drawing/2014/main" id="{F6AF89E7-15EC-A40B-B53A-9DD70C87B778}"/>
              </a:ext>
            </a:extLst>
          </p:cNvPr>
          <p:cNvSpPr/>
          <p:nvPr/>
        </p:nvSpPr>
        <p:spPr>
          <a:xfrm>
            <a:off x="3072604" y="1845447"/>
            <a:ext cx="537429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Fosters success for its members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" name="Google Shape;326;p4">
            <a:extLst>
              <a:ext uri="{FF2B5EF4-FFF2-40B4-BE49-F238E27FC236}">
                <a16:creationId xmlns:a16="http://schemas.microsoft.com/office/drawing/2014/main" id="{EB069EAC-7E2A-FDF7-514B-3629885EEE78}"/>
              </a:ext>
            </a:extLst>
          </p:cNvPr>
          <p:cNvSpPr txBox="1"/>
          <p:nvPr/>
        </p:nvSpPr>
        <p:spPr>
          <a:xfrm>
            <a:off x="742634" y="3309421"/>
            <a:ext cx="7704210" cy="24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Standards &amp; Specifications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Setting the scene, requirements and creating specifications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Testing &amp; Interoperability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Creating test plans to showcase the technology capabilities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End-to-End Trials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Running field trials/ proof of concept on real-world environment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Guidelines &amp; Best Practices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– Accelerate deployments of services and technologies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  <a:cs typeface="+mj-cs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ertification &amp; Plug Fests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Addressing gaps and helping the industry to maximizing biz opportunities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Think Thank &amp; Advocacy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– Industry leaders roundtables and targeted verticals analysis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3" name="Google Shape;329;p4">
            <a:extLst>
              <a:ext uri="{FF2B5EF4-FFF2-40B4-BE49-F238E27FC236}">
                <a16:creationId xmlns:a16="http://schemas.microsoft.com/office/drawing/2014/main" id="{DA6FB345-2AD5-A624-5C67-3238E0650E21}"/>
              </a:ext>
            </a:extLst>
          </p:cNvPr>
          <p:cNvCxnSpPr/>
          <p:nvPr/>
        </p:nvCxnSpPr>
        <p:spPr>
          <a:xfrm>
            <a:off x="2889265" y="1845447"/>
            <a:ext cx="0" cy="70004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72073-280E-C9B8-8C09-3715B7EB4D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27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BBD-B6B8-DA57-6289-6A180C9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8" y="942201"/>
            <a:ext cx="7773987" cy="1066800"/>
          </a:xfrm>
        </p:spPr>
        <p:txBody>
          <a:bodyPr/>
          <a:lstStyle/>
          <a:p>
            <a:pPr algn="l"/>
            <a:r>
              <a:rPr lang="en-US" dirty="0"/>
              <a:t>Wireless Broadband Alliance (WBA)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C93-9F1D-C9B5-89A0-992D1D16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95CA-0B5C-C22F-E020-9878CC51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F6B6-CE19-2FCA-AC05-6A11DCA4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3747120"/>
          </a:xfrm>
        </p:spPr>
        <p:txBody>
          <a:bodyPr/>
          <a:lstStyle/>
          <a:p>
            <a:r>
              <a:rPr lang="en-US" b="0" dirty="0"/>
              <a:t>Drives seamless &amp; interoperable Wi-Fi services</a:t>
            </a:r>
          </a:p>
          <a:p>
            <a:r>
              <a:rPr lang="en-US" b="0" dirty="0"/>
              <a:t>Addresses business and technical issues, as well as opportunities in the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IEEE 802.11 (std dev)         WFA (cert)       WBA (enablement)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60E8B-FD19-063A-C7E4-540CD1220421}"/>
              </a:ext>
            </a:extLst>
          </p:cNvPr>
          <p:cNvSpPr/>
          <p:nvPr/>
        </p:nvSpPr>
        <p:spPr bwMode="auto">
          <a:xfrm>
            <a:off x="3611880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150E45-6708-AA65-BD3D-01A9DE8F029E}"/>
              </a:ext>
            </a:extLst>
          </p:cNvPr>
          <p:cNvSpPr/>
          <p:nvPr/>
        </p:nvSpPr>
        <p:spPr bwMode="auto">
          <a:xfrm>
            <a:off x="5724128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4DFE40-DA59-15B1-C438-270683AD927E}"/>
              </a:ext>
            </a:extLst>
          </p:cNvPr>
          <p:cNvSpPr txBox="1">
            <a:spLocks/>
          </p:cNvSpPr>
          <p:nvPr/>
        </p:nvSpPr>
        <p:spPr bwMode="auto">
          <a:xfrm>
            <a:off x="6842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21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1211-4767-1F09-D3A7-12493BAE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85800"/>
            <a:ext cx="8568952" cy="1066800"/>
          </a:xfrm>
        </p:spPr>
        <p:txBody>
          <a:bodyPr/>
          <a:lstStyle/>
          <a:p>
            <a:r>
              <a:rPr lang="en-US" dirty="0"/>
              <a:t>WBA Technical Activities &amp; Roadmap for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4A4C-3A88-A473-124F-0267F01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8C32-F3E2-47E7-32FA-B74F2A1D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7531-F7E3-EEED-0AEB-6C6496699731}"/>
              </a:ext>
            </a:extLst>
          </p:cNvPr>
          <p:cNvSpPr txBox="1"/>
          <p:nvPr/>
        </p:nvSpPr>
        <p:spPr>
          <a:xfrm>
            <a:off x="467544" y="1578331"/>
            <a:ext cx="37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https://wballiance.com/wba-program-overview-2025/</a:t>
            </a:r>
          </a:p>
          <a:p>
            <a:r>
              <a:rPr lang="en-US" dirty="0">
                <a:hlinkClick r:id="rId3"/>
              </a:rPr>
              <a:t>https://wballiancec.com/proejcts-details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6F4DFA-9153-0588-C513-FBCD9C6F64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B370045-4D14-602D-B6A3-A7C59839A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24662"/>
            <a:ext cx="8325695" cy="35085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044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7E94-D426-EC60-EACC-8ECBC876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Wireless Global Congress &amp; Members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6E69-4922-930D-070A-5A88E915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2064921"/>
            <a:ext cx="3166120" cy="560277"/>
          </a:xfrm>
        </p:spPr>
        <p:txBody>
          <a:bodyPr/>
          <a:lstStyle/>
          <a:p>
            <a:pPr marL="0" indent="0">
              <a:buNone/>
            </a:pPr>
            <a:r>
              <a:rPr lang="en-US" sz="1100" b="0" dirty="0">
                <a:hlinkClick r:id="rId2"/>
              </a:rPr>
              <a:t>https://www.wirelessglobalcongress.com/apac2025/</a:t>
            </a:r>
            <a:endParaRPr lang="en-US" sz="1100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6AD4-ED8F-B0D1-8718-BC32749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8BB51-859D-5C3C-1BE3-49DC8B32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" name="Picture 9" descr="A blue and white background with a globe and text&#10;&#10;Description automatically generated">
            <a:extLst>
              <a:ext uri="{FF2B5EF4-FFF2-40B4-BE49-F238E27FC236}">
                <a16:creationId xmlns:a16="http://schemas.microsoft.com/office/drawing/2014/main" id="{1F709EAB-EBCA-3CB5-65C9-984AC4CE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36" y="2622231"/>
            <a:ext cx="2808312" cy="28137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25B38C-52EA-924E-A88C-CADA62409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  <p:pic>
        <p:nvPicPr>
          <p:cNvPr id="4" name="Content Placeholder 9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3D91FEAE-E622-E0E5-F1DA-A6F02E5B8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30" y="2140751"/>
            <a:ext cx="3364701" cy="26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2E58B-8928-5756-E3C2-863933EE5ADD}"/>
              </a:ext>
            </a:extLst>
          </p:cNvPr>
          <p:cNvSpPr txBox="1"/>
          <p:nvPr/>
        </p:nvSpPr>
        <p:spPr>
          <a:xfrm>
            <a:off x="587730" y="4869160"/>
            <a:ext cx="302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https://www.wirelessglobalcongress.com/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EF055-9C83-AD03-1200-1D117407659A}"/>
              </a:ext>
            </a:extLst>
          </p:cNvPr>
          <p:cNvSpPr txBox="1"/>
          <p:nvPr/>
        </p:nvSpPr>
        <p:spPr>
          <a:xfrm>
            <a:off x="6502500" y="5678715"/>
            <a:ext cx="136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4BAE2-9DB7-EDC8-C576-932BB693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44FC2-70C0-72EE-C0A9-F2FA9233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6B0-F60B-E135-B0B6-EEDF9198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C8C61-32FE-6242-A05A-FBF91467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Foundation Broadband &amp; WBA Partners</a:t>
            </a:r>
          </a:p>
        </p:txBody>
      </p:sp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536877-4BE3-A438-8FAE-D6E9FC164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7199"/>
            <a:ext cx="4391025" cy="2918202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F10AAC4-FAE0-04CE-AD37-7705FB88F554}"/>
              </a:ext>
            </a:extLst>
          </p:cNvPr>
          <p:cNvSpPr txBox="1">
            <a:spLocks/>
          </p:cNvSpPr>
          <p:nvPr/>
        </p:nvSpPr>
        <p:spPr bwMode="auto">
          <a:xfrm>
            <a:off x="5148064" y="2056606"/>
            <a:ext cx="394200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kern="0" dirty="0"/>
              <a:t>The partnership aims to foster collaboration between the open source and wireless broadband communities to accelerate the development and adoption of carrier-grade broadband solutions.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A0B13-5098-507B-6A04-C32EF108AACC}"/>
              </a:ext>
            </a:extLst>
          </p:cNvPr>
          <p:cNvSpPr txBox="1"/>
          <p:nvPr/>
        </p:nvSpPr>
        <p:spPr>
          <a:xfrm>
            <a:off x="1547664" y="5308860"/>
            <a:ext cx="194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WBA and LF Broadband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3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60AD-B59B-13B2-4A40-A0FE37F4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Innovation Forum 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DA57-FB6E-7D7D-53D2-0F0578C1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61" y="1752600"/>
            <a:ext cx="4246240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https://wballiance.com/innovation-forum/</a:t>
            </a:r>
            <a:endParaRPr lang="en-US" b="0" dirty="0"/>
          </a:p>
          <a:p>
            <a:r>
              <a:rPr lang="en-US" b="0" dirty="0"/>
              <a:t>Focus on key themes sharing perspectives that will shape the future of connectivity for the next decade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783-5B4B-8C75-E7BB-9B92017D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7962-96FB-857D-0552-FF8F0C9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E19B479-2799-2C4D-7706-0D6B6426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7297"/>
            <a:ext cx="3147957" cy="341792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E9C91CC-4686-51C0-566F-430F2637AF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182055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March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8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9EB8E-3B7F-9F8A-C3CD-96520EC3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981200"/>
            <a:ext cx="4824536" cy="4114800"/>
          </a:xfrm>
        </p:spPr>
        <p:txBody>
          <a:bodyPr/>
          <a:lstStyle/>
          <a:p>
            <a:r>
              <a:rPr lang="en-US" b="0" dirty="0"/>
              <a:t>Launching Enterprise Connectivity Forum initiative focused on bringing enterprises together and fostering collaboration in the ecosystem</a:t>
            </a:r>
          </a:p>
          <a:p>
            <a:pPr lvl="1"/>
            <a:r>
              <a:rPr lang="en-US" dirty="0"/>
              <a:t>Open (free) Community</a:t>
            </a:r>
          </a:p>
          <a:p>
            <a:pPr lvl="1"/>
            <a:r>
              <a:rPr lang="en-US" dirty="0"/>
              <a:t>Networking and Collaboration</a:t>
            </a:r>
          </a:p>
          <a:p>
            <a:pPr lvl="1"/>
            <a:r>
              <a:rPr lang="en-US" dirty="0"/>
              <a:t>Pilot Programs and Proof of Concepts</a:t>
            </a:r>
          </a:p>
          <a:p>
            <a:pPr lvl="1"/>
            <a:r>
              <a:rPr lang="en-US" dirty="0"/>
              <a:t>Thought Leadership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55635-A298-3E25-A7B4-98EE6114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7CB6E-D1E6-9E2F-E32E-EEF8A8CD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EC5D-0771-999F-3A4D-4F00B48C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B84DD1-79B1-CA43-3E44-14BBE62B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Connectivity Forum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CD7FE289-3EF5-300A-EF8C-5DD897D1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2" y="1893826"/>
            <a:ext cx="3486637" cy="20291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65ACD-10B0-5125-57CD-E942CEDB24E1}"/>
              </a:ext>
            </a:extLst>
          </p:cNvPr>
          <p:cNvSpPr txBox="1"/>
          <p:nvPr/>
        </p:nvSpPr>
        <p:spPr>
          <a:xfrm>
            <a:off x="482902" y="4026251"/>
            <a:ext cx="3297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hlinkClick r:id="rId3"/>
              </a:rPr>
              <a:t>https://wballiance.com/ecf/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6410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63EC9-CB35-DB77-891C-D2B4F68E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700808"/>
            <a:ext cx="4824536" cy="4395192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1800" b="0" dirty="0"/>
              <a:t>WBA is conducting Wi-Fi 7 field trials with its participating members to evaluate and validate the key capabilities of Wi-Fi in real-life various deployment scenarios.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800" b="0" dirty="0"/>
              <a:t>As part of this initiative, CableLabs and Intel collaborated to test Wi-Fi 7 in residential settings – focusing on evaluating the performance and coverage of Wi-Fi 7, assessing its benefits over previous generations.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800" b="0" dirty="0"/>
              <a:t>This report presents performance data from testing Wi-Fi 7 and Wi-Fi 6E in a typical home environment, quantifying the improvements. The findings show that Wi-Fi 7 delivered significant enhancements over Wi-Fi 6.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0586A-349A-64F9-1F39-F74F0DB1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C27A4-C7EB-9322-6D9D-8486F603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A0923-507B-03F2-CDD3-447CDCB9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9DCDC5-E7A5-5688-16EC-0ED2E0C2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6971"/>
            <a:ext cx="7772400" cy="1066800"/>
          </a:xfrm>
        </p:spPr>
        <p:txBody>
          <a:bodyPr/>
          <a:lstStyle/>
          <a:p>
            <a:r>
              <a:rPr lang="en-US" dirty="0"/>
              <a:t>WBA Wi-Fi 7 Field Trials - CableLabs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217EB-FD16-49CD-7B0D-CA45F5403E71}"/>
              </a:ext>
            </a:extLst>
          </p:cNvPr>
          <p:cNvSpPr txBox="1"/>
          <p:nvPr/>
        </p:nvSpPr>
        <p:spPr>
          <a:xfrm>
            <a:off x="251520" y="5807512"/>
            <a:ext cx="3096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https://wballiance.com/wi-fi-7-cablelabs-intel/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" name="Picture 9" descr="A child wearing a virtual reality headset&#10;&#10;AI-generated content may be incorrect.">
            <a:extLst>
              <a:ext uri="{FF2B5EF4-FFF2-40B4-BE49-F238E27FC236}">
                <a16:creationId xmlns:a16="http://schemas.microsoft.com/office/drawing/2014/main" id="{C9F2BF41-1A79-1286-1308-C40A0C09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0444"/>
            <a:ext cx="3024336" cy="42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19746-BD73-AF6D-EBA8-9F42F5F2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981200"/>
            <a:ext cx="4966320" cy="4114800"/>
          </a:xfrm>
        </p:spPr>
        <p:txBody>
          <a:bodyPr/>
          <a:lstStyle/>
          <a:p>
            <a:r>
              <a:rPr lang="en-US" sz="1800" b="0" dirty="0"/>
              <a:t>A reference framework providing a dynamic roadmap for the future of Smart Homes, extending from WBA’s Operator Managed Wi-Fi project.</a:t>
            </a:r>
          </a:p>
          <a:p>
            <a:r>
              <a:rPr lang="en-US" sz="1800" b="0" dirty="0"/>
              <a:t>Evolving Connectivity Hubs: Visualizes smart homes as evolving connectivity hubs that enhance interoperability between established and emerging technologies.</a:t>
            </a:r>
          </a:p>
          <a:p>
            <a:r>
              <a:rPr lang="en-US" sz="1800" b="0" dirty="0"/>
              <a:t>Managed Wi-Fi Reference Architecture: Support residential service providers with a Managed Wi-Fi reference architecture that integrates IoT and Matter components, setting a new standard in interoperability.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D72FC-92CC-432C-317A-CF593340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48B84-7939-8983-0E62-34159B7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6250F-CDED-854C-E0BE-472E6B56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CFB34-4C92-2FA3-6681-66CBA8C6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Operator-Managed Smart Home Industry Framework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2BD627-D0C6-B5AD-FABF-ABD22247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41533"/>
            <a:ext cx="2465176" cy="34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7953E-7545-2015-29FA-5C749488B605}"/>
              </a:ext>
            </a:extLst>
          </p:cNvPr>
          <p:cNvSpPr txBox="1"/>
          <p:nvPr/>
        </p:nvSpPr>
        <p:spPr>
          <a:xfrm>
            <a:off x="517848" y="5634335"/>
            <a:ext cx="326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https://wballiance.com/smart-home-iot-framework/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082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861</Words>
  <Application>Microsoft Office PowerPoint</Application>
  <PresentationFormat>On-screen Show (4:3)</PresentationFormat>
  <Paragraphs>140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Asap</vt:lpstr>
      <vt:lpstr>Calibri</vt:lpstr>
      <vt:lpstr>Times New Roman</vt:lpstr>
      <vt:lpstr>802-11-Submission</vt:lpstr>
      <vt:lpstr>Custom Design</vt:lpstr>
      <vt:lpstr>Wireless Broadband Alliance (WBA) Liaison Report – March 2025</vt:lpstr>
      <vt:lpstr>Wireless Broadband Alliance (WBA)</vt:lpstr>
      <vt:lpstr>WBA Technical Activities &amp; Roadmap for 2025</vt:lpstr>
      <vt:lpstr>Wireless Global Congress &amp; Members Meetings</vt:lpstr>
      <vt:lpstr>Linux Foundation Broadband &amp; WBA Partners</vt:lpstr>
      <vt:lpstr>WBA Innovation Forum January</vt:lpstr>
      <vt:lpstr>Enterprise Connectivity Forum</vt:lpstr>
      <vt:lpstr>WBA Wi-Fi 7 Field Trials - CableLabs</vt:lpstr>
      <vt:lpstr>Operator-Managed Smart Home Industry Framework </vt:lpstr>
      <vt:lpstr>L4S Implementation Guidelines</vt:lpstr>
      <vt:lpstr>Further information</vt:lpstr>
      <vt:lpstr>Backup</vt:lpstr>
      <vt:lpstr>WBA ORGANIZATION</vt:lpstr>
      <vt:lpstr>WBA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2014-02-20T18:42:49Z</dcterms:created>
  <dcterms:modified xsi:type="dcterms:W3CDTF">2025-03-07T00:16:11Z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(2)UgYPB7JILeTwrnLnpN2B8EmvkdYMigKju63JAaKoAYdY0jy79QMmwPtX12GV8Q11Nb4OSOGn_x000d_
UIviNGv7svVSDzIZYkFJ8nUaolnrcAb0AyS1tq7PuIYABiEmXx+7smy+7gLoZX9Q2ID68H3d_x000d_
0tDVmiBqf9cDtnQqCVsrhsCZ0wSynKKsIr/LFfsgxmifYIhqY6ylmixvlTilVpdNW1qom3lY_x000d_
0aLScbDOiHrDN4w3Pb</vt:lpwstr>
  </property>
  <property fmtid="{D5CDD505-2E9C-101B-9397-08002B2CF9AE}" pid="3" name="_ms_pID_725343_00">
    <vt:lpwstr>_</vt:lpwstr>
  </property>
  <property fmtid="{D5CDD505-2E9C-101B-9397-08002B2CF9AE}" pid="4" name="_ms_pID_7253431">
    <vt:lpwstr>gdh7dv97kulMoRbA58HMqnQnQf3AZ/0sNnLjct0rSYnA==</vt:lpwstr>
  </property>
  <property fmtid="{D5CDD505-2E9C-101B-9397-08002B2CF9AE}" pid="5" name="_ms_pID_7253431_00">
    <vt:lpwstr>_</vt:lpwstr>
  </property>
  <property fmtid="{D5CDD505-2E9C-101B-9397-08002B2CF9AE}" pid="6" name="_new_ms_pID_72543">
    <vt:lpwstr>(3)KENUzmCPMuMMbkFT/eFMTjVnNUSTAajMWj0YmG/aFBNe1eUdD94rL8ZwqJeD7OobauZQndbR_x000d_
41s2u2p7AimLUMTxdNsRtSQpIWGLGijNF/wCfmpJMXP/LEL1Aq1rynDUPxgi35kw9WaJB/to_x000d_
Pg8yzS0CNsKEj6iiLWDOj0wWHJAAOePnlG3xQTqxVz+yJ8z8jj16pzs5IMaAY+8NGB+O3Jsa_x000d_
UeHrvCQvMqzqsbohho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v0CGH8ofhWhQPAQXNEUsQ+BfkiMy/q5W7X6firuwf7gH6Z9emREQkB_x000d_
5jhevB5OnahXD1sHWLJwzzTih4MIgF5Uctg1w+PGBt0guD+lWO8mrfrrv9kOPbWswN3b1uaV_x000d_
0OONHTPhKS6KqOm9Do9kLq1z4sdO0dRX3BvSUE7bhIDFIYKfH8QYndnBAt7Cmk0oJj/NfxHB_x000d_
ObEzcS3C5vOJGJuEVNew6J7KqZR6Bi7JVAuO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b/E9W7FyobRmtdlC3Ft4NSLcFd7eLvGcTAT/_x000d_
2ciIvoQ+L9DgpjyXKsibUXpC2BbifH66A64aWjBG/o+1Cp7NwLLrcnDV9zv6+PkSIB7n5QEu_x000d_
6dZcm+FTPJ/flR3WxFXQBw==</vt:lpwstr>
  </property>
  <property fmtid="{D5CDD505-2E9C-101B-9397-08002B2CF9AE}" pid="11" name="_new_ms_pID_725432_00">
    <vt:lpwstr>_new_ms_pID_725432</vt:lpwstr>
  </property>
  <property fmtid="{D5CDD505-2E9C-101B-9397-08002B2CF9AE}" pid="12" name="sflag">
    <vt:lpwstr>1399998135</vt:lpwstr>
  </property>
</Properties>
</file>