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74" r:id="rId3"/>
    <p:sldId id="258" r:id="rId4"/>
    <p:sldId id="280" r:id="rId5"/>
    <p:sldId id="281" r:id="rId6"/>
    <p:sldId id="262" r:id="rId7"/>
    <p:sldId id="275" r:id="rId8"/>
    <p:sldId id="26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5" autoAdjust="0"/>
    <p:restoredTop sz="94660"/>
  </p:normalViewPr>
  <p:slideViewPr>
    <p:cSldViewPr>
      <p:cViewPr varScale="1">
        <p:scale>
          <a:sx n="120" d="100"/>
          <a:sy n="120" d="100"/>
        </p:scale>
        <p:origin x="120" y="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802.11-25/0309r0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Jiayi Zhang, Ofinno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802.11-25/0309r0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Jiayi Zhang, Ofinno</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802.11-25/0309r0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4239DEF-CD06-EEEA-32ED-428AC6A16715}"/>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8E8697E-2A27-26CF-3822-70E4B7F6FC57}"/>
              </a:ext>
            </a:extLst>
          </p:cNvPr>
          <p:cNvSpPr>
            <a:spLocks noGrp="1" noChangeArrowheads="1"/>
          </p:cNvSpPr>
          <p:nvPr>
            <p:ph type="hdr"/>
          </p:nvPr>
        </p:nvSpPr>
        <p:spPr>
          <a:ln/>
        </p:spPr>
        <p:txBody>
          <a:bodyPr/>
          <a:lstStyle/>
          <a:p>
            <a:r>
              <a:rPr lang="en-US"/>
              <a:t>doc.: IEEE 802.11-25/0309r0</a:t>
            </a:r>
          </a:p>
        </p:txBody>
      </p:sp>
      <p:sp>
        <p:nvSpPr>
          <p:cNvPr id="5" name="Rectangle 3">
            <a:extLst>
              <a:ext uri="{FF2B5EF4-FFF2-40B4-BE49-F238E27FC236}">
                <a16:creationId xmlns:a16="http://schemas.microsoft.com/office/drawing/2014/main" id="{0ECC80A1-6EFE-891E-C185-D55FB32B6F26}"/>
              </a:ext>
            </a:extLst>
          </p:cNvPr>
          <p:cNvSpPr>
            <a:spLocks noGrp="1" noChangeArrowheads="1"/>
          </p:cNvSpPr>
          <p:nvPr>
            <p:ph type="dt"/>
          </p:nvPr>
        </p:nvSpPr>
        <p:spPr>
          <a:ln/>
        </p:spPr>
        <p:txBody>
          <a:bodyPr/>
          <a:lstStyle/>
          <a:p>
            <a:r>
              <a:rPr lang="en-US"/>
              <a:t>March 2025</a:t>
            </a:r>
          </a:p>
        </p:txBody>
      </p:sp>
      <p:sp>
        <p:nvSpPr>
          <p:cNvPr id="6" name="Rectangle 6">
            <a:extLst>
              <a:ext uri="{FF2B5EF4-FFF2-40B4-BE49-F238E27FC236}">
                <a16:creationId xmlns:a16="http://schemas.microsoft.com/office/drawing/2014/main" id="{E41C01EA-FFCC-97C6-8661-FBD0E50BDC6E}"/>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238ACDA7-65C0-48D6-429D-2466242A6AE8}"/>
              </a:ext>
            </a:extLst>
          </p:cNvPr>
          <p:cNvSpPr>
            <a:spLocks noGrp="1" noChangeArrowheads="1"/>
          </p:cNvSpPr>
          <p:nvPr>
            <p:ph type="sldNum"/>
          </p:nvPr>
        </p:nvSpPr>
        <p:spPr>
          <a:ln/>
        </p:spPr>
        <p:txBody>
          <a:bodyPr/>
          <a:lstStyle/>
          <a:p>
            <a:r>
              <a:rPr lang="en-US"/>
              <a:t>Page </a:t>
            </a:r>
            <a:fld id="{EA25EADA-8DDC-4EE3-B5F1-3BBBDDDD6BEC}" type="slidenum">
              <a:rPr lang="en-US"/>
              <a:pPr/>
              <a:t>2</a:t>
            </a:fld>
            <a:endParaRPr lang="en-US"/>
          </a:p>
        </p:txBody>
      </p:sp>
      <p:sp>
        <p:nvSpPr>
          <p:cNvPr id="14337" name="Rectangle 1">
            <a:extLst>
              <a:ext uri="{FF2B5EF4-FFF2-40B4-BE49-F238E27FC236}">
                <a16:creationId xmlns:a16="http://schemas.microsoft.com/office/drawing/2014/main" id="{43BE35EA-CBC7-BA85-5ABC-73170D269114}"/>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8D7EBB1F-9B48-1DC8-A3EC-50049BA978D0}"/>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46387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802.11-25/0309r0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320A927B-410D-37AB-AE45-AE9EF6332F4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6828CF0D-D540-EBD4-EA22-3A2B81A13E4E}"/>
              </a:ext>
            </a:extLst>
          </p:cNvPr>
          <p:cNvSpPr>
            <a:spLocks noGrp="1" noChangeArrowheads="1"/>
          </p:cNvSpPr>
          <p:nvPr>
            <p:ph type="hdr"/>
          </p:nvPr>
        </p:nvSpPr>
        <p:spPr>
          <a:ln/>
        </p:spPr>
        <p:txBody>
          <a:bodyPr/>
          <a:lstStyle/>
          <a:p>
            <a:r>
              <a:rPr lang="en-US"/>
              <a:t>doc.: IEEE 802.11-25/0309r0</a:t>
            </a:r>
          </a:p>
        </p:txBody>
      </p:sp>
      <p:sp>
        <p:nvSpPr>
          <p:cNvPr id="5" name="Rectangle 3">
            <a:extLst>
              <a:ext uri="{FF2B5EF4-FFF2-40B4-BE49-F238E27FC236}">
                <a16:creationId xmlns:a16="http://schemas.microsoft.com/office/drawing/2014/main" id="{4B8E859E-5B1F-2617-2F15-5D7B8845B28F}"/>
              </a:ext>
            </a:extLst>
          </p:cNvPr>
          <p:cNvSpPr>
            <a:spLocks noGrp="1" noChangeArrowheads="1"/>
          </p:cNvSpPr>
          <p:nvPr>
            <p:ph type="dt"/>
          </p:nvPr>
        </p:nvSpPr>
        <p:spPr>
          <a:ln/>
        </p:spPr>
        <p:txBody>
          <a:bodyPr/>
          <a:lstStyle/>
          <a:p>
            <a:r>
              <a:rPr lang="en-US"/>
              <a:t>March 2025</a:t>
            </a:r>
          </a:p>
        </p:txBody>
      </p:sp>
      <p:sp>
        <p:nvSpPr>
          <p:cNvPr id="6" name="Rectangle 6">
            <a:extLst>
              <a:ext uri="{FF2B5EF4-FFF2-40B4-BE49-F238E27FC236}">
                <a16:creationId xmlns:a16="http://schemas.microsoft.com/office/drawing/2014/main" id="{406E6D99-0169-F6AA-EA88-2A6A1E5F7003}"/>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AB20A9C3-B7B3-B2CE-33CD-B137F96DE1E3}"/>
              </a:ext>
            </a:extLst>
          </p:cNvPr>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a:extLst>
              <a:ext uri="{FF2B5EF4-FFF2-40B4-BE49-F238E27FC236}">
                <a16:creationId xmlns:a16="http://schemas.microsoft.com/office/drawing/2014/main" id="{19B2FD4F-F49B-1453-0936-C8427733887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B197CD33-6702-7E0B-ABB0-0445E7524F21}"/>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25884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64B9E269-1B11-248A-A5D7-B0F0024A9848}"/>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C08472E1-F49E-D375-293B-E7E3B7B930D3}"/>
              </a:ext>
            </a:extLst>
          </p:cNvPr>
          <p:cNvSpPr>
            <a:spLocks noGrp="1" noChangeArrowheads="1"/>
          </p:cNvSpPr>
          <p:nvPr>
            <p:ph type="hdr"/>
          </p:nvPr>
        </p:nvSpPr>
        <p:spPr>
          <a:ln/>
        </p:spPr>
        <p:txBody>
          <a:bodyPr/>
          <a:lstStyle/>
          <a:p>
            <a:r>
              <a:rPr lang="en-US"/>
              <a:t>doc.: IEEE 802.11-25/0309r0</a:t>
            </a:r>
          </a:p>
        </p:txBody>
      </p:sp>
      <p:sp>
        <p:nvSpPr>
          <p:cNvPr id="5" name="Rectangle 3">
            <a:extLst>
              <a:ext uri="{FF2B5EF4-FFF2-40B4-BE49-F238E27FC236}">
                <a16:creationId xmlns:a16="http://schemas.microsoft.com/office/drawing/2014/main" id="{89CE416F-7D74-42ED-5C88-6D3CFBA8228A}"/>
              </a:ext>
            </a:extLst>
          </p:cNvPr>
          <p:cNvSpPr>
            <a:spLocks noGrp="1" noChangeArrowheads="1"/>
          </p:cNvSpPr>
          <p:nvPr>
            <p:ph type="dt"/>
          </p:nvPr>
        </p:nvSpPr>
        <p:spPr>
          <a:ln/>
        </p:spPr>
        <p:txBody>
          <a:bodyPr/>
          <a:lstStyle/>
          <a:p>
            <a:r>
              <a:rPr lang="en-US"/>
              <a:t>March 2025</a:t>
            </a:r>
          </a:p>
        </p:txBody>
      </p:sp>
      <p:sp>
        <p:nvSpPr>
          <p:cNvPr id="6" name="Rectangle 6">
            <a:extLst>
              <a:ext uri="{FF2B5EF4-FFF2-40B4-BE49-F238E27FC236}">
                <a16:creationId xmlns:a16="http://schemas.microsoft.com/office/drawing/2014/main" id="{1773209C-B6AD-78F0-7C29-E78B03EC6E08}"/>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C87CBA1E-8937-A244-BA4C-0D87E3C39578}"/>
              </a:ext>
            </a:extLst>
          </p:cNvPr>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a:extLst>
              <a:ext uri="{FF2B5EF4-FFF2-40B4-BE49-F238E27FC236}">
                <a16:creationId xmlns:a16="http://schemas.microsoft.com/office/drawing/2014/main" id="{D31453BC-37B2-3CA9-F975-56994B26FBE8}"/>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a:extLst>
              <a:ext uri="{FF2B5EF4-FFF2-40B4-BE49-F238E27FC236}">
                <a16:creationId xmlns:a16="http://schemas.microsoft.com/office/drawing/2014/main" id="{0BF9F8FA-96BC-AF17-6037-E20A93777575}"/>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372021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802.11-25/0309r0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CA3DB52F-0863-201D-0D24-512EAA4A0926}"/>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F2013E48-EC9F-DAA3-D32C-E104CAA8AB04}"/>
              </a:ext>
            </a:extLst>
          </p:cNvPr>
          <p:cNvSpPr>
            <a:spLocks noGrp="1" noChangeArrowheads="1"/>
          </p:cNvSpPr>
          <p:nvPr>
            <p:ph type="hdr"/>
          </p:nvPr>
        </p:nvSpPr>
        <p:spPr>
          <a:ln/>
        </p:spPr>
        <p:txBody>
          <a:bodyPr/>
          <a:lstStyle/>
          <a:p>
            <a:r>
              <a:rPr lang="en-US"/>
              <a:t>doc.: IEEE 802.11-25/0309r0</a:t>
            </a:r>
          </a:p>
        </p:txBody>
      </p:sp>
      <p:sp>
        <p:nvSpPr>
          <p:cNvPr id="5" name="Rectangle 3">
            <a:extLst>
              <a:ext uri="{FF2B5EF4-FFF2-40B4-BE49-F238E27FC236}">
                <a16:creationId xmlns:a16="http://schemas.microsoft.com/office/drawing/2014/main" id="{7859B662-BABE-CF9A-A610-9F43695A95FB}"/>
              </a:ext>
            </a:extLst>
          </p:cNvPr>
          <p:cNvSpPr>
            <a:spLocks noGrp="1" noChangeArrowheads="1"/>
          </p:cNvSpPr>
          <p:nvPr>
            <p:ph type="dt"/>
          </p:nvPr>
        </p:nvSpPr>
        <p:spPr>
          <a:ln/>
        </p:spPr>
        <p:txBody>
          <a:bodyPr/>
          <a:lstStyle/>
          <a:p>
            <a:r>
              <a:rPr lang="en-US"/>
              <a:t>March 2025</a:t>
            </a:r>
          </a:p>
        </p:txBody>
      </p:sp>
      <p:sp>
        <p:nvSpPr>
          <p:cNvPr id="6" name="Rectangle 6">
            <a:extLst>
              <a:ext uri="{FF2B5EF4-FFF2-40B4-BE49-F238E27FC236}">
                <a16:creationId xmlns:a16="http://schemas.microsoft.com/office/drawing/2014/main" id="{F0E01D28-1B72-DD8E-6165-2155EF98D54C}"/>
              </a:ext>
            </a:extLst>
          </p:cNvPr>
          <p:cNvSpPr>
            <a:spLocks noGrp="1" noChangeArrowheads="1"/>
          </p:cNvSpPr>
          <p:nvPr>
            <p:ph type="ftr"/>
          </p:nvPr>
        </p:nvSpPr>
        <p:spPr>
          <a:ln/>
        </p:spPr>
        <p:txBody>
          <a:bodyPr/>
          <a:lstStyle/>
          <a:p>
            <a:r>
              <a:rPr lang="en-US"/>
              <a:t>Jiayi Zhang, Ofinno</a:t>
            </a:r>
          </a:p>
        </p:txBody>
      </p:sp>
      <p:sp>
        <p:nvSpPr>
          <p:cNvPr id="7" name="Rectangle 7">
            <a:extLst>
              <a:ext uri="{FF2B5EF4-FFF2-40B4-BE49-F238E27FC236}">
                <a16:creationId xmlns:a16="http://schemas.microsoft.com/office/drawing/2014/main" id="{9CE19577-205B-8707-0BC5-B69FBB454409}"/>
              </a:ext>
            </a:extLst>
          </p:cNvPr>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a:extLst>
              <a:ext uri="{FF2B5EF4-FFF2-40B4-BE49-F238E27FC236}">
                <a16:creationId xmlns:a16="http://schemas.microsoft.com/office/drawing/2014/main" id="{F4F2D09E-2A7F-AC25-3EF7-5A9EA703529A}"/>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6C511F34-E207-9C78-58DC-DFB8B74F1762}"/>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56322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802.11-25/0309r0</a:t>
            </a:r>
          </a:p>
        </p:txBody>
      </p:sp>
      <p:sp>
        <p:nvSpPr>
          <p:cNvPr id="5" name="Rectangle 3"/>
          <p:cNvSpPr>
            <a:spLocks noGrp="1" noChangeArrowheads="1"/>
          </p:cNvSpPr>
          <p:nvPr>
            <p:ph type="dt"/>
          </p:nvPr>
        </p:nvSpPr>
        <p:spPr>
          <a:ln/>
        </p:spPr>
        <p:txBody>
          <a:bodyPr/>
          <a:lstStyle/>
          <a:p>
            <a:r>
              <a:rPr lang="en-US"/>
              <a:t>March 2025</a:t>
            </a:r>
          </a:p>
        </p:txBody>
      </p:sp>
      <p:sp>
        <p:nvSpPr>
          <p:cNvPr id="6" name="Rectangle 6"/>
          <p:cNvSpPr>
            <a:spLocks noGrp="1" noChangeArrowheads="1"/>
          </p:cNvSpPr>
          <p:nvPr>
            <p:ph type="ftr"/>
          </p:nvPr>
        </p:nvSpPr>
        <p:spPr>
          <a:ln/>
        </p:spPr>
        <p:txBody>
          <a:bodyPr/>
          <a:lstStyle/>
          <a:p>
            <a:r>
              <a:rPr lang="en-US"/>
              <a:t>Jiayi Zhang, Ofinno</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a:p>
        </p:txBody>
      </p:sp>
      <p:sp>
        <p:nvSpPr>
          <p:cNvPr id="6" name="Footer Placeholder 5"/>
          <p:cNvSpPr>
            <a:spLocks noGrp="1"/>
          </p:cNvSpPr>
          <p:nvPr>
            <p:ph type="ftr" idx="11"/>
          </p:nvPr>
        </p:nvSpPr>
        <p:spPr/>
        <p:txBody>
          <a:bodyPr/>
          <a:lstStyle>
            <a:lvl1pPr>
              <a:defRPr/>
            </a:lvl1pPr>
          </a:lstStyle>
          <a:p>
            <a:r>
              <a:rPr lang="en-GB"/>
              <a:t>Jiayi Zhang, Ofinno</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Jiayi Zhang,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a:p>
        </p:txBody>
      </p:sp>
      <p:sp>
        <p:nvSpPr>
          <p:cNvPr id="4" name="Footer Placeholder 3"/>
          <p:cNvSpPr>
            <a:spLocks noGrp="1"/>
          </p:cNvSpPr>
          <p:nvPr>
            <p:ph type="ftr" idx="11"/>
          </p:nvPr>
        </p:nvSpPr>
        <p:spPr/>
        <p:txBody>
          <a:bodyPr/>
          <a:lstStyle>
            <a:lvl1pPr>
              <a:defRPr/>
            </a:lvl1pPr>
          </a:lstStyle>
          <a:p>
            <a:r>
              <a:rPr lang="en-GB"/>
              <a:t>Jiayi Zhang, Ofinno</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a:p>
        </p:txBody>
      </p:sp>
      <p:sp>
        <p:nvSpPr>
          <p:cNvPr id="3" name="Footer Placeholder 2"/>
          <p:cNvSpPr>
            <a:spLocks noGrp="1"/>
          </p:cNvSpPr>
          <p:nvPr>
            <p:ph type="ftr" idx="11"/>
          </p:nvPr>
        </p:nvSpPr>
        <p:spPr/>
        <p:txBody>
          <a:bodyPr/>
          <a:lstStyle>
            <a:lvl1pPr>
              <a:defRPr/>
            </a:lvl1pPr>
          </a:lstStyle>
          <a:p>
            <a:r>
              <a:rPr lang="en-GB"/>
              <a:t>Jiayi Zhang, Ofinno</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a:p>
        </p:txBody>
      </p:sp>
      <p:sp>
        <p:nvSpPr>
          <p:cNvPr id="5" name="Footer Placeholder 4"/>
          <p:cNvSpPr>
            <a:spLocks noGrp="1"/>
          </p:cNvSpPr>
          <p:nvPr>
            <p:ph type="ftr" idx="11"/>
          </p:nvPr>
        </p:nvSpPr>
        <p:spPr/>
        <p:txBody>
          <a:bodyPr/>
          <a:lstStyle>
            <a:lvl1pPr>
              <a:defRPr/>
            </a:lvl1pPr>
          </a:lstStyle>
          <a:p>
            <a:r>
              <a:rPr lang="en-GB"/>
              <a:t>Jiayi Zhang, Ofinno</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Jiayi Zhang,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802.11-25/0309r0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Considerations on NPCA Conditions</a:t>
            </a:r>
          </a:p>
        </p:txBody>
      </p:sp>
      <p:sp>
        <p:nvSpPr>
          <p:cNvPr id="3074" name="Rectangle 2"/>
          <p:cNvSpPr>
            <a:spLocks noGrp="1" noChangeArrowheads="1"/>
          </p:cNvSpPr>
          <p:nvPr>
            <p:ph type="subTitle" idx="1"/>
          </p:nvPr>
        </p:nvSpPr>
        <p:spPr>
          <a:xfrm>
            <a:off x="1828800" y="19812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2025-03-03</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Jiayi Zhang,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53779602"/>
              </p:ext>
            </p:extLst>
          </p:nvPr>
        </p:nvGraphicFramePr>
        <p:xfrm>
          <a:off x="908051" y="3013075"/>
          <a:ext cx="10481734" cy="3044841"/>
        </p:xfrm>
        <a:graphic>
          <a:graphicData uri="http://schemas.openxmlformats.org/presentationml/2006/ole">
            <mc:AlternateContent xmlns:mc="http://schemas.openxmlformats.org/markup-compatibility/2006">
              <mc:Choice xmlns:v="urn:schemas-microsoft-com:vml" Requires="v">
                <p:oleObj name="Document" r:id="rId3" imgW="10650890" imgH="3090200" progId="Word.Document.8">
                  <p:embed/>
                </p:oleObj>
              </mc:Choice>
              <mc:Fallback>
                <p:oleObj name="Document" r:id="rId3" imgW="10650890" imgH="3090200" progId="Word.Document.8">
                  <p:embed/>
                  <p:pic>
                    <p:nvPicPr>
                      <p:cNvPr id="3075" name="Object 3"/>
                      <p:cNvPicPr>
                        <a:picLocks noChangeAspect="1" noChangeArrowheads="1"/>
                      </p:cNvPicPr>
                      <p:nvPr/>
                    </p:nvPicPr>
                    <p:blipFill>
                      <a:blip r:embed="rId4"/>
                      <a:srcRect/>
                      <a:stretch>
                        <a:fillRect/>
                      </a:stretch>
                    </p:blipFill>
                    <p:spPr bwMode="auto">
                      <a:xfrm>
                        <a:off x="908051" y="3013075"/>
                        <a:ext cx="10481734" cy="3044841"/>
                      </a:xfrm>
                      <a:prstGeom prst="rect">
                        <a:avLst/>
                      </a:prstGeom>
                      <a:noFill/>
                    </p:spPr>
                  </p:pic>
                </p:oleObj>
              </mc:Fallback>
            </mc:AlternateContent>
          </a:graphicData>
        </a:graphic>
      </p:graphicFrame>
      <p:sp>
        <p:nvSpPr>
          <p:cNvPr id="3076" name="Rectangle 4"/>
          <p:cNvSpPr>
            <a:spLocks noChangeArrowheads="1"/>
          </p:cNvSpPr>
          <p:nvPr/>
        </p:nvSpPr>
        <p:spPr bwMode="auto">
          <a:xfrm>
            <a:off x="996950" y="25558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38D7B0-D8EC-AF2F-EDA8-6A5612A15C9A}"/>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C2A7620D-D39D-9638-4B52-A15FEE94A921}"/>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Introduction </a:t>
            </a:r>
          </a:p>
        </p:txBody>
      </p:sp>
      <p:sp>
        <p:nvSpPr>
          <p:cNvPr id="5122" name="Rectangle 2">
            <a:extLst>
              <a:ext uri="{FF2B5EF4-FFF2-40B4-BE49-F238E27FC236}">
                <a16:creationId xmlns:a16="http://schemas.microsoft.com/office/drawing/2014/main" id="{B6427820-C2ED-2B56-4C31-07998E7D15B1}"/>
              </a:ext>
            </a:extLst>
          </p:cNvPr>
          <p:cNvSpPr>
            <a:spLocks noGrp="1" noChangeArrowheads="1"/>
          </p:cNvSpPr>
          <p:nvPr>
            <p:ph sz="half" idx="1"/>
          </p:nvPr>
        </p:nvSpPr>
        <p:spPr>
          <a:xfrm>
            <a:off x="929216" y="1751016"/>
            <a:ext cx="10361085" cy="2027234"/>
          </a:xfrm>
        </p:spPr>
        <p:txBody>
          <a:bodyPr wrap="square" anchor="t">
            <a:noAutofit/>
          </a:bodyPr>
          <a:lstStyle/>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NPCA has been defined in SFD and described in Draft 0.1 [1-3].</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0" dirty="0"/>
              <a:t>In this contribution, we propose methods to improve the NPCA operation further. </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b="0" dirty="0"/>
          </a:p>
        </p:txBody>
      </p:sp>
      <p:sp>
        <p:nvSpPr>
          <p:cNvPr id="4" name="Date Placeholder 3">
            <a:extLst>
              <a:ext uri="{FF2B5EF4-FFF2-40B4-BE49-F238E27FC236}">
                <a16:creationId xmlns:a16="http://schemas.microsoft.com/office/drawing/2014/main" id="{70C9FEE9-072C-12B2-EE74-607DC8792D00}"/>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March 2025</a:t>
            </a:r>
            <a:endParaRPr lang="en-GB"/>
          </a:p>
        </p:txBody>
      </p:sp>
      <p:sp>
        <p:nvSpPr>
          <p:cNvPr id="5" name="Footer Placeholder 4">
            <a:extLst>
              <a:ext uri="{FF2B5EF4-FFF2-40B4-BE49-F238E27FC236}">
                <a16:creationId xmlns:a16="http://schemas.microsoft.com/office/drawing/2014/main" id="{2511B48C-E18A-C5C7-9FAD-6198892FBCBE}"/>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a:extLst>
              <a:ext uri="{FF2B5EF4-FFF2-40B4-BE49-F238E27FC236}">
                <a16:creationId xmlns:a16="http://schemas.microsoft.com/office/drawing/2014/main" id="{B8CB647E-6159-5A88-1284-085250AB8B94}"/>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a:pPr>
                <a:spcAft>
                  <a:spcPts val="600"/>
                </a:spcAft>
              </a:pPr>
              <a:t>2</a:t>
            </a:fld>
            <a:endParaRPr lang="en-GB"/>
          </a:p>
        </p:txBody>
      </p:sp>
    </p:spTree>
    <p:extLst>
      <p:ext uri="{BB962C8B-B14F-4D97-AF65-F5344CB8AC3E}">
        <p14:creationId xmlns:p14="http://schemas.microsoft.com/office/powerpoint/2010/main" val="5755615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Recap: Non-primary channel access (NPCA)</a:t>
            </a:r>
          </a:p>
        </p:txBody>
      </p:sp>
      <p:sp>
        <p:nvSpPr>
          <p:cNvPr id="5122" name="Rectangle 2"/>
          <p:cNvSpPr>
            <a:spLocks noGrp="1" noChangeArrowheads="1"/>
          </p:cNvSpPr>
          <p:nvPr>
            <p:ph idx="1"/>
          </p:nvPr>
        </p:nvSpPr>
        <p:spPr>
          <a:ln/>
        </p:spPr>
        <p:txBody>
          <a:bodyPr/>
          <a:lstStyle/>
          <a:p>
            <a:pPr marL="341313" lvl="1" indent="-34131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cs typeface="+mn-cs"/>
              </a:rPr>
              <a:t>In </a:t>
            </a:r>
            <a:r>
              <a:rPr lang="en-US" dirty="0" err="1">
                <a:cs typeface="+mn-cs"/>
              </a:rPr>
              <a:t>TGbn</a:t>
            </a:r>
            <a:r>
              <a:rPr lang="en-US" dirty="0">
                <a:cs typeface="+mn-cs"/>
              </a:rPr>
              <a:t> SFD (24/0209r9), Subclause </a:t>
            </a:r>
            <a:r>
              <a:rPr lang="en-GB" dirty="0">
                <a:cs typeface="+mn-cs"/>
              </a:rPr>
              <a:t>3.4</a:t>
            </a:r>
          </a:p>
          <a:p>
            <a:pPr marL="741363" lvl="2" indent="-34131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b="0" i="1" dirty="0" err="1"/>
              <a:t>TGbn</a:t>
            </a:r>
            <a:r>
              <a:rPr lang="en-GB" b="0" i="1" dirty="0"/>
              <a:t> defines a mode of operation that enables a STA to access the secondary channel while the primary channel is known to be busy due to OBSS traffic or other TBD conditions.</a:t>
            </a:r>
            <a:endParaRPr lang="en-US" b="0" i="1" dirty="0"/>
          </a:p>
          <a:p>
            <a:pPr marL="1198563" lvl="3" indent="-34131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i="1" dirty="0">
                <a:cs typeface="+mn-cs"/>
              </a:rPr>
              <a:t>The mode of operation shall not assume that the STA is capable to detect or decode a frame and obtain NAV information of the secondary channel concurrently with the primary channel.</a:t>
            </a:r>
            <a:endParaRPr lang="en-US" i="1" dirty="0">
              <a:cs typeface="+mn-cs"/>
            </a:endParaRPr>
          </a:p>
          <a:p>
            <a:pPr marL="1198563" lvl="3" indent="-34131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i="1" dirty="0">
                <a:cs typeface="+mn-cs"/>
              </a:rPr>
              <a:t>A BSS shall only have a single NPCA primary channel (name TBD) on which the STA contends while the primary channel of the BSS is known to be busy due to OBSS traffic or other TBD conditions.</a:t>
            </a:r>
          </a:p>
          <a:p>
            <a:pPr marL="741363" lvl="2" indent="-341313">
              <a:spcBef>
                <a:spcPts val="600"/>
              </a:spcBef>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[Motion #11, [1] and [21-30]]</a:t>
            </a:r>
            <a:endParaRPr lang="en-US" altLang="ko-KR"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14"/>
          </p:nvPr>
        </p:nvSpPr>
        <p:spPr/>
        <p:txBody>
          <a:bodyPr/>
          <a:lstStyle/>
          <a:p>
            <a:r>
              <a:rPr lang="en-GB"/>
              <a:t>Jiayi Zhang, Ofinno</a:t>
            </a:r>
          </a:p>
        </p:txBody>
      </p:sp>
      <p:sp>
        <p:nvSpPr>
          <p:cNvPr id="4" name="Date Placeholder 3"/>
          <p:cNvSpPr>
            <a:spLocks noGrp="1"/>
          </p:cNvSpPr>
          <p:nvPr>
            <p:ph type="dt" idx="15"/>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D5DC3E-582B-6FBE-8BE4-BCA9FE96B170}"/>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012B8A61-DFF6-37B5-6BC7-BC679D3CCFF9}"/>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Operation</a:t>
            </a:r>
          </a:p>
        </p:txBody>
      </p:sp>
      <p:sp>
        <p:nvSpPr>
          <p:cNvPr id="5122" name="Rectangle 2">
            <a:extLst>
              <a:ext uri="{FF2B5EF4-FFF2-40B4-BE49-F238E27FC236}">
                <a16:creationId xmlns:a16="http://schemas.microsoft.com/office/drawing/2014/main" id="{106BE9D5-EFFD-2D0B-ACA2-28D5FFA1B5EB}"/>
              </a:ext>
            </a:extLst>
          </p:cNvPr>
          <p:cNvSpPr>
            <a:spLocks noGrp="1" noChangeArrowheads="1"/>
          </p:cNvSpPr>
          <p:nvPr>
            <p:ph sz="half" idx="1"/>
          </p:nvPr>
        </p:nvSpPr>
        <p:spPr>
          <a:xfrm>
            <a:off x="457200" y="1751016"/>
            <a:ext cx="4648200" cy="4649784"/>
          </a:xfrm>
        </p:spPr>
        <p:txBody>
          <a:bodyPr wrap="square" anchor="t">
            <a:noAutofit/>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AP1 and OBSS STA are hidden to each other. OBSS STA is exposed to STA2.</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AP1 exchanges CTS/RTS frames with STA1 with an intra-BSS NAV beginning from T0,  followed by transmitting PPDU1 to STA1. STA1 fail to response a BA. </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STA2 detects an OBSS transmission on PCH with a Basic NAV set beginning from T1. As such, STA2 performs NPCA by switching from PCH to NPCA PCH.</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AP1 sends CF-end to STA2 in PCH and intend to transmit a PPDU2 to STA2.  However, since STA2 operates in NPCA PCH during time portion 2, STA fails to receive CF-end in PCH. </a:t>
            </a:r>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0" dirty="0"/>
          </a:p>
        </p:txBody>
      </p:sp>
      <p:sp>
        <p:nvSpPr>
          <p:cNvPr id="4" name="Date Placeholder 3">
            <a:extLst>
              <a:ext uri="{FF2B5EF4-FFF2-40B4-BE49-F238E27FC236}">
                <a16:creationId xmlns:a16="http://schemas.microsoft.com/office/drawing/2014/main" id="{8F4E2A3D-F876-6B57-86A6-2A15D48BC8DD}"/>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March 2025</a:t>
            </a:r>
            <a:endParaRPr lang="en-GB"/>
          </a:p>
        </p:txBody>
      </p:sp>
      <p:sp>
        <p:nvSpPr>
          <p:cNvPr id="5" name="Footer Placeholder 4">
            <a:extLst>
              <a:ext uri="{FF2B5EF4-FFF2-40B4-BE49-F238E27FC236}">
                <a16:creationId xmlns:a16="http://schemas.microsoft.com/office/drawing/2014/main" id="{461583FF-7206-BBF6-B265-0DD15A2725D7}"/>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a:extLst>
              <a:ext uri="{FF2B5EF4-FFF2-40B4-BE49-F238E27FC236}">
                <a16:creationId xmlns:a16="http://schemas.microsoft.com/office/drawing/2014/main" id="{57E5CD00-7AD0-0AAE-AB2E-65FF62424992}"/>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a:pPr>
                <a:spcAft>
                  <a:spcPts val="600"/>
                </a:spcAft>
              </a:pPr>
              <a:t>4</a:t>
            </a:fld>
            <a:endParaRPr lang="en-GB"/>
          </a:p>
        </p:txBody>
      </p:sp>
      <p:pic>
        <p:nvPicPr>
          <p:cNvPr id="3" name="Picture 2">
            <a:extLst>
              <a:ext uri="{FF2B5EF4-FFF2-40B4-BE49-F238E27FC236}">
                <a16:creationId xmlns:a16="http://schemas.microsoft.com/office/drawing/2014/main" id="{E1F49CAE-63A5-0E8D-26E9-15E36E919015}"/>
              </a:ext>
            </a:extLst>
          </p:cNvPr>
          <p:cNvPicPr>
            <a:picLocks noChangeAspect="1"/>
          </p:cNvPicPr>
          <p:nvPr/>
        </p:nvPicPr>
        <p:blipFill>
          <a:blip r:embed="rId3"/>
          <a:stretch>
            <a:fillRect/>
          </a:stretch>
        </p:blipFill>
        <p:spPr>
          <a:xfrm>
            <a:off x="5105399" y="1819891"/>
            <a:ext cx="6629855" cy="4655523"/>
          </a:xfrm>
          <a:prstGeom prst="rect">
            <a:avLst/>
          </a:prstGeom>
        </p:spPr>
      </p:pic>
    </p:spTree>
    <p:extLst>
      <p:ext uri="{BB962C8B-B14F-4D97-AF65-F5344CB8AC3E}">
        <p14:creationId xmlns:p14="http://schemas.microsoft.com/office/powerpoint/2010/main" val="21848074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B00E44-F4CE-B7AB-FD1E-1F5EF2B92AEB}"/>
            </a:ext>
          </a:extLst>
        </p:cNvPr>
        <p:cNvGrpSpPr/>
        <p:nvPr/>
      </p:nvGrpSpPr>
      <p:grpSpPr>
        <a:xfrm>
          <a:off x="0" y="0"/>
          <a:ext cx="0" cy="0"/>
          <a:chOff x="0" y="0"/>
          <a:chExt cx="0" cy="0"/>
        </a:xfrm>
      </p:grpSpPr>
      <p:sp>
        <p:nvSpPr>
          <p:cNvPr id="5121" name="Rectangle 1">
            <a:extLst>
              <a:ext uri="{FF2B5EF4-FFF2-40B4-BE49-F238E27FC236}">
                <a16:creationId xmlns:a16="http://schemas.microsoft.com/office/drawing/2014/main" id="{F3647ECC-EBEA-F3A4-8B0E-0BEA4C91C2EE}"/>
              </a:ext>
            </a:extLst>
          </p:cNvPr>
          <p:cNvSpPr>
            <a:spLocks noGrp="1" noChangeArrowheads="1"/>
          </p:cNvSpPr>
          <p:nvPr>
            <p:ph type="title"/>
          </p:nvPr>
        </p:nvSpPr>
        <p:spPr>
          <a:xfrm>
            <a:off x="914401" y="685801"/>
            <a:ext cx="10361084" cy="1065213"/>
          </a:xfrm>
        </p:spPr>
        <p:txBody>
          <a:bodyPr wrap="square" anchor="ctr">
            <a:norm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NPCA Solution</a:t>
            </a:r>
          </a:p>
        </p:txBody>
      </p:sp>
      <p:sp>
        <p:nvSpPr>
          <p:cNvPr id="5122" name="Rectangle 2">
            <a:extLst>
              <a:ext uri="{FF2B5EF4-FFF2-40B4-BE49-F238E27FC236}">
                <a16:creationId xmlns:a16="http://schemas.microsoft.com/office/drawing/2014/main" id="{36C16EDA-E15C-524C-A9F6-6A221636A2D8}"/>
              </a:ext>
            </a:extLst>
          </p:cNvPr>
          <p:cNvSpPr>
            <a:spLocks noGrp="1" noChangeArrowheads="1"/>
          </p:cNvSpPr>
          <p:nvPr>
            <p:ph sz="half" idx="1"/>
          </p:nvPr>
        </p:nvSpPr>
        <p:spPr>
          <a:xfrm>
            <a:off x="457200" y="1751016"/>
            <a:ext cx="4744977" cy="4649784"/>
          </a:xfrm>
        </p:spPr>
        <p:txBody>
          <a:bodyPr wrap="square" anchor="t">
            <a:noAutofit/>
          </a:bodyPr>
          <a:lstStyle/>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AP/STA is configured to disable NPCA during intra-BSS NAV (if the intra-BSS NAV is non-zero).</a:t>
            </a:r>
          </a:p>
          <a:p>
            <a:pPr marL="341313" indent="-341313" latinLnBrk="0">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ko-KR" sz="1800" b="0" dirty="0"/>
              <a:t>STA2 remain to operate in PCH during time portion 2 to receive CF-end via PCH, followed by receiving PPDU2 transmitted from AP1.</a:t>
            </a:r>
            <a:endParaRPr lang="en-US" altLang="ko-KR" sz="2200" dirty="0"/>
          </a:p>
          <a:p>
            <a:pPr indent="-285750">
              <a:lnSpc>
                <a:spcPct val="90000"/>
              </a:lnSpc>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b="0" dirty="0"/>
          </a:p>
        </p:txBody>
      </p:sp>
      <p:sp>
        <p:nvSpPr>
          <p:cNvPr id="4" name="Date Placeholder 3">
            <a:extLst>
              <a:ext uri="{FF2B5EF4-FFF2-40B4-BE49-F238E27FC236}">
                <a16:creationId xmlns:a16="http://schemas.microsoft.com/office/drawing/2014/main" id="{94053867-55FB-6B38-268D-32AFFC07FA7B}"/>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March 2025</a:t>
            </a:r>
            <a:endParaRPr lang="en-GB"/>
          </a:p>
        </p:txBody>
      </p:sp>
      <p:sp>
        <p:nvSpPr>
          <p:cNvPr id="5" name="Footer Placeholder 4">
            <a:extLst>
              <a:ext uri="{FF2B5EF4-FFF2-40B4-BE49-F238E27FC236}">
                <a16:creationId xmlns:a16="http://schemas.microsoft.com/office/drawing/2014/main" id="{47DB3C82-166A-AC0D-F8E9-DA564429D969}"/>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a:t>Jiayi Zhang, Ofinno</a:t>
            </a:r>
          </a:p>
        </p:txBody>
      </p:sp>
      <p:sp>
        <p:nvSpPr>
          <p:cNvPr id="6" name="Slide Number Placeholder 5">
            <a:extLst>
              <a:ext uri="{FF2B5EF4-FFF2-40B4-BE49-F238E27FC236}">
                <a16:creationId xmlns:a16="http://schemas.microsoft.com/office/drawing/2014/main" id="{0687FA13-83D7-6AC5-4A64-4B1BAF62953B}"/>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B3165115-9078-433B-A278-1F5ED971F63A}" type="slidenum">
              <a:rPr lang="en-GB"/>
              <a:pPr>
                <a:spcAft>
                  <a:spcPts val="600"/>
                </a:spcAft>
              </a:pPr>
              <a:t>5</a:t>
            </a:fld>
            <a:endParaRPr lang="en-GB"/>
          </a:p>
        </p:txBody>
      </p:sp>
      <p:pic>
        <p:nvPicPr>
          <p:cNvPr id="3" name="Picture 2">
            <a:extLst>
              <a:ext uri="{FF2B5EF4-FFF2-40B4-BE49-F238E27FC236}">
                <a16:creationId xmlns:a16="http://schemas.microsoft.com/office/drawing/2014/main" id="{2B96B01D-6BE0-C175-FFFC-D71CCEDF855D}"/>
              </a:ext>
            </a:extLst>
          </p:cNvPr>
          <p:cNvPicPr>
            <a:picLocks noChangeAspect="1"/>
          </p:cNvPicPr>
          <p:nvPr/>
        </p:nvPicPr>
        <p:blipFill>
          <a:blip r:embed="rId3"/>
          <a:stretch>
            <a:fillRect/>
          </a:stretch>
        </p:blipFill>
        <p:spPr>
          <a:xfrm>
            <a:off x="5202177" y="1746137"/>
            <a:ext cx="6537358" cy="4654663"/>
          </a:xfrm>
          <a:prstGeom prst="rect">
            <a:avLst/>
          </a:prstGeom>
        </p:spPr>
      </p:pic>
    </p:spTree>
    <p:extLst>
      <p:ext uri="{BB962C8B-B14F-4D97-AF65-F5344CB8AC3E}">
        <p14:creationId xmlns:p14="http://schemas.microsoft.com/office/powerpoint/2010/main" val="156251906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2000" dirty="0"/>
              <a:t>In this contribution, we shared some thoughts of conditions of NPCA operation. </a:t>
            </a:r>
          </a:p>
          <a:p>
            <a:pPr lvl="1">
              <a:buFont typeface="Times New Roman" pitchFamily="16" charset="0"/>
              <a:buChar char="•"/>
            </a:pPr>
            <a:r>
              <a:rPr lang="en-US" dirty="0"/>
              <a:t>When an NPCA STA detects an inter-BSS PPDU being received via the PCH, the NPCA STA should not switch to NPCA PCH if an intra-BSS NAV of the STA is non-zero . </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BDE4A-A245-E32F-2610-F2A634FCFB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EC39AB-2778-3639-8499-D41C272CA24B}"/>
              </a:ext>
            </a:extLst>
          </p:cNvPr>
          <p:cNvSpPr>
            <a:spLocks noGrp="1"/>
          </p:cNvSpPr>
          <p:nvPr>
            <p:ph type="title"/>
          </p:nvPr>
        </p:nvSpPr>
        <p:spPr/>
        <p:txBody>
          <a:bodyPr/>
          <a:lstStyle/>
          <a:p>
            <a:r>
              <a:rPr lang="en-GB" dirty="0"/>
              <a:t>Straw Poll</a:t>
            </a:r>
          </a:p>
        </p:txBody>
      </p:sp>
      <p:sp>
        <p:nvSpPr>
          <p:cNvPr id="9218" name="Rectangle 2">
            <a:extLst>
              <a:ext uri="{FF2B5EF4-FFF2-40B4-BE49-F238E27FC236}">
                <a16:creationId xmlns:a16="http://schemas.microsoft.com/office/drawing/2014/main" id="{F457E73B-3CA0-397F-9A01-BD8FC176066D}"/>
              </a:ext>
            </a:extLst>
          </p:cNvPr>
          <p:cNvSpPr>
            <a:spLocks noGrp="1" noChangeArrowheads="1"/>
          </p:cNvSpPr>
          <p:nvPr>
            <p:ph idx="1"/>
          </p:nvPr>
        </p:nvSpPr>
        <p:spPr>
          <a:ln/>
        </p:spPr>
        <p:txBody>
          <a:bodyPr/>
          <a:lstStyle/>
          <a:p>
            <a:pPr>
              <a:buFont typeface="Times New Roman" pitchFamily="16" charset="0"/>
              <a:buChar char="•"/>
            </a:pPr>
            <a:r>
              <a:rPr lang="en-US" sz="2000" dirty="0"/>
              <a:t>SP1. Do you support defining an NPCA operation that includes the following?</a:t>
            </a:r>
          </a:p>
          <a:p>
            <a:pPr lvl="1">
              <a:buFont typeface="Times New Roman" pitchFamily="16" charset="0"/>
              <a:buChar char="•"/>
            </a:pPr>
            <a:r>
              <a:rPr lang="en-US" dirty="0"/>
              <a:t>An NPCA STA should(/may) not switch to NPCA primary channel if an intra-BSS NAV of the STA is non-zero when the NPCA STA detects an inter-BSS PPDU being received via the PCH. </a:t>
            </a:r>
          </a:p>
          <a:p>
            <a:pPr marL="514350" lvl="1" indent="0"/>
            <a:r>
              <a:rPr lang="en-GB" dirty="0"/>
              <a:t>Yes</a:t>
            </a:r>
          </a:p>
          <a:p>
            <a:pPr marL="514350" lvl="1" indent="0"/>
            <a:r>
              <a:rPr lang="en-GB" dirty="0"/>
              <a:t>No</a:t>
            </a:r>
          </a:p>
          <a:p>
            <a:pPr marL="514350" lvl="1" indent="0"/>
            <a:r>
              <a:rPr lang="en-GB" dirty="0"/>
              <a:t>Abstain</a:t>
            </a:r>
          </a:p>
          <a:p>
            <a:pPr lvl="1">
              <a:buFont typeface="Times New Roman" pitchFamily="16" charset="0"/>
              <a:buChar char="•"/>
            </a:pPr>
            <a:endParaRPr lang="en-US" b="0" dirty="0"/>
          </a:p>
          <a:p>
            <a:pPr>
              <a:buFont typeface="Times New Roman" pitchFamily="16" charset="0"/>
              <a:buChar char="•"/>
            </a:pPr>
            <a:endParaRPr lang="en-GB" sz="2000" dirty="0"/>
          </a:p>
        </p:txBody>
      </p:sp>
      <p:sp>
        <p:nvSpPr>
          <p:cNvPr id="6" name="Slide Number Placeholder 5">
            <a:extLst>
              <a:ext uri="{FF2B5EF4-FFF2-40B4-BE49-F238E27FC236}">
                <a16:creationId xmlns:a16="http://schemas.microsoft.com/office/drawing/2014/main" id="{4CED68D6-5147-2635-2D5B-EEAC95CF697F}"/>
              </a:ext>
            </a:extLst>
          </p:cNvPr>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a:extLst>
              <a:ext uri="{FF2B5EF4-FFF2-40B4-BE49-F238E27FC236}">
                <a16:creationId xmlns:a16="http://schemas.microsoft.com/office/drawing/2014/main" id="{36A4B2AC-4A6B-816F-C8E8-D80A02C6D6BE}"/>
              </a:ext>
            </a:extLst>
          </p:cNvPr>
          <p:cNvSpPr>
            <a:spLocks noGrp="1"/>
          </p:cNvSpPr>
          <p:nvPr>
            <p:ph type="ftr" idx="14"/>
          </p:nvPr>
        </p:nvSpPr>
        <p:spPr/>
        <p:txBody>
          <a:bodyPr/>
          <a:lstStyle/>
          <a:p>
            <a:r>
              <a:rPr lang="en-GB"/>
              <a:t>Jiayi Zhang, Ofinno</a:t>
            </a:r>
            <a:endParaRPr lang="en-GB" dirty="0"/>
          </a:p>
        </p:txBody>
      </p:sp>
      <p:sp>
        <p:nvSpPr>
          <p:cNvPr id="4" name="Date Placeholder 3">
            <a:extLst>
              <a:ext uri="{FF2B5EF4-FFF2-40B4-BE49-F238E27FC236}">
                <a16:creationId xmlns:a16="http://schemas.microsoft.com/office/drawing/2014/main" id="{7BDDF677-72B2-7F4E-E9E2-6D694FC6515B}"/>
              </a:ext>
            </a:extLst>
          </p:cNvPr>
          <p:cNvSpPr>
            <a:spLocks noGrp="1"/>
          </p:cNvSpPr>
          <p:nvPr>
            <p:ph type="dt" idx="15"/>
          </p:nvPr>
        </p:nvSpPr>
        <p:spPr/>
        <p:txBody>
          <a:bodyPr/>
          <a:lstStyle/>
          <a:p>
            <a:r>
              <a:rPr lang="en-US"/>
              <a:t>March 2025</a:t>
            </a:r>
            <a:endParaRPr lang="en-GB"/>
          </a:p>
        </p:txBody>
      </p:sp>
    </p:spTree>
    <p:extLst>
      <p:ext uri="{BB962C8B-B14F-4D97-AF65-F5344CB8AC3E}">
        <p14:creationId xmlns:p14="http://schemas.microsoft.com/office/powerpoint/2010/main" val="1234234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pPr>
              <a:buFont typeface="+mj-lt"/>
              <a:buAutoNum type="arabicPeriod"/>
            </a:pPr>
            <a:r>
              <a:rPr lang="en-GB" sz="1600" b="0" dirty="0"/>
              <a:t>Draft P802.11bn D0.1</a:t>
            </a:r>
          </a:p>
          <a:p>
            <a:pPr>
              <a:buFont typeface="+mj-lt"/>
              <a:buAutoNum type="arabicPeriod"/>
            </a:pPr>
            <a:r>
              <a:rPr lang="en-GB" sz="1600" b="0" dirty="0"/>
              <a:t>24/1762, PDT-MAC-NPCA</a:t>
            </a:r>
          </a:p>
          <a:p>
            <a:pPr>
              <a:buFont typeface="+mj-lt"/>
              <a:buAutoNum type="arabicPeriod"/>
            </a:pPr>
            <a:r>
              <a:rPr lang="en-GB" sz="1600" b="0" dirty="0"/>
              <a:t>24/0209: Specification Framework for </a:t>
            </a:r>
            <a:r>
              <a:rPr lang="en-GB" sz="1600" b="0" dirty="0" err="1"/>
              <a:t>TGbn</a:t>
            </a:r>
            <a:r>
              <a:rPr lang="en-GB" sz="1600" b="0" dirty="0"/>
              <a:t>, Ross Jian Yu (Huawei)</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a:t>Jiayi Zhang, Ofinno</a:t>
            </a:r>
            <a:endParaRPr lang="en-GB" dirty="0"/>
          </a:p>
        </p:txBody>
      </p:sp>
      <p:sp>
        <p:nvSpPr>
          <p:cNvPr id="4" name="Date Placeholder 3"/>
          <p:cNvSpPr>
            <a:spLocks noGrp="1"/>
          </p:cNvSpPr>
          <p:nvPr>
            <p:ph type="dt" idx="15"/>
          </p:nvPr>
        </p:nvSpPr>
        <p:spPr/>
        <p:txBody>
          <a:bodyPr/>
          <a:lstStyle/>
          <a:p>
            <a:r>
              <a:rPr lang="en-US"/>
              <a:t>March 2025</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5" id="{B24D1F8F-DF08-428C-B07C-6A252507A2A3}" vid="{8D08F026-DAAB-4453-880B-CDB8C3D9216B}"/>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802-11-submission-jiayi-zhang</Template>
  <TotalTime>2486</TotalTime>
  <Words>615</Words>
  <Application>Microsoft Office PowerPoint</Application>
  <PresentationFormat>Widescreen</PresentationFormat>
  <Paragraphs>89</Paragraphs>
  <Slides>8</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 Unicode MS</vt:lpstr>
      <vt:lpstr>Arial</vt:lpstr>
      <vt:lpstr>Times New Roman</vt:lpstr>
      <vt:lpstr>Office Theme</vt:lpstr>
      <vt:lpstr>Document</vt:lpstr>
      <vt:lpstr>Considerations on NPCA Conditions</vt:lpstr>
      <vt:lpstr>Introduction </vt:lpstr>
      <vt:lpstr>Recap: Non-primary channel access (NPCA)</vt:lpstr>
      <vt:lpstr>NPCA Operation</vt:lpstr>
      <vt:lpstr>NPCA Solution</vt:lpstr>
      <vt:lpstr>Summary</vt:lpstr>
      <vt:lpstr>Straw Poll</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Jiayi Zhang</dc:creator>
  <cp:keywords/>
  <cp:lastModifiedBy>Jiayi Zhang</cp:lastModifiedBy>
  <cp:revision>5</cp:revision>
  <cp:lastPrinted>1601-01-01T00:00:00Z</cp:lastPrinted>
  <dcterms:created xsi:type="dcterms:W3CDTF">2024-10-31T17:42:45Z</dcterms:created>
  <dcterms:modified xsi:type="dcterms:W3CDTF">2025-03-12T17:01:53Z</dcterms:modified>
  <cp:category>Name, Affiliation</cp:category>
</cp:coreProperties>
</file>