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475" r:id="rId3"/>
    <p:sldId id="2489" r:id="rId4"/>
    <p:sldId id="2492" r:id="rId5"/>
    <p:sldId id="2490" r:id="rId6"/>
    <p:sldId id="2491" r:id="rId7"/>
    <p:sldId id="248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  <p188:author id="{BBEC27F0-9982-60B2-389A-A95F3AFBBC17}" name="Federico Lovison (flovison)" initials="F(" userId="S::flovison@cisco.com::8b0c45a4-6541-45ce-84dc-a0e3cf286e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E6F65-30C0-205C-435B-867049C87FE5}" v="35" dt="2025-03-04T11:54:14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3"/>
    <p:restoredTop sz="94658"/>
  </p:normalViewPr>
  <p:slideViewPr>
    <p:cSldViewPr snapToGrid="0">
      <p:cViewPr varScale="1">
        <p:scale>
          <a:sx n="120" d="100"/>
          <a:sy n="120" d="100"/>
        </p:scale>
        <p:origin x="7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802.11-XXXXX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181711-9CC1-DF86-19FF-7D8595BCD60A}"/>
              </a:ext>
            </a:extLst>
          </p:cNvPr>
          <p:cNvSpPr txBox="1"/>
          <p:nvPr userDrawn="1"/>
        </p:nvSpPr>
        <p:spPr>
          <a:xfrm>
            <a:off x="9551504" y="41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AFB763-0347-93F1-1F8D-62CC6F83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4177EA-6F97-AE51-5A38-B33C45A6A4BF}"/>
              </a:ext>
            </a:extLst>
          </p:cNvPr>
          <p:cNvSpPr txBox="1"/>
          <p:nvPr userDrawn="1"/>
        </p:nvSpPr>
        <p:spPr>
          <a:xfrm>
            <a:off x="3048000" y="319816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AID-List distribution close to epoch end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235214"/>
              </p:ext>
            </p:extLst>
          </p:nvPr>
        </p:nvGraphicFramePr>
        <p:xfrm>
          <a:off x="1191154" y="2433637"/>
          <a:ext cx="9629245" cy="215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B7B7-E5E8-B4F6-F66F-141F329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8C843-966A-D56D-60F1-A56B9EB6B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>
                <a:cs typeface="Times New Roman"/>
              </a:rPr>
              <a:t>11-24/1714 introduces the AID-List choreography for distributing AIDs to non-AP MLDs.</a:t>
            </a:r>
          </a:p>
          <a:p>
            <a:pPr>
              <a:buFontTx/>
              <a:buChar char="-"/>
            </a:pPr>
            <a:r>
              <a:rPr lang="en-CH" dirty="0">
                <a:cs typeface="Times New Roman"/>
              </a:rPr>
              <a:t>1st AID present in Association Response</a:t>
            </a:r>
          </a:p>
          <a:p>
            <a:pPr>
              <a:buFontTx/>
              <a:buChar char="-"/>
            </a:pPr>
            <a:r>
              <a:rPr lang="en-CH" dirty="0">
                <a:cs typeface="Times New Roman"/>
              </a:rPr>
              <a:t>AID-List provided by AP MLD via AID Assignment frame.</a:t>
            </a:r>
          </a:p>
          <a:p>
            <a:pPr>
              <a:buFontTx/>
              <a:buChar char="-"/>
            </a:pPr>
            <a:endParaRPr lang="en-CH" dirty="0">
              <a:cs typeface="Times New Roman"/>
            </a:endParaRPr>
          </a:p>
          <a:p>
            <a:r>
              <a:rPr lang="en-GB" dirty="0">
                <a:cs typeface="Times New Roman"/>
              </a:rPr>
              <a:t>W</a:t>
            </a:r>
            <a:r>
              <a:rPr lang="en-CH" dirty="0">
                <a:cs typeface="Times New Roman"/>
              </a:rPr>
              <a:t>hat if non-AP MLD associates very close to end of the current epoch? (comment #762)</a:t>
            </a:r>
          </a:p>
          <a:p>
            <a:pPr marL="0" indent="0"/>
            <a:r>
              <a:rPr lang="en-CH" dirty="0">
                <a:cs typeface="Times New Roman"/>
              </a:rPr>
              <a:t>=&gt; 1st AID exhausted right away. </a:t>
            </a:r>
          </a:p>
          <a:p>
            <a:pPr marL="0" indent="0"/>
            <a:r>
              <a:rPr lang="en-GB" dirty="0">
                <a:cs typeface="Times New Roman"/>
              </a:rPr>
              <a:t>=&gt; P</a:t>
            </a:r>
            <a:r>
              <a:rPr lang="en-CH" dirty="0" err="1">
                <a:cs typeface="Times New Roman"/>
              </a:rPr>
              <a:t>otential</a:t>
            </a:r>
            <a:r>
              <a:rPr lang="en-CH" dirty="0">
                <a:cs typeface="Times New Roman"/>
              </a:rPr>
              <a:t> ambiguity for this AID (current/next epoch?)</a:t>
            </a:r>
          </a:p>
          <a:p>
            <a:pPr marL="0" indent="0"/>
            <a:r>
              <a:rPr lang="en-CH" dirty="0">
                <a:cs typeface="Times New Roman"/>
              </a:rPr>
              <a:t>=&gt; What shall we do? Wait? Send AID assignment response asking for AID?</a:t>
            </a:r>
          </a:p>
          <a:p>
            <a:pPr marL="0" indent="0"/>
            <a:endParaRPr lang="en-CH" dirty="0">
              <a:cs typeface="Times New Roman"/>
            </a:endParaRPr>
          </a:p>
          <a:p>
            <a:endParaRPr lang="en-CH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AC386-7086-6846-FCDD-0CD80EEFF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61D22-DCD4-262E-797C-0172BC1993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96CF7-9BAC-B5B3-C6E5-3C2CE57402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diagram of a diagram&#10;&#10;AI-generated content may be incorrect.">
            <a:extLst>
              <a:ext uri="{FF2B5EF4-FFF2-40B4-BE49-F238E27FC236}">
                <a16:creationId xmlns:a16="http://schemas.microsoft.com/office/drawing/2014/main" id="{66A34909-4063-5A21-DBEC-96C124CE1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277" y="2452591"/>
            <a:ext cx="8917285" cy="402126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2702C7-9363-DB53-EC78-80CD9F27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409A6-AA93-5078-9805-D7E73F1917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D2B23-19DD-381A-E1B5-A4F7C2286D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494F09-5E50-A898-BE07-C149B135A2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FA651F9F-3D64-B43F-AB7B-57F49B88FC96}"/>
              </a:ext>
            </a:extLst>
          </p:cNvPr>
          <p:cNvSpPr/>
          <p:nvPr/>
        </p:nvSpPr>
        <p:spPr bwMode="auto">
          <a:xfrm>
            <a:off x="5099416" y="1611823"/>
            <a:ext cx="1062148" cy="802070"/>
          </a:xfrm>
          <a:prstGeom prst="wedgeRoundRectCallout">
            <a:avLst>
              <a:gd name="adj1" fmla="val 93786"/>
              <a:gd name="adj2" fmla="val 15413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Req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2E1A3354-C2BA-0955-2F4D-0C5CF5B22073}"/>
              </a:ext>
            </a:extLst>
          </p:cNvPr>
          <p:cNvSpPr/>
          <p:nvPr/>
        </p:nvSpPr>
        <p:spPr bwMode="auto">
          <a:xfrm>
            <a:off x="6973266" y="3877067"/>
            <a:ext cx="1062148" cy="802070"/>
          </a:xfrm>
          <a:prstGeom prst="wedgeRoundRectCallout">
            <a:avLst>
              <a:gd name="adj1" fmla="val -69884"/>
              <a:gd name="adj2" fmla="val -97072"/>
              <a:gd name="adj3" fmla="val 16667"/>
            </a:avLst>
          </a:prstGeom>
          <a:solidFill>
            <a:schemeClr val="accent2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55BD99F-506E-51D1-0C89-A203917F0F7E}"/>
              </a:ext>
            </a:extLst>
          </p:cNvPr>
          <p:cNvCxnSpPr/>
          <p:nvPr/>
        </p:nvCxnSpPr>
        <p:spPr bwMode="auto">
          <a:xfrm>
            <a:off x="6650168" y="3249621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363481-083E-2AC1-A950-44A3E62EB374}"/>
              </a:ext>
            </a:extLst>
          </p:cNvPr>
          <p:cNvCxnSpPr/>
          <p:nvPr/>
        </p:nvCxnSpPr>
        <p:spPr bwMode="auto">
          <a:xfrm>
            <a:off x="6749406" y="3251935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F912B1E4-135E-EC82-3E50-BBA90EB282A8}"/>
              </a:ext>
            </a:extLst>
          </p:cNvPr>
          <p:cNvSpPr/>
          <p:nvPr/>
        </p:nvSpPr>
        <p:spPr bwMode="auto">
          <a:xfrm>
            <a:off x="7435228" y="1599261"/>
            <a:ext cx="1062148" cy="802070"/>
          </a:xfrm>
          <a:prstGeom prst="wedgeRoundRectCallout">
            <a:avLst>
              <a:gd name="adj1" fmla="val -96412"/>
              <a:gd name="adj2" fmla="val 153474"/>
              <a:gd name="adj3" fmla="val 16667"/>
            </a:avLst>
          </a:prstGeom>
          <a:solidFill>
            <a:srgbClr val="FF000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 AID!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AC4EB5-90C6-C0D0-D83B-463654475D33}"/>
              </a:ext>
            </a:extLst>
          </p:cNvPr>
          <p:cNvCxnSpPr/>
          <p:nvPr/>
        </p:nvCxnSpPr>
        <p:spPr bwMode="auto">
          <a:xfrm>
            <a:off x="7125527" y="3245931"/>
            <a:ext cx="0" cy="334240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6F08AAF2-A291-5036-965B-207AC40E5F7F}"/>
              </a:ext>
            </a:extLst>
          </p:cNvPr>
          <p:cNvSpPr/>
          <p:nvPr/>
        </p:nvSpPr>
        <p:spPr bwMode="auto">
          <a:xfrm>
            <a:off x="8345664" y="3613910"/>
            <a:ext cx="1372494" cy="526313"/>
          </a:xfrm>
          <a:prstGeom prst="wedgeRoundRectCallout">
            <a:avLst>
              <a:gd name="adj1" fmla="val -138956"/>
              <a:gd name="adj2" fmla="val -824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H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MS Gothic"/>
                <a:cs typeface="Times New Roman"/>
              </a:rPr>
              <a:t>AID </a:t>
            </a:r>
            <a:r>
              <a:rPr lang="en-CH" sz="1600" dirty="0">
                <a:solidFill>
                  <a:schemeClr val="bg1"/>
                </a:solidFill>
                <a:latin typeface="Times New Roman"/>
                <a:ea typeface="MS Gothic"/>
                <a:cs typeface="Times New Roman"/>
              </a:rPr>
              <a:t>A</a:t>
            </a:r>
            <a:r>
              <a:rPr kumimoji="0" lang="en-CH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MS Gothic"/>
                <a:cs typeface="Times New Roman"/>
              </a:rPr>
              <a:t>ssignment</a:t>
            </a:r>
            <a:endParaRPr kumimoji="0" lang="en-CH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9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AC06E-7765-4E50-B136-9CAEE89FE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7AA6C-4624-96ED-F103-5C7C986F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76AE-FF87-796B-7A32-7E6F03089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Association request can come at any point in time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From there to reaching state 4 (or when AID Assignment is sent), it might take some time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In the meantime we can go through EDP Epoch completion and transient period</a:t>
            </a:r>
          </a:p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And AID Assignment frame has to reach non-AP MLD to be fully functional</a:t>
            </a:r>
          </a:p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=&gt; need to reduce scenarios/complexity/ambiguity</a:t>
            </a:r>
          </a:p>
          <a:p>
            <a:endParaRPr lang="en-CH" dirty="0">
              <a:cs typeface="Times New Roman"/>
            </a:endParaRPr>
          </a:p>
          <a:p>
            <a:endParaRPr lang="en-CH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566F6-5C06-C319-D7AA-BB5EB4AED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6C45A-BF2A-D8E4-F81D-C40204A7B7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5EB7A4-A499-38BD-1912-3F0FC8EC6C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6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7" descr="A diagram of a diagram&#10;&#10;AI-generated content may be incorrect.">
            <a:extLst>
              <a:ext uri="{FF2B5EF4-FFF2-40B4-BE49-F238E27FC236}">
                <a16:creationId xmlns:a16="http://schemas.microsoft.com/office/drawing/2014/main" id="{40514CA2-8B60-D7B5-559E-42913F67E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5184" y="2719657"/>
            <a:ext cx="7635893" cy="34434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9B2AF-FF1A-4A03-D74B-34D64E89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4E30-AA88-E217-21DB-B3444DBE1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32" y="1751014"/>
            <a:ext cx="10361084" cy="4113213"/>
          </a:xfrm>
        </p:spPr>
        <p:txBody>
          <a:bodyPr/>
          <a:lstStyle/>
          <a:p>
            <a:r>
              <a:rPr lang="en-CH" u="sng"/>
              <a:t>Introduce AID-List Element in Association Response</a:t>
            </a:r>
          </a:p>
          <a:p>
            <a:endParaRPr lang="en-CH"/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E5E53-5896-8341-0DD1-537F37BAA6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876A-C679-B66B-06C8-2A5DF5B165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352C2A-6AE4-600F-98A9-686316745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220C279D-4C3C-A8DE-D962-B72DEF63D703}"/>
              </a:ext>
            </a:extLst>
          </p:cNvPr>
          <p:cNvSpPr/>
          <p:nvPr/>
        </p:nvSpPr>
        <p:spPr bwMode="auto">
          <a:xfrm>
            <a:off x="6120727" y="2720795"/>
            <a:ext cx="1062148" cy="802070"/>
          </a:xfrm>
          <a:prstGeom prst="wedgeRoundRectCallout">
            <a:avLst>
              <a:gd name="adj1" fmla="val 82775"/>
              <a:gd name="adj2" fmla="val 5604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Req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5E9FD301-AE3E-E650-8C66-A6ED4E327867}"/>
              </a:ext>
            </a:extLst>
          </p:cNvPr>
          <p:cNvSpPr/>
          <p:nvPr/>
        </p:nvSpPr>
        <p:spPr bwMode="auto">
          <a:xfrm>
            <a:off x="7951464" y="3892005"/>
            <a:ext cx="1062148" cy="802070"/>
          </a:xfrm>
          <a:prstGeom prst="wedgeRoundRectCallout">
            <a:avLst>
              <a:gd name="adj1" fmla="val -69884"/>
              <a:gd name="adj2" fmla="val -970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Resp with AID-List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F208D5-3976-D199-CC83-6503CA77559B}"/>
              </a:ext>
            </a:extLst>
          </p:cNvPr>
          <p:cNvCxnSpPr/>
          <p:nvPr/>
        </p:nvCxnSpPr>
        <p:spPr bwMode="auto">
          <a:xfrm>
            <a:off x="7607101" y="3355745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828002-0196-387E-3698-81986D4C9FFC}"/>
              </a:ext>
            </a:extLst>
          </p:cNvPr>
          <p:cNvCxnSpPr/>
          <p:nvPr/>
        </p:nvCxnSpPr>
        <p:spPr bwMode="auto">
          <a:xfrm>
            <a:off x="7722288" y="3355745"/>
            <a:ext cx="0" cy="334240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00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9FDDE-7A43-E46B-EDF3-A806490A2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E70F-338D-C5D0-FF5F-D1EF6D62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FD29D-81DE-6917-79F1-5F315B21B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Problem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Proposal of AID-List in Assoc Response</a:t>
            </a:r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108A1-CE9B-76D9-D33E-17A5C87097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0F31B-87E7-BBB2-0207-338DD46FA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3E87E8-F815-4792-A5BC-12D6988C7C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15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agree on adding AID-List Element in the Association Response to guarantee AIDs at any moment in the EDP epoch timeline? 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Abstain</a:t>
            </a:r>
          </a:p>
          <a:p>
            <a:endParaRPr lang="en-US" b="0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0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364</Words>
  <Application>Microsoft Macintosh PowerPoint</Application>
  <PresentationFormat>Widescreen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TGbi – AID-List distribution close to epoch end</vt:lpstr>
      <vt:lpstr>Problem</vt:lpstr>
      <vt:lpstr>Problem scenario</vt:lpstr>
      <vt:lpstr>Problem scenario</vt:lpstr>
      <vt:lpstr>Proposal</vt:lpstr>
      <vt:lpstr>Summary</vt:lpstr>
      <vt:lpstr>Straw 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subject/>
  <dc:creator/>
  <cp:keywords/>
  <dc:description/>
  <cp:lastModifiedBy>Domenico Ficara (dficara)</cp:lastModifiedBy>
  <cp:revision>23</cp:revision>
  <cp:lastPrinted>1601-01-01T00:00:00Z</cp:lastPrinted>
  <dcterms:created xsi:type="dcterms:W3CDTF">2018-05-10T16:45:22Z</dcterms:created>
  <dcterms:modified xsi:type="dcterms:W3CDTF">2025-03-10T12:58:04Z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