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1034" r:id="rId3"/>
    <p:sldId id="1058" r:id="rId4"/>
    <p:sldId id="1059" r:id="rId5"/>
    <p:sldId id="1053" r:id="rId6"/>
    <p:sldId id="1056" r:id="rId7"/>
    <p:sldId id="1069" r:id="rId8"/>
    <p:sldId id="1070" r:id="rId9"/>
    <p:sldId id="1057" r:id="rId10"/>
    <p:sldId id="1011" r:id="rId11"/>
    <p:sldId id="1071" r:id="rId12"/>
    <p:sldId id="1075" r:id="rId13"/>
    <p:sldId id="1076" r:id="rId14"/>
    <p:sldId id="1072" r:id="rId15"/>
    <p:sldId id="1074" r:id="rId16"/>
    <p:sldId id="1079" r:id="rId17"/>
    <p:sldId id="1078" r:id="rId18"/>
    <p:sldId id="1061" r:id="rId19"/>
    <p:sldId id="1062" r:id="rId20"/>
    <p:sldId id="1063" r:id="rId21"/>
    <p:sldId id="1064" r:id="rId22"/>
    <p:sldId id="1065" r:id="rId23"/>
    <p:sldId id="1066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66590" autoAdjust="0"/>
  </p:normalViewPr>
  <p:slideViewPr>
    <p:cSldViewPr>
      <p:cViewPr varScale="1">
        <p:scale>
          <a:sx n="77" d="100"/>
          <a:sy n="77" d="100"/>
        </p:scale>
        <p:origin x="28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584" y="9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8654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55489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95116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18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1374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6433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smtClean="0"/>
              <a:t>UL reachability</a:t>
            </a:r>
            <a:r>
              <a:rPr lang="ko-KR" altLang="en-US" baseline="0" smtClean="0"/>
              <a:t>의 모호성을 해결하기 위한 것이 갈 수 있다</a:t>
            </a:r>
            <a:endParaRPr lang="en-US" altLang="ko-KR" baseline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5283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2662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9550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1722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66625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62388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8225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3705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55214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451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684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996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388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912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1392" y="6475413"/>
            <a:ext cx="19925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 et. al,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802.11-25/0300r0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Reachability of mmWave Link- Follow Up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2025-04-08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744882"/>
              </p:ext>
            </p:extLst>
          </p:nvPr>
        </p:nvGraphicFramePr>
        <p:xfrm>
          <a:off x="762000" y="2895605"/>
          <a:ext cx="7620000" cy="317912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554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hg.cho@lge.com</a:t>
                      </a:r>
                      <a:endParaRPr lang="en-US" altLang="ko-KR" sz="1100" dirty="0" smtClean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 550, San Diego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sanggook.kim@lge.com</a:t>
                      </a:r>
                      <a:endParaRPr lang="ko-KR" altLang="en-US" sz="11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smtClean="0"/>
              <a:t>[1] 11-24-0805-01, Reachability of mmWave Link, LGE</a:t>
            </a:r>
          </a:p>
          <a:p>
            <a:pPr marL="0" indent="0">
              <a:buNone/>
            </a:pPr>
            <a:r>
              <a:rPr lang="en-US" altLang="ko-KR" sz="2000" b="0" smtClean="0"/>
              <a:t>[2] 11-24-0823-01, IMMW further simplications to promote IMMW adoption, Samsung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z="1600"/>
          </a:p>
          <a:p>
            <a:pPr lvl="1"/>
            <a:r>
              <a:rPr lang="en-US" altLang="ko-KR" smtClean="0"/>
              <a:t>TGbq defines a mechanism to estimate reachability between STAs operating on a link in a mmWave band</a:t>
            </a:r>
          </a:p>
          <a:p>
            <a:pPr lvl="2"/>
            <a:r>
              <a:rPr lang="en-US" altLang="ko-KR" smtClean="0"/>
              <a:t>How to estimate the reachability is TBD</a:t>
            </a:r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z="1600"/>
          </a:p>
          <a:p>
            <a:pPr lvl="1"/>
            <a:r>
              <a:rPr lang="en-US" altLang="ko-KR" smtClean="0"/>
              <a:t>TGbq defines a mechanism to estimate the reachablity of a mmWave link which is conducted in a sub-7GHz link </a:t>
            </a:r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2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z="1600"/>
          </a:p>
          <a:p>
            <a:pPr lvl="1"/>
            <a:r>
              <a:rPr lang="en-US" altLang="ko-KR" smtClean="0"/>
              <a:t>TGbq defines a reachability estimation mechanism of a mmWave link which is conducted only by an AP in a sub-7GHz link</a:t>
            </a:r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mtClean="0"/>
          </a:p>
          <a:p>
            <a:pPr lvl="1"/>
            <a:r>
              <a:rPr lang="en-US" altLang="ko-KR" smtClean="0"/>
              <a:t>To estimate reachability of a mmWave link, a STA can deliver some information to another STA in the sub-7GHz link</a:t>
            </a:r>
          </a:p>
          <a:p>
            <a:pPr lvl="2"/>
            <a:r>
              <a:rPr lang="en-US" altLang="ko-KR" smtClean="0"/>
              <a:t>Detailed information is TBD but we can consider the followings</a:t>
            </a:r>
          </a:p>
          <a:p>
            <a:pPr lvl="3"/>
            <a:r>
              <a:rPr lang="en-US" altLang="ko-KR" smtClean="0"/>
              <a:t>Sub-7GHz EIRP</a:t>
            </a:r>
          </a:p>
          <a:p>
            <a:pPr lvl="3"/>
            <a:r>
              <a:rPr lang="en-US" altLang="ko-KR" smtClean="0"/>
              <a:t>mmWave EIRP</a:t>
            </a:r>
          </a:p>
          <a:p>
            <a:pPr lvl="3"/>
            <a:r>
              <a:rPr lang="en-US" altLang="ko-KR" smtClean="0"/>
              <a:t>mmWave RX antenna gain</a:t>
            </a:r>
            <a:endParaRPr lang="en-US" altLang="ko-KR" sz="2200" smtClean="0"/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63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z="1600"/>
          </a:p>
          <a:p>
            <a:pPr lvl="1"/>
            <a:r>
              <a:rPr lang="en-US" altLang="ko-KR" smtClean="0"/>
              <a:t>TGbq supports a mechanism for a STA to deliver the estimation result of the mmWave link’s reachablity to another STA through sub-7GHz link</a:t>
            </a:r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TGbq?</a:t>
            </a:r>
            <a:endParaRPr lang="en-US" altLang="ko-KR" sz="1600"/>
          </a:p>
          <a:p>
            <a:pPr lvl="1"/>
            <a:r>
              <a:rPr lang="en-US" altLang="ko-KR" smtClean="0"/>
              <a:t>If some STAs are estimated as unreachable in a initial reachability estimation of a mmWave link conducted in a sub-7GHz link, those STAs are excluded in the following beamforming trainings in the mmWave link</a:t>
            </a:r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90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/>
              <a:t>Do you support the following text in TGbq</a:t>
            </a:r>
            <a:r>
              <a:rPr lang="en-US" altLang="ko-KR" smtClean="0"/>
              <a:t>?</a:t>
            </a:r>
          </a:p>
          <a:p>
            <a:pPr lvl="1"/>
            <a:r>
              <a:rPr lang="en-US" altLang="ko-KR" smtClean="0"/>
              <a:t>A STA needs to report </a:t>
            </a:r>
            <a:r>
              <a:rPr lang="en-US" altLang="ko-KR" smtClean="0"/>
              <a:t>some information to resolve the ambiguity in UL reachability</a:t>
            </a:r>
            <a:r>
              <a:rPr lang="en-US" altLang="ko-KR" smtClean="0"/>
              <a:t> </a:t>
            </a:r>
            <a:r>
              <a:rPr lang="en-US" altLang="ko-KR" smtClean="0"/>
              <a:t>of its mmWave link through the sub-7GHz link if the </a:t>
            </a:r>
            <a:r>
              <a:rPr lang="en-US" altLang="ko-KR" smtClean="0"/>
              <a:t>beamforming training in mmWave link is failed.</a:t>
            </a:r>
          </a:p>
          <a:p>
            <a:pPr marL="457200" lvl="1" indent="0">
              <a:buNone/>
            </a:pPr>
            <a:endParaRPr lang="en-US" altLang="ko-KR" smtClean="0"/>
          </a:p>
          <a:p>
            <a:r>
              <a:rPr lang="en-US" altLang="ko-KR" smtClean="0"/>
              <a:t>Y/N/A</a:t>
            </a:r>
            <a:r>
              <a:rPr lang="en-US" altLang="ko-KR" dirty="0"/>
              <a:t>: //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8" y="6475413"/>
            <a:ext cx="165269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2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mmWave Reachability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r>
              <a:rPr lang="en-US" altLang="ko-KR" sz="2000" smtClean="0"/>
              <a:t>System Model</a:t>
            </a:r>
            <a:endParaRPr lang="en-US" altLang="ko-KR" sz="160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765121" y="3051601"/>
            <a:ext cx="1267182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5459" y="2211049"/>
            <a:ext cx="1066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</a:t>
            </a:r>
          </a:p>
          <a:p>
            <a:pPr algn="ctr"/>
            <a:r>
              <a:rPr lang="en-US" altLang="ko-KR" sz="2400" smtClean="0"/>
              <a:t>MLD</a:t>
            </a:r>
            <a:endParaRPr lang="ko-KR" altLang="en-US" sz="2400"/>
          </a:p>
        </p:txBody>
      </p:sp>
      <p:sp>
        <p:nvSpPr>
          <p:cNvPr id="11" name="직사각형 10"/>
          <p:cNvSpPr/>
          <p:nvPr/>
        </p:nvSpPr>
        <p:spPr bwMode="auto">
          <a:xfrm>
            <a:off x="6916638" y="3051601"/>
            <a:ext cx="1274719" cy="2362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3023" y="2286000"/>
            <a:ext cx="1333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Non-AP MLD</a:t>
            </a:r>
            <a:endParaRPr lang="ko-KR" altLang="en-US" sz="2400"/>
          </a:p>
        </p:txBody>
      </p:sp>
      <p:cxnSp>
        <p:nvCxnSpPr>
          <p:cNvPr id="14" name="직선 연결선 13"/>
          <p:cNvCxnSpPr/>
          <p:nvPr/>
        </p:nvCxnSpPr>
        <p:spPr bwMode="auto">
          <a:xfrm>
            <a:off x="1931962" y="3661201"/>
            <a:ext cx="51165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>
            <a:stCxn id="21" idx="3"/>
            <a:endCxn id="25" idx="1"/>
          </p:cNvCxnSpPr>
          <p:nvPr/>
        </p:nvCxnSpPr>
        <p:spPr bwMode="auto">
          <a:xfrm>
            <a:off x="1905000" y="4722121"/>
            <a:ext cx="51571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2976509" y="3231694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1 (L1) : sub-7GHz link</a:t>
            </a:r>
            <a:endParaRPr lang="ko-KR" altLang="en-US" sz="2000"/>
          </a:p>
        </p:txBody>
      </p:sp>
      <p:sp>
        <p:nvSpPr>
          <p:cNvPr id="17" name="TextBox 16"/>
          <p:cNvSpPr txBox="1"/>
          <p:nvPr/>
        </p:nvSpPr>
        <p:spPr>
          <a:xfrm>
            <a:off x="2976509" y="4261247"/>
            <a:ext cx="342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mtClean="0"/>
              <a:t>Link 2 (L2) : mmWave link</a:t>
            </a:r>
            <a:endParaRPr lang="ko-KR" altLang="en-US" sz="2000"/>
          </a:p>
        </p:txBody>
      </p:sp>
      <p:sp>
        <p:nvSpPr>
          <p:cNvPr id="18" name="TextBox 17"/>
          <p:cNvSpPr txBox="1"/>
          <p:nvPr/>
        </p:nvSpPr>
        <p:spPr>
          <a:xfrm>
            <a:off x="696913" y="5454709"/>
            <a:ext cx="821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smtClean="0"/>
              <a:t>We want to estimate link 2’s reachability using frame exchanges in link 1</a:t>
            </a:r>
            <a:endParaRPr lang="ko-KR" altLang="en-US" sz="2400"/>
          </a:p>
        </p:txBody>
      </p:sp>
      <p:sp>
        <p:nvSpPr>
          <p:cNvPr id="19" name="직사각형 18"/>
          <p:cNvSpPr/>
          <p:nvPr/>
        </p:nvSpPr>
        <p:spPr bwMode="auto">
          <a:xfrm>
            <a:off x="917521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6608" y="34317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1</a:t>
            </a:r>
            <a:endParaRPr lang="ko-KR" altLang="en-US" sz="2400"/>
          </a:p>
        </p:txBody>
      </p:sp>
      <p:sp>
        <p:nvSpPr>
          <p:cNvPr id="21" name="직사각형 20"/>
          <p:cNvSpPr/>
          <p:nvPr/>
        </p:nvSpPr>
        <p:spPr bwMode="auto">
          <a:xfrm>
            <a:off x="917521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6608" y="4458949"/>
            <a:ext cx="86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AP 2</a:t>
            </a:r>
            <a:endParaRPr lang="ko-KR" altLang="en-US" sz="2400"/>
          </a:p>
        </p:txBody>
      </p:sp>
      <p:sp>
        <p:nvSpPr>
          <p:cNvPr id="23" name="직사각형 22"/>
          <p:cNvSpPr/>
          <p:nvPr/>
        </p:nvSpPr>
        <p:spPr bwMode="auto">
          <a:xfrm>
            <a:off x="7062129" y="32809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11216" y="3431749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1</a:t>
            </a:r>
            <a:endParaRPr lang="ko-KR" altLang="en-US" sz="2400"/>
          </a:p>
        </p:txBody>
      </p:sp>
      <p:sp>
        <p:nvSpPr>
          <p:cNvPr id="25" name="직사각형 24"/>
          <p:cNvSpPr/>
          <p:nvPr/>
        </p:nvSpPr>
        <p:spPr bwMode="auto">
          <a:xfrm>
            <a:off x="7062129" y="4308194"/>
            <a:ext cx="987479" cy="82785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111216" y="4499918"/>
            <a:ext cx="95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smtClean="0"/>
              <a:t>STA 2</a:t>
            </a:r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22065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(1/4)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DL reachability</a:t>
                </a:r>
              </a:p>
              <a:p>
                <a:pPr lvl="1"/>
                <a:r>
                  <a:rPr lang="en-US" altLang="ko-KR" sz="1600" smtClean="0"/>
                  <a:t>If estimated received power exceeds given threshold, we can judge that the link is reachable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Estimated receive power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</a:t>
                </a:r>
                <a:r>
                  <a:rPr lang="en-US" altLang="ko-KR" sz="1600"/>
                  <a:t>T</a:t>
                </a:r>
                <a:r>
                  <a:rPr lang="en-US" altLang="ko-KR" sz="1600" smtClean="0"/>
                  <a:t>ransmit power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antenna gain of AP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Pathloss of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Receive antenna gain of non-AP STA in a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Margin to compensate some impairments or blockage in a mmwave link</a:t>
                </a:r>
                <a:endParaRPr lang="en-US" altLang="ko-KR" sz="1600"/>
              </a:p>
              <a:p>
                <a:pPr lvl="2"/>
                <a:endParaRPr lang="en-US" altLang="ko-KR" sz="1400" smtClean="0"/>
              </a:p>
              <a:p>
                <a:pPr lvl="1"/>
                <a:r>
                  <a:rPr lang="en-US" altLang="ko-KR" sz="1600" smtClean="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𝑥𝑃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</a:t>
                </a:r>
                <a:r>
                  <a:rPr lang="en-US" altLang="ko-KR" sz="1600" b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) need to be given</a:t>
                </a:r>
              </a:p>
              <a:p>
                <a:pPr lvl="2"/>
                <a:r>
                  <a:rPr lang="en-US" altLang="ko-KR" sz="1600" smtClean="0"/>
                  <a:t>Pathloss: It can be estimated based on the pathloss of the sub-7GHz link.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It should be delivered </a:t>
                </a:r>
                <a:r>
                  <a:rPr lang="en-US" altLang="ko-KR" sz="1600"/>
                  <a:t>from non-AP </a:t>
                </a:r>
                <a:r>
                  <a:rPr lang="en-US" altLang="ko-KR" sz="1600" smtClean="0"/>
                  <a:t>STA 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l="-620" t="-843" b="-463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MmWave reachability estimation in sub-7GHz band can provide following benefits</a:t>
            </a:r>
          </a:p>
          <a:p>
            <a:pPr lvl="1"/>
            <a:r>
              <a:rPr lang="en-US" altLang="ko-KR" sz="1800" smtClean="0"/>
              <a:t>It can prevent direct scanning of mmWave link so that STA computation burden can be minimized</a:t>
            </a:r>
          </a:p>
          <a:p>
            <a:pPr lvl="1"/>
            <a:r>
              <a:rPr lang="en-US" altLang="ko-KR" sz="1800" smtClean="0"/>
              <a:t>It doesn’t require mmWave beam training procedure for the reachability estimation, which consumes lots of wireless medium</a:t>
            </a:r>
          </a:p>
          <a:p>
            <a:r>
              <a:rPr lang="en-US" altLang="ko-KR" sz="2000" smtClean="0"/>
              <a:t>However, estimation in sub-7GHz only can be risky</a:t>
            </a:r>
          </a:p>
          <a:p>
            <a:pPr lvl="1"/>
            <a:r>
              <a:rPr lang="en-US" altLang="ko-KR" sz="1800" smtClean="0"/>
              <a:t>mmWave specific characteristics can emerge (e.g., blockage) </a:t>
            </a:r>
          </a:p>
          <a:p>
            <a:r>
              <a:rPr lang="en-US" altLang="ko-KR" sz="2000" smtClean="0"/>
              <a:t>Therefore, we propose a two-step reachability estimation for IMMW</a:t>
            </a:r>
          </a:p>
          <a:p>
            <a:pPr lvl="1"/>
            <a:r>
              <a:rPr lang="en-US" altLang="ko-KR" sz="1800" smtClean="0"/>
              <a:t>First step is the estimation in sub-7GHz, aiming rough estimation</a:t>
            </a:r>
          </a:p>
          <a:p>
            <a:pPr lvl="1"/>
            <a:r>
              <a:rPr lang="en-US" altLang="ko-KR" sz="1800" smtClean="0"/>
              <a:t>Second step is the estimation in mmWave band, using beam training procedure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(2/4)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mmWave pathloss</a:t>
                </a:r>
              </a:p>
              <a:p>
                <a:pPr lvl="2"/>
                <a:r>
                  <a:rPr lang="en-US" altLang="ko-KR" smtClean="0"/>
                  <a:t>Ideally, mmwave path-loss can be represented as below</a:t>
                </a: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+20</m:t>
                    </m:r>
                    <m:func>
                      <m:func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func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ko-KR" altLang="en-US" b="0" i="1" smtClean="0">
                        <a:latin typeface="Cambria Math" panose="02040503050406030204" pitchFamily="18" charset="0"/>
                      </a:rPr>
                      <m:t>𝛼</m:t>
                    </m:r>
                    <m:func>
                      <m:func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ko-KR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func>
                  </m:oMath>
                </a14:m>
                <a:endParaRPr lang="en-US" altLang="ko-KR" smtClean="0">
                  <a:latin typeface="+mj-lt"/>
                </a:endParaRP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altLang="ko-KR" sz="1400" smtClean="0"/>
                  <a:t>path-loss constant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altLang="ko-KR" sz="1400" smtClean="0"/>
                  <a:t>: mmWave center frequency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ko-KR" altLang="en-US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altLang="ko-KR" sz="14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path-loss exponent</a:t>
                </a:r>
              </a:p>
              <a:p>
                <a:pPr lvl="4"/>
                <a14:m>
                  <m:oMath xmlns:m="http://schemas.openxmlformats.org/officeDocument/2006/math">
                    <m:r>
                      <a:rPr lang="en-US" altLang="ko-KR" sz="14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sz="1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400" smtClean="0"/>
                  <a:t> distance </a:t>
                </a:r>
                <a:r>
                  <a:rPr lang="en-US" altLang="ko-KR" sz="1400"/>
                  <a:t>between AP and non-AP STA</a:t>
                </a:r>
                <a:endParaRPr lang="en-US" altLang="ko-KR" sz="1400" smtClean="0"/>
              </a:p>
              <a:p>
                <a:pPr lvl="3"/>
                <a:r>
                  <a:rPr lang="en-US" altLang="ko-KR" smtClean="0"/>
                  <a:t>However, in practical environment, additional factors (blockage, shadowing…) need to be considered.</a:t>
                </a:r>
              </a:p>
              <a:p>
                <a:pPr lvl="3"/>
                <a:r>
                  <a:rPr lang="en-US" altLang="ko-KR" smtClean="0"/>
                  <a:t>We need further study to handle those factors  </a:t>
                </a:r>
              </a:p>
              <a:p>
                <a:pPr lvl="2"/>
                <a:r>
                  <a:rPr lang="en-US" altLang="ko-KR"/>
                  <a:t>We can derive the distance between AP and non-AP STA as follows:</a:t>
                </a:r>
                <a:endParaRPr lang="en-US" altLang="ko-KR" i="1">
                  <a:latin typeface="Cambria Math" panose="02040503050406030204" pitchFamily="18" charset="0"/>
                </a:endParaRPr>
              </a:p>
              <a:p>
                <a:pPr lvl="3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en-US" altLang="ko-KR">
                    <a:latin typeface="Cambria Math" panose="02040503050406030204" pitchFamily="18" charset="0"/>
                    <a:ea typeface="Cambria Math" panose="02040503050406030204" pitchFamily="18" charset="0"/>
                  </a:rPr>
                  <a:t>	 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ko-KR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>
                        <a:latin typeface="Cambria Math" panose="02040503050406030204" pitchFamily="18" charset="0"/>
                      </a:rPr>
                      <m:t>g</m:t>
                    </m:r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altLang="ko-KR"/>
              </a:p>
              <a:p>
                <a:pPr lvl="3"/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𝑃𝐿</m:t>
                            </m:r>
                          </m:e>
                          <m:sub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altLang="ko-KR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altLang="ko-KR"/>
              </a:p>
              <a:p>
                <a:pPr lvl="2"/>
                <a:r>
                  <a:rPr lang="en-US" altLang="ko-KR" smtClean="0"/>
                  <a:t>Since </a:t>
                </a:r>
                <a:r>
                  <a:rPr lang="en-US" altLang="ko-KR"/>
                  <a:t>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), remaining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/>
                  <a:t>) need to be </a:t>
                </a:r>
                <a:r>
                  <a:rPr lang="en-US" altLang="ko-KR" smtClean="0"/>
                  <a:t>given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 b="-884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8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(3/4)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</p:spPr>
            <p:txBody>
              <a:bodyPr/>
              <a:lstStyle/>
              <a:p>
                <a:pPr lvl="1"/>
                <a:r>
                  <a:rPr lang="en-US" altLang="ko-KR" sz="1800" smtClean="0"/>
                  <a:t>In summary, the parameters below should be delivered from </a:t>
                </a:r>
                <a:r>
                  <a:rPr lang="en-US" altLang="ko-KR" sz="1800"/>
                  <a:t>non-AP STA </a:t>
                </a:r>
                <a:r>
                  <a:rPr lang="en-US" altLang="ko-KR" sz="1800" smtClean="0"/>
                  <a:t>for DL reachability estimation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RX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 smtClean="0"/>
                  <a:t>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TX antenna gain at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side in sub-7GHz link</a:t>
                </a:r>
                <a:endParaRPr lang="en-US" altLang="ko-KR" sz="1600"/>
              </a:p>
              <a:p>
                <a:pPr lvl="2"/>
                <a:endParaRPr lang="en-US" altLang="ko-KR" smtClean="0"/>
              </a:p>
              <a:p>
                <a:pPr lvl="2"/>
                <a:endParaRPr lang="en-US" altLang="ko-KR"/>
              </a:p>
              <a:p>
                <a:pPr lvl="2"/>
                <a:endParaRPr lang="en-US" altLang="ko-KR"/>
              </a:p>
              <a:p>
                <a:pPr lvl="2"/>
                <a:endParaRPr lang="en-US" altLang="ko-KR" sz="180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752600"/>
                <a:ext cx="7858125" cy="4343400"/>
              </a:xfrm>
              <a:blipFill rotWithShape="0">
                <a:blip r:embed="rId3"/>
                <a:stretch>
                  <a:fillRect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Reachability </a:t>
            </a:r>
            <a:r>
              <a:rPr lang="en-US" altLang="ko-KR" smtClean="0"/>
              <a:t>Estimation (4/4)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UL reachability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altLang="ko-KR" sz="1600" smtClean="0"/>
              </a:p>
              <a:p>
                <a:pPr lvl="1"/>
                <a:r>
                  <a:rPr lang="en-US" altLang="ko-KR" sz="1800"/>
                  <a:t>Since AP knows its own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𝐴𝑃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/>
                  <a:t>), remaining </a:t>
                </a:r>
                <a:r>
                  <a:rPr lang="en-US" altLang="ko-KR" sz="1800" smtClean="0"/>
                  <a:t>three </a:t>
                </a:r>
                <a:r>
                  <a:rPr lang="en-US" altLang="ko-KR" sz="1800"/>
                  <a:t>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,</a:t>
                </a:r>
                <a:r>
                  <a:rPr lang="en-US" altLang="ko-KR" sz="180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800" smtClean="0"/>
                  <a:t>) </a:t>
                </a:r>
                <a:r>
                  <a:rPr lang="en-US" altLang="ko-KR" sz="1800"/>
                  <a:t>need to be </a:t>
                </a:r>
                <a:r>
                  <a:rPr lang="en-US" altLang="ko-KR" sz="1800" smtClean="0"/>
                  <a:t>given</a:t>
                </a:r>
              </a:p>
              <a:p>
                <a:pPr lvl="1"/>
                <a:r>
                  <a:rPr lang="en-US" altLang="ko-KR" sz="1800" smtClean="0"/>
                  <a:t>Similar to DL reachability case, </a:t>
                </a:r>
                <a:r>
                  <a:rPr lang="en-US" altLang="ko-KR" sz="1800"/>
                  <a:t>we need two parameters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800" smtClean="0"/>
                  <a:t>) for the pathloss estimation.   </a:t>
                </a:r>
              </a:p>
              <a:p>
                <a:pPr lvl="1"/>
                <a:endParaRPr lang="en-US" altLang="ko-KR" sz="1800"/>
              </a:p>
              <a:p>
                <a:pPr lvl="1"/>
                <a:r>
                  <a:rPr lang="en-US" altLang="ko-KR" sz="1800"/>
                  <a:t>In summary, the parameters below should be delivered from non-AP STA for </a:t>
                </a:r>
                <a:r>
                  <a:rPr lang="en-US" altLang="ko-KR" sz="1800" smtClean="0"/>
                  <a:t>UL </a:t>
                </a:r>
                <a:r>
                  <a:rPr lang="en-US" altLang="ko-KR" sz="1800"/>
                  <a:t>reachability estimation</a:t>
                </a:r>
                <a:r>
                  <a:rPr lang="en-US" altLang="ko-KR" sz="1800" smtClean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/>
                  <a:t>: Transmit power of the </a:t>
                </a:r>
                <a:r>
                  <a:rPr lang="en-US" altLang="ko-KR" sz="1600"/>
                  <a:t>non-AP STA </a:t>
                </a:r>
                <a:r>
                  <a:rPr lang="en-US" altLang="ko-KR" sz="1600" smtClean="0"/>
                  <a:t>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i="1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 smtClean="0">
                    <a:latin typeface="+mj-lt"/>
                  </a:rPr>
                  <a:t>Transmit antenna gain of the</a:t>
                </a:r>
                <a:r>
                  <a:rPr lang="en-US" altLang="ko-KR" sz="1600"/>
                  <a:t> non-AP</a:t>
                </a:r>
                <a:r>
                  <a:rPr lang="en-US" altLang="ko-KR" sz="1600" smtClean="0">
                    <a:latin typeface="+mj-lt"/>
                  </a:rPr>
                  <a:t>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  <a:endParaRPr lang="en-US" altLang="ko-KR" sz="160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Required Signaling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sz="2000" smtClean="0"/>
                  <a:t>Required signaling for the DL&amp;UL reachability estimation</a:t>
                </a:r>
              </a:p>
              <a:p>
                <a:pPr lvl="1"/>
                <a:r>
                  <a:rPr lang="en-US" altLang="ko-KR" sz="1800" smtClean="0"/>
                  <a:t>Let us take the union of parameters for DL and UL reachability estimation</a:t>
                </a:r>
              </a:p>
              <a:p>
                <a:pPr lvl="1"/>
                <a:endParaRPr lang="en-US" altLang="ko-KR" sz="1800" smtClean="0"/>
              </a:p>
              <a:p>
                <a:pPr lvl="1"/>
                <a:r>
                  <a:rPr lang="en-US" altLang="ko-KR" sz="1800" smtClean="0"/>
                  <a:t>Following parameters need to be delivered from </a:t>
                </a:r>
                <a:r>
                  <a:rPr lang="en-US" altLang="ko-KR" sz="1800"/>
                  <a:t>non-AP STA </a:t>
                </a:r>
                <a:endParaRPr lang="en-US" altLang="ko-KR" sz="1800" smtClean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power of the non-AP STA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 smtClean="0">
                    <a:latin typeface="Cambria Math" panose="02040503050406030204" pitchFamily="18" charset="0"/>
                  </a:rPr>
                  <a:t>: </a:t>
                </a:r>
                <a:r>
                  <a:rPr lang="en-US" altLang="ko-KR" sz="1600"/>
                  <a:t>Transmit antenna gain of the non-AP STA in mmwave </a:t>
                </a:r>
                <a:r>
                  <a:rPr lang="en-US" altLang="ko-KR" sz="1600" smtClean="0"/>
                  <a:t>link</a:t>
                </a:r>
                <a:endParaRPr lang="en-US" altLang="ko-KR" sz="1600" i="1" smtClean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Receive </a:t>
                </a:r>
                <a:r>
                  <a:rPr lang="en-US" altLang="ko-KR" sz="1600"/>
                  <a:t>antenna gain at the non-AP STA side in mmwave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𝑇𝑥𝑃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600" i="1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altLang="ko-KR" sz="1600"/>
                  <a:t> Transmit power of the non-AP STA in sub-7GHz link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𝑇𝑋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𝑆𝑇𝐴</m:t>
                        </m:r>
                        <m:r>
                          <a:rPr lang="en-US" altLang="ko-KR" sz="16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/>
                  <a:t>: </a:t>
                </a:r>
                <a:r>
                  <a:rPr lang="en-US" altLang="ko-KR" sz="1600" smtClean="0"/>
                  <a:t>Transmit </a:t>
                </a:r>
                <a:r>
                  <a:rPr lang="en-US" altLang="ko-KR" sz="1600"/>
                  <a:t>antenna gain at the non-AP STA side in sub-7GHz </a:t>
                </a:r>
                <a:r>
                  <a:rPr lang="en-US" altLang="ko-KR" sz="1600" smtClean="0"/>
                  <a:t>link</a:t>
                </a:r>
              </a:p>
              <a:p>
                <a:pPr lvl="2"/>
                <a:endParaRPr lang="en-US" altLang="ko-KR" sz="1600"/>
              </a:p>
              <a:p>
                <a:pPr lvl="1"/>
                <a:r>
                  <a:rPr lang="en-US" altLang="ko-KR" smtClean="0"/>
                  <a:t>For overhead reduction, we </a:t>
                </a:r>
                <a:r>
                  <a:rPr lang="en-US" altLang="ko-KR"/>
                  <a:t>can also consider </a:t>
                </a:r>
                <a:r>
                  <a:rPr lang="en-US" altLang="ko-KR" smtClean="0"/>
                  <a:t>following signaling</a:t>
                </a:r>
              </a:p>
              <a:p>
                <a:pPr lvl="2"/>
                <a:r>
                  <a:rPr lang="en-US" altLang="ko-KR" smtClean="0"/>
                  <a:t>Combine tx power and tx antenna gain into EIRP</a:t>
                </a:r>
              </a:p>
              <a:p>
                <a:pPr lvl="2"/>
                <a:r>
                  <a:rPr lang="en-US" altLang="ko-KR" smtClean="0"/>
                  <a:t>Consider delta txpower/EIRP for the mmWave link from sub-7GHz link</a:t>
                </a:r>
                <a:endParaRPr lang="en-US" altLang="ko-KR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843" r="-314" b="-547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Reachability Estimation Structure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smtClean="0"/>
              <a:t>Initial Reachability Estimation in Sub-7GHz [1]</a:t>
            </a:r>
          </a:p>
          <a:p>
            <a:pPr lvl="1"/>
            <a:r>
              <a:rPr lang="en-US" altLang="ko-KR" sz="1600" smtClean="0"/>
              <a:t>Rough estimation which cannot fully consider mmWave characteristics</a:t>
            </a:r>
          </a:p>
          <a:p>
            <a:pPr lvl="1"/>
            <a:r>
              <a:rPr lang="en-US" altLang="ko-KR" sz="1600" smtClean="0"/>
              <a:t>Find STAs which are highly likely to be reachable in mmWave band</a:t>
            </a:r>
            <a:endParaRPr lang="en-US" altLang="ko-KR" sz="1600"/>
          </a:p>
          <a:p>
            <a:r>
              <a:rPr lang="en-US" altLang="ko-KR" sz="1800" smtClean="0"/>
              <a:t>Reachability Update in mmWave</a:t>
            </a:r>
          </a:p>
          <a:p>
            <a:pPr lvl="1"/>
            <a:r>
              <a:rPr lang="en-US" altLang="ko-KR" sz="1600" smtClean="0"/>
              <a:t>Conduct beam traning only to the STAs which are initially estimated as ‘reachable’</a:t>
            </a:r>
          </a:p>
          <a:p>
            <a:pPr lvl="1"/>
            <a:r>
              <a:rPr lang="en-US" altLang="ko-KR" sz="1600" smtClean="0"/>
              <a:t>Based on the RSSI obtained in beam training procedure, reachabilty can be updated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7" name="이등변 삼각형 6"/>
          <p:cNvSpPr/>
          <p:nvPr/>
        </p:nvSpPr>
        <p:spPr bwMode="auto">
          <a:xfrm>
            <a:off x="2264834" y="3994037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타원 7"/>
          <p:cNvSpPr/>
          <p:nvPr/>
        </p:nvSpPr>
        <p:spPr bwMode="auto">
          <a:xfrm>
            <a:off x="1288280" y="50439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2264834" y="5614596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/>
          <p:cNvSpPr/>
          <p:nvPr/>
        </p:nvSpPr>
        <p:spPr bwMode="auto">
          <a:xfrm>
            <a:off x="3200400" y="52725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65967" y="4789904"/>
            <a:ext cx="668866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5129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blockage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121450" y="550047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1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008717" y="6046972"/>
            <a:ext cx="104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2</a:t>
            </a:r>
          </a:p>
          <a:p>
            <a:pPr algn="ctr"/>
            <a:r>
              <a:rPr lang="en-US" altLang="ko-KR" smtClean="0"/>
              <a:t>unreachable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3054351" y="578485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3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11004" y="3657600"/>
            <a:ext cx="3841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u="sng" smtClean="0"/>
              <a:t>Initial reachability estimation </a:t>
            </a:r>
            <a:r>
              <a:rPr lang="en-US" altLang="ko-KR" sz="1600" smtClean="0"/>
              <a:t>in sub-7GHz</a:t>
            </a:r>
            <a:endParaRPr lang="ko-KR" altLang="en-US" sz="1600"/>
          </a:p>
        </p:txBody>
      </p:sp>
      <p:sp>
        <p:nvSpPr>
          <p:cNvPr id="17" name="TextBox 16"/>
          <p:cNvSpPr txBox="1"/>
          <p:nvPr/>
        </p:nvSpPr>
        <p:spPr>
          <a:xfrm>
            <a:off x="5386239" y="3657600"/>
            <a:ext cx="3009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u="sng" smtClean="0"/>
              <a:t>Reachability update</a:t>
            </a:r>
            <a:r>
              <a:rPr lang="en-US" altLang="ko-KR" sz="1600" smtClean="0"/>
              <a:t> in mmWave</a:t>
            </a:r>
            <a:endParaRPr lang="ko-KR" altLang="en-US" sz="1600"/>
          </a:p>
        </p:txBody>
      </p:sp>
      <p:sp>
        <p:nvSpPr>
          <p:cNvPr id="18" name="이등변 삼각형 17"/>
          <p:cNvSpPr/>
          <p:nvPr/>
        </p:nvSpPr>
        <p:spPr bwMode="auto">
          <a:xfrm>
            <a:off x="6521644" y="3994037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19" name="타원 18"/>
          <p:cNvSpPr/>
          <p:nvPr/>
        </p:nvSpPr>
        <p:spPr bwMode="auto">
          <a:xfrm>
            <a:off x="5545090" y="5043904"/>
            <a:ext cx="533400" cy="4572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0" name="타원 19"/>
          <p:cNvSpPr/>
          <p:nvPr/>
        </p:nvSpPr>
        <p:spPr bwMode="auto">
          <a:xfrm>
            <a:off x="6521644" y="5614596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1" name="타원 20"/>
          <p:cNvSpPr/>
          <p:nvPr/>
        </p:nvSpPr>
        <p:spPr bwMode="auto">
          <a:xfrm>
            <a:off x="7457210" y="5272504"/>
            <a:ext cx="533400" cy="457200"/>
          </a:xfrm>
          <a:prstGeom prst="ellipse">
            <a:avLst/>
          </a:prstGeom>
          <a:solidFill>
            <a:srgbClr val="0000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22" name="직사각형 21"/>
          <p:cNvSpPr/>
          <p:nvPr/>
        </p:nvSpPr>
        <p:spPr bwMode="auto">
          <a:xfrm>
            <a:off x="7122777" y="4789904"/>
            <a:ext cx="668866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00010" y="45129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blockage</a:t>
            </a:r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378260" y="550047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1</a:t>
            </a:r>
          </a:p>
          <a:p>
            <a:pPr algn="ctr"/>
            <a:r>
              <a:rPr lang="en-US" altLang="ko-KR" smtClean="0"/>
              <a:t>reachable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6265527" y="6046972"/>
            <a:ext cx="1045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2</a:t>
            </a:r>
          </a:p>
          <a:p>
            <a:pPr algn="ctr"/>
            <a:r>
              <a:rPr lang="en-US" altLang="ko-KR" smtClean="0"/>
              <a:t>unreachable</a:t>
            </a:r>
            <a:endParaRPr lang="ko-KR" altLang="en-US"/>
          </a:p>
        </p:txBody>
      </p:sp>
      <p:sp>
        <p:nvSpPr>
          <p:cNvPr id="26" name="TextBox 25"/>
          <p:cNvSpPr txBox="1"/>
          <p:nvPr/>
        </p:nvSpPr>
        <p:spPr>
          <a:xfrm>
            <a:off x="7311161" y="5784850"/>
            <a:ext cx="123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STA 3 (Updated)</a:t>
            </a:r>
          </a:p>
          <a:p>
            <a:pPr algn="ctr"/>
            <a:r>
              <a:rPr lang="en-US" altLang="ko-KR" smtClean="0"/>
              <a:t>Reachable</a:t>
            </a:r>
          </a:p>
          <a:p>
            <a:pPr algn="ctr"/>
            <a:r>
              <a:rPr lang="en-US" altLang="ko-KR" smtClean="0">
                <a:sym typeface="Wingdings" panose="05000000000000000000" pitchFamily="2" charset="2"/>
              </a:rPr>
              <a:t> Unreachable</a:t>
            </a:r>
            <a:endParaRPr lang="ko-KR" altLang="en-US"/>
          </a:p>
        </p:txBody>
      </p:sp>
      <p:cxnSp>
        <p:nvCxnSpPr>
          <p:cNvPr id="28" name="직선 화살표 연결선 27"/>
          <p:cNvCxnSpPr>
            <a:stCxn id="7" idx="3"/>
            <a:endCxn id="10" idx="1"/>
          </p:cNvCxnSpPr>
          <p:nvPr/>
        </p:nvCxnSpPr>
        <p:spPr bwMode="auto">
          <a:xfrm>
            <a:off x="2531534" y="4527437"/>
            <a:ext cx="746981" cy="812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>
            <a:stCxn id="7" idx="3"/>
          </p:cNvCxnSpPr>
          <p:nvPr/>
        </p:nvCxnSpPr>
        <p:spPr bwMode="auto">
          <a:xfrm>
            <a:off x="2531534" y="4527437"/>
            <a:ext cx="0" cy="973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>
            <a:stCxn id="7" idx="3"/>
            <a:endCxn id="8" idx="7"/>
          </p:cNvCxnSpPr>
          <p:nvPr/>
        </p:nvCxnSpPr>
        <p:spPr bwMode="auto">
          <a:xfrm flipH="1">
            <a:off x="1743565" y="4527437"/>
            <a:ext cx="787969" cy="58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화살표 연결선 35"/>
          <p:cNvCxnSpPr>
            <a:stCxn id="18" idx="3"/>
            <a:endCxn id="19" idx="7"/>
          </p:cNvCxnSpPr>
          <p:nvPr/>
        </p:nvCxnSpPr>
        <p:spPr bwMode="auto">
          <a:xfrm flipH="1">
            <a:off x="6000375" y="4527437"/>
            <a:ext cx="787969" cy="5834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직선 화살표 연결선 38"/>
          <p:cNvCxnSpPr>
            <a:stCxn id="18" idx="3"/>
          </p:cNvCxnSpPr>
          <p:nvPr/>
        </p:nvCxnSpPr>
        <p:spPr bwMode="auto">
          <a:xfrm>
            <a:off x="6788344" y="4527437"/>
            <a:ext cx="0" cy="973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4" name="직선 화살표 연결선 43"/>
          <p:cNvCxnSpPr>
            <a:stCxn id="18" idx="3"/>
            <a:endCxn id="22" idx="1"/>
          </p:cNvCxnSpPr>
          <p:nvPr/>
        </p:nvCxnSpPr>
        <p:spPr bwMode="auto">
          <a:xfrm>
            <a:off x="6788344" y="4527437"/>
            <a:ext cx="334433" cy="3767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오른쪽 화살표 46"/>
          <p:cNvSpPr/>
          <p:nvPr/>
        </p:nvSpPr>
        <p:spPr bwMode="auto">
          <a:xfrm>
            <a:off x="4260033" y="4904204"/>
            <a:ext cx="684212" cy="3683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68751" y="4446772"/>
            <a:ext cx="1417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Beam training of </a:t>
            </a:r>
            <a:r>
              <a:rPr lang="en-US" altLang="ko-KR" u="sng" smtClean="0"/>
              <a:t>STA 1 and STA 3</a:t>
            </a:r>
            <a:endParaRPr lang="ko-KR" altLang="en-US" u="sng"/>
          </a:p>
        </p:txBody>
      </p:sp>
      <p:sp>
        <p:nvSpPr>
          <p:cNvPr id="49" name="TextBox 48"/>
          <p:cNvSpPr txBox="1"/>
          <p:nvPr/>
        </p:nvSpPr>
        <p:spPr>
          <a:xfrm>
            <a:off x="1900961" y="4128476"/>
            <a:ext cx="473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</a:t>
            </a:r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6157771" y="4128476"/>
            <a:ext cx="473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mtClean="0"/>
              <a:t>AP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13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Initial Reachability Estimation (1/2)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22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sz="2000" smtClean="0"/>
              <a:t>AP side reachability estimation</a:t>
            </a:r>
          </a:p>
          <a:p>
            <a:pPr lvl="1"/>
            <a:r>
              <a:rPr lang="en-US" altLang="ko-KR" sz="1800" smtClean="0"/>
              <a:t>APs need the reachability estimation for proper scheduling</a:t>
            </a:r>
          </a:p>
          <a:p>
            <a:pPr lvl="1"/>
            <a:r>
              <a:rPr lang="en-US" altLang="ko-KR" sz="1800" smtClean="0"/>
              <a:t>To reduce the STA side computation burden </a:t>
            </a:r>
          </a:p>
          <a:p>
            <a:pPr lvl="1"/>
            <a:endParaRPr lang="en-US" altLang="ko-KR" sz="1800" smtClean="0"/>
          </a:p>
          <a:p>
            <a:r>
              <a:rPr lang="en-US" altLang="ko-KR" sz="2000" smtClean="0"/>
              <a:t>DL reachability estimation</a:t>
            </a:r>
          </a:p>
          <a:p>
            <a:pPr lvl="1"/>
            <a:r>
              <a:rPr lang="en-US" altLang="ko-KR" sz="1800" smtClean="0"/>
              <a:t>For the reachability estimation, an AP needs  </a:t>
            </a:r>
            <a:r>
              <a:rPr lang="en-US" altLang="ko-KR" sz="1800" u="sng" smtClean="0"/>
              <a:t>mmWave RX antenna gain </a:t>
            </a:r>
            <a:r>
              <a:rPr lang="en-US" altLang="ko-KR" sz="1800" smtClean="0"/>
              <a:t>of the STA and pathloss</a:t>
            </a:r>
          </a:p>
          <a:p>
            <a:pPr lvl="1"/>
            <a:r>
              <a:rPr lang="en-US" altLang="ko-KR" sz="1800" smtClean="0"/>
              <a:t>For the path-loss estimation, an AP needs </a:t>
            </a:r>
            <a:r>
              <a:rPr lang="en-US" altLang="ko-KR" sz="1800" u="sng" smtClean="0"/>
              <a:t>EIRP of sub-7 UL </a:t>
            </a:r>
            <a:r>
              <a:rPr lang="en-US" altLang="ko-KR" sz="1800" smtClean="0"/>
              <a:t>transmission</a:t>
            </a:r>
          </a:p>
          <a:p>
            <a:pPr lvl="1"/>
            <a:endParaRPr lang="en-US" altLang="ko-KR" sz="1800"/>
          </a:p>
          <a:p>
            <a:r>
              <a:rPr lang="en-US" altLang="ko-KR" sz="2000" smtClean="0"/>
              <a:t>UL reachablity estimation </a:t>
            </a:r>
          </a:p>
          <a:p>
            <a:pPr lvl="1"/>
            <a:r>
              <a:rPr lang="en-US" altLang="ko-KR" sz="1800" smtClean="0"/>
              <a:t>For the reachability estimation, an AP needs </a:t>
            </a:r>
            <a:r>
              <a:rPr lang="en-US" altLang="ko-KR" sz="1800" u="sng" smtClean="0"/>
              <a:t>mmWave EIRP</a:t>
            </a:r>
            <a:r>
              <a:rPr lang="en-US" altLang="ko-KR" sz="1800" smtClean="0"/>
              <a:t> of the STA and pathloss</a:t>
            </a:r>
          </a:p>
          <a:p>
            <a:pPr lvl="1"/>
            <a:r>
              <a:rPr lang="en-US" altLang="ko-KR" sz="1800" smtClean="0"/>
              <a:t>For the path-loss estimation, an AP needs EIRP of sub-7 UL transmission</a:t>
            </a:r>
            <a:endParaRPr lang="en-US" altLang="ko-KR" sz="1600"/>
          </a:p>
          <a:p>
            <a:endParaRPr lang="en-US" altLang="ko-KR" sz="2000" smtClean="0"/>
          </a:p>
        </p:txBody>
      </p:sp>
    </p:spTree>
    <p:extLst>
      <p:ext uri="{BB962C8B-B14F-4D97-AF65-F5344CB8AC3E}">
        <p14:creationId xmlns:p14="http://schemas.microsoft.com/office/powerpoint/2010/main" val="10032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Initial Reachability Estimation (2/2) [1]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12" name="직사각형 11"/>
          <p:cNvSpPr/>
          <p:nvPr/>
        </p:nvSpPr>
        <p:spPr bwMode="auto">
          <a:xfrm>
            <a:off x="1930400" y="3395762"/>
            <a:ext cx="2439988" cy="838200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Required </a:t>
            </a:r>
            <a:r>
              <a:rPr kumimoji="0" lang="en-US" altLang="ko-KR" sz="1600">
                <a:solidFill>
                  <a:schemeClr val="tx1"/>
                </a:solidFill>
                <a:latin typeface="Times New Roman" pitchFamily="18" charset="0"/>
              </a:rPr>
              <a:t>parameters for mmWave </a:t>
            </a:r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reachability          .    estimation</a:t>
            </a:r>
            <a:endParaRPr kumimoji="0" lang="ko-KR" alt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5078413" y="1676400"/>
            <a:ext cx="2490787" cy="838200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smtClean="0">
                <a:solidFill>
                  <a:schemeClr val="tx1"/>
                </a:solidFill>
                <a:latin typeface="Times New Roman" pitchFamily="18" charset="0"/>
              </a:rPr>
              <a:t>Reachability announcement</a:t>
            </a:r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1066800" y="2514600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57200" y="232993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smtClean="0"/>
              <a:t>sAP</a:t>
            </a:r>
            <a:endParaRPr lang="ko-KR" altLang="en-US" sz="180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1066800" y="4233962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026" y="404929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0" smtClean="0"/>
              <a:t>sSTA</a:t>
            </a:r>
            <a:endParaRPr lang="ko-KR" altLang="en-US" sz="1800"/>
          </a:p>
        </p:txBody>
      </p:sp>
      <p:sp>
        <p:nvSpPr>
          <p:cNvPr id="19" name="포인트가 5개인 별 18"/>
          <p:cNvSpPr/>
          <p:nvPr/>
        </p:nvSpPr>
        <p:spPr bwMode="auto">
          <a:xfrm>
            <a:off x="4370388" y="2329934"/>
            <a:ext cx="504825" cy="369332"/>
          </a:xfrm>
          <a:prstGeom prst="star5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3294" y="2618146"/>
            <a:ext cx="2259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mtClean="0"/>
              <a:t>Reachability estimation</a:t>
            </a:r>
            <a:endParaRPr lang="ko-KR" altLang="en-US" sz="1600"/>
          </a:p>
        </p:txBody>
      </p:sp>
      <p:sp>
        <p:nvSpPr>
          <p:cNvPr id="21" name="직사각형 20"/>
          <p:cNvSpPr/>
          <p:nvPr/>
        </p:nvSpPr>
        <p:spPr bwMode="auto">
          <a:xfrm>
            <a:off x="2031206" y="3967261"/>
            <a:ext cx="102394" cy="18466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직선 연결선 22"/>
          <p:cNvCxnSpPr>
            <a:stCxn id="21" idx="2"/>
          </p:cNvCxnSpPr>
          <p:nvPr/>
        </p:nvCxnSpPr>
        <p:spPr bwMode="auto">
          <a:xfrm>
            <a:off x="2082403" y="4151927"/>
            <a:ext cx="0" cy="95833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 flipV="1">
            <a:off x="2082403" y="5110261"/>
            <a:ext cx="292894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496616" y="4449284"/>
            <a:ext cx="70473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power of the non-AP STA in mmwave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antenna gain of the non-AP STA in mmwave link</a:t>
            </a:r>
            <a:endParaRPr lang="en-US" altLang="ko-KR" sz="1600" i="1">
              <a:latin typeface="Cambria Math" panose="02040503050406030204" pitchFamily="18" charset="0"/>
            </a:endParaRPr>
          </a:p>
          <a:p>
            <a:pPr lvl="2"/>
            <a:r>
              <a:rPr lang="en-US" altLang="ko-KR" sz="1600" smtClean="0"/>
              <a:t>Receive </a:t>
            </a:r>
            <a:r>
              <a:rPr lang="en-US" altLang="ko-KR" sz="1600"/>
              <a:t>antenna gain at the non-AP STA side in mmwave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power of the non-AP STA in sub-7GHz link</a:t>
            </a:r>
          </a:p>
          <a:p>
            <a:pPr lvl="2"/>
            <a:r>
              <a:rPr lang="en-US" altLang="ko-KR" sz="1600" smtClean="0"/>
              <a:t>Transmit </a:t>
            </a:r>
            <a:r>
              <a:rPr lang="en-US" altLang="ko-KR" sz="1600"/>
              <a:t>antenna gain at the non-AP STA side in sub-7GHz link</a:t>
            </a:r>
          </a:p>
        </p:txBody>
      </p:sp>
      <p:sp>
        <p:nvSpPr>
          <p:cNvPr id="3" name="오른쪽 대괄호 2"/>
          <p:cNvSpPr/>
          <p:nvPr/>
        </p:nvSpPr>
        <p:spPr bwMode="auto">
          <a:xfrm>
            <a:off x="7620000" y="4449284"/>
            <a:ext cx="45719" cy="432377"/>
          </a:xfrm>
          <a:prstGeom prst="rightBracke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8112" y="4526972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EIRP of mmWave</a:t>
            </a:r>
            <a:endParaRPr lang="ko-KR" altLang="en-US"/>
          </a:p>
        </p:txBody>
      </p:sp>
      <p:sp>
        <p:nvSpPr>
          <p:cNvPr id="22" name="오른쪽 대괄호 21"/>
          <p:cNvSpPr/>
          <p:nvPr/>
        </p:nvSpPr>
        <p:spPr bwMode="auto">
          <a:xfrm>
            <a:off x="7836110" y="5391855"/>
            <a:ext cx="139170" cy="257328"/>
          </a:xfrm>
          <a:prstGeom prst="rightBracke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975280" y="5366662"/>
            <a:ext cx="1092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EIRP of sub-7</a:t>
            </a:r>
            <a:endParaRPr lang="ko-KR" altLang="en-US"/>
          </a:p>
        </p:txBody>
      </p:sp>
      <p:sp>
        <p:nvSpPr>
          <p:cNvPr id="26" name="직사각형 25"/>
          <p:cNvSpPr/>
          <p:nvPr/>
        </p:nvSpPr>
        <p:spPr bwMode="auto">
          <a:xfrm>
            <a:off x="7228513" y="2206994"/>
            <a:ext cx="86687" cy="2040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>
            <a:off x="7299960" y="2411056"/>
            <a:ext cx="0" cy="273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752306" y="2661415"/>
            <a:ext cx="2514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DL reachability</a:t>
            </a:r>
          </a:p>
          <a:p>
            <a:pPr lvl="2"/>
            <a:r>
              <a:rPr lang="en-US" altLang="ko-KR" sz="1600" smtClean="0"/>
              <a:t>UL reachability</a:t>
            </a:r>
            <a:endParaRPr lang="en-US" altLang="ko-KR" sz="1600"/>
          </a:p>
        </p:txBody>
      </p:sp>
      <p:sp>
        <p:nvSpPr>
          <p:cNvPr id="30" name="TextBox 29"/>
          <p:cNvSpPr txBox="1"/>
          <p:nvPr/>
        </p:nvSpPr>
        <p:spPr>
          <a:xfrm>
            <a:off x="-722287" y="5871288"/>
            <a:ext cx="7047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 sz="1600" smtClean="0"/>
              <a:t>sAP: AP in a sub-7GHz link </a:t>
            </a:r>
          </a:p>
          <a:p>
            <a:pPr lvl="2"/>
            <a:r>
              <a:rPr lang="en-US" altLang="ko-KR" sz="1600" smtClean="0"/>
              <a:t>sSTA: STA in a sub-7GHz link</a:t>
            </a:r>
            <a:endParaRPr lang="en-US" altLang="ko-KR" sz="1600"/>
          </a:p>
        </p:txBody>
      </p:sp>
    </p:spTree>
    <p:extLst>
      <p:ext uri="{BB962C8B-B14F-4D97-AF65-F5344CB8AC3E}">
        <p14:creationId xmlns:p14="http://schemas.microsoft.com/office/powerpoint/2010/main" val="39022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Practical Reachability Estimation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altLang="ko-KR" smtClean="0"/>
              <a:t>Next step of the initial reachability estimate</a:t>
            </a:r>
          </a:p>
          <a:p>
            <a:pPr lvl="1"/>
            <a:r>
              <a:rPr lang="en-US" altLang="ko-KR" smtClean="0"/>
              <a:t>For the STAs which are estimated as ‘reachable’, AP conducts beam training procedure to be ready for data transmission</a:t>
            </a:r>
          </a:p>
          <a:p>
            <a:pPr lvl="1"/>
            <a:r>
              <a:rPr lang="en-US" altLang="ko-KR" smtClean="0"/>
              <a:t>Not only to align the beam direction, beam training can be utlized to estimate the practical reachability</a:t>
            </a:r>
          </a:p>
          <a:p>
            <a:endParaRPr lang="en-US" altLang="ko-KR" smtClean="0"/>
          </a:p>
          <a:p>
            <a:pPr lvl="1"/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sp>
        <p:nvSpPr>
          <p:cNvPr id="13" name="타원 12"/>
          <p:cNvSpPr/>
          <p:nvPr/>
        </p:nvSpPr>
        <p:spPr bwMode="auto">
          <a:xfrm rot="19130916">
            <a:off x="6523106" y="4190146"/>
            <a:ext cx="163673" cy="914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14" name="타원 13"/>
          <p:cNvSpPr/>
          <p:nvPr/>
        </p:nvSpPr>
        <p:spPr bwMode="auto">
          <a:xfrm rot="19130916">
            <a:off x="7302558" y="4777002"/>
            <a:ext cx="163673" cy="9144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/>
          </a:p>
        </p:txBody>
      </p:sp>
      <p:sp>
        <p:nvSpPr>
          <p:cNvPr id="15" name="타원 14"/>
          <p:cNvSpPr/>
          <p:nvPr/>
        </p:nvSpPr>
        <p:spPr bwMode="auto">
          <a:xfrm>
            <a:off x="7746877" y="5632315"/>
            <a:ext cx="533398" cy="550513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ko-KR" altLang="en-US">
              <a:ea typeface="+mn-ea"/>
            </a:endParaRPr>
          </a:p>
        </p:txBody>
      </p:sp>
      <p:sp>
        <p:nvSpPr>
          <p:cNvPr id="16" name="이등변 삼각형 15"/>
          <p:cNvSpPr/>
          <p:nvPr/>
        </p:nvSpPr>
        <p:spPr bwMode="auto">
          <a:xfrm>
            <a:off x="5642236" y="3698900"/>
            <a:ext cx="533400" cy="533400"/>
          </a:xfrm>
          <a:prstGeom prst="triangle">
            <a:avLst/>
          </a:prstGeom>
          <a:solidFill>
            <a:srgbClr val="FFC000"/>
          </a:solidFill>
          <a:ln>
            <a:solidFill>
              <a:srgbClr val="FF0000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57825" y="411073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Best TX beam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7384394" y="481870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Best RX beam</a:t>
            </a:r>
            <a:endParaRPr lang="ko-KR" altLang="en-US"/>
          </a:p>
        </p:txBody>
      </p:sp>
      <p:sp>
        <p:nvSpPr>
          <p:cNvPr id="19" name="내용 개체 틀 2"/>
          <p:cNvSpPr txBox="1">
            <a:spLocks/>
          </p:cNvSpPr>
          <p:nvPr/>
        </p:nvSpPr>
        <p:spPr bwMode="auto">
          <a:xfrm>
            <a:off x="696913" y="3490050"/>
            <a:ext cx="4475694" cy="263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kern="0" smtClean="0"/>
              <a:t>We can measure the actual RSSI with the best beam directions determined in the beam training procedure</a:t>
            </a:r>
          </a:p>
          <a:p>
            <a:pPr lvl="1"/>
            <a:r>
              <a:rPr kumimoji="0" lang="en-US" altLang="ko-KR" kern="0" smtClean="0"/>
              <a:t>Based on the actual RSSI, we can estimate the practical reachability</a:t>
            </a:r>
            <a:endParaRPr kumimoji="0" lang="en-US" altLang="ko-KR" kern="0"/>
          </a:p>
        </p:txBody>
      </p:sp>
    </p:spTree>
    <p:extLst>
      <p:ext uri="{BB962C8B-B14F-4D97-AF65-F5344CB8AC3E}">
        <p14:creationId xmlns:p14="http://schemas.microsoft.com/office/powerpoint/2010/main" val="21476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Practical Reachability Estimation </a:t>
            </a:r>
            <a:r>
              <a:rPr lang="en-US" altLang="ko-KR" smtClean="0"/>
              <a:t>Example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7987"/>
            <a:ext cx="7772400" cy="4722813"/>
          </a:xfrm>
        </p:spPr>
        <p:txBody>
          <a:bodyPr/>
          <a:lstStyle/>
          <a:p>
            <a:r>
              <a:rPr lang="en-US" altLang="ko-KR" sz="1800" smtClean="0"/>
              <a:t>Beam Training Methods</a:t>
            </a:r>
          </a:p>
          <a:p>
            <a:pPr lvl="1"/>
            <a:r>
              <a:rPr lang="en-US" altLang="ko-KR" sz="1600" smtClean="0"/>
              <a:t>AP announces the beamforming training (BFT) period in a sub-7GHz link</a:t>
            </a:r>
          </a:p>
          <a:p>
            <a:pPr lvl="1"/>
            <a:r>
              <a:rPr lang="en-US" altLang="ko-KR" sz="1600" smtClean="0"/>
              <a:t>Multiple STAs may participate in the BFT procedure. </a:t>
            </a:r>
          </a:p>
          <a:p>
            <a:pPr lvl="1"/>
            <a:r>
              <a:rPr lang="en-US" altLang="ko-KR" sz="1600" smtClean="0"/>
              <a:t>Detailed beam training schedule/procedure/signaling needs further discussion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  <p:cxnSp>
        <p:nvCxnSpPr>
          <p:cNvPr id="7" name="직선 화살표 연결선 6"/>
          <p:cNvCxnSpPr/>
          <p:nvPr/>
        </p:nvCxnSpPr>
        <p:spPr bwMode="auto">
          <a:xfrm>
            <a:off x="886775" y="4178341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52400" y="3276600"/>
            <a:ext cx="73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mAP</a:t>
            </a:r>
            <a:endParaRPr lang="ko-KR" altLang="en-US" sz="1800"/>
          </a:p>
        </p:txBody>
      </p:sp>
      <p:cxnSp>
        <p:nvCxnSpPr>
          <p:cNvPr id="9" name="직선 화살표 연결선 8"/>
          <p:cNvCxnSpPr/>
          <p:nvPr/>
        </p:nvCxnSpPr>
        <p:spPr bwMode="auto">
          <a:xfrm>
            <a:off x="886775" y="5677023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-9525" y="3993675"/>
            <a:ext cx="1106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mSTA(s)</a:t>
            </a:r>
            <a:endParaRPr lang="ko-KR" altLang="en-US" sz="1800"/>
          </a:p>
        </p:txBody>
      </p:sp>
      <p:sp>
        <p:nvSpPr>
          <p:cNvPr id="11" name="직사각형 10"/>
          <p:cNvSpPr/>
          <p:nvPr/>
        </p:nvSpPr>
        <p:spPr bwMode="auto">
          <a:xfrm>
            <a:off x="1600200" y="4493198"/>
            <a:ext cx="1367219" cy="431062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Beam training schedule frames</a:t>
            </a:r>
            <a:endParaRPr kumimoji="0" lang="ko-K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6280342" y="5237218"/>
            <a:ext cx="1328080" cy="437943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altLang="ko-KR">
                <a:solidFill>
                  <a:schemeClr val="tx1"/>
                </a:solidFill>
                <a:latin typeface="Times New Roman" pitchFamily="18" charset="0"/>
              </a:rPr>
              <a:t>Reachability Response</a:t>
            </a:r>
            <a:endParaRPr kumimoji="0" lang="ko-KR" alt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7426840" y="5376831"/>
            <a:ext cx="121054" cy="2231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67899" y="5113379"/>
            <a:ext cx="1185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solidFill>
                  <a:srgbClr val="FF0000"/>
                </a:solidFill>
              </a:rPr>
              <a:t>Medium Busy</a:t>
            </a:r>
          </a:p>
          <a:p>
            <a:r>
              <a:rPr lang="en-US" altLang="ko-KR" smtClean="0">
                <a:solidFill>
                  <a:srgbClr val="FF0000"/>
                </a:solidFill>
              </a:rPr>
              <a:t>Or BFT Trial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8" name="직선 연결선 17"/>
          <p:cNvCxnSpPr>
            <a:endCxn id="17" idx="1"/>
          </p:cNvCxnSpPr>
          <p:nvPr/>
        </p:nvCxnSpPr>
        <p:spPr bwMode="auto">
          <a:xfrm flipV="1">
            <a:off x="7547894" y="5344212"/>
            <a:ext cx="120005" cy="135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886775" y="4927682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886775" y="3429000"/>
            <a:ext cx="78762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2400" y="4738463"/>
            <a:ext cx="734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sAP</a:t>
            </a:r>
            <a:endParaRPr lang="ko-KR" alt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76200" y="5474990"/>
            <a:ext cx="1020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smtClean="0"/>
              <a:t>sSTA(s)</a:t>
            </a:r>
            <a:endParaRPr lang="ko-KR" altLang="en-US" sz="1800"/>
          </a:p>
        </p:txBody>
      </p:sp>
      <p:sp>
        <p:nvSpPr>
          <p:cNvPr id="24" name="직사각형 23"/>
          <p:cNvSpPr/>
          <p:nvPr/>
        </p:nvSpPr>
        <p:spPr bwMode="auto">
          <a:xfrm>
            <a:off x="3384742" y="3276601"/>
            <a:ext cx="2438400" cy="1028822"/>
          </a:xfrm>
          <a:prstGeom prst="rect">
            <a:avLst/>
          </a:prstGeom>
          <a:ln w="19050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mtClean="0">
                <a:solidFill>
                  <a:schemeClr val="tx1"/>
                </a:solidFill>
                <a:latin typeface="Times New Roman" pitchFamily="18" charset="0"/>
              </a:rPr>
              <a:t>Beam Training Procedure</a:t>
            </a:r>
            <a:endParaRPr kumimoji="0" lang="ko-KR" alt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780669" y="5907986"/>
            <a:ext cx="413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altLang="ko-KR"/>
              <a:t>m</a:t>
            </a:r>
            <a:r>
              <a:rPr lang="en-US" altLang="ko-KR" smtClean="0"/>
              <a:t>AP: AP in a mmWave link </a:t>
            </a:r>
          </a:p>
          <a:p>
            <a:pPr lvl="2"/>
            <a:r>
              <a:rPr lang="en-US" altLang="ko-KR"/>
              <a:t>m</a:t>
            </a:r>
            <a:r>
              <a:rPr lang="en-US" altLang="ko-KR" smtClean="0"/>
              <a:t>STA: STA in a mmWave link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3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Practical Reachability Estimation </a:t>
            </a:r>
            <a:r>
              <a:rPr lang="en-US" altLang="ko-KR" smtClean="0"/>
              <a:t>Example (2/2)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4187"/>
            <a:ext cx="7772400" cy="4722813"/>
          </a:xfrm>
        </p:spPr>
        <p:txBody>
          <a:bodyPr/>
          <a:lstStyle/>
          <a:p>
            <a:r>
              <a:rPr lang="en-US" altLang="ko-KR" sz="2000" smtClean="0"/>
              <a:t>Reachability Response in the Sub-7 GHz link</a:t>
            </a:r>
          </a:p>
          <a:p>
            <a:pPr lvl="1"/>
            <a:r>
              <a:rPr lang="en-US" altLang="ko-KR" sz="1800" smtClean="0"/>
              <a:t>We may need a “Reachablilty Response” frame transmitted from STAs for the AP to clearly notice the practical reachability</a:t>
            </a:r>
          </a:p>
          <a:p>
            <a:pPr lvl="2"/>
            <a:r>
              <a:rPr lang="en-US" altLang="ko-KR" sz="1600" smtClean="0"/>
              <a:t>AP then can manage those reachable/unreachable STAs properly</a:t>
            </a:r>
          </a:p>
          <a:p>
            <a:pPr lvl="1"/>
            <a:r>
              <a:rPr lang="en-US" altLang="ko-KR" sz="1800" smtClean="0"/>
              <a:t>If the BFT was successful, both AP and STA can </a:t>
            </a:r>
            <a:r>
              <a:rPr lang="en-US" altLang="ko-KR" sz="1800" smtClean="0"/>
              <a:t>receive the feedback for BFT in mmWave link and notice that both DL and UL are reachable. </a:t>
            </a:r>
            <a:endParaRPr lang="en-US" altLang="ko-KR" sz="1800" smtClean="0"/>
          </a:p>
          <a:p>
            <a:pPr lvl="1"/>
            <a:r>
              <a:rPr lang="en-US" altLang="ko-KR" sz="1800" smtClean="0"/>
              <a:t>If </a:t>
            </a:r>
            <a:r>
              <a:rPr lang="en-US" altLang="ko-KR" sz="1800" smtClean="0"/>
              <a:t>the AP couldn’t receive the STA’s feedback, we have some ambiguities</a:t>
            </a:r>
            <a:endParaRPr lang="en-US" altLang="ko-KR" sz="1800" smtClean="0"/>
          </a:p>
          <a:p>
            <a:pPr lvl="2"/>
            <a:r>
              <a:rPr lang="en-US" altLang="ko-KR" sz="1600" smtClean="0"/>
              <a:t>If STA(s) is dedicated, AP can’t distinguish whether </a:t>
            </a:r>
            <a:r>
              <a:rPr lang="en-US" altLang="ko-KR" sz="1600" smtClean="0"/>
              <a:t>UL was </a:t>
            </a:r>
            <a:r>
              <a:rPr lang="en-US" altLang="ko-KR" sz="1600" smtClean="0"/>
              <a:t>not reachable or the medium was busy during BFT period. Signaling of </a:t>
            </a:r>
            <a:r>
              <a:rPr lang="en-US" altLang="ko-KR" sz="1600" smtClean="0"/>
              <a:t>‘Medium Busy’ </a:t>
            </a:r>
            <a:r>
              <a:rPr lang="en-US" altLang="ko-KR" sz="1600" smtClean="0"/>
              <a:t>in “Reachability Response” frame may solve this </a:t>
            </a:r>
            <a:r>
              <a:rPr lang="en-US" altLang="ko-KR" sz="1600" smtClean="0"/>
              <a:t>issue</a:t>
            </a:r>
            <a:endParaRPr lang="en-US" altLang="ko-KR" sz="1400" smtClean="0"/>
          </a:p>
          <a:p>
            <a:pPr lvl="3"/>
            <a:r>
              <a:rPr lang="en-US" altLang="ko-KR" sz="1400"/>
              <a:t>0</a:t>
            </a:r>
            <a:r>
              <a:rPr lang="en-US" altLang="ko-KR" sz="1400"/>
              <a:t>: </a:t>
            </a:r>
            <a:r>
              <a:rPr lang="en-US" altLang="ko-KR" sz="1400" smtClean="0"/>
              <a:t>medium </a:t>
            </a:r>
            <a:r>
              <a:rPr lang="en-US" altLang="ko-KR" sz="1400"/>
              <a:t>was busy, 1</a:t>
            </a:r>
            <a:r>
              <a:rPr lang="en-US" altLang="ko-KR" sz="1400"/>
              <a:t>: </a:t>
            </a:r>
            <a:r>
              <a:rPr lang="en-US" altLang="ko-KR" sz="1400" smtClean="0"/>
              <a:t>medium was idle</a:t>
            </a:r>
            <a:endParaRPr lang="en-US" altLang="ko-KR" sz="1400"/>
          </a:p>
          <a:p>
            <a:pPr lvl="2"/>
            <a:r>
              <a:rPr lang="en-US" altLang="ko-KR" sz="1600" smtClean="0"/>
              <a:t>If </a:t>
            </a:r>
            <a:r>
              <a:rPr lang="en-US" altLang="ko-KR" sz="1600" smtClean="0"/>
              <a:t>STA(s) is not dedicated, AP can’t notice which STA tried the BFT. STA may need to transmit “Reachability Response”frame including the </a:t>
            </a:r>
            <a:r>
              <a:rPr lang="en-US" altLang="ko-KR" sz="1600" smtClean="0"/>
              <a:t>‘BFT Trial’ </a:t>
            </a:r>
            <a:r>
              <a:rPr lang="en-US" altLang="ko-KR" sz="1600" smtClean="0"/>
              <a:t>field to notify that. </a:t>
            </a:r>
          </a:p>
          <a:p>
            <a:pPr lvl="3"/>
            <a:r>
              <a:rPr lang="en-US" altLang="ko-KR" sz="1400"/>
              <a:t>E.g., 0: BFT tried, 1</a:t>
            </a:r>
            <a:r>
              <a:rPr lang="en-US" altLang="ko-KR" sz="1400"/>
              <a:t>: </a:t>
            </a:r>
            <a:r>
              <a:rPr lang="en-US" altLang="ko-KR" sz="1400" smtClean="0"/>
              <a:t>reserved</a:t>
            </a:r>
            <a:endParaRPr lang="en-US" altLang="ko-KR" sz="14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We have proposed two step reachability estimation method for mmWave band</a:t>
            </a:r>
          </a:p>
          <a:p>
            <a:pPr lvl="1"/>
            <a:r>
              <a:rPr lang="en-US" altLang="ko-KR" smtClean="0"/>
              <a:t>First step is a rough estimation in sub-7GHz link </a:t>
            </a:r>
          </a:p>
          <a:p>
            <a:pPr lvl="1"/>
            <a:r>
              <a:rPr lang="en-US" altLang="ko-KR" smtClean="0"/>
              <a:t>Second step is a practical estimation in mmWave link using the beam-training procedure</a:t>
            </a:r>
          </a:p>
          <a:p>
            <a:endParaRPr lang="en-US" altLang="ko-KR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9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336452</TotalTime>
  <Words>1801</Words>
  <Application>Microsoft Office PowerPoint</Application>
  <PresentationFormat>화면 슬라이드 쇼(4:3)</PresentationFormat>
  <Paragraphs>398</Paragraphs>
  <Slides>23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1" baseType="lpstr"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Reachability of mmWave Link- Follow Up </vt:lpstr>
      <vt:lpstr>Introduction</vt:lpstr>
      <vt:lpstr>Reachability Estimation Structure </vt:lpstr>
      <vt:lpstr>Initial Reachability Estimation (1/2) [1]</vt:lpstr>
      <vt:lpstr>Initial Reachability Estimation (2/2) [1]</vt:lpstr>
      <vt:lpstr>Practical Reachability Estimation</vt:lpstr>
      <vt:lpstr>Practical Reachability Estimation Example (1/2) </vt:lpstr>
      <vt:lpstr>Practical Reachability Estimation Example (2/2) </vt:lpstr>
      <vt:lpstr>Conclusion</vt:lpstr>
      <vt:lpstr>Reference</vt:lpstr>
      <vt:lpstr>Straw Poll #1 </vt:lpstr>
      <vt:lpstr>Straw Poll #2</vt:lpstr>
      <vt:lpstr>Straw Poll #3</vt:lpstr>
      <vt:lpstr>Straw Poll #4</vt:lpstr>
      <vt:lpstr>Straw Poll #5</vt:lpstr>
      <vt:lpstr>Straw Poll #6</vt:lpstr>
      <vt:lpstr>Straw Poll #7</vt:lpstr>
      <vt:lpstr>mmWave Reachability</vt:lpstr>
      <vt:lpstr>Reachability Estimation (1/4)</vt:lpstr>
      <vt:lpstr>Reachability Estimation (2/4)</vt:lpstr>
      <vt:lpstr>Reachability Estimation (3/4)</vt:lpstr>
      <vt:lpstr>Reachability Estimation (4/4)</vt:lpstr>
      <vt:lpstr>Required Signaling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6008</cp:revision>
  <cp:lastPrinted>2019-01-10T23:08:02Z</cp:lastPrinted>
  <dcterms:created xsi:type="dcterms:W3CDTF">2007-05-21T21:00:37Z</dcterms:created>
  <dcterms:modified xsi:type="dcterms:W3CDTF">2025-04-08T08:05:07Z</dcterms:modified>
</cp:coreProperties>
</file>