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477" r:id="rId5"/>
    <p:sldId id="259" r:id="rId6"/>
    <p:sldId id="2480" r:id="rId7"/>
    <p:sldId id="2481" r:id="rId8"/>
    <p:sldId id="2482" r:id="rId9"/>
    <p:sldId id="2483" r:id="rId10"/>
    <p:sldId id="2479" r:id="rId11"/>
    <p:sldId id="264" r:id="rId12"/>
  </p:sldIdLst>
  <p:sldSz cx="12192000" cy="6858000"/>
  <p:notesSz cx="6934200" cy="9280525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6" roundtripDataSignature="AMtx7mhRbkSBdljJRQZeBYjBBeyLEgLSS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512" y="5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customschemas.google.com/relationships/presentationmetadata" Target="metadata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/>
        </p:nvSpPr>
        <p:spPr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" name="Google Shape;4;n"/>
          <p:cNvSpPr txBox="1">
            <a:spLocks noGrp="1"/>
          </p:cNvSpPr>
          <p:nvPr>
            <p:ph type="hdr" idx="2"/>
          </p:nvPr>
        </p:nvSpPr>
        <p:spPr>
          <a:xfrm>
            <a:off x="5640388" y="96838"/>
            <a:ext cx="639762" cy="2111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" name="Google Shape;5;n"/>
          <p:cNvSpPr txBox="1">
            <a:spLocks noGrp="1"/>
          </p:cNvSpPr>
          <p:nvPr>
            <p:ph type="dt" idx="10"/>
          </p:nvPr>
        </p:nvSpPr>
        <p:spPr>
          <a:xfrm>
            <a:off x="654050" y="96838"/>
            <a:ext cx="825500" cy="2111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6" name="Google Shape;6;n"/>
          <p:cNvSpPr>
            <a:spLocks noGrp="1" noRot="1" noChangeAspect="1"/>
          </p:cNvSpPr>
          <p:nvPr>
            <p:ph type="sldImg" idx="3"/>
          </p:nvPr>
        </p:nvSpPr>
        <p:spPr>
          <a:xfrm>
            <a:off x="385763" y="701675"/>
            <a:ext cx="6161087" cy="3467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6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7" name="Google Shape;7;n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4763" cy="417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00" tIns="46075" rIns="93600" bIns="46075" anchor="t" anchorCtr="0">
            <a:noAutofit/>
          </a:bodyPr>
          <a:lstStyle>
            <a:lvl1pPr marL="457200" marR="0" lvl="0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ftr" idx="11"/>
          </p:nvPr>
        </p:nvSpPr>
        <p:spPr>
          <a:xfrm>
            <a:off x="5357813" y="8985250"/>
            <a:ext cx="922337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9" name="Google Shape;9;n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1175" cy="363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 sz="1200" b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Page </a:t>
            </a:r>
            <a:fld id="{00000000-1234-1234-1234-123412341234}" type="slidenum">
              <a:rPr lang="en-CA" sz="1200" b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sz="1200" b="0" u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" name="Google Shape;10;n"/>
          <p:cNvSpPr/>
          <p:nvPr/>
        </p:nvSpPr>
        <p:spPr>
          <a:xfrm>
            <a:off x="722313" y="8985250"/>
            <a:ext cx="714375" cy="182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Submission</a:t>
            </a:r>
            <a:endParaRPr/>
          </a:p>
        </p:txBody>
      </p:sp>
      <p:cxnSp>
        <p:nvCxnSpPr>
          <p:cNvPr id="11" name="Google Shape;11;n"/>
          <p:cNvCxnSpPr/>
          <p:nvPr/>
        </p:nvCxnSpPr>
        <p:spPr>
          <a:xfrm>
            <a:off x="723900" y="8983663"/>
            <a:ext cx="5486400" cy="1587"/>
          </a:xfrm>
          <a:prstGeom prst="straightConnector1">
            <a:avLst/>
          </a:prstGeom>
          <a:noFill/>
          <a:ln w="12600" cap="flat" cmpd="sng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12" name="Google Shape;12;n"/>
          <p:cNvCxnSpPr/>
          <p:nvPr/>
        </p:nvCxnSpPr>
        <p:spPr>
          <a:xfrm>
            <a:off x="647700" y="296863"/>
            <a:ext cx="5638800" cy="1587"/>
          </a:xfrm>
          <a:prstGeom prst="straightConnector1">
            <a:avLst/>
          </a:prstGeom>
          <a:noFill/>
          <a:ln w="12600" cap="flat" cmpd="sng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</p:cxn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:notes"/>
          <p:cNvSpPr txBox="1">
            <a:spLocks noGrp="1"/>
          </p:cNvSpPr>
          <p:nvPr>
            <p:ph type="hdr" idx="2"/>
          </p:nvPr>
        </p:nvSpPr>
        <p:spPr>
          <a:xfrm>
            <a:off x="5640388" y="96838"/>
            <a:ext cx="639762" cy="2111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doc.: IEEE 802.11-yy/xxxxr0</a:t>
            </a:r>
            <a:endParaRPr/>
          </a:p>
        </p:txBody>
      </p:sp>
      <p:sp>
        <p:nvSpPr>
          <p:cNvPr id="80" name="Google Shape;80;p1:notes"/>
          <p:cNvSpPr txBox="1">
            <a:spLocks noGrp="1"/>
          </p:cNvSpPr>
          <p:nvPr>
            <p:ph type="dt" idx="10"/>
          </p:nvPr>
        </p:nvSpPr>
        <p:spPr>
          <a:xfrm>
            <a:off x="654050" y="96838"/>
            <a:ext cx="825500" cy="2111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Month Year</a:t>
            </a:r>
            <a:endParaRPr/>
          </a:p>
        </p:txBody>
      </p:sp>
      <p:sp>
        <p:nvSpPr>
          <p:cNvPr id="81" name="Google Shape;81;p1:notes"/>
          <p:cNvSpPr txBox="1">
            <a:spLocks noGrp="1"/>
          </p:cNvSpPr>
          <p:nvPr>
            <p:ph type="ftr" idx="11"/>
          </p:nvPr>
        </p:nvSpPr>
        <p:spPr>
          <a:xfrm>
            <a:off x="5357813" y="8985250"/>
            <a:ext cx="922337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John Doe, Some Company</a:t>
            </a:r>
            <a:endParaRPr/>
          </a:p>
        </p:txBody>
      </p:sp>
      <p:sp>
        <p:nvSpPr>
          <p:cNvPr id="82" name="Google Shape;82;p1:notes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1175" cy="363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Page </a:t>
            </a:r>
            <a:fld id="{00000000-1234-1234-1234-123412341234}" type="slidenum">
              <a:rPr lang="en-CA"/>
              <a:t>1</a:t>
            </a:fld>
            <a:endParaRPr/>
          </a:p>
        </p:txBody>
      </p:sp>
      <p:sp>
        <p:nvSpPr>
          <p:cNvPr id="83" name="Google Shape;83;p1:notes"/>
          <p:cNvSpPr txBox="1"/>
          <p:nvPr/>
        </p:nvSpPr>
        <p:spPr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4" name="Google Shape;84;p1:notes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6350" cy="4270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00" tIns="46075" rIns="93600" bIns="4607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85;p1:notes"/>
          <p:cNvSpPr>
            <a:spLocks noGrp="1" noRot="1" noChangeAspect="1"/>
          </p:cNvSpPr>
          <p:nvPr>
            <p:ph type="sldImg" idx="3"/>
          </p:nvPr>
        </p:nvSpPr>
        <p:spPr>
          <a:xfrm>
            <a:off x="385763" y="701675"/>
            <a:ext cx="6161087" cy="3467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:notes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4763" cy="4175125"/>
          </a:xfrm>
          <a:prstGeom prst="rect">
            <a:avLst/>
          </a:prstGeom>
        </p:spPr>
        <p:txBody>
          <a:bodyPr spcFirstLastPara="1" wrap="square" lIns="93600" tIns="46075" rIns="93600" bIns="4607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96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5763" y="701675"/>
            <a:ext cx="6161087" cy="3467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3:notes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4763" cy="4175125"/>
          </a:xfrm>
          <a:prstGeom prst="rect">
            <a:avLst/>
          </a:prstGeom>
        </p:spPr>
        <p:txBody>
          <a:bodyPr spcFirstLastPara="1" wrap="square" lIns="93600" tIns="46075" rIns="93600" bIns="4607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" name="Google Shape;106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5763" y="701675"/>
            <a:ext cx="6161087" cy="3467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5:notes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4763" cy="4175125"/>
          </a:xfrm>
          <a:prstGeom prst="rect">
            <a:avLst/>
          </a:prstGeom>
        </p:spPr>
        <p:txBody>
          <a:bodyPr spcFirstLastPara="1" wrap="square" lIns="93600" tIns="46075" rIns="93600" bIns="4607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5" name="Google Shape;115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5763" y="701675"/>
            <a:ext cx="6161087" cy="3467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15:notes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4763" cy="4175125"/>
          </a:xfrm>
          <a:prstGeom prst="rect">
            <a:avLst/>
          </a:prstGeom>
        </p:spPr>
        <p:txBody>
          <a:bodyPr spcFirstLastPara="1" wrap="square" lIns="93600" tIns="46075" rIns="93600" bIns="4607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2" name="Google Shape;162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5763" y="701675"/>
            <a:ext cx="6161087" cy="3467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7"/>
          <p:cNvSpPr txBox="1"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17"/>
          <p:cNvSpPr txBox="1"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>
            <a:lvl1pPr lvl="0" algn="ctr">
              <a:spcBef>
                <a:spcPts val="600"/>
              </a:spcBef>
              <a:spcAft>
                <a:spcPts val="0"/>
              </a:spcAft>
              <a:buSzPts val="2400"/>
              <a:buNone/>
              <a:defRPr/>
            </a:lvl1pPr>
            <a:lvl2pPr lvl="1" algn="ctr">
              <a:spcBef>
                <a:spcPts val="500"/>
              </a:spcBef>
              <a:spcAft>
                <a:spcPts val="0"/>
              </a:spcAft>
              <a:buSzPts val="2000"/>
              <a:buNone/>
              <a:defRPr/>
            </a:lvl2pPr>
            <a:lvl3pPr lvl="2" algn="ctr">
              <a:spcBef>
                <a:spcPts val="450"/>
              </a:spcBef>
              <a:spcAft>
                <a:spcPts val="0"/>
              </a:spcAft>
              <a:buSzPts val="1800"/>
              <a:buNone/>
              <a:defRPr/>
            </a:lvl3pPr>
            <a:lvl4pPr lvl="3" algn="ctr">
              <a:spcBef>
                <a:spcPts val="400"/>
              </a:spcBef>
              <a:spcAft>
                <a:spcPts val="0"/>
              </a:spcAft>
              <a:buSzPts val="1600"/>
              <a:buNone/>
              <a:defRPr/>
            </a:lvl4pPr>
            <a:lvl5pPr lvl="4" algn="ctr">
              <a:spcBef>
                <a:spcPts val="400"/>
              </a:spcBef>
              <a:spcAft>
                <a:spcPts val="0"/>
              </a:spcAft>
              <a:buSzPts val="1600"/>
              <a:buNone/>
              <a:defRPr/>
            </a:lvl5pPr>
            <a:lvl6pPr lvl="5" algn="ctr">
              <a:spcBef>
                <a:spcPts val="400"/>
              </a:spcBef>
              <a:spcAft>
                <a:spcPts val="0"/>
              </a:spcAft>
              <a:buSzPts val="1600"/>
              <a:buNone/>
              <a:defRPr/>
            </a:lvl6pPr>
            <a:lvl7pPr lvl="6" algn="ctr">
              <a:spcBef>
                <a:spcPts val="400"/>
              </a:spcBef>
              <a:spcAft>
                <a:spcPts val="0"/>
              </a:spcAft>
              <a:buSzPts val="1600"/>
              <a:buNone/>
              <a:defRPr/>
            </a:lvl7pPr>
            <a:lvl8pPr lvl="7" algn="ctr">
              <a:spcBef>
                <a:spcPts val="400"/>
              </a:spcBef>
              <a:spcAft>
                <a:spcPts val="0"/>
              </a:spcAft>
              <a:buSzPts val="1600"/>
              <a:buNone/>
              <a:defRPr/>
            </a:lvl8pPr>
            <a:lvl9pPr lvl="8" algn="ctr">
              <a:spcBef>
                <a:spcPts val="40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17"/>
          <p:cNvSpPr txBox="1"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March 2025</a:t>
            </a:r>
            <a:endParaRPr/>
          </a:p>
        </p:txBody>
      </p:sp>
      <p:sp>
        <p:nvSpPr>
          <p:cNvPr id="27" name="Google Shape;27;p17"/>
          <p:cNvSpPr txBox="1"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CA"/>
              <a:t>Kamran Nishat (HaiLa Technologies)</a:t>
            </a:r>
            <a:endParaRPr/>
          </a:p>
        </p:txBody>
      </p:sp>
      <p:sp>
        <p:nvSpPr>
          <p:cNvPr id="28" name="Google Shape;28;p17"/>
          <p:cNvSpPr txBox="1"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lvl="0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lvl="1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lvl="2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lvl="3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lvl="4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lvl="5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lvl="6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lvl="7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lvl="8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Slide </a:t>
            </a: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8"/>
          <p:cNvSpPr txBox="1"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18"/>
          <p:cNvSpPr txBox="1">
            <a:spLocks noGrp="1"/>
          </p:cNvSpPr>
          <p:nvPr>
            <p:ph type="body" idx="1"/>
          </p:nvPr>
        </p:nvSpPr>
        <p:spPr>
          <a:xfrm>
            <a:off x="914401" y="1981201"/>
            <a:ext cx="10361084" cy="4113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>
            <a:lvl1pPr marL="457200" lvl="0" indent="-228600" algn="l">
              <a:spcBef>
                <a:spcPts val="60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50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45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18"/>
          <p:cNvSpPr txBox="1"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lvl="0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lvl="1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lvl="2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lvl="3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lvl="4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lvl="5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lvl="6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lvl="7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lvl="8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Slide </a:t>
            </a:r>
            <a:fld id="{00000000-1234-1234-1234-123412341234}" type="slidenum">
              <a:rPr lang="en-CA"/>
              <a:t>‹#›</a:t>
            </a:fld>
            <a:endParaRPr/>
          </a:p>
        </p:txBody>
      </p:sp>
      <p:sp>
        <p:nvSpPr>
          <p:cNvPr id="33" name="Google Shape;33;p18"/>
          <p:cNvSpPr txBox="1"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000000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CA"/>
              <a:t>Kamran Nishat (HaiLa Technologies)</a:t>
            </a:r>
            <a:endParaRPr/>
          </a:p>
        </p:txBody>
      </p:sp>
      <p:sp>
        <p:nvSpPr>
          <p:cNvPr id="34" name="Google Shape;34;p18"/>
          <p:cNvSpPr txBox="1"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 b="1">
                <a:solidFill>
                  <a:srgbClr val="000000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March 2025</a:t>
            </a:r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9"/>
          <p:cNvSpPr txBox="1"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cap="none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19"/>
          <p:cNvSpPr txBox="1"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b" anchorCtr="0">
            <a:noAutofit/>
          </a:bodyPr>
          <a:lstStyle>
            <a:lvl1pPr marL="457200" lvl="0" indent="-228600" algn="l">
              <a:spcBef>
                <a:spcPts val="600"/>
              </a:spcBef>
              <a:spcAft>
                <a:spcPts val="0"/>
              </a:spcAft>
              <a:buSzPts val="2000"/>
              <a:buNone/>
              <a:defRPr sz="2000"/>
            </a:lvl1pPr>
            <a:lvl2pPr marL="914400" lvl="1" indent="-228600" algn="l">
              <a:spcBef>
                <a:spcPts val="500"/>
              </a:spcBef>
              <a:spcAft>
                <a:spcPts val="0"/>
              </a:spcAft>
              <a:buSzPts val="1800"/>
              <a:buNone/>
              <a:defRPr sz="1800"/>
            </a:lvl2pPr>
            <a:lvl3pPr marL="1371600" lvl="2" indent="-228600" algn="l">
              <a:spcBef>
                <a:spcPts val="450"/>
              </a:spcBef>
              <a:spcAft>
                <a:spcPts val="0"/>
              </a:spcAft>
              <a:buSzPts val="1600"/>
              <a:buNone/>
              <a:defRPr sz="1600"/>
            </a:lvl3pPr>
            <a:lvl4pPr marL="1828800" lvl="3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400"/>
            </a:lvl4pPr>
            <a:lvl5pPr marL="2286000" lvl="4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400"/>
            </a:lvl5pPr>
            <a:lvl6pPr marL="2743200" lvl="5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400"/>
            </a:lvl6pPr>
            <a:lvl7pPr marL="3200400" lvl="6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400"/>
            </a:lvl7pPr>
            <a:lvl8pPr marL="3657600" lvl="7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400"/>
            </a:lvl8pPr>
            <a:lvl9pPr marL="4114800" lvl="8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400"/>
            </a:lvl9pPr>
          </a:lstStyle>
          <a:p>
            <a:endParaRPr/>
          </a:p>
        </p:txBody>
      </p:sp>
      <p:sp>
        <p:nvSpPr>
          <p:cNvPr id="38" name="Google Shape;38;p19"/>
          <p:cNvSpPr txBox="1"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March 2025</a:t>
            </a:r>
            <a:endParaRPr/>
          </a:p>
        </p:txBody>
      </p:sp>
      <p:sp>
        <p:nvSpPr>
          <p:cNvPr id="39" name="Google Shape;39;p19"/>
          <p:cNvSpPr txBox="1"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CA"/>
              <a:t>Kamran Nishat (HaiLa Technologies)</a:t>
            </a:r>
            <a:endParaRPr/>
          </a:p>
        </p:txBody>
      </p:sp>
      <p:sp>
        <p:nvSpPr>
          <p:cNvPr id="40" name="Google Shape;40;p19"/>
          <p:cNvSpPr txBox="1"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lvl="0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lvl="1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lvl="2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lvl="3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lvl="4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lvl="5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lvl="6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lvl="7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lvl="8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Slide </a:t>
            </a: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20"/>
          <p:cNvSpPr txBox="1"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20"/>
          <p:cNvSpPr txBox="1">
            <a:spLocks noGrp="1"/>
          </p:cNvSpPr>
          <p:nvPr>
            <p:ph type="body" idx="1"/>
          </p:nvPr>
        </p:nvSpPr>
        <p:spPr>
          <a:xfrm>
            <a:off x="914401" y="1981201"/>
            <a:ext cx="5077884" cy="4113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>
            <a:lvl1pPr marL="457200" lvl="0" indent="-228600" algn="l">
              <a:spcBef>
                <a:spcPts val="600"/>
              </a:spcBef>
              <a:spcAft>
                <a:spcPts val="0"/>
              </a:spcAft>
              <a:buSzPts val="1400"/>
              <a:buNone/>
              <a:defRPr sz="2800"/>
            </a:lvl1pPr>
            <a:lvl2pPr marL="914400" lvl="1" indent="-228600" algn="l">
              <a:spcBef>
                <a:spcPts val="500"/>
              </a:spcBef>
              <a:spcAft>
                <a:spcPts val="0"/>
              </a:spcAft>
              <a:buSzPts val="1400"/>
              <a:buNone/>
              <a:defRPr sz="2400"/>
            </a:lvl2pPr>
            <a:lvl3pPr marL="1371600" lvl="2" indent="-228600" algn="l">
              <a:spcBef>
                <a:spcPts val="450"/>
              </a:spcBef>
              <a:spcAft>
                <a:spcPts val="0"/>
              </a:spcAft>
              <a:buSzPts val="1400"/>
              <a:buNone/>
              <a:defRPr sz="2000"/>
            </a:lvl3pPr>
            <a:lvl4pPr marL="1828800" lvl="3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800"/>
            </a:lvl4pPr>
            <a:lvl5pPr marL="2286000" lvl="4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800"/>
            </a:lvl5pPr>
            <a:lvl6pPr marL="2743200" lvl="5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800"/>
            </a:lvl6pPr>
            <a:lvl7pPr marL="3200400" lvl="6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800"/>
            </a:lvl7pPr>
            <a:lvl8pPr marL="3657600" lvl="7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800"/>
            </a:lvl8pPr>
            <a:lvl9pPr marL="4114800" lvl="8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44" name="Google Shape;44;p20"/>
          <p:cNvSpPr txBox="1">
            <a:spLocks noGrp="1"/>
          </p:cNvSpPr>
          <p:nvPr>
            <p:ph type="body" idx="2"/>
          </p:nvPr>
        </p:nvSpPr>
        <p:spPr>
          <a:xfrm>
            <a:off x="6195484" y="1981201"/>
            <a:ext cx="5080000" cy="4113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>
            <a:lvl1pPr marL="457200" lvl="0" indent="-228600" algn="l">
              <a:spcBef>
                <a:spcPts val="600"/>
              </a:spcBef>
              <a:spcAft>
                <a:spcPts val="0"/>
              </a:spcAft>
              <a:buSzPts val="1400"/>
              <a:buNone/>
              <a:defRPr sz="2800"/>
            </a:lvl1pPr>
            <a:lvl2pPr marL="914400" lvl="1" indent="-228600" algn="l">
              <a:spcBef>
                <a:spcPts val="500"/>
              </a:spcBef>
              <a:spcAft>
                <a:spcPts val="0"/>
              </a:spcAft>
              <a:buSzPts val="1400"/>
              <a:buNone/>
              <a:defRPr sz="2400"/>
            </a:lvl2pPr>
            <a:lvl3pPr marL="1371600" lvl="2" indent="-228600" algn="l">
              <a:spcBef>
                <a:spcPts val="450"/>
              </a:spcBef>
              <a:spcAft>
                <a:spcPts val="0"/>
              </a:spcAft>
              <a:buSzPts val="1400"/>
              <a:buNone/>
              <a:defRPr sz="2000"/>
            </a:lvl3pPr>
            <a:lvl4pPr marL="1828800" lvl="3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800"/>
            </a:lvl4pPr>
            <a:lvl5pPr marL="2286000" lvl="4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800"/>
            </a:lvl5pPr>
            <a:lvl6pPr marL="2743200" lvl="5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800"/>
            </a:lvl6pPr>
            <a:lvl7pPr marL="3200400" lvl="6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800"/>
            </a:lvl7pPr>
            <a:lvl8pPr marL="3657600" lvl="7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800"/>
            </a:lvl8pPr>
            <a:lvl9pPr marL="4114800" lvl="8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45" name="Google Shape;45;p20"/>
          <p:cNvSpPr txBox="1"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March 2025</a:t>
            </a:r>
            <a:endParaRPr/>
          </a:p>
        </p:txBody>
      </p:sp>
      <p:sp>
        <p:nvSpPr>
          <p:cNvPr id="46" name="Google Shape;46;p20"/>
          <p:cNvSpPr txBox="1"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CA"/>
              <a:t>Kamran Nishat (HaiLa Technologies)</a:t>
            </a:r>
            <a:endParaRPr/>
          </a:p>
        </p:txBody>
      </p:sp>
      <p:sp>
        <p:nvSpPr>
          <p:cNvPr id="47" name="Google Shape;47;p20"/>
          <p:cNvSpPr txBox="1"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lvl="0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lvl="1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lvl="2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lvl="3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lvl="4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lvl="5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lvl="6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lvl="7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lvl="8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Slide </a:t>
            </a: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21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21"/>
          <p:cNvSpPr txBox="1"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b" anchorCtr="0">
            <a:noAutofit/>
          </a:bodyPr>
          <a:lstStyle>
            <a:lvl1pPr marL="457200" lvl="0" indent="-228600" algn="l">
              <a:spcBef>
                <a:spcPts val="600"/>
              </a:spcBef>
              <a:spcAft>
                <a:spcPts val="0"/>
              </a:spcAft>
              <a:buSzPts val="2400"/>
              <a:buNone/>
              <a:defRPr sz="2400" b="1"/>
            </a:lvl1pPr>
            <a:lvl2pPr marL="914400" lvl="1" indent="-228600" algn="l">
              <a:spcBef>
                <a:spcPts val="500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spcBef>
                <a:spcPts val="45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6pPr>
            <a:lvl7pPr marL="3200400" lvl="6" indent="-228600" algn="l"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7pPr>
            <a:lvl8pPr marL="3657600" lvl="7" indent="-228600" algn="l"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8pPr>
            <a:lvl9pPr marL="4114800" lvl="8" indent="-228600" algn="l"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1" name="Google Shape;51;p21"/>
          <p:cNvSpPr txBox="1">
            <a:spLocks noGrp="1"/>
          </p:cNvSpPr>
          <p:nvPr>
            <p:ph type="body" idx="2"/>
          </p:nvPr>
        </p:nvSpPr>
        <p:spPr>
          <a:xfrm>
            <a:off x="609600" y="2174875"/>
            <a:ext cx="5386917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>
            <a:lvl1pPr marL="457200" lvl="0" indent="-228600" algn="l">
              <a:spcBef>
                <a:spcPts val="600"/>
              </a:spcBef>
              <a:spcAft>
                <a:spcPts val="0"/>
              </a:spcAft>
              <a:buSzPts val="1400"/>
              <a:buNone/>
              <a:defRPr sz="2400"/>
            </a:lvl1pPr>
            <a:lvl2pPr marL="914400" lvl="1" indent="-228600" algn="l">
              <a:spcBef>
                <a:spcPts val="500"/>
              </a:spcBef>
              <a:spcAft>
                <a:spcPts val="0"/>
              </a:spcAft>
              <a:buSzPts val="1400"/>
              <a:buNone/>
              <a:defRPr sz="2000"/>
            </a:lvl2pPr>
            <a:lvl3pPr marL="1371600" lvl="2" indent="-228600" algn="l">
              <a:spcBef>
                <a:spcPts val="450"/>
              </a:spcBef>
              <a:spcAft>
                <a:spcPts val="0"/>
              </a:spcAft>
              <a:buSzPts val="1400"/>
              <a:buNone/>
              <a:defRPr sz="1800"/>
            </a:lvl3pPr>
            <a:lvl4pPr marL="1828800" lvl="3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600"/>
            </a:lvl4pPr>
            <a:lvl5pPr marL="2286000" lvl="4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600"/>
            </a:lvl5pPr>
            <a:lvl6pPr marL="2743200" lvl="5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600"/>
            </a:lvl6pPr>
            <a:lvl7pPr marL="3200400" lvl="6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600"/>
            </a:lvl7pPr>
            <a:lvl8pPr marL="3657600" lvl="7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600"/>
            </a:lvl8pPr>
            <a:lvl9pPr marL="4114800" lvl="8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600"/>
            </a:lvl9pPr>
          </a:lstStyle>
          <a:p>
            <a:endParaRPr/>
          </a:p>
        </p:txBody>
      </p:sp>
      <p:sp>
        <p:nvSpPr>
          <p:cNvPr id="52" name="Google Shape;52;p21"/>
          <p:cNvSpPr txBox="1">
            <a:spLocks noGrp="1"/>
          </p:cNvSpPr>
          <p:nvPr>
            <p:ph type="body" idx="3"/>
          </p:nvPr>
        </p:nvSpPr>
        <p:spPr>
          <a:xfrm>
            <a:off x="6193368" y="1535113"/>
            <a:ext cx="5389033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b" anchorCtr="0">
            <a:noAutofit/>
          </a:bodyPr>
          <a:lstStyle>
            <a:lvl1pPr marL="457200" lvl="0" indent="-228600" algn="l">
              <a:spcBef>
                <a:spcPts val="600"/>
              </a:spcBef>
              <a:spcAft>
                <a:spcPts val="0"/>
              </a:spcAft>
              <a:buSzPts val="2400"/>
              <a:buNone/>
              <a:defRPr sz="2400" b="1"/>
            </a:lvl1pPr>
            <a:lvl2pPr marL="914400" lvl="1" indent="-228600" algn="l">
              <a:spcBef>
                <a:spcPts val="500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spcBef>
                <a:spcPts val="45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6pPr>
            <a:lvl7pPr marL="3200400" lvl="6" indent="-228600" algn="l"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7pPr>
            <a:lvl8pPr marL="3657600" lvl="7" indent="-228600" algn="l"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8pPr>
            <a:lvl9pPr marL="4114800" lvl="8" indent="-228600" algn="l"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3" name="Google Shape;53;p21"/>
          <p:cNvSpPr txBox="1">
            <a:spLocks noGrp="1"/>
          </p:cNvSpPr>
          <p:nvPr>
            <p:ph type="body" idx="4"/>
          </p:nvPr>
        </p:nvSpPr>
        <p:spPr>
          <a:xfrm>
            <a:off x="6193368" y="2174875"/>
            <a:ext cx="5389033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>
            <a:lvl1pPr marL="457200" lvl="0" indent="-228600" algn="l">
              <a:spcBef>
                <a:spcPts val="600"/>
              </a:spcBef>
              <a:spcAft>
                <a:spcPts val="0"/>
              </a:spcAft>
              <a:buSzPts val="1400"/>
              <a:buNone/>
              <a:defRPr sz="2400"/>
            </a:lvl1pPr>
            <a:lvl2pPr marL="914400" lvl="1" indent="-228600" algn="l">
              <a:spcBef>
                <a:spcPts val="500"/>
              </a:spcBef>
              <a:spcAft>
                <a:spcPts val="0"/>
              </a:spcAft>
              <a:buSzPts val="1400"/>
              <a:buNone/>
              <a:defRPr sz="2000"/>
            </a:lvl2pPr>
            <a:lvl3pPr marL="1371600" lvl="2" indent="-228600" algn="l">
              <a:spcBef>
                <a:spcPts val="450"/>
              </a:spcBef>
              <a:spcAft>
                <a:spcPts val="0"/>
              </a:spcAft>
              <a:buSzPts val="1400"/>
              <a:buNone/>
              <a:defRPr sz="1800"/>
            </a:lvl3pPr>
            <a:lvl4pPr marL="1828800" lvl="3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600"/>
            </a:lvl4pPr>
            <a:lvl5pPr marL="2286000" lvl="4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600"/>
            </a:lvl5pPr>
            <a:lvl6pPr marL="2743200" lvl="5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600"/>
            </a:lvl6pPr>
            <a:lvl7pPr marL="3200400" lvl="6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600"/>
            </a:lvl7pPr>
            <a:lvl8pPr marL="3657600" lvl="7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600"/>
            </a:lvl8pPr>
            <a:lvl9pPr marL="4114800" lvl="8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600"/>
            </a:lvl9pPr>
          </a:lstStyle>
          <a:p>
            <a:endParaRPr/>
          </a:p>
        </p:txBody>
      </p:sp>
      <p:sp>
        <p:nvSpPr>
          <p:cNvPr id="54" name="Google Shape;54;p21"/>
          <p:cNvSpPr txBox="1"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March 2025</a:t>
            </a:r>
            <a:endParaRPr/>
          </a:p>
        </p:txBody>
      </p:sp>
      <p:sp>
        <p:nvSpPr>
          <p:cNvPr id="55" name="Google Shape;55;p21"/>
          <p:cNvSpPr txBox="1"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CA"/>
              <a:t>Kamran Nishat (HaiLa Technologies)</a:t>
            </a:r>
            <a:endParaRPr/>
          </a:p>
        </p:txBody>
      </p:sp>
      <p:sp>
        <p:nvSpPr>
          <p:cNvPr id="56" name="Google Shape;56;p21"/>
          <p:cNvSpPr txBox="1"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lvl="0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lvl="1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lvl="2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lvl="3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lvl="4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lvl="5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lvl="6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lvl="7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lvl="8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Slide </a:t>
            </a: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22"/>
          <p:cNvSpPr txBox="1"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22"/>
          <p:cNvSpPr txBox="1"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March 2025</a:t>
            </a:r>
            <a:endParaRPr/>
          </a:p>
        </p:txBody>
      </p:sp>
      <p:sp>
        <p:nvSpPr>
          <p:cNvPr id="60" name="Google Shape;60;p22"/>
          <p:cNvSpPr txBox="1"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CA"/>
              <a:t>Kamran Nishat (HaiLa Technologies)</a:t>
            </a:r>
            <a:endParaRPr/>
          </a:p>
        </p:txBody>
      </p:sp>
      <p:sp>
        <p:nvSpPr>
          <p:cNvPr id="61" name="Google Shape;61;p22"/>
          <p:cNvSpPr txBox="1"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lvl="0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lvl="1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lvl="2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lvl="3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lvl="4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lvl="5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lvl="6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lvl="7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lvl="8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Slide </a:t>
            </a: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23"/>
          <p:cNvSpPr txBox="1"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March 2025</a:t>
            </a:r>
            <a:endParaRPr/>
          </a:p>
        </p:txBody>
      </p:sp>
      <p:sp>
        <p:nvSpPr>
          <p:cNvPr id="64" name="Google Shape;64;p23"/>
          <p:cNvSpPr txBox="1"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CA"/>
              <a:t>Kamran Nishat (HaiLa Technologies)</a:t>
            </a:r>
            <a:endParaRPr/>
          </a:p>
        </p:txBody>
      </p:sp>
      <p:sp>
        <p:nvSpPr>
          <p:cNvPr id="65" name="Google Shape;65;p23"/>
          <p:cNvSpPr txBox="1"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lvl="0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lvl="1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lvl="2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lvl="3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lvl="4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lvl="5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lvl="6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lvl="7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lvl="8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Slide </a:t>
            </a: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24"/>
          <p:cNvSpPr txBox="1"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24"/>
          <p:cNvSpPr txBox="1">
            <a:spLocks noGrp="1"/>
          </p:cNvSpPr>
          <p:nvPr>
            <p:ph type="body" idx="1"/>
          </p:nvPr>
        </p:nvSpPr>
        <p:spPr>
          <a:xfrm rot="5400000">
            <a:off x="4038336" y="-1142735"/>
            <a:ext cx="4113213" cy="103610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>
            <a:lvl1pPr marL="457200" lvl="0" indent="-228600" algn="l">
              <a:spcBef>
                <a:spcPts val="60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50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45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24"/>
          <p:cNvSpPr txBox="1"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March 2025</a:t>
            </a:r>
            <a:endParaRPr/>
          </a:p>
        </p:txBody>
      </p:sp>
      <p:sp>
        <p:nvSpPr>
          <p:cNvPr id="70" name="Google Shape;70;p24"/>
          <p:cNvSpPr txBox="1"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CA"/>
              <a:t>Kamran Nishat (HaiLa Technologies)</a:t>
            </a:r>
            <a:endParaRPr/>
          </a:p>
        </p:txBody>
      </p:sp>
      <p:sp>
        <p:nvSpPr>
          <p:cNvPr id="71" name="Google Shape;71;p24"/>
          <p:cNvSpPr txBox="1"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lvl="0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lvl="1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lvl="2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lvl="3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lvl="4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lvl="5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lvl="6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lvl="7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lvl="8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Slide </a:t>
            </a: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25"/>
          <p:cNvSpPr txBox="1">
            <a:spLocks noGrp="1"/>
          </p:cNvSpPr>
          <p:nvPr>
            <p:ph type="title"/>
          </p:nvPr>
        </p:nvSpPr>
        <p:spPr>
          <a:xfrm rot="5400000">
            <a:off x="7276836" y="2095766"/>
            <a:ext cx="5408613" cy="25886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25"/>
          <p:cNvSpPr txBox="1">
            <a:spLocks noGrp="1"/>
          </p:cNvSpPr>
          <p:nvPr>
            <p:ph type="body" idx="1"/>
          </p:nvPr>
        </p:nvSpPr>
        <p:spPr>
          <a:xfrm rot="5400000">
            <a:off x="1994694" y="-394493"/>
            <a:ext cx="5408613" cy="756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>
            <a:lvl1pPr marL="457200" lvl="0" indent="-228600" algn="l">
              <a:spcBef>
                <a:spcPts val="60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50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45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25"/>
          <p:cNvSpPr txBox="1"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March 2025</a:t>
            </a:r>
            <a:endParaRPr/>
          </a:p>
        </p:txBody>
      </p:sp>
      <p:sp>
        <p:nvSpPr>
          <p:cNvPr id="76" name="Google Shape;76;p25"/>
          <p:cNvSpPr txBox="1"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CA"/>
              <a:t>Kamran Nishat (HaiLa Technologies)</a:t>
            </a:r>
            <a:endParaRPr/>
          </a:p>
        </p:txBody>
      </p:sp>
      <p:sp>
        <p:nvSpPr>
          <p:cNvPr id="77" name="Google Shape;77;p25"/>
          <p:cNvSpPr txBox="1"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lvl="0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lvl="1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lvl="2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lvl="3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lvl="4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lvl="5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lvl="6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lvl="7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lvl="8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Slide </a:t>
            </a: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16"/>
          <p:cNvSpPr txBox="1"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5" name="Google Shape;15;p16"/>
          <p:cNvSpPr txBox="1">
            <a:spLocks noGrp="1"/>
          </p:cNvSpPr>
          <p:nvPr>
            <p:ph type="body" idx="1"/>
          </p:nvPr>
        </p:nvSpPr>
        <p:spPr>
          <a:xfrm>
            <a:off x="914401" y="1981201"/>
            <a:ext cx="10361084" cy="4113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>
            <a:lvl1pPr marL="457200" marR="0" lvl="0" indent="-228600" algn="l" rtl="0">
              <a:spcBef>
                <a:spcPts val="60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228600" algn="l" rtl="0">
              <a:spcBef>
                <a:spcPts val="50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228600" algn="l" rtl="0">
              <a:spcBef>
                <a:spcPts val="45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6" name="Google Shape;16;p16"/>
          <p:cNvSpPr txBox="1"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/>
              <a:t>March 2025</a:t>
            </a:r>
            <a:endParaRPr dirty="0"/>
          </a:p>
        </p:txBody>
      </p:sp>
      <p:sp>
        <p:nvSpPr>
          <p:cNvPr id="17" name="Google Shape;17;p16"/>
          <p:cNvSpPr txBox="1"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CA"/>
              <a:t>Kamran Nishat (HaiLa Technologies)</a:t>
            </a:r>
            <a:endParaRPr/>
          </a:p>
        </p:txBody>
      </p:sp>
      <p:sp>
        <p:nvSpPr>
          <p:cNvPr id="18" name="Google Shape;18;p16"/>
          <p:cNvSpPr txBox="1"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Slide </a:t>
            </a:r>
            <a:fld id="{00000000-1234-1234-1234-123412341234}" type="slidenum">
              <a:rPr lang="en-CA"/>
              <a:t>‹#›</a:t>
            </a:fld>
            <a:endParaRPr/>
          </a:p>
        </p:txBody>
      </p:sp>
      <p:cxnSp>
        <p:nvCxnSpPr>
          <p:cNvPr id="19" name="Google Shape;19;p16"/>
          <p:cNvCxnSpPr/>
          <p:nvPr/>
        </p:nvCxnSpPr>
        <p:spPr>
          <a:xfrm>
            <a:off x="914400" y="609600"/>
            <a:ext cx="10363200" cy="1588"/>
          </a:xfrm>
          <a:prstGeom prst="straightConnector1">
            <a:avLst/>
          </a:prstGeom>
          <a:noFill/>
          <a:ln w="12600" cap="flat" cmpd="sng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</p:cxnSp>
      <p:sp>
        <p:nvSpPr>
          <p:cNvPr id="20" name="Google Shape;20;p16"/>
          <p:cNvSpPr/>
          <p:nvPr/>
        </p:nvSpPr>
        <p:spPr>
          <a:xfrm>
            <a:off x="912285" y="6475413"/>
            <a:ext cx="718145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Submission</a:t>
            </a:r>
            <a:endParaRPr/>
          </a:p>
        </p:txBody>
      </p:sp>
      <p:cxnSp>
        <p:nvCxnSpPr>
          <p:cNvPr id="21" name="Google Shape;21;p16"/>
          <p:cNvCxnSpPr/>
          <p:nvPr/>
        </p:nvCxnSpPr>
        <p:spPr>
          <a:xfrm>
            <a:off x="914400" y="6477000"/>
            <a:ext cx="10464800" cy="1588"/>
          </a:xfrm>
          <a:prstGeom prst="straightConnector1">
            <a:avLst/>
          </a:prstGeom>
          <a:noFill/>
          <a:ln w="12600" cap="flat" cmpd="sng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</p:cxnSp>
      <p:sp>
        <p:nvSpPr>
          <p:cNvPr id="22" name="Google Shape;22;p16"/>
          <p:cNvSpPr txBox="1"/>
          <p:nvPr/>
        </p:nvSpPr>
        <p:spPr>
          <a:xfrm>
            <a:off x="6667504" y="357166"/>
            <a:ext cx="4667283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imes New Roman"/>
              <a:buNone/>
            </a:pPr>
            <a:r>
              <a:rPr lang="en-CA" sz="1800" b="1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doc.: IEEE 802.11-25/0292r0</a:t>
            </a:r>
            <a:endParaRPr dirty="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hdr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"/>
          <p:cNvSpPr txBox="1">
            <a:spLocks noGrp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ctr" anchorCtr="0">
            <a:noAutofit/>
          </a:bodyPr>
          <a:lstStyle/>
          <a:p>
            <a:r>
              <a:rPr lang="en-US" dirty="0"/>
              <a:t>Review EPC Gen2 for Long Range Backscatter</a:t>
            </a:r>
            <a:endParaRPr dirty="0"/>
          </a:p>
        </p:txBody>
      </p:sp>
      <p:sp>
        <p:nvSpPr>
          <p:cNvPr id="88" name="Google Shape;88;p1"/>
          <p:cNvSpPr txBox="1">
            <a:spLocks noGrp="1"/>
          </p:cNvSpPr>
          <p:nvPr>
            <p:ph type="subTitle" idx="1"/>
          </p:nvPr>
        </p:nvSpPr>
        <p:spPr>
          <a:xfrm>
            <a:off x="1828800" y="1702980"/>
            <a:ext cx="85344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rPr lang="en-CA" sz="2000" dirty="0"/>
              <a:t>Date:</a:t>
            </a:r>
            <a:r>
              <a:rPr lang="en-CA" sz="2000" b="0" dirty="0"/>
              <a:t> 2025-03-11</a:t>
            </a:r>
            <a:endParaRPr dirty="0"/>
          </a:p>
        </p:txBody>
      </p:sp>
      <p:sp>
        <p:nvSpPr>
          <p:cNvPr id="89" name="Google Shape;89;p1"/>
          <p:cNvSpPr txBox="1"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March 2025</a:t>
            </a:r>
            <a:endParaRPr/>
          </a:p>
        </p:txBody>
      </p:sp>
      <p:sp>
        <p:nvSpPr>
          <p:cNvPr id="90" name="Google Shape;90;p1"/>
          <p:cNvSpPr txBox="1"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Kamran Nishat (HaiLa Technologies)</a:t>
            </a:r>
            <a:endParaRPr/>
          </a:p>
        </p:txBody>
      </p:sp>
      <p:sp>
        <p:nvSpPr>
          <p:cNvPr id="91" name="Google Shape;91;p1"/>
          <p:cNvSpPr txBox="1"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Slide </a:t>
            </a:r>
            <a:fld id="{00000000-1234-1234-1234-123412341234}" type="slidenum">
              <a:rPr lang="en-CA"/>
              <a:t>1</a:t>
            </a:fld>
            <a:endParaRPr/>
          </a:p>
        </p:txBody>
      </p:sp>
      <p:graphicFrame>
        <p:nvGraphicFramePr>
          <p:cNvPr id="92" name="Google Shape;92;p1"/>
          <p:cNvGraphicFramePr/>
          <p:nvPr>
            <p:extLst>
              <p:ext uri="{D42A27DB-BD31-4B8C-83A1-F6EECF244321}">
                <p14:modId xmlns:p14="http://schemas.microsoft.com/office/powerpoint/2010/main" val="4013070389"/>
              </p:ext>
            </p:extLst>
          </p:nvPr>
        </p:nvGraphicFramePr>
        <p:xfrm>
          <a:off x="993775" y="2414588"/>
          <a:ext cx="9948863" cy="2406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087208" imgH="2451510" progId="Word.Document.8">
                  <p:embed/>
                </p:oleObj>
              </mc:Choice>
              <mc:Fallback>
                <p:oleObj name="Document" r:id="rId3" imgW="10087208" imgH="2451510" progId="Word.Document.8">
                  <p:embed/>
                  <p:pic>
                    <p:nvPicPr>
                      <p:cNvPr id="92" name="Google Shape;92;p1"/>
                      <p:cNvPicPr preferRelativeResize="0"/>
                      <p:nvPr/>
                    </p:nvPicPr>
                    <p:blipFill rotWithShape="1">
                      <a:blip r:embed="rId4">
                        <a:alphaModFix/>
                      </a:blip>
                      <a:srcRect/>
                      <a:stretch>
                        <a:fillRect/>
                      </a:stretch>
                    </p:blipFill>
                    <p:spPr>
                      <a:xfrm>
                        <a:off x="993775" y="2414588"/>
                        <a:ext cx="9948863" cy="2406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93" name="Google Shape;93;p1"/>
          <p:cNvSpPr/>
          <p:nvPr/>
        </p:nvSpPr>
        <p:spPr>
          <a:xfrm>
            <a:off x="993775" y="1972991"/>
            <a:ext cx="14478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 sz="20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Authors: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2C1EFD-AAD8-F39D-1107-5D348B0669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Conclusion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8303C7-24B9-4910-4B46-B5D7C2EB31A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We need to redesign some part of the MAC protocol for long-range.</a:t>
            </a:r>
          </a:p>
          <a:p>
            <a:endParaRPr lang="en-CA" dirty="0"/>
          </a:p>
          <a:p>
            <a:r>
              <a:rPr lang="en-CA" dirty="0"/>
              <a:t>There are some non-trivial challenges in adapting EPC Gen2 for </a:t>
            </a:r>
            <a:r>
              <a:rPr lang="en-CA"/>
              <a:t>long-range backscatter. </a:t>
            </a:r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0BB647-86F8-85E9-34C1-2D1E4EB3CBE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Slide </a:t>
            </a:r>
            <a:fld id="{00000000-1234-1234-1234-123412341234}" type="slidenum">
              <a:rPr lang="en-CA" smtClean="0"/>
              <a:t>10</a:t>
            </a:fld>
            <a:endParaRPr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0DC8C9-BB6E-DC06-C5F7-E2C3FDF5088E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CA"/>
              <a:t>Kamran Nishat (HaiLa Technologies)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332452F-2E01-DD4B-3398-58488C7634B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2025</a:t>
            </a:r>
          </a:p>
        </p:txBody>
      </p:sp>
    </p:spTree>
    <p:extLst>
      <p:ext uri="{BB962C8B-B14F-4D97-AF65-F5344CB8AC3E}">
        <p14:creationId xmlns:p14="http://schemas.microsoft.com/office/powerpoint/2010/main" val="3460198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15"/>
          <p:cNvSpPr txBox="1"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References</a:t>
            </a:r>
            <a:endParaRPr/>
          </a:p>
        </p:txBody>
      </p:sp>
      <p:sp>
        <p:nvSpPr>
          <p:cNvPr id="165" name="Google Shape;165;p15"/>
          <p:cNvSpPr txBox="1">
            <a:spLocks noGrp="1"/>
          </p:cNvSpPr>
          <p:nvPr>
            <p:ph type="body" idx="1"/>
          </p:nvPr>
        </p:nvSpPr>
        <p:spPr>
          <a:xfrm>
            <a:off x="965200" y="1633729"/>
            <a:ext cx="10361084" cy="4113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/>
          <a:p>
            <a:pPr marL="342900" indent="-342900">
              <a:spcBef>
                <a:spcPts val="0"/>
              </a:spcBef>
            </a:pPr>
            <a:r>
              <a:rPr lang="en-US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[1] </a:t>
            </a:r>
            <a:r>
              <a:rPr lang="en-US" sz="2400" b="0" u="none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Technical Report on support of AMP IoT devices in WLAN</a:t>
            </a:r>
            <a:r>
              <a:rPr lang="en-US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CA" sz="2400" b="0" u="none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11-23/2203</a:t>
            </a:r>
            <a:endParaRPr lang="en-CA" sz="2400" b="0" i="0" u="none" strike="noStrike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Bef>
                <a:spcPts val="0"/>
              </a:spcBef>
            </a:pPr>
            <a:endParaRPr lang="en-US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Bef>
                <a:spcPts val="0"/>
              </a:spcBef>
            </a:pPr>
            <a:r>
              <a:rPr lang="en-US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[2] </a:t>
            </a:r>
            <a:r>
              <a:rPr lang="en-US" sz="2400" b="0" i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Zhisong</a:t>
            </a:r>
            <a:r>
              <a:rPr lang="en-US" sz="2400" b="0" i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Zuo et al.</a:t>
            </a:r>
            <a:r>
              <a:rPr lang="en-US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0" u="none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Use Cases for AMP IoT Devices</a:t>
            </a:r>
            <a:r>
              <a:rPr lang="en-US" b="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CA" sz="2400" b="0" u="none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11-22/0963</a:t>
            </a:r>
            <a:r>
              <a:rPr lang="en-US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342900" indent="-342900">
              <a:spcBef>
                <a:spcPts val="0"/>
              </a:spcBef>
            </a:pPr>
            <a:endParaRPr lang="en-US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Bef>
                <a:spcPts val="0"/>
              </a:spcBef>
            </a:pPr>
            <a:r>
              <a:rPr lang="en-CA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[3] </a:t>
            </a:r>
            <a:r>
              <a:rPr lang="en-CA" sz="2400" b="0" u="none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Wei Lin et al</a:t>
            </a:r>
            <a:r>
              <a:rPr lang="en-US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., </a:t>
            </a:r>
            <a:r>
              <a:rPr lang="en-US" sz="2400" b="0" u="none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Follow Up on AMP Link Budgets</a:t>
            </a:r>
            <a:r>
              <a:rPr lang="en-US" b="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CA" sz="2400" b="0" u="none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11-24/0075</a:t>
            </a:r>
          </a:p>
          <a:p>
            <a:pPr marL="342900" indent="-342900">
              <a:spcBef>
                <a:spcPts val="0"/>
              </a:spcBef>
            </a:pPr>
            <a:endParaRPr lang="en-CA" b="0" i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Bef>
                <a:spcPts val="0"/>
              </a:spcBef>
            </a:pPr>
            <a:r>
              <a:rPr lang="en-CA" sz="2400" b="0" u="none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[4] Wei Lin et al</a:t>
            </a:r>
            <a:r>
              <a:rPr lang="en-US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., </a:t>
            </a:r>
            <a:r>
              <a:rPr lang="en-US" sz="2400" b="0" u="none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Feasibility study on long range backscatter operation</a:t>
            </a:r>
            <a:r>
              <a:rPr lang="en-US" b="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CA" sz="2400" b="0" u="none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11-24/1215</a:t>
            </a:r>
          </a:p>
          <a:p>
            <a:pPr marL="342900" indent="-342900">
              <a:spcBef>
                <a:spcPts val="0"/>
              </a:spcBef>
            </a:pPr>
            <a:endParaRPr lang="en-CA" sz="2400" b="0" u="none" strike="noStrike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Bef>
                <a:spcPts val="0"/>
              </a:spcBef>
            </a:pP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[5] </a:t>
            </a:r>
            <a:r>
              <a:rPr lang="en-US" sz="24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Rojan</a:t>
            </a: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et al. 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Thoughts on AMP UHF RFID Tags, </a:t>
            </a:r>
            <a:r>
              <a:rPr lang="en-CA" sz="2400" b="0" u="none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11-24/0836</a:t>
            </a:r>
          </a:p>
          <a:p>
            <a:pPr marL="342900" indent="-342900">
              <a:spcBef>
                <a:spcPts val="0"/>
              </a:spcBef>
            </a:pPr>
            <a:endParaRPr kumimoji="0" lang="en-CA" b="0" i="0" kern="0" cap="none" spc="0" normalizeH="0" baseline="0" noProof="0" dirty="0">
              <a:ln>
                <a:noFill/>
              </a:ln>
              <a:solidFill>
                <a:srgbClr val="000000"/>
              </a:solidFill>
              <a:uLnTx/>
              <a:uFillTx/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marL="342900" indent="-342900">
              <a:spcBef>
                <a:spcPts val="0"/>
              </a:spcBef>
            </a:pPr>
            <a:r>
              <a:rPr lang="en-CA" sz="2400" b="0" u="none" strike="noStrike" dirty="0">
                <a:effectLst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[6]  Dror et al. </a:t>
            </a:r>
            <a:r>
              <a:rPr lang="en-US" sz="2400" b="0" u="none" strike="noStrike" dirty="0">
                <a:effectLst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UL Monostatic and Bistatic Range Extension Considerations, </a:t>
            </a:r>
            <a:r>
              <a:rPr lang="en-CA" sz="2400" b="0" u="none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11-24/0307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marL="342900" indent="-342900">
              <a:spcBef>
                <a:spcPts val="0"/>
              </a:spcBef>
            </a:pPr>
            <a:r>
              <a:rPr lang="en-US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342900" indent="-342900">
              <a:spcBef>
                <a:spcPts val="0"/>
              </a:spcBef>
            </a:pPr>
            <a:endParaRPr lang="en-CA" sz="2400" b="0" i="0" u="none" strike="noStrike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l" rtl="0">
              <a:spcBef>
                <a:spcPts val="600"/>
              </a:spcBef>
              <a:spcAft>
                <a:spcPts val="0"/>
              </a:spcAft>
              <a:buNone/>
            </a:pPr>
            <a:endParaRPr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6" name="Google Shape;166;p15"/>
          <p:cNvSpPr txBox="1"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Slide </a:t>
            </a:r>
            <a:fld id="{00000000-1234-1234-1234-123412341234}" type="slidenum">
              <a:rPr lang="en-CA"/>
              <a:t>11</a:t>
            </a:fld>
            <a:endParaRPr/>
          </a:p>
        </p:txBody>
      </p:sp>
      <p:sp>
        <p:nvSpPr>
          <p:cNvPr id="167" name="Google Shape;167;p15"/>
          <p:cNvSpPr txBox="1"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Kamran Nishat (HaiLa Technologies)</a:t>
            </a:r>
            <a:endParaRPr/>
          </a:p>
        </p:txBody>
      </p:sp>
      <p:sp>
        <p:nvSpPr>
          <p:cNvPr id="168" name="Google Shape;168;p15"/>
          <p:cNvSpPr txBox="1"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March 2025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"/>
          <p:cNvSpPr txBox="1"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Slide </a:t>
            </a:r>
            <a:fld id="{00000000-1234-1234-1234-123412341234}" type="slidenum">
              <a:rPr lang="en-CA"/>
              <a:t>2</a:t>
            </a:fld>
            <a:endParaRPr/>
          </a:p>
        </p:txBody>
      </p:sp>
      <p:sp>
        <p:nvSpPr>
          <p:cNvPr id="99" name="Google Shape;99;p2"/>
          <p:cNvSpPr txBox="1"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Kamran Nishat (HaiLa Technologies)</a:t>
            </a:r>
            <a:endParaRPr dirty="0"/>
          </a:p>
        </p:txBody>
      </p:sp>
      <p:sp>
        <p:nvSpPr>
          <p:cNvPr id="100" name="Google Shape;100;p2"/>
          <p:cNvSpPr txBox="1"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March 2025</a:t>
            </a:r>
            <a:endParaRPr dirty="0"/>
          </a:p>
        </p:txBody>
      </p:sp>
      <p:sp>
        <p:nvSpPr>
          <p:cNvPr id="101" name="Google Shape;101;p2"/>
          <p:cNvSpPr txBox="1"/>
          <p:nvPr/>
        </p:nvSpPr>
        <p:spPr>
          <a:xfrm>
            <a:off x="1066801" y="838201"/>
            <a:ext cx="10361084" cy="1065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 sz="32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Abstract</a:t>
            </a:r>
            <a:endParaRPr sz="3200" b="1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2" name="Google Shape;102;p2"/>
          <p:cNvSpPr txBox="1"/>
          <p:nvPr/>
        </p:nvSpPr>
        <p:spPr>
          <a:xfrm>
            <a:off x="1066801" y="2133601"/>
            <a:ext cx="10361084" cy="4113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lang="en-US" sz="26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Why it is important to distinguish long-range Backscatter from EPC-inspired close-range Backscatter</a:t>
            </a:r>
          </a:p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endParaRPr lang="en-US" sz="2600" b="1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lang="en-US" sz="26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It is not straightforward to encapsulate EPC Gen2 commands at the MAC layer for long-range backscatter.</a:t>
            </a:r>
          </a:p>
          <a:p>
            <a:pPr marL="45720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0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marR="0" lvl="0" indent="0" algn="l" rtl="0">
              <a:spcBef>
                <a:spcPts val="50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03" name="Google Shape;103;p2"/>
          <p:cNvSpPr txBox="1"/>
          <p:nvPr/>
        </p:nvSpPr>
        <p:spPr>
          <a:xfrm>
            <a:off x="6392900" y="3620525"/>
            <a:ext cx="5253000" cy="55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3"/>
          <p:cNvSpPr txBox="1"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 dirty="0"/>
              <a:t>Why long-range Backscatter</a:t>
            </a:r>
            <a:endParaRPr dirty="0"/>
          </a:p>
        </p:txBody>
      </p:sp>
      <p:sp>
        <p:nvSpPr>
          <p:cNvPr id="110" name="Google Shape;110;p3"/>
          <p:cNvSpPr txBox="1"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Slide </a:t>
            </a:r>
            <a:fld id="{00000000-1234-1234-1234-123412341234}" type="slidenum">
              <a:rPr lang="en-CA"/>
              <a:t>3</a:t>
            </a:fld>
            <a:endParaRPr/>
          </a:p>
        </p:txBody>
      </p:sp>
      <p:sp>
        <p:nvSpPr>
          <p:cNvPr id="111" name="Google Shape;111;p3"/>
          <p:cNvSpPr txBox="1"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 dirty="0"/>
              <a:t>Kamran Nishat (HaiLa Technologies)</a:t>
            </a:r>
            <a:endParaRPr dirty="0"/>
          </a:p>
        </p:txBody>
      </p:sp>
      <p:sp>
        <p:nvSpPr>
          <p:cNvPr id="112" name="Google Shape;112;p3"/>
          <p:cNvSpPr txBox="1"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March 2025</a:t>
            </a:r>
            <a:endParaRPr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693A05-8164-2A15-42D2-047FA6D23DA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There are many use-cases with range &gt;1m presented in the Technical report on </a:t>
            </a:r>
            <a:r>
              <a:rPr lang="en-US" sz="2400" u="none" strike="noStrike" dirty="0">
                <a:effectLst/>
              </a:rPr>
              <a:t>support of AMP IoT devices in WLAN [1] and many submissions [2-4] </a:t>
            </a:r>
            <a:endParaRPr lang="en-CA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D74AD7-DB4B-4340-9ED7-1426CD73D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7436" y="620688"/>
            <a:ext cx="10352617" cy="509994"/>
          </a:xfrm>
        </p:spPr>
        <p:txBody>
          <a:bodyPr/>
          <a:lstStyle/>
          <a:p>
            <a:r>
              <a:rPr lang="en-US" altLang="zh-CN" sz="2800" b="1" kern="1200" dirty="0">
                <a:solidFill>
                  <a:srgbClr val="1D1D1A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Advantages of EPC Gen2 protocol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A164C6-9CF2-4B4F-A398-2C210BED564D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t>Slide </a:t>
            </a:r>
            <a:fld id="{1F551F72-38F2-479C-990C-DF0D2C0B1F2C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pPr marL="0" marR="0" lvl="0" indent="0" algn="ct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4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2651C39-30CD-495E-B951-D08518DE118C}"/>
              </a:ext>
            </a:extLst>
          </p:cNvPr>
          <p:cNvSpPr txBox="1"/>
          <p:nvPr/>
        </p:nvSpPr>
        <p:spPr>
          <a:xfrm>
            <a:off x="1013109" y="1144945"/>
            <a:ext cx="10815744" cy="5109091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marL="457200" lvl="0" indent="-4572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+mj-lt"/>
              <a:buAutoNum type="arabicParenR"/>
              <a:tabLst>
                <a:tab pos="1207937" algn="ctr"/>
              </a:tabLst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/>
              <a:cs typeface="Times New Roman" panose="02020603050405020304" pitchFamily="18" charset="0"/>
            </a:endParaRPr>
          </a:p>
          <a:p>
            <a:pPr marL="342900" lvl="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1207937" algn="ctr"/>
              </a:tabLst>
            </a:pPr>
            <a:r>
              <a:rPr lang="en-US" sz="2000" kern="1200" dirty="0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There is a wide consensus on using EPC Gen2 for close range backscatter. </a:t>
            </a:r>
          </a:p>
          <a:p>
            <a:pPr marL="342900" lvl="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1207937" algn="ctr"/>
              </a:tabLst>
            </a:pPr>
            <a:r>
              <a:rPr lang="en-US" sz="2000" kern="1200" dirty="0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Many proposals to encapsulate the UHF RFID Interrogator commands and Tag replies.[5]</a:t>
            </a:r>
          </a:p>
          <a:p>
            <a:pPr marL="342900" lvl="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1207937" algn="ctr"/>
              </a:tabLst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Easy to extend to support AMP + UHF RFID operations</a:t>
            </a:r>
          </a:p>
          <a:p>
            <a:pPr lvl="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  <a:ea typeface="ＭＳ Ｐゴシック"/>
              <a:cs typeface="Times New Roman" panose="02020603050405020304" pitchFamily="18" charset="0"/>
            </a:endParaRPr>
          </a:p>
          <a:p>
            <a:pPr lvl="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endParaRPr lang="en-US" sz="2000" kern="1200" dirty="0">
              <a:latin typeface="Times New Roman" panose="02020603050405020304" pitchFamily="18" charset="0"/>
              <a:ea typeface="ＭＳ Ｐゴシック"/>
              <a:cs typeface="Times New Roman" panose="02020603050405020304" pitchFamily="18" charset="0"/>
            </a:endParaRPr>
          </a:p>
          <a:p>
            <a:pPr lvl="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  <a:ea typeface="ＭＳ Ｐゴシック"/>
              <a:cs typeface="Times New Roman" panose="02020603050405020304" pitchFamily="18" charset="0"/>
            </a:endParaRPr>
          </a:p>
          <a:p>
            <a:pPr lvl="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endParaRPr lang="en-US" sz="2000" kern="1200" dirty="0">
              <a:latin typeface="Times New Roman" panose="02020603050405020304" pitchFamily="18" charset="0"/>
              <a:ea typeface="ＭＳ Ｐゴシック"/>
              <a:cs typeface="Times New Roman" panose="02020603050405020304" pitchFamily="18" charset="0"/>
            </a:endParaRPr>
          </a:p>
          <a:p>
            <a:pPr lvl="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  <a:ea typeface="ＭＳ Ｐゴシック"/>
              <a:cs typeface="Times New Roman" panose="02020603050405020304" pitchFamily="18" charset="0"/>
            </a:endParaRPr>
          </a:p>
          <a:p>
            <a:pPr lvl="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endParaRPr lang="en-US" sz="2000" kern="1200" dirty="0">
              <a:latin typeface="Times New Roman" panose="02020603050405020304" pitchFamily="18" charset="0"/>
              <a:ea typeface="ＭＳ Ｐゴシック"/>
              <a:cs typeface="Times New Roman" panose="02020603050405020304" pitchFamily="18" charset="0"/>
            </a:endParaRPr>
          </a:p>
          <a:p>
            <a:pPr lvl="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  <a:ea typeface="ＭＳ Ｐゴシック"/>
              <a:cs typeface="Times New Roman" panose="02020603050405020304" pitchFamily="18" charset="0"/>
            </a:endParaRPr>
          </a:p>
          <a:p>
            <a:pPr lvl="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  <a:ea typeface="ＭＳ Ｐゴシック"/>
              <a:cs typeface="Times New Roman" panose="02020603050405020304" pitchFamily="18" charset="0"/>
            </a:endParaRPr>
          </a:p>
        </p:txBody>
      </p:sp>
      <p:pic>
        <p:nvPicPr>
          <p:cNvPr id="3" name="pic">
            <a:extLst>
              <a:ext uri="{FF2B5EF4-FFF2-40B4-BE49-F238E27FC236}">
                <a16:creationId xmlns:a16="http://schemas.microsoft.com/office/drawing/2014/main" id="{80ACBC25-9433-0A1A-F98B-928D5E6C50C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166192" y="3236540"/>
            <a:ext cx="4302994" cy="30007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62324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5"/>
          <p:cNvSpPr txBox="1"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 dirty="0"/>
              <a:t>EPC Gen2 in 2.4GHz for long-range</a:t>
            </a:r>
            <a:endParaRPr dirty="0"/>
          </a:p>
        </p:txBody>
      </p:sp>
      <p:sp>
        <p:nvSpPr>
          <p:cNvPr id="118" name="Google Shape;118;p5"/>
          <p:cNvSpPr txBox="1">
            <a:spLocks noGrp="1"/>
          </p:cNvSpPr>
          <p:nvPr>
            <p:ph type="body" idx="1"/>
          </p:nvPr>
        </p:nvSpPr>
        <p:spPr>
          <a:xfrm>
            <a:off x="914401" y="1981201"/>
            <a:ext cx="10361084" cy="4113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SzPts val="2400"/>
              <a:buFont typeface="Arial"/>
              <a:buChar char="•"/>
            </a:pPr>
            <a:r>
              <a:rPr lang="en-CA" dirty="0"/>
              <a:t>Direct extension of EPC Gen2 is not straight forward</a:t>
            </a:r>
          </a:p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SzPts val="2400"/>
              <a:buFont typeface="Arial"/>
              <a:buChar char="•"/>
            </a:pPr>
            <a:r>
              <a:rPr lang="en-CA" dirty="0"/>
              <a:t>We have to resolve the following issues:</a:t>
            </a:r>
          </a:p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SzPts val="2400"/>
              <a:buFont typeface="Arial"/>
              <a:buChar char="•"/>
            </a:pPr>
            <a:endParaRPr lang="en-CA" dirty="0"/>
          </a:p>
          <a:p>
            <a:pPr marL="800100" lvl="1" indent="-342900">
              <a:spcBef>
                <a:spcPts val="0"/>
              </a:spcBef>
              <a:buSzPts val="2400"/>
              <a:buFont typeface="Arial"/>
              <a:buChar char="•"/>
            </a:pPr>
            <a:r>
              <a:rPr lang="en-CA" dirty="0"/>
              <a:t>Presence of multiple independent readers in the range of a tag</a:t>
            </a:r>
          </a:p>
          <a:p>
            <a:pPr marL="800100" lvl="1" indent="-342900">
              <a:spcBef>
                <a:spcPts val="0"/>
              </a:spcBef>
              <a:buSzPts val="2400"/>
              <a:buFont typeface="Arial"/>
              <a:buChar char="•"/>
            </a:pPr>
            <a:endParaRPr lang="en-CA" dirty="0"/>
          </a:p>
          <a:p>
            <a:pPr marL="800100" lvl="1" indent="-342900">
              <a:spcBef>
                <a:spcPts val="0"/>
              </a:spcBef>
              <a:buSzPts val="2400"/>
              <a:buFont typeface="Arial"/>
              <a:buChar char="•"/>
            </a:pPr>
            <a:r>
              <a:rPr lang="en-CA" dirty="0"/>
              <a:t>Implementation of Tag Identification protocol in a single TXOP of a 2.4GHz band. </a:t>
            </a:r>
          </a:p>
          <a:p>
            <a:pPr marL="800100" lvl="1" indent="-342900">
              <a:spcBef>
                <a:spcPts val="0"/>
              </a:spcBef>
              <a:buSzPts val="2400"/>
              <a:buFont typeface="Arial"/>
              <a:buChar char="•"/>
            </a:pPr>
            <a:endParaRPr dirty="0"/>
          </a:p>
          <a:p>
            <a:pPr marL="742950" lvl="1" indent="-285750" algn="l" rtl="0">
              <a:spcBef>
                <a:spcPts val="500"/>
              </a:spcBef>
              <a:spcAft>
                <a:spcPts val="0"/>
              </a:spcAft>
              <a:buSzPts val="2000"/>
              <a:buFont typeface="Arial"/>
              <a:buChar char="•"/>
            </a:pPr>
            <a:r>
              <a:rPr lang="en-CA" dirty="0"/>
              <a:t>Privacy protection in EPC Gen2 is difficult</a:t>
            </a:r>
          </a:p>
          <a:p>
            <a:pPr marL="742950" lvl="1" indent="-285750" algn="l" rtl="0">
              <a:spcBef>
                <a:spcPts val="500"/>
              </a:spcBef>
              <a:spcAft>
                <a:spcPts val="0"/>
              </a:spcAft>
              <a:buSzPts val="2000"/>
              <a:buFont typeface="Arial"/>
              <a:buChar char="•"/>
            </a:pPr>
            <a:endParaRPr dirty="0"/>
          </a:p>
          <a:p>
            <a:pPr marL="742950" lvl="1" indent="-285750" algn="l" rtl="0">
              <a:spcBef>
                <a:spcPts val="500"/>
              </a:spcBef>
              <a:spcAft>
                <a:spcPts val="0"/>
              </a:spcAft>
              <a:buSzPts val="2000"/>
              <a:buFont typeface="Arial"/>
              <a:buChar char="•"/>
            </a:pPr>
            <a:r>
              <a:rPr lang="en-CA" dirty="0"/>
              <a:t>Difficult to implement Slotted Aloha based protocol for a long-range in 2.4GHz band</a:t>
            </a:r>
          </a:p>
          <a:p>
            <a:pPr marL="742950" lvl="1" indent="-285750" algn="l" rtl="0">
              <a:spcBef>
                <a:spcPts val="500"/>
              </a:spcBef>
              <a:spcAft>
                <a:spcPts val="0"/>
              </a:spcAft>
              <a:buSzPts val="2000"/>
              <a:buFont typeface="Arial"/>
              <a:buChar char="•"/>
            </a:pPr>
            <a:endParaRPr lang="en-CA" dirty="0"/>
          </a:p>
          <a:p>
            <a:pPr marL="742950" lvl="1" indent="-285750" algn="l" rtl="0">
              <a:spcBef>
                <a:spcPts val="500"/>
              </a:spcBef>
              <a:spcAft>
                <a:spcPts val="0"/>
              </a:spcAft>
              <a:buSzPts val="2000"/>
              <a:buFont typeface="Arial"/>
              <a:buChar char="•"/>
            </a:pPr>
            <a:endParaRPr dirty="0"/>
          </a:p>
          <a:p>
            <a:pPr marL="742950" lvl="1" indent="-158750" algn="l" rtl="0">
              <a:spcBef>
                <a:spcPts val="500"/>
              </a:spcBef>
              <a:spcAft>
                <a:spcPts val="0"/>
              </a:spcAft>
              <a:buSzPts val="2000"/>
              <a:buFont typeface="Arial"/>
              <a:buNone/>
            </a:pPr>
            <a:endParaRPr dirty="0"/>
          </a:p>
        </p:txBody>
      </p:sp>
      <p:sp>
        <p:nvSpPr>
          <p:cNvPr id="119" name="Google Shape;119;p5"/>
          <p:cNvSpPr txBox="1"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Slide </a:t>
            </a:r>
            <a:fld id="{00000000-1234-1234-1234-123412341234}" type="slidenum">
              <a:rPr lang="en-CA"/>
              <a:t>5</a:t>
            </a:fld>
            <a:endParaRPr/>
          </a:p>
        </p:txBody>
      </p:sp>
      <p:sp>
        <p:nvSpPr>
          <p:cNvPr id="120" name="Google Shape;120;p5"/>
          <p:cNvSpPr txBox="1"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Kamran Nishat (HaiLa Technologies)</a:t>
            </a:r>
            <a:endParaRPr/>
          </a:p>
        </p:txBody>
      </p:sp>
      <p:sp>
        <p:nvSpPr>
          <p:cNvPr id="121" name="Google Shape;121;p5"/>
          <p:cNvSpPr txBox="1"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March 2025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F939E2-2B62-E1EA-F77C-D5AEDC6A9E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Multiple independent readers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F71004-B729-D546-E007-0121F6283E7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EPC Gen2 protocol needs coordination between multiple readers working in the near vicinity of each other.</a:t>
            </a:r>
          </a:p>
          <a:p>
            <a:endParaRPr lang="en-CA" dirty="0"/>
          </a:p>
          <a:p>
            <a:r>
              <a:rPr lang="en-CA" dirty="0"/>
              <a:t>Hard to schedule multiple independent readers in a B2C scenario when the range is not close.</a:t>
            </a:r>
          </a:p>
          <a:p>
            <a:endParaRPr lang="en-CA" dirty="0"/>
          </a:p>
          <a:p>
            <a:r>
              <a:rPr lang="en-CA" dirty="0"/>
              <a:t>Tag may respond to a non-intended reader with a session number with high persistence value and moved to ‘B’ state. 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BB17FFF-7FB9-697E-EFC3-1534E299581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Slide </a:t>
            </a:r>
            <a:fld id="{00000000-1234-1234-1234-123412341234}" type="slidenum">
              <a:rPr lang="en-CA" smtClean="0"/>
              <a:t>6</a:t>
            </a:fld>
            <a:endParaRPr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989998-4D87-7963-4813-FEA22227AFA7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CA"/>
              <a:t>Kamran Nishat (HaiLa Technologies)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C7E44F2-B62F-D7F9-DA56-B9C8F7929141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2025</a:t>
            </a:r>
          </a:p>
        </p:txBody>
      </p:sp>
    </p:spTree>
    <p:extLst>
      <p:ext uri="{BB962C8B-B14F-4D97-AF65-F5344CB8AC3E}">
        <p14:creationId xmlns:p14="http://schemas.microsoft.com/office/powerpoint/2010/main" val="31990797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115514-FA66-5AA1-BAEC-238ED1AD37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Tag Identification protocol in a single TXOP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8FC196-E675-63DE-B3BD-66EB1A6DF2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14401" y="1487425"/>
            <a:ext cx="10361084" cy="4684774"/>
          </a:xfrm>
        </p:spPr>
        <p:txBody>
          <a:bodyPr/>
          <a:lstStyle/>
          <a:p>
            <a:r>
              <a:rPr lang="en-CA" sz="2400" dirty="0">
                <a:solidFill>
                  <a:schemeClr val="tx1"/>
                </a:solidFill>
                <a:latin typeface="+mn-lt"/>
                <a:ea typeface="+mn-ea"/>
              </a:rPr>
              <a:t>Others like [5] proposed </a:t>
            </a:r>
            <a:r>
              <a:rPr lang="en-US" sz="2400" dirty="0">
                <a:solidFill>
                  <a:schemeClr val="tx1"/>
                </a:solidFill>
                <a:latin typeface="+mn-lt"/>
                <a:ea typeface="+mn-ea"/>
              </a:rPr>
              <a:t>encapsulating the UHF RFID Interrogator commands and tag replies like the following</a:t>
            </a:r>
          </a:p>
          <a:p>
            <a:endParaRPr lang="en-US" sz="3600" dirty="0">
              <a:solidFill>
                <a:schemeClr val="tx1"/>
              </a:solidFill>
              <a:latin typeface="+mn-lt"/>
              <a:ea typeface="+mn-ea"/>
            </a:endParaRPr>
          </a:p>
          <a:p>
            <a:endParaRPr lang="en-US" dirty="0">
              <a:solidFill>
                <a:schemeClr val="tx1"/>
              </a:solidFill>
              <a:latin typeface="+mn-lt"/>
              <a:ea typeface="+mn-ea"/>
            </a:endParaRPr>
          </a:p>
          <a:p>
            <a:endParaRPr lang="en-US" dirty="0">
              <a:solidFill>
                <a:schemeClr val="tx1"/>
              </a:solidFill>
              <a:latin typeface="+mn-lt"/>
              <a:ea typeface="+mn-ea"/>
            </a:endParaRPr>
          </a:p>
          <a:p>
            <a:endParaRPr lang="en-US" sz="1100" dirty="0">
              <a:solidFill>
                <a:schemeClr val="tx1"/>
              </a:solidFill>
              <a:latin typeface="+mn-lt"/>
              <a:ea typeface="+mn-ea"/>
            </a:endParaRPr>
          </a:p>
          <a:p>
            <a:r>
              <a:rPr lang="en-US" dirty="0">
                <a:solidFill>
                  <a:schemeClr val="tx1"/>
                </a:solidFill>
                <a:latin typeface="+mn-lt"/>
                <a:ea typeface="+mn-ea"/>
              </a:rPr>
              <a:t>But it isn’t easy to do this full sequence in a single TXOP in 2.4 GHz</a:t>
            </a:r>
          </a:p>
          <a:p>
            <a:endParaRPr lang="en-US" sz="1000" dirty="0">
              <a:solidFill>
                <a:schemeClr val="tx1"/>
              </a:solidFill>
              <a:latin typeface="+mn-lt"/>
              <a:ea typeface="+mn-ea"/>
            </a:endParaRPr>
          </a:p>
          <a:p>
            <a:r>
              <a:rPr lang="en-US" dirty="0">
                <a:solidFill>
                  <a:schemeClr val="tx1"/>
                </a:solidFill>
                <a:latin typeface="+mn-lt"/>
                <a:ea typeface="+mn-ea"/>
              </a:rPr>
              <a:t>It will be more difficult to achieve this at longer range. </a:t>
            </a:r>
          </a:p>
          <a:p>
            <a:endParaRPr lang="en-US" dirty="0">
              <a:solidFill>
                <a:schemeClr val="tx1"/>
              </a:solidFill>
              <a:latin typeface="+mn-lt"/>
              <a:ea typeface="+mn-ea"/>
            </a:endParaRPr>
          </a:p>
          <a:p>
            <a:r>
              <a:rPr lang="en-US" dirty="0">
                <a:solidFill>
                  <a:schemeClr val="tx1"/>
                </a:solidFill>
                <a:latin typeface="+mn-lt"/>
                <a:ea typeface="+mn-ea"/>
              </a:rPr>
              <a:t>With challenges of EH mentioned in [6], it will make it more difficult.</a:t>
            </a:r>
          </a:p>
          <a:p>
            <a:endParaRPr lang="en-US" dirty="0">
              <a:solidFill>
                <a:schemeClr val="tx1"/>
              </a:solidFill>
              <a:latin typeface="+mn-lt"/>
              <a:ea typeface="+mn-ea"/>
            </a:endParaRPr>
          </a:p>
          <a:p>
            <a:endParaRPr lang="en-US" dirty="0">
              <a:solidFill>
                <a:schemeClr val="tx1"/>
              </a:solidFill>
              <a:latin typeface="+mn-lt"/>
              <a:ea typeface="+mn-ea"/>
            </a:endParaRPr>
          </a:p>
          <a:p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BE9C737-A59E-4ECA-E148-676BA251292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Slide </a:t>
            </a:r>
            <a:fld id="{00000000-1234-1234-1234-123412341234}" type="slidenum">
              <a:rPr lang="en-CA" smtClean="0"/>
              <a:t>7</a:t>
            </a:fld>
            <a:endParaRPr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5F7515-242D-42A1-CFC3-FE2375D5A3D7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CA"/>
              <a:t>Kamran Nishat (HaiLa Technologies)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00EFCCD-F67B-811E-D6B2-D25752BD064F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2025</a:t>
            </a:r>
          </a:p>
        </p:txBody>
      </p:sp>
      <p:pic>
        <p:nvPicPr>
          <p:cNvPr id="7" name="pic">
            <a:extLst>
              <a:ext uri="{FF2B5EF4-FFF2-40B4-BE49-F238E27FC236}">
                <a16:creationId xmlns:a16="http://schemas.microsoft.com/office/drawing/2014/main" id="{FE5E2738-0226-46A6-8A3D-21B44AA1623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857514" y="2485390"/>
            <a:ext cx="8164310" cy="1344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60085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4397F9-E2D1-95DF-D3B5-5C29746862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Privacy protection in EPC Gen2</a:t>
            </a:r>
            <a:br>
              <a:rPr lang="en-CA" dirty="0"/>
            </a:br>
            <a:endParaRPr lang="en-CA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928C46-62CC-764C-E51B-E14479B3FC1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514350" marR="0" indent="-285750" rtl="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In long-range privacy requirements may be different</a:t>
            </a:r>
          </a:p>
          <a:p>
            <a:pPr marL="571500" marR="0" indent="-342900" rtl="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sz="3600" dirty="0">
              <a:effectLst/>
            </a:endParaRPr>
          </a:p>
          <a:p>
            <a:pPr marL="514350" marR="0" indent="-285750" rtl="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There are use-cases requiring the infrastructure to address each tag with a unique address.</a:t>
            </a:r>
            <a:endParaRPr lang="en-US" sz="3600" dirty="0">
              <a:effectLst/>
            </a:endParaRPr>
          </a:p>
          <a:p>
            <a:pPr marL="228600" marR="0" indent="0" rtl="0">
              <a:spcBef>
                <a:spcPts val="600"/>
              </a:spcBef>
            </a:pPr>
            <a:endParaRPr lang="en-US" sz="3600" dirty="0">
              <a:effectLst/>
            </a:endParaRPr>
          </a:p>
          <a:p>
            <a:pPr marL="514350" marR="0" indent="-285750" rtl="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Provisioning and authorization mechanisms would require more than a simple wrapper of AMP over EPC GEN2.</a:t>
            </a:r>
            <a:endParaRPr lang="en-US" sz="3600" dirty="0">
              <a:effectLst/>
            </a:endParaRPr>
          </a:p>
          <a:p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FA02F5D-55B0-4060-ABD1-D3D009305B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Slide </a:t>
            </a:r>
            <a:fld id="{00000000-1234-1234-1234-123412341234}" type="slidenum">
              <a:rPr lang="en-CA" smtClean="0"/>
              <a:t>8</a:t>
            </a:fld>
            <a:endParaRPr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2EB346-3423-1080-EDA4-C7ACF6973A5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CA"/>
              <a:t>Kamran Nishat (HaiLa Technologies)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76F282E-D9DD-1910-1FF0-71E101633322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2025</a:t>
            </a:r>
          </a:p>
        </p:txBody>
      </p:sp>
    </p:spTree>
    <p:extLst>
      <p:ext uri="{BB962C8B-B14F-4D97-AF65-F5344CB8AC3E}">
        <p14:creationId xmlns:p14="http://schemas.microsoft.com/office/powerpoint/2010/main" val="13734951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2ED110-89BD-94D1-49D4-EA4B83113B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Slotted Aloha based protocol in 2.4GHz band</a:t>
            </a:r>
            <a:br>
              <a:rPr lang="en-CA" dirty="0"/>
            </a:br>
            <a:endParaRPr lang="en-CA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7B9219-B245-320D-28DF-9590C76537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29217" y="1372393"/>
            <a:ext cx="10361084" cy="4113213"/>
          </a:xfrm>
        </p:spPr>
        <p:txBody>
          <a:bodyPr/>
          <a:lstStyle/>
          <a:p>
            <a:r>
              <a:rPr lang="en-CA" dirty="0"/>
              <a:t>In 2.4GHz devices communicate on different channels. </a:t>
            </a:r>
          </a:p>
          <a:p>
            <a:endParaRPr lang="en-CA" dirty="0"/>
          </a:p>
          <a:p>
            <a:r>
              <a:rPr lang="en-CA" dirty="0"/>
              <a:t>AMP + UHF RFID tags are supposed to work without a channelized receiver </a:t>
            </a:r>
          </a:p>
          <a:p>
            <a:endParaRPr lang="en-CA" dirty="0"/>
          </a:p>
          <a:p>
            <a:r>
              <a:rPr lang="en-CA" dirty="0"/>
              <a:t>This makes it difficult to avoid collisions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70E3B9-DE00-9001-F3F7-8A566D07786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Slide </a:t>
            </a:r>
            <a:fld id="{00000000-1234-1234-1234-123412341234}" type="slidenum">
              <a:rPr lang="en-CA" smtClean="0"/>
              <a:t>9</a:t>
            </a:fld>
            <a:endParaRPr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9EF75F-313D-F3EE-80F4-5F9B7F69402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CA"/>
              <a:t>Kamran Nishat (HaiLa Technologies)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5F81D13-37A8-1E71-90F8-D9FB30F4B82D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2025</a:t>
            </a:r>
          </a:p>
        </p:txBody>
      </p:sp>
      <p:pic>
        <p:nvPicPr>
          <p:cNvPr id="8" name="Picture 7" descr="A screenshot of a computer">
            <a:extLst>
              <a:ext uri="{FF2B5EF4-FFF2-40B4-BE49-F238E27FC236}">
                <a16:creationId xmlns:a16="http://schemas.microsoft.com/office/drawing/2014/main" id="{F91C1BFF-6CE2-47C8-25DD-0E99F1A047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98161" y="2740822"/>
            <a:ext cx="5696543" cy="37151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28780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13198</TotalTime>
  <Words>639</Words>
  <Application>Microsoft Office PowerPoint</Application>
  <PresentationFormat>Widescreen</PresentationFormat>
  <Paragraphs>114</Paragraphs>
  <Slides>11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Times New Roman</vt:lpstr>
      <vt:lpstr>Office Theme</vt:lpstr>
      <vt:lpstr>Document</vt:lpstr>
      <vt:lpstr>Review EPC Gen2 for Long Range Backscatter</vt:lpstr>
      <vt:lpstr>PowerPoint Presentation</vt:lpstr>
      <vt:lpstr>Why long-range Backscatter</vt:lpstr>
      <vt:lpstr>Advantages of EPC Gen2 protocol </vt:lpstr>
      <vt:lpstr>EPC Gen2 in 2.4GHz for long-range</vt:lpstr>
      <vt:lpstr>Multiple independent readers</vt:lpstr>
      <vt:lpstr>Tag Identification protocol in a single TXOP</vt:lpstr>
      <vt:lpstr>Privacy protection in EPC Gen2 </vt:lpstr>
      <vt:lpstr>Slotted Aloha based protocol in 2.4GHz band </vt:lpstr>
      <vt:lpstr>Conclusion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Nelson Costa</dc:creator>
  <cp:lastModifiedBy>Kamran Nishat</cp:lastModifiedBy>
  <cp:revision>26</cp:revision>
  <dcterms:created xsi:type="dcterms:W3CDTF">2024-10-06T13:43:49Z</dcterms:created>
  <dcterms:modified xsi:type="dcterms:W3CDTF">2025-03-10T20:19:42Z</dcterms:modified>
</cp:coreProperties>
</file>