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90" r:id="rId7"/>
    <p:sldId id="298" r:id="rId8"/>
    <p:sldId id="299" r:id="rId9"/>
    <p:sldId id="301" r:id="rId10"/>
    <p:sldId id="302" r:id="rId11"/>
    <p:sldId id="300" r:id="rId12"/>
    <p:sldId id="283" r:id="rId13"/>
    <p:sldId id="295" r:id="rId14"/>
    <p:sldId id="303" r:id="rId15"/>
    <p:sldId id="264" r:id="rId1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FE03303-F529-AE14-C77E-24812AC9335F}" name="MINOTANI JUN (美濃谷 潤)" initials="" userId="S::minotani.jun@jp.panasonic.com::947f4a79-68d3-479c-91f0-9b4e309a29a3" providerId="AD"/>
  <p188:author id="{D4BCC60D-51AE-75C4-8649-1A9B9686FA5B}" name="Hashi Ryutaro (端 龍太郎)" initials="H龍" userId="S::hashi.ryutaro@jp.panasonic.com::3779b3d1-1567-4cea-8e1a-4547b47486ee" providerId="AD"/>
  <p188:author id="{8EBCAF1B-513B-7E01-D00E-1B8504EEF4AB}" name="Yoshio URABE" initials="YU" userId="Yoshio URABE" providerId="None"/>
  <p188:author id="{1198852B-A0B7-FF3F-E0CE-FCCAD7760E08}" name="Motozuka Hiroyuki (本塚 裕幸)" initials="裕本" userId="S::motozuka.hiroyuki@jp.panasonic.com::f5c1fd61-f5ae-4166-b12f-63a116ee37fd" providerId="AD"/>
  <p188:author id="{1345EC3B-F0DC-03E3-A8FE-822A5CFA6D40}" name="Gaius Yao Huang Wee" initials="GYHW" userId="S::yaohuang.wee@sg.panasonic.com::fd491283-7c58-408d-822b-5f46079cdc41" providerId="AD"/>
  <p188:author id="{86291240-5C5D-B569-D244-91158B4777F2}" name="Michael Hong Cheng Sim" initials="MS" userId="S::michael.simhc@sg.panasonic.com::2889dd69-2e96-40a9-ae06-46d4996bf116" providerId="AD"/>
  <p188:author id="{96690BB5-B375-2BEC-849A-896776FEAD0A}" name="Qinglai Liu" initials="QL" userId="S::qinglai.liu@sg.panasonic.com::407b720d-8aae-45bc-9192-c81c97d32328" providerId="AD"/>
  <p188:author id="{F1B7C5DD-EF3E-39A4-200D-77FE2B48EAEC}" name="Urabe Yoshio (浦部 嘉夫)" initials="U嘉" userId="S::urabe.yoshio@jp.panasonic.com::a7e67ffc-ce93-4ed9-a905-338d761aa74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F5FF"/>
    <a:srgbClr val="DBF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548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ius Yao Huang Wee" userId="fd491283-7c58-408d-822b-5f46079cdc41" providerId="ADAL" clId="{CD4D3851-C37D-40CB-BE98-D3EB65FFE9F9}"/>
    <pc:docChg chg="undo custSel modSld">
      <pc:chgData name="Gaius Yao Huang Wee" userId="fd491283-7c58-408d-822b-5f46079cdc41" providerId="ADAL" clId="{CD4D3851-C37D-40CB-BE98-D3EB65FFE9F9}" dt="2025-03-03T01:52:32.503" v="85" actId="20577"/>
      <pc:docMkLst>
        <pc:docMk/>
      </pc:docMkLst>
      <pc:sldChg chg="modSp mod">
        <pc:chgData name="Gaius Yao Huang Wee" userId="fd491283-7c58-408d-822b-5f46079cdc41" providerId="ADAL" clId="{CD4D3851-C37D-40CB-BE98-D3EB65FFE9F9}" dt="2025-03-03T01:52:32.503" v="85" actId="20577"/>
        <pc:sldMkLst>
          <pc:docMk/>
          <pc:sldMk cId="361361908" sldId="283"/>
        </pc:sldMkLst>
        <pc:spChg chg="mod">
          <ac:chgData name="Gaius Yao Huang Wee" userId="fd491283-7c58-408d-822b-5f46079cdc41" providerId="ADAL" clId="{CD4D3851-C37D-40CB-BE98-D3EB65FFE9F9}" dt="2025-03-03T01:52:32.503" v="85" actId="20577"/>
          <ac:spMkLst>
            <pc:docMk/>
            <pc:sldMk cId="361361908" sldId="283"/>
            <ac:spMk id="3" creationId="{383C41EE-093D-00EF-2FD3-256F7E9BBF42}"/>
          </ac:spMkLst>
        </pc:spChg>
      </pc:sldChg>
      <pc:sldChg chg="modSp mod">
        <pc:chgData name="Gaius Yao Huang Wee" userId="fd491283-7c58-408d-822b-5f46079cdc41" providerId="ADAL" clId="{CD4D3851-C37D-40CB-BE98-D3EB65FFE9F9}" dt="2025-03-03T01:49:33.034" v="4"/>
        <pc:sldMkLst>
          <pc:docMk/>
          <pc:sldMk cId="3809493415" sldId="298"/>
        </pc:sldMkLst>
        <pc:spChg chg="mod">
          <ac:chgData name="Gaius Yao Huang Wee" userId="fd491283-7c58-408d-822b-5f46079cdc41" providerId="ADAL" clId="{CD4D3851-C37D-40CB-BE98-D3EB65FFE9F9}" dt="2025-03-03T01:49:33.034" v="4"/>
          <ac:spMkLst>
            <pc:docMk/>
            <pc:sldMk cId="3809493415" sldId="298"/>
            <ac:spMk id="20" creationId="{D9537749-1B13-3C39-5777-739E6FA4818C}"/>
          </ac:spMkLst>
        </pc:spChg>
      </pc:sldChg>
      <pc:sldChg chg="modSp mod">
        <pc:chgData name="Gaius Yao Huang Wee" userId="fd491283-7c58-408d-822b-5f46079cdc41" providerId="ADAL" clId="{CD4D3851-C37D-40CB-BE98-D3EB65FFE9F9}" dt="2025-03-03T01:49:59.874" v="11" actId="113"/>
        <pc:sldMkLst>
          <pc:docMk/>
          <pc:sldMk cId="3364633302" sldId="301"/>
        </pc:sldMkLst>
        <pc:spChg chg="mod">
          <ac:chgData name="Gaius Yao Huang Wee" userId="fd491283-7c58-408d-822b-5f46079cdc41" providerId="ADAL" clId="{CD4D3851-C37D-40CB-BE98-D3EB65FFE9F9}" dt="2025-03-03T01:49:59.874" v="11" actId="113"/>
          <ac:spMkLst>
            <pc:docMk/>
            <pc:sldMk cId="3364633302" sldId="301"/>
            <ac:spMk id="20" creationId="{5A54D1BB-9A5E-DC62-E8B4-750346EBBFBF}"/>
          </ac:spMkLst>
        </pc:spChg>
      </pc:sldChg>
      <pc:sldChg chg="modSp mod">
        <pc:chgData name="Gaius Yao Huang Wee" userId="fd491283-7c58-408d-822b-5f46079cdc41" providerId="ADAL" clId="{CD4D3851-C37D-40CB-BE98-D3EB65FFE9F9}" dt="2025-03-03T01:49:51.595" v="10" actId="113"/>
        <pc:sldMkLst>
          <pc:docMk/>
          <pc:sldMk cId="3007839344" sldId="302"/>
        </pc:sldMkLst>
        <pc:spChg chg="mod">
          <ac:chgData name="Gaius Yao Huang Wee" userId="fd491283-7c58-408d-822b-5f46079cdc41" providerId="ADAL" clId="{CD4D3851-C37D-40CB-BE98-D3EB65FFE9F9}" dt="2025-03-03T01:49:51.595" v="10" actId="113"/>
          <ac:spMkLst>
            <pc:docMk/>
            <pc:sldMk cId="3007839344" sldId="302"/>
            <ac:spMk id="20" creationId="{260F69A6-498D-324F-7E9E-9C2186A9103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10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ja-JP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972931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7821318-7EEB-2D75-0613-156CA9B082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F26EB4D9-C2F4-CC07-BD71-59CD24552814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C9F2513-90B5-EC70-13B6-55F8D5627886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9C8236F-05EA-7C8F-0276-4AA329F97EDA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3E9A5D2-4676-92A6-B64B-CF8019AA9B96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11</a:t>
            </a:fld>
            <a:endParaRPr lang="en-US"/>
          </a:p>
        </p:txBody>
      </p:sp>
      <p:sp>
        <p:nvSpPr>
          <p:cNvPr id="15361" name="Text Box 1">
            <a:extLst>
              <a:ext uri="{FF2B5EF4-FFF2-40B4-BE49-F238E27FC236}">
                <a16:creationId xmlns:a16="http://schemas.microsoft.com/office/drawing/2014/main" id="{55B13D44-75F3-68E2-B365-0571243D55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0B05904C-A260-23CF-1EC4-52C345BCAA22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ja-JP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856877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4301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32224A-5AFF-5B04-3F87-220F7A99F1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A5D473A7-8765-D0ED-4CED-A0FCA4273F7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AE20EFBE-9731-7F99-EB96-13E1DD2FEF3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kumimoji="1" lang="ja-JP" altLang="en-US"/>
          </a:p>
        </p:txBody>
      </p:sp>
      <p:sp>
        <p:nvSpPr>
          <p:cNvPr id="4" name="ヘッダー プレースホルダー 3">
            <a:extLst>
              <a:ext uri="{FF2B5EF4-FFF2-40B4-BE49-F238E27FC236}">
                <a16:creationId xmlns:a16="http://schemas.microsoft.com/office/drawing/2014/main" id="{1B517FCA-001B-42C6-FBF1-394177E7E6FC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F9E116-842E-919F-B5DB-6D1DA5303DEA}"/>
              </a:ext>
            </a:extLst>
          </p:cNvPr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91D4E66-0E7C-ABC5-4753-9C5005AE0257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04D467B-C66C-DDFB-6FED-798751F46761}"/>
              </a:ext>
            </a:extLst>
          </p:cNvPr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4934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5A7AD3-415D-5E2C-D13E-12EACBE3BA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EE2A8FD9-13C0-D82F-BE2B-E1A231BE9B4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A5ADD5C2-082A-7D6E-857B-890C3715860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kumimoji="1" lang="ja-JP" altLang="en-US"/>
          </a:p>
        </p:txBody>
      </p:sp>
      <p:sp>
        <p:nvSpPr>
          <p:cNvPr id="4" name="ヘッダー プレースホルダー 3">
            <a:extLst>
              <a:ext uri="{FF2B5EF4-FFF2-40B4-BE49-F238E27FC236}">
                <a16:creationId xmlns:a16="http://schemas.microsoft.com/office/drawing/2014/main" id="{9EEE2B66-8F65-214E-EE41-2548F4B9BFD5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D35AB8A-0829-3F71-5886-8CB8A3FB0066}"/>
              </a:ext>
            </a:extLst>
          </p:cNvPr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68583D7-1D11-8DB2-5F72-009315C793F1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E834207-17CD-F64B-249E-DD090B9314D6}"/>
              </a:ext>
            </a:extLst>
          </p:cNvPr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516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2BE885-FDA9-1918-3B0B-2120B284E4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55AA5509-9A83-0964-34BB-22A223E7602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D2D3A783-6B1D-8C4F-3DE4-91416C1F699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kumimoji="1" lang="ja-JP" altLang="en-US"/>
          </a:p>
        </p:txBody>
      </p:sp>
      <p:sp>
        <p:nvSpPr>
          <p:cNvPr id="4" name="ヘッダー プレースホルダー 3">
            <a:extLst>
              <a:ext uri="{FF2B5EF4-FFF2-40B4-BE49-F238E27FC236}">
                <a16:creationId xmlns:a16="http://schemas.microsoft.com/office/drawing/2014/main" id="{B64AFF18-FCD9-7D95-C759-1C357A916C7D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7E48585-7A3C-F949-4CB5-C326D5FD2090}"/>
              </a:ext>
            </a:extLst>
          </p:cNvPr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23A47C6-A1C7-E6B6-F336-00E081326B12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5AC67AA-9469-1251-AE01-BC4E370ECE69}"/>
              </a:ext>
            </a:extLst>
          </p:cNvPr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0026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37B563-910B-0F5B-3255-E13C026786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C9C2C092-B74B-0D53-489B-EEEAC788DB3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DC68676D-CFE4-165F-47B8-09F4C9B95C7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kumimoji="1" lang="ja-JP" altLang="en-US"/>
          </a:p>
        </p:txBody>
      </p:sp>
      <p:sp>
        <p:nvSpPr>
          <p:cNvPr id="4" name="ヘッダー プレースホルダー 3">
            <a:extLst>
              <a:ext uri="{FF2B5EF4-FFF2-40B4-BE49-F238E27FC236}">
                <a16:creationId xmlns:a16="http://schemas.microsoft.com/office/drawing/2014/main" id="{FA2CC8E2-996E-6836-6935-4B36F44B353E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8DECDE1-6327-319A-9E75-E5A0EA864EA8}"/>
              </a:ext>
            </a:extLst>
          </p:cNvPr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D1173F2-5099-C14F-E017-E4882AFF7863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6AC1B66-1ACF-7936-2C83-2EDC7F299431}"/>
              </a:ext>
            </a:extLst>
          </p:cNvPr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4029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16D8C0-5501-37EF-55D6-CACA41FCE9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D4D966D8-5B8E-5369-37AB-9A8DAB74EE7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83327956-FFA5-B221-EBD6-648239A6916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kumimoji="1" lang="ja-JP" altLang="en-US"/>
          </a:p>
        </p:txBody>
      </p:sp>
      <p:sp>
        <p:nvSpPr>
          <p:cNvPr id="4" name="ヘッダー プレースホルダー 3">
            <a:extLst>
              <a:ext uri="{FF2B5EF4-FFF2-40B4-BE49-F238E27FC236}">
                <a16:creationId xmlns:a16="http://schemas.microsoft.com/office/drawing/2014/main" id="{F8BEDD38-967B-DEB4-4764-AD48AE22FEAA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37B225A-B2CC-983C-B0E3-AEC9E90D7F86}"/>
              </a:ext>
            </a:extLst>
          </p:cNvPr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471F64D-F347-0CF7-90BB-96CAB58A9850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00F35B0-1AB3-86C0-AA96-0B51798C8211}"/>
              </a:ext>
            </a:extLst>
          </p:cNvPr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7718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9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400050">
              <a:buFont typeface="Arial" panose="020B0604020202020204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ja-JP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90140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E80ABFD-2176-C558-23B0-48117EFE0B7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dirty="0"/>
              <a:t>Mar 2025</a:t>
            </a:r>
            <a:endParaRPr lang="en-GB" altLang="ja-JP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6FC9E14F-AC38-E302-493B-6EE850F72C2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ja-JP"/>
              <a:t>Gaius Wee, Panasonic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FA21AE5A-9399-1BC6-55B2-04AA9C2AF9B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DDD8CBB-E578-85E1-A3E5-FE49E40ABA69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/>
          <a:p>
            <a:r>
              <a:rPr lang="en-GB" altLang="ja-JP"/>
              <a:t>Gaius Wee, Panasonic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37C6E66-3015-0DB3-34B6-9EC429B1E14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5ED8CCB-ACA9-DB67-0855-DBB6FB59C2EA}"/>
              </a:ext>
            </a:extLst>
          </p:cNvPr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altLang="ja-JP" dirty="0"/>
              <a:t>Mar 2025</a:t>
            </a:r>
            <a:endParaRPr lang="en-GB" alt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ja-JP"/>
              <a:t>Gaius Wee, Panasonic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</a:t>
            </a:r>
            <a:r>
              <a:rPr kumimoji="0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0289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652909D4-A3EE-99E1-FC50-DD39F31ADFC5}"/>
              </a:ext>
            </a:extLst>
          </p:cNvPr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/>
              <a:t>Mar 2025</a:t>
            </a:r>
            <a:endParaRPr lang="en-GB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R-TWT Sharing Follow-Up</a:t>
            </a:r>
            <a:endParaRPr lang="ja-JP" altLang="en-US" dirty="0">
              <a:cs typeface="Times New Roman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2025-3-3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Gaius Wee, Panasonic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7922144"/>
              </p:ext>
            </p:extLst>
          </p:nvPr>
        </p:nvGraphicFramePr>
        <p:xfrm>
          <a:off x="987425" y="2406650"/>
          <a:ext cx="10710863" cy="260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554617" progId="Word.Document.8">
                  <p:embed/>
                </p:oleObj>
              </mc:Choice>
              <mc:Fallback>
                <p:oleObj name="Document" r:id="rId3" imgW="10439485" imgH="2554617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7425" y="2406650"/>
                        <a:ext cx="10710863" cy="26066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0A9AF1-E21D-A905-656F-38C2EF2E354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dirty="0"/>
              <a:t>Mar 2025</a:t>
            </a:r>
            <a:endParaRPr lang="en-GB" altLang="ja-JP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Straw Poll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Gaius Wee, Panasonic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83C41EE-093D-00EF-2FD3-256F7E9BBF4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724400"/>
          </a:xfrm>
          <a:ln/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cs typeface="Times New Roman"/>
              </a:rPr>
              <a:t>Do you agree to add the following text to the SFD</a:t>
            </a:r>
            <a:br>
              <a:rPr lang="en-US" dirty="0">
                <a:cs typeface="Times New Roman"/>
              </a:rPr>
            </a:br>
            <a:r>
              <a:rPr lang="en-US" dirty="0">
                <a:cs typeface="Times New Roman"/>
              </a:rPr>
              <a:t>“11bn shall define a mechanism that enables an AP to request an OBSS AP to share the TXOPs obtained during the R-TWT SPs of a desired R-TWT schedule of the OBSS AP.”</a:t>
            </a:r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cs typeface="Times New Roman"/>
              </a:rPr>
              <a:t>Y</a:t>
            </a:r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cs typeface="Times New Roman"/>
              </a:rPr>
              <a:t>N</a:t>
            </a:r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cs typeface="Times New Roman"/>
              </a:rPr>
              <a:t>A</a:t>
            </a:r>
          </a:p>
          <a:p>
            <a:pPr marL="51435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>
              <a:cs typeface="Times New Roman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EB76CB-82C1-2A8D-EC4B-5B7D4A86B261}"/>
              </a:ext>
            </a:extLst>
          </p:cNvPr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altLang="ja-JP" dirty="0"/>
              <a:t>Mar 2025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40857121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EAF3F5-8580-452D-D9C3-894F4A9C50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id="{424B9D4A-6690-8827-E912-C3672B0C95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Straw Poll 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959100-C1A4-7584-8903-91836CA82258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9DB338-E091-675A-01E1-24B13643C6A1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Gaius Wee, Panasonic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ACECD5C-0740-595E-F721-29B1C1E3BBC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724400"/>
          </a:xfrm>
          <a:ln/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cs typeface="Times New Roman"/>
              </a:rPr>
              <a:t>Do you agree to add the following text to the SFD</a:t>
            </a:r>
            <a:br>
              <a:rPr lang="en-US" dirty="0">
                <a:cs typeface="Times New Roman"/>
              </a:rPr>
            </a:br>
            <a:r>
              <a:rPr lang="en-US" dirty="0">
                <a:cs typeface="Times New Roman"/>
              </a:rPr>
              <a:t>“An AP may request the sharing of the TXOPs obtained during the R-TWT SPs of the OBSS AP by sending a management frame with a TWT element to the OBSS AP to become a member of a desired R-TWT. An AP that accepts such a request shall share a portion of the TXOPs obtained for the corresponding R-TWT SPs with the other AP.”</a:t>
            </a:r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cs typeface="Times New Roman"/>
              </a:rPr>
              <a:t>Y</a:t>
            </a:r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cs typeface="Times New Roman"/>
              </a:rPr>
              <a:t>N</a:t>
            </a:r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cs typeface="Times New Roman"/>
              </a:rPr>
              <a:t>A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B4D5F9-FC01-ED2E-E9E4-A61226C7771B}"/>
              </a:ext>
            </a:extLst>
          </p:cNvPr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altLang="ja-JP" dirty="0"/>
              <a:t>Mar 2025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5768995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r>
              <a:rPr kumimoji="1" lang="en-US" altLang="ja-JP" sz="1600"/>
              <a:t>[1] Ross Jian Yu (Huawei), 'Specification Framework for </a:t>
            </a:r>
            <a:r>
              <a:rPr kumimoji="1" lang="en-US" altLang="ja-JP" sz="1600" err="1"/>
              <a:t>TGbn</a:t>
            </a:r>
            <a:r>
              <a:rPr kumimoji="1" lang="en-US" altLang="ja-JP" sz="1600"/>
              <a:t>', 24/209r9, Feb, 2025</a:t>
            </a:r>
          </a:p>
          <a:p>
            <a:r>
              <a:rPr kumimoji="1" lang="en-US" altLang="ja-JP" sz="1600"/>
              <a:t>[2] Gaius Wee (Panasonic), 'R-TWT Sharing', 24/1457r0, Sep, 2024</a:t>
            </a:r>
            <a:endParaRPr lang="en-US" sz="1600"/>
          </a:p>
          <a:p>
            <a:endParaRPr lang="en-US" sz="1600"/>
          </a:p>
          <a:p>
            <a:endParaRPr lang="en-US" sz="1600"/>
          </a:p>
          <a:p>
            <a:endParaRPr lang="en-US" sz="1600"/>
          </a:p>
          <a:p>
            <a:endParaRPr lang="en-US" sz="1600"/>
          </a:p>
          <a:p>
            <a:endParaRPr lang="en-GB" sz="16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Gaius Wee, Panasonic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6ABF38-332D-0F47-0871-4F6FA9B2DAD2}"/>
              </a:ext>
            </a:extLst>
          </p:cNvPr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altLang="ja-JP" dirty="0"/>
              <a:t>Mar 2025</a:t>
            </a:r>
            <a:endParaRPr lang="en-GB" altLang="ja-JP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2000"/>
              <a:t>11be defined Restricted Target Wake Time (R-TWT) to support latency sensitive traffic (e.g., by providing start time protection within the BSS)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ja-JP" sz="200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2000"/>
              <a:t>In the </a:t>
            </a:r>
            <a:r>
              <a:rPr lang="en-US" altLang="ja-JP" sz="2000" err="1"/>
              <a:t>TGbn</a:t>
            </a:r>
            <a:r>
              <a:rPr lang="en-US" altLang="ja-JP" sz="2000"/>
              <a:t> SFD [1], Co-RTWT builds on R-TWT by providing mechanisms for multiple APs to coordinate and/or protect their R-TWT schedules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ja-JP" sz="200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2000"/>
              <a:t>In addition, we proposed in 11-24/1457r0 [2] to enable the sharing of the TXOP obtained during an R-TWT SP to support latency sensitive traffic of a </a:t>
            </a:r>
            <a:r>
              <a:rPr lang="en-US" altLang="ja-JP" sz="2000" err="1"/>
              <a:t>neighbour</a:t>
            </a:r>
            <a:r>
              <a:rPr lang="en-US" altLang="ja-JP" sz="2000"/>
              <a:t> AP (OBSS)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ja-JP" sz="200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2000"/>
              <a:t>In this contribution, we provide more information on the proposed procedure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Gaius Wee, Panasonic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9B71B6-5DC4-D380-FA52-8810AB3B7C98}"/>
              </a:ext>
            </a:extLst>
          </p:cNvPr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altLang="ja-JP" dirty="0"/>
              <a:t>Mar 2025</a:t>
            </a:r>
            <a:endParaRPr lang="en-GB" altLang="ja-JP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77D5C5-9809-5510-4A94-FF1F97AC0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Some R-TWT scheduling options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B41FB3F-05FC-EFB5-BECA-8809377D2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617417"/>
          </a:xfrm>
        </p:spPr>
        <p:txBody>
          <a:bodyPr/>
          <a:lstStyle/>
          <a:p>
            <a:pPr marL="0" indent="0"/>
            <a:r>
              <a:rPr lang="en-US" altLang="ja-JP" sz="2000" dirty="0"/>
              <a:t>When an AP determines to schedule an R-TWT SP, it can…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2000" dirty="0"/>
              <a:t>Ignore OBSS R-TWT schedules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400" dirty="0"/>
              <a:t>Simplest approach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400" dirty="0"/>
              <a:t>May result in issues due to scheduling conflicts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2000" dirty="0"/>
              <a:t>Consider OBSS R-TWT schedules – e.g., shift to avoid conflicts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400" dirty="0"/>
              <a:t>Avoids conflicts but may result in non-optimal schedule (e.g., too early or late)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400" dirty="0"/>
              <a:t>AP may further request protection from OBSS based on Co-RTWT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2000" dirty="0"/>
              <a:t>(Proposed) Leverage OBSS R-TWT schedules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400" dirty="0"/>
              <a:t>Request the OBSS AP to (always) share the TXOP obtained during a relevant R-TWT SP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400" dirty="0"/>
              <a:t>OBSS AP may accept or reject the request (similar to how it manages TWT requesting STAs)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400" dirty="0"/>
              <a:t>This option can allow the AP to achieve a more optimal schedule</a:t>
            </a:r>
            <a:endParaRPr lang="en-US" altLang="ja-JP" sz="1800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D8BD90B-F804-F848-641F-0C5DB4027732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ja-JP"/>
              <a:t>Gaius Wee, Panasonic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F3B1B91-BA6C-5DF5-B363-C66F396C4920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9BB44E-AF94-B82C-0A55-2D045A9A9EE7}"/>
              </a:ext>
            </a:extLst>
          </p:cNvPr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altLang="ja-JP" dirty="0"/>
              <a:t>Mar 2025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3471638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696B05-BCB7-DDA3-3952-06D790047A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8480C2-006A-5108-1DF3-5AF9B735F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Proposed R-TWT sharing protocol</a:t>
            </a:r>
            <a:endParaRPr 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723FD1A-102E-7A31-51D6-2FD6BCB59FF0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ja-JP"/>
              <a:t>Gaius Wee, Panasonic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4B41F9C-00B8-96AA-2A75-FD29E09B857C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20" name="コンテンツ プレースホルダー 2">
            <a:extLst>
              <a:ext uri="{FF2B5EF4-FFF2-40B4-BE49-F238E27FC236}">
                <a16:creationId xmlns:a16="http://schemas.microsoft.com/office/drawing/2014/main" id="{D9537749-1B13-3C39-5777-739E6FA4818C}"/>
              </a:ext>
            </a:extLst>
          </p:cNvPr>
          <p:cNvSpPr txBox="1">
            <a:spLocks/>
          </p:cNvSpPr>
          <p:nvPr/>
        </p:nvSpPr>
        <p:spPr bwMode="auto">
          <a:xfrm>
            <a:off x="914401" y="1730979"/>
            <a:ext cx="10478360" cy="46455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ja-JP" sz="2000" kern="0" dirty="0">
                <a:solidFill>
                  <a:schemeClr val="tx1"/>
                </a:solidFill>
                <a:cs typeface="Times New Roman"/>
              </a:rPr>
              <a:t>R-TWT membership setup – AP requests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kern="0" dirty="0">
                <a:solidFill>
                  <a:schemeClr val="tx1"/>
                </a:solidFill>
                <a:cs typeface="Times New Roman"/>
              </a:rPr>
              <a:t>Similar to how a TWT requesting STA would request to join an R-TWT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kern="0" dirty="0">
                <a:solidFill>
                  <a:schemeClr val="tx1"/>
                </a:solidFill>
                <a:cs typeface="Times New Roman"/>
              </a:rPr>
              <a:t>The AP sends a management frame containing a TWT request to the OBSS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kern="0" dirty="0">
                <a:solidFill>
                  <a:schemeClr val="tx1"/>
                </a:solidFill>
                <a:cs typeface="Times New Roman"/>
              </a:rPr>
              <a:t>Based on the TWT element (including Restricted TWT Parameter Set field(s))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800" b="1" kern="0" dirty="0">
                <a:solidFill>
                  <a:schemeClr val="tx1"/>
                </a:solidFill>
                <a:cs typeface="Times New Roman"/>
              </a:rPr>
              <a:t>TWT Request set to 1 (TWT requesting STA)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800" kern="0" dirty="0">
                <a:solidFill>
                  <a:schemeClr val="tx1"/>
                </a:solidFill>
                <a:cs typeface="Times New Roman"/>
              </a:rPr>
              <a:t>Trigger field set to 1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800" b="1" kern="0" dirty="0">
                <a:solidFill>
                  <a:schemeClr val="tx1"/>
                </a:solidFill>
                <a:cs typeface="Times New Roman"/>
              </a:rPr>
              <a:t>Broadcast TWT ID set to identify the intended OBSS AP’s R-TWT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800" kern="0" dirty="0">
                <a:solidFill>
                  <a:schemeClr val="tx1"/>
                </a:solidFill>
                <a:cs typeface="Times New Roman"/>
              </a:rPr>
              <a:t>Negotiation Type set to 3 to (broadcast TWT)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800" kern="0" dirty="0">
                <a:solidFill>
                  <a:schemeClr val="tx1"/>
                </a:solidFill>
                <a:cs typeface="Times New Roman"/>
              </a:rPr>
              <a:t>TWT Setup Command set to, e.g., 2 (demand)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428F86-9666-781D-3CB7-DE4B3B642291}"/>
              </a:ext>
            </a:extLst>
          </p:cNvPr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altLang="ja-JP" dirty="0"/>
              <a:t>Mar 2025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3809493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45F910-9070-20A6-76BA-E4E2BB3D63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225F24-0209-7C01-FF1B-A655FDDEB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Proposed R-TWT sharing protocol</a:t>
            </a:r>
            <a:endParaRPr 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F09A1BA-705C-7664-46A6-C4C4AF7E139A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ja-JP"/>
              <a:t>Gaius Wee, Panasonic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824E24C-4D22-EA6F-F4E0-5C613E7F626E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20" name="コンテンツ プレースホルダー 2">
            <a:extLst>
              <a:ext uri="{FF2B5EF4-FFF2-40B4-BE49-F238E27FC236}">
                <a16:creationId xmlns:a16="http://schemas.microsoft.com/office/drawing/2014/main" id="{B6CCE7AE-7844-7513-F1CE-58B2211EFA3E}"/>
              </a:ext>
            </a:extLst>
          </p:cNvPr>
          <p:cNvSpPr txBox="1">
            <a:spLocks/>
          </p:cNvSpPr>
          <p:nvPr/>
        </p:nvSpPr>
        <p:spPr bwMode="auto">
          <a:xfrm>
            <a:off x="914401" y="1730979"/>
            <a:ext cx="10478360" cy="46455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ja-JP" sz="2000" kern="0" dirty="0">
                <a:solidFill>
                  <a:schemeClr val="tx1"/>
                </a:solidFill>
                <a:cs typeface="Times New Roman"/>
              </a:rPr>
              <a:t>R-TWT membership setup – OBSS AP responds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kern="0" dirty="0">
                <a:solidFill>
                  <a:schemeClr val="tx1"/>
                </a:solidFill>
                <a:cs typeface="Times New Roman"/>
              </a:rPr>
              <a:t>Similar to how a TWT scheduling STA would accept a member for an R-TWT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kern="0" dirty="0">
                <a:solidFill>
                  <a:schemeClr val="tx1"/>
                </a:solidFill>
                <a:cs typeface="Times New Roman"/>
              </a:rPr>
              <a:t>The OBSS AP may determine to accept or reject the request for that R-TWT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kern="0" dirty="0">
                <a:solidFill>
                  <a:schemeClr val="tx1"/>
                </a:solidFill>
                <a:cs typeface="Times New Roman"/>
              </a:rPr>
              <a:t>To accept, the OBSS AP sends a management frame containing a TWT response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kern="0" dirty="0">
                <a:solidFill>
                  <a:schemeClr val="tx1"/>
                </a:solidFill>
                <a:cs typeface="Times New Roman"/>
              </a:rPr>
              <a:t>Based on the TWT element (including Restricted TWT Parameter Set field(s))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800" b="1" kern="0" dirty="0">
                <a:solidFill>
                  <a:schemeClr val="tx1"/>
                </a:solidFill>
                <a:cs typeface="Times New Roman"/>
              </a:rPr>
              <a:t>TWT Request set to 0 (TWT scheduling STA)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800" kern="0" dirty="0">
                <a:solidFill>
                  <a:schemeClr val="tx1"/>
                </a:solidFill>
                <a:cs typeface="Times New Roman"/>
              </a:rPr>
              <a:t>Trigger field set to 1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800" kern="0" dirty="0">
                <a:solidFill>
                  <a:schemeClr val="tx1"/>
                </a:solidFill>
                <a:cs typeface="Times New Roman"/>
              </a:rPr>
              <a:t>Broadcast TWT ID set to identify the intended OBSS AP’s R-TWT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800" kern="0" dirty="0">
                <a:solidFill>
                  <a:schemeClr val="tx1"/>
                </a:solidFill>
                <a:cs typeface="Times New Roman"/>
              </a:rPr>
              <a:t>Negotiation Type set to 3 to (broadcast TWT)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800" b="1" kern="0" dirty="0">
                <a:solidFill>
                  <a:schemeClr val="tx1"/>
                </a:solidFill>
                <a:cs typeface="Times New Roman"/>
              </a:rPr>
              <a:t>TWT Setup Command set to 4 (accept TWT) or 7 (reject TWT) to reject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kern="0" dirty="0">
              <a:solidFill>
                <a:schemeClr val="tx1"/>
              </a:solidFill>
              <a:cs typeface="Times New Roman"/>
            </a:endParaRPr>
          </a:p>
          <a:p>
            <a:pPr marL="457200" lvl="1" indent="0"/>
            <a:endParaRPr lang="en-US" altLang="ja-JP" kern="0" dirty="0">
              <a:solidFill>
                <a:schemeClr val="tx1"/>
              </a:solidFill>
              <a:cs typeface="Times New Roman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FE06F9-3F01-C19E-2522-B1DB8C7619C9}"/>
              </a:ext>
            </a:extLst>
          </p:cNvPr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altLang="ja-JP" dirty="0"/>
              <a:t>Mar 2025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457096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8DCDDA-7F6C-4671-13F4-FB3ECC3BDA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B02E25-EC92-BA46-F2E8-EE215CEEF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Proposed R-TWT sharing protocol</a:t>
            </a:r>
            <a:endParaRPr 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8AC21E1-43A9-89C0-1CC6-E36FEB296BCD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ja-JP"/>
              <a:t>Gaius Wee, Panasonic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9A94501-ECFC-75CC-F770-47F49069F50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20" name="コンテンツ プレースホルダー 2">
            <a:extLst>
              <a:ext uri="{FF2B5EF4-FFF2-40B4-BE49-F238E27FC236}">
                <a16:creationId xmlns:a16="http://schemas.microsoft.com/office/drawing/2014/main" id="{5A54D1BB-9A5E-DC62-E8B4-750346EBBFBF}"/>
              </a:ext>
            </a:extLst>
          </p:cNvPr>
          <p:cNvSpPr txBox="1">
            <a:spLocks/>
          </p:cNvSpPr>
          <p:nvPr/>
        </p:nvSpPr>
        <p:spPr bwMode="auto">
          <a:xfrm>
            <a:off x="914401" y="1730979"/>
            <a:ext cx="10478360" cy="46455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ja-JP" sz="2000" kern="0" dirty="0">
                <a:solidFill>
                  <a:schemeClr val="tx1"/>
                </a:solidFill>
                <a:cs typeface="Times New Roman"/>
              </a:rPr>
              <a:t>R-TWT membership termination – AP initiates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kern="0" dirty="0">
                <a:solidFill>
                  <a:schemeClr val="tx1"/>
                </a:solidFill>
                <a:cs typeface="Times New Roman"/>
              </a:rPr>
              <a:t>Similar to how a TWT scheduled STA’s R-TWT membership may be terminated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kern="0" dirty="0">
                <a:solidFill>
                  <a:schemeClr val="tx1"/>
                </a:solidFill>
                <a:cs typeface="Times New Roman"/>
              </a:rPr>
              <a:t>The AP may terminate its membership for an R-TWT SP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kern="0" dirty="0">
                <a:solidFill>
                  <a:schemeClr val="tx1"/>
                </a:solidFill>
                <a:cs typeface="Times New Roman"/>
              </a:rPr>
              <a:t>The AP sends a management frame to the OBSS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kern="0" dirty="0">
                <a:solidFill>
                  <a:schemeClr val="tx1"/>
                </a:solidFill>
                <a:cs typeface="Times New Roman"/>
              </a:rPr>
              <a:t>Based on the TWT element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800" b="1" kern="0" dirty="0">
                <a:solidFill>
                  <a:schemeClr val="tx1"/>
                </a:solidFill>
                <a:cs typeface="Times New Roman"/>
              </a:rPr>
              <a:t>TWT Request set to 1 (TWT scheduled STA)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800" b="1" kern="0" dirty="0">
                <a:solidFill>
                  <a:schemeClr val="tx1"/>
                </a:solidFill>
                <a:cs typeface="Times New Roman"/>
              </a:rPr>
              <a:t>Broadcast TWT ID set to identify the intended OBSS AP’s R-TWT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800" kern="0" dirty="0">
                <a:solidFill>
                  <a:schemeClr val="tx1"/>
                </a:solidFill>
                <a:cs typeface="Times New Roman"/>
              </a:rPr>
              <a:t>Negotiation Type set to 3 to (broadcast TWT)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800" b="1" kern="0" dirty="0">
                <a:solidFill>
                  <a:schemeClr val="tx1"/>
                </a:solidFill>
                <a:cs typeface="Times New Roman"/>
              </a:rPr>
              <a:t>TWT Setup Command set to 7 (reject TWT)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kern="0" dirty="0">
              <a:solidFill>
                <a:schemeClr val="tx1"/>
              </a:solidFill>
              <a:cs typeface="Times New Roman"/>
            </a:endParaRPr>
          </a:p>
          <a:p>
            <a:pPr marL="457200" lvl="1" indent="0"/>
            <a:endParaRPr lang="en-US" altLang="ja-JP" kern="0" dirty="0">
              <a:solidFill>
                <a:schemeClr val="tx1"/>
              </a:solidFill>
              <a:cs typeface="Times New Roman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965235-A77E-C2B0-DE6D-7E94463A9BEA}"/>
              </a:ext>
            </a:extLst>
          </p:cNvPr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altLang="ja-JP" dirty="0"/>
              <a:t>Mar 2025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3364633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27A21C-8DFE-DD1E-1F17-3337DAB619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F790D3-7C58-78F8-E668-FE970BE6A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Proposed R-TWT sharing protocol</a:t>
            </a:r>
            <a:endParaRPr 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C664767-02E3-6662-E09F-BC2013D553E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ja-JP"/>
              <a:t>Gaius Wee, Panasonic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A0E60A6-C357-6107-719A-24100238384E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20" name="コンテンツ プレースホルダー 2">
            <a:extLst>
              <a:ext uri="{FF2B5EF4-FFF2-40B4-BE49-F238E27FC236}">
                <a16:creationId xmlns:a16="http://schemas.microsoft.com/office/drawing/2014/main" id="{260F69A6-498D-324F-7E9E-9C2186A91034}"/>
              </a:ext>
            </a:extLst>
          </p:cNvPr>
          <p:cNvSpPr txBox="1">
            <a:spLocks/>
          </p:cNvSpPr>
          <p:nvPr/>
        </p:nvSpPr>
        <p:spPr bwMode="auto">
          <a:xfrm>
            <a:off x="914401" y="1730979"/>
            <a:ext cx="10478360" cy="46455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ja-JP" sz="2000" kern="0" dirty="0">
                <a:solidFill>
                  <a:schemeClr val="tx1"/>
                </a:solidFill>
                <a:cs typeface="Times New Roman"/>
              </a:rPr>
              <a:t>R-TWT membership termination – OBSS AP initiates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kern="0" dirty="0">
                <a:solidFill>
                  <a:schemeClr val="tx1"/>
                </a:solidFill>
                <a:cs typeface="Times New Roman"/>
              </a:rPr>
              <a:t>Similar to how a TWT scheduled STA’s R-TWT membership may be terminated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kern="0" dirty="0">
                <a:solidFill>
                  <a:schemeClr val="tx1"/>
                </a:solidFill>
                <a:cs typeface="Times New Roman"/>
              </a:rPr>
              <a:t>The </a:t>
            </a:r>
            <a:r>
              <a:rPr lang="en-US" altLang="ja-JP" b="1" kern="0" dirty="0">
                <a:solidFill>
                  <a:schemeClr val="tx1"/>
                </a:solidFill>
                <a:cs typeface="Times New Roman"/>
              </a:rPr>
              <a:t>OBSS AP</a:t>
            </a:r>
            <a:r>
              <a:rPr lang="en-US" altLang="ja-JP" kern="0" dirty="0">
                <a:solidFill>
                  <a:schemeClr val="tx1"/>
                </a:solidFill>
                <a:cs typeface="Times New Roman"/>
              </a:rPr>
              <a:t> may terminate an AP’s membership for an R-TWT SP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kern="0" dirty="0">
                <a:solidFill>
                  <a:schemeClr val="tx1"/>
                </a:solidFill>
                <a:cs typeface="Times New Roman"/>
              </a:rPr>
              <a:t>The AP sends a management frame to the OBSS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kern="0" dirty="0">
                <a:solidFill>
                  <a:schemeClr val="tx1"/>
                </a:solidFill>
                <a:cs typeface="Times New Roman"/>
              </a:rPr>
              <a:t>Based on the TWT element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800" b="1" kern="0" dirty="0">
                <a:solidFill>
                  <a:schemeClr val="tx1"/>
                </a:solidFill>
                <a:cs typeface="Times New Roman"/>
              </a:rPr>
              <a:t>TWT Request set to 0 (TWT scheduling STA)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800" b="1" kern="0" dirty="0">
                <a:solidFill>
                  <a:schemeClr val="tx1"/>
                </a:solidFill>
                <a:cs typeface="Times New Roman"/>
              </a:rPr>
              <a:t>Broadcast TWT ID set to identify the intended OBSS AP’s R-TWT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800" kern="0" dirty="0">
                <a:solidFill>
                  <a:schemeClr val="tx1"/>
                </a:solidFill>
                <a:cs typeface="Times New Roman"/>
              </a:rPr>
              <a:t>Negotiation Type set to 3 to (broadcast TWT)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800" b="1" kern="0" dirty="0">
                <a:solidFill>
                  <a:schemeClr val="tx1"/>
                </a:solidFill>
                <a:cs typeface="Times New Roman"/>
              </a:rPr>
              <a:t>TWT Setup Command set to 7 (reject TWT)</a:t>
            </a:r>
          </a:p>
          <a:p>
            <a:pPr marL="457200" lvl="1" indent="0"/>
            <a:endParaRPr lang="en-US" altLang="ja-JP" kern="0" dirty="0">
              <a:solidFill>
                <a:schemeClr val="tx1"/>
              </a:solidFill>
              <a:cs typeface="Times New Roman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395FF4-3D8C-BECE-7EED-50306ACC113D}"/>
              </a:ext>
            </a:extLst>
          </p:cNvPr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altLang="ja-JP" dirty="0"/>
              <a:t>Mar 2025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3007839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B5EB69-F664-988F-1FF9-1532A66294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450E53-A1A2-3B05-35C3-3D0B5C93D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Proposed R-TWT sharing protocol</a:t>
            </a:r>
            <a:endParaRPr 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3503BEF-28F5-F023-21D4-3F9031859927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ja-JP"/>
              <a:t>Gaius Wee, Panasonic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45E3E94-1B2D-B10D-A86F-F1B69A505D1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20" name="コンテンツ プレースホルダー 2">
            <a:extLst>
              <a:ext uri="{FF2B5EF4-FFF2-40B4-BE49-F238E27FC236}">
                <a16:creationId xmlns:a16="http://schemas.microsoft.com/office/drawing/2014/main" id="{6ADAF386-787E-5540-A4CA-137065C4EBB0}"/>
              </a:ext>
            </a:extLst>
          </p:cNvPr>
          <p:cNvSpPr txBox="1">
            <a:spLocks/>
          </p:cNvSpPr>
          <p:nvPr/>
        </p:nvSpPr>
        <p:spPr bwMode="auto">
          <a:xfrm>
            <a:off x="914401" y="1730979"/>
            <a:ext cx="10478360" cy="46455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ja-JP" sz="2000" kern="0" dirty="0">
                <a:solidFill>
                  <a:schemeClr val="tx1"/>
                </a:solidFill>
                <a:cs typeface="Times New Roman"/>
              </a:rPr>
              <a:t>Additional considerations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kern="0" dirty="0">
                <a:solidFill>
                  <a:schemeClr val="tx1"/>
                </a:solidFill>
                <a:cs typeface="Times New Roman"/>
              </a:rPr>
              <a:t>The OBSS AP is obligated to share the TXOP obtained for the R-TWT SP with the AP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800" kern="0" dirty="0">
                <a:solidFill>
                  <a:schemeClr val="tx1"/>
                </a:solidFill>
                <a:cs typeface="Times New Roman"/>
              </a:rPr>
              <a:t>Based on MU-RTS TXS (similar to TXOP sharing)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kern="0" dirty="0">
                <a:solidFill>
                  <a:schemeClr val="tx1"/>
                </a:solidFill>
                <a:cs typeface="Times New Roman"/>
              </a:rPr>
              <a:t>When announcing the R-TWT, the OBSS AP may indicate if the R-TWT can accept an AP’s request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kern="0" dirty="0">
                <a:solidFill>
                  <a:schemeClr val="tx1"/>
                </a:solidFill>
                <a:cs typeface="Times New Roman"/>
              </a:rPr>
              <a:t>The AP can provide additional information in the request about the expected traffic (TBD)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kern="0" dirty="0">
              <a:solidFill>
                <a:schemeClr val="tx1"/>
              </a:solidFill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ja-JP" kern="0" dirty="0">
              <a:solidFill>
                <a:schemeClr val="tx1"/>
              </a:solidFill>
              <a:cs typeface="Times New Roman"/>
            </a:endParaRPr>
          </a:p>
          <a:p>
            <a:pPr marL="457200" lvl="1" indent="0"/>
            <a:endParaRPr lang="en-US" altLang="ja-JP" kern="0" dirty="0">
              <a:solidFill>
                <a:schemeClr val="tx1"/>
              </a:solidFill>
              <a:cs typeface="Times New Roman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7CC03C-8178-4FA7-9F1B-512DD6A707CF}"/>
              </a:ext>
            </a:extLst>
          </p:cNvPr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altLang="ja-JP" dirty="0"/>
              <a:t>Mar 2025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1422350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Summary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Gaius Wee, Panasonic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83C41EE-093D-00EF-2FD3-256F7E9BBF4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724400"/>
          </a:xfrm>
          <a:ln/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dirty="0"/>
              <a:t>When considering to schedule an R-TWT SP, it would be good for an AP to have the option of requesting a </a:t>
            </a:r>
            <a:r>
              <a:rPr lang="en-US" altLang="ja-JP" dirty="0" err="1"/>
              <a:t>neighbour</a:t>
            </a:r>
            <a:r>
              <a:rPr lang="en-US" altLang="ja-JP" dirty="0"/>
              <a:t> (OBSS) AP to share the TXOP obtained during its (OBSS) R-TWT SP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ja-JP" dirty="0"/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dirty="0"/>
              <a:t>We have provided information on how we can enable this (by reusing existing R-TWT protocol)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ja-JP" dirty="0"/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>
              <a:cs typeface="Times New Roman"/>
            </a:endParaRP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>
              <a:cs typeface="Times New Roman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0B6447-4AAB-08EA-581B-3F2AD6B8C18B}"/>
              </a:ext>
            </a:extLst>
          </p:cNvPr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altLang="ja-JP" dirty="0"/>
              <a:t>Mar 2025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3613619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9E8296836C39494297FB4CD847280E05" ma:contentTypeVersion="17" ma:contentTypeDescription="新しいドキュメントを作成します。" ma:contentTypeScope="" ma:versionID="b51792d5b3068efebb87a93519bcd6f9">
  <xsd:schema xmlns:xsd="http://www.w3.org/2001/XMLSchema" xmlns:xs="http://www.w3.org/2001/XMLSchema" xmlns:p="http://schemas.microsoft.com/office/2006/metadata/properties" xmlns:ns2="5a0e02d0-dbbe-454c-bf16-36e0337fafec" xmlns:ns3="f2d91d1f-eabb-41c4-8bb7-ac90c0463bd8" targetNamespace="http://schemas.microsoft.com/office/2006/metadata/properties" ma:root="true" ma:fieldsID="d234572e46e68ab441aecd762bee1f45" ns2:_="" ns3:_="">
    <xsd:import namespace="5a0e02d0-dbbe-454c-bf16-36e0337fafec"/>
    <xsd:import namespace="f2d91d1f-eabb-41c4-8bb7-ac90c0463bd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0e02d0-dbbe-454c-bf16-36e0337faf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ce391acf-b2a8-4a1c-9c03-161b1cee912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d91d1f-eabb-41c4-8bb7-ac90c0463bd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eea26226-937a-4d6c-b01f-18e770ea2045}" ma:internalName="TaxCatchAll" ma:showField="CatchAllData" ma:web="f2d91d1f-eabb-41c4-8bb7-ac90c0463bd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2d91d1f-eabb-41c4-8bb7-ac90c0463bd8" xsi:nil="true"/>
    <lcf76f155ced4ddcb4097134ff3c332f xmlns="5a0e02d0-dbbe-454c-bf16-36e0337fafec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C9969BC-AC0A-4C9A-AB0D-DD2D17DC839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49578D4-33FD-4B31-8269-EE7B81EAE158}">
  <ds:schemaRefs>
    <ds:schemaRef ds:uri="5a0e02d0-dbbe-454c-bf16-36e0337fafec"/>
    <ds:schemaRef ds:uri="f2d91d1f-eabb-41c4-8bb7-ac90c0463bd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9F679252-3CD2-43EE-873D-21B4A32766C1}">
  <ds:schemaRefs>
    <ds:schemaRef ds:uri="5a0e02d0-dbbe-454c-bf16-36e0337fafec"/>
    <ds:schemaRef ds:uri="http://schemas.microsoft.com/office/2006/metadata/properties"/>
    <ds:schemaRef ds:uri="http://www.w3.org/XML/1998/namespace"/>
    <ds:schemaRef ds:uri="http://purl.org/dc/elements/1.1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f2d91d1f-eabb-41c4-8bb7-ac90c0463bd8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4863f5d6-4760-4589-be9c-42f82e075739}" enabled="0" method="" siteId="{4863f5d6-4760-4589-be9c-42f82e075739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1210</Words>
  <Application>Microsoft Office PowerPoint</Application>
  <PresentationFormat>Widescreen</PresentationFormat>
  <Paragraphs>176</Paragraphs>
  <Slides>12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Office テーマ</vt:lpstr>
      <vt:lpstr>Document</vt:lpstr>
      <vt:lpstr>R-TWT Sharing Follow-Up</vt:lpstr>
      <vt:lpstr>Introduction</vt:lpstr>
      <vt:lpstr>Some R-TWT scheduling options</vt:lpstr>
      <vt:lpstr>Proposed R-TWT sharing protocol</vt:lpstr>
      <vt:lpstr>Proposed R-TWT sharing protocol</vt:lpstr>
      <vt:lpstr>Proposed R-TWT sharing protocol</vt:lpstr>
      <vt:lpstr>Proposed R-TWT sharing protocol</vt:lpstr>
      <vt:lpstr>Proposed R-TWT sharing protocol</vt:lpstr>
      <vt:lpstr>Summary</vt:lpstr>
      <vt:lpstr>Straw Poll 1</vt:lpstr>
      <vt:lpstr>Straw Poll 2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/>
  <cp:keywords/>
  <cp:lastModifiedBy>Gaius Yao Huang Wee</cp:lastModifiedBy>
  <cp:revision>2</cp:revision>
  <cp:lastPrinted>1601-01-01T00:00:00Z</cp:lastPrinted>
  <dcterms:created xsi:type="dcterms:W3CDTF">2023-10-17T05:24:42Z</dcterms:created>
  <dcterms:modified xsi:type="dcterms:W3CDTF">2025-03-03T01:52:38Z</dcterms:modified>
  <cp:category>Name, Affiliation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0x0101009E8296836C39494297FB4CD847280E05</vt:lpwstr>
  </property>
</Properties>
</file>