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4"/>
  </p:notesMasterIdLst>
  <p:sldIdLst>
    <p:sldId id="332" r:id="rId2"/>
    <p:sldId id="324" r:id="rId3"/>
    <p:sldId id="334" r:id="rId4"/>
    <p:sldId id="330" r:id="rId5"/>
    <p:sldId id="342" r:id="rId6"/>
    <p:sldId id="340" r:id="rId7"/>
    <p:sldId id="337" r:id="rId8"/>
    <p:sldId id="333" r:id="rId9"/>
    <p:sldId id="319" r:id="rId10"/>
    <p:sldId id="322" r:id="rId11"/>
    <p:sldId id="339" r:id="rId12"/>
    <p:sldId id="338"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E9639D4-E3E2-4D34-9284-5A2195B3D0D7}" styleName="밝은 스타일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5940675A-B579-460E-94D1-54222C63F5DA}" styleName="스타일 없음, 표 눈금">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9561" autoAdjust="0"/>
    <p:restoredTop sz="94660"/>
  </p:normalViewPr>
  <p:slideViewPr>
    <p:cSldViewPr snapToGrid="0">
      <p:cViewPr varScale="1">
        <p:scale>
          <a:sx n="82" d="100"/>
          <a:sy n="82" d="100"/>
        </p:scale>
        <p:origin x="970" y="72"/>
      </p:cViewPr>
      <p:guideLst/>
    </p:cSldViewPr>
  </p:slideViewPr>
  <p:notesTextViewPr>
    <p:cViewPr>
      <p:scale>
        <a:sx n="1" d="1"/>
        <a:sy n="1" d="1"/>
      </p:scale>
      <p:origin x="0" y="0"/>
    </p:cViewPr>
  </p:notesTextViewPr>
  <p:notesViewPr>
    <p:cSldViewPr snapToGrid="0">
      <p:cViewPr varScale="1">
        <p:scale>
          <a:sx n="88" d="100"/>
          <a:sy n="88" d="100"/>
        </p:scale>
        <p:origin x="3821" y="91"/>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머리글 개체 틀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ko-KR" altLang="en-US"/>
          </a:p>
        </p:txBody>
      </p:sp>
      <p:sp>
        <p:nvSpPr>
          <p:cNvPr id="3" name="날짜 개체 틀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C81F74C-3BAD-4F0B-AAAA-7F3560C94EA7}" type="datetimeFigureOut">
              <a:rPr lang="ko-KR" altLang="en-US" smtClean="0"/>
              <a:t>2025-03-12</a:t>
            </a:fld>
            <a:endParaRPr lang="ko-KR" altLang="en-US"/>
          </a:p>
        </p:txBody>
      </p:sp>
      <p:sp>
        <p:nvSpPr>
          <p:cNvPr id="4" name="슬라이드 이미지 개체 틀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ko-KR" altLang="en-US"/>
          </a:p>
        </p:txBody>
      </p:sp>
      <p:sp>
        <p:nvSpPr>
          <p:cNvPr id="5" name="슬라이드 노트 개체 틀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6" name="바닥글 개체 틀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ko-KR" altLang="en-US"/>
          </a:p>
        </p:txBody>
      </p:sp>
      <p:sp>
        <p:nvSpPr>
          <p:cNvPr id="7" name="슬라이드 번호 개체 틀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5F99758-8884-42A0-8416-D505F230DC9E}" type="slidenum">
              <a:rPr lang="ko-KR" altLang="en-US" smtClean="0"/>
              <a:t>‹#›</a:t>
            </a:fld>
            <a:endParaRPr lang="ko-KR" altLang="en-US"/>
          </a:p>
        </p:txBody>
      </p:sp>
    </p:spTree>
    <p:extLst>
      <p:ext uri="{BB962C8B-B14F-4D97-AF65-F5344CB8AC3E}">
        <p14:creationId xmlns:p14="http://schemas.microsoft.com/office/powerpoint/2010/main" val="595547658"/>
      </p:ext>
    </p:extLst>
  </p:cSld>
  <p:clrMap bg1="lt1" tx1="dk1" bg2="lt2" tx2="dk2" accent1="accent1" accent2="accent2" accent3="accent3" accent4="accent4" accent5="accent5" accent6="accent6" hlink="hlink" folHlink="folHlink"/>
  <p:notesStyle>
    <a:lvl1pPr marL="0" algn="l" defTabSz="914400" rtl="0" eaLnBrk="1" latinLnBrk="1" hangingPunct="1">
      <a:defRPr sz="1200" kern="1200">
        <a:solidFill>
          <a:schemeClr val="tx1"/>
        </a:solidFill>
        <a:latin typeface="+mn-lt"/>
        <a:ea typeface="+mn-ea"/>
        <a:cs typeface="+mn-cs"/>
      </a:defRPr>
    </a:lvl1pPr>
    <a:lvl2pPr marL="457200" algn="l" defTabSz="914400" rtl="0" eaLnBrk="1" latinLnBrk="1" hangingPunct="1">
      <a:defRPr sz="1200" kern="1200">
        <a:solidFill>
          <a:schemeClr val="tx1"/>
        </a:solidFill>
        <a:latin typeface="+mn-lt"/>
        <a:ea typeface="+mn-ea"/>
        <a:cs typeface="+mn-cs"/>
      </a:defRPr>
    </a:lvl2pPr>
    <a:lvl3pPr marL="914400" algn="l" defTabSz="914400" rtl="0" eaLnBrk="1" latinLnBrk="1" hangingPunct="1">
      <a:defRPr sz="1200" kern="1200">
        <a:solidFill>
          <a:schemeClr val="tx1"/>
        </a:solidFill>
        <a:latin typeface="+mn-lt"/>
        <a:ea typeface="+mn-ea"/>
        <a:cs typeface="+mn-cs"/>
      </a:defRPr>
    </a:lvl3pPr>
    <a:lvl4pPr marL="1371600" algn="l" defTabSz="914400" rtl="0" eaLnBrk="1" latinLnBrk="1" hangingPunct="1">
      <a:defRPr sz="1200" kern="1200">
        <a:solidFill>
          <a:schemeClr val="tx1"/>
        </a:solidFill>
        <a:latin typeface="+mn-lt"/>
        <a:ea typeface="+mn-ea"/>
        <a:cs typeface="+mn-cs"/>
      </a:defRPr>
    </a:lvl4pPr>
    <a:lvl5pPr marL="1828800" algn="l" defTabSz="914400" rtl="0" eaLnBrk="1" latinLnBrk="1" hangingPunct="1">
      <a:defRPr sz="1200" kern="1200">
        <a:solidFill>
          <a:schemeClr val="tx1"/>
        </a:solidFill>
        <a:latin typeface="+mn-lt"/>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p:txBody>
          <a:bodyPr/>
          <a:lstStyle/>
          <a:p>
            <a:pPr>
              <a:defRPr/>
            </a:pPr>
            <a:r>
              <a:rPr lang="en-US" dirty="0"/>
              <a:t>doc.: I5 802.11-yy/xxxxr0</a:t>
            </a:r>
          </a:p>
        </p:txBody>
      </p:sp>
      <p:sp>
        <p:nvSpPr>
          <p:cNvPr id="11267" name="Rectangle 3"/>
          <p:cNvSpPr>
            <a:spLocks noGrp="1" noChangeArrowheads="1"/>
          </p:cNvSpPr>
          <p:nvPr>
            <p:ph type="dt" sz="quarter" idx="1"/>
          </p:nvPr>
        </p:nvSpPr>
        <p:spPr/>
        <p:txBody>
          <a:bodyPr/>
          <a:lstStyle/>
          <a:p>
            <a:pPr>
              <a:defRPr/>
            </a:pPr>
            <a:r>
              <a:rPr lang="en-US" dirty="0"/>
              <a:t>Month Year</a:t>
            </a:r>
          </a:p>
        </p:txBody>
      </p:sp>
      <p:sp>
        <p:nvSpPr>
          <p:cNvPr id="11268" name="Rectangle 6"/>
          <p:cNvSpPr>
            <a:spLocks noGrp="1" noChangeArrowheads="1"/>
          </p:cNvSpPr>
          <p:nvPr>
            <p:ph type="ftr" sz="quarter" idx="4"/>
          </p:nvPr>
        </p:nvSpPr>
        <p:spPr/>
        <p:txBody>
          <a:bodyPr/>
          <a:lstStyle/>
          <a:p>
            <a:pPr lvl="4">
              <a:defRPr/>
            </a:pPr>
            <a:r>
              <a:rPr lang="en-US"/>
              <a:t>John Doe, Some Company</a:t>
            </a:r>
          </a:p>
        </p:txBody>
      </p:sp>
      <p:sp>
        <p:nvSpPr>
          <p:cNvPr id="7173" name="Rectangle 7"/>
          <p:cNvSpPr>
            <a:spLocks noGrp="1" noChangeArrowheads="1"/>
          </p:cNvSpPr>
          <p:nvPr>
            <p:ph type="sldNum" sz="quarter" idx="5"/>
          </p:nvPr>
        </p:nvSpPr>
        <p:spPr>
          <a:xfrm>
            <a:off x="4938713" y="6591300"/>
            <a:ext cx="415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ko-KR">
                <a:cs typeface="Arial" panose="020B0604020202020204" pitchFamily="34" charset="0"/>
              </a:rPr>
              <a:t>Page </a:t>
            </a:r>
            <a:fld id="{D16F94EA-742D-44CD-9688-170CD9FE9804}" type="slidenum">
              <a:rPr lang="en-US" altLang="ko-KR" smtClean="0">
                <a:cs typeface="Arial" panose="020B0604020202020204" pitchFamily="34" charset="0"/>
              </a:rPr>
              <a:pPr>
                <a:spcBef>
                  <a:spcPct val="0"/>
                </a:spcBef>
              </a:pPr>
              <a:t>1</a:t>
            </a:fld>
            <a:endParaRPr lang="en-US" altLang="ko-KR">
              <a:cs typeface="Arial" panose="020B0604020202020204" pitchFamily="34" charset="0"/>
            </a:endParaRPr>
          </a:p>
        </p:txBody>
      </p:sp>
      <p:sp>
        <p:nvSpPr>
          <p:cNvPr id="7174" name="Rectangle 2"/>
          <p:cNvSpPr>
            <a:spLocks noGrp="1" noRot="1" noChangeAspect="1" noChangeArrowheads="1" noTextEdit="1"/>
          </p:cNvSpPr>
          <p:nvPr>
            <p:ph type="sldImg"/>
          </p:nvPr>
        </p:nvSpPr>
        <p:spPr>
          <a:xfrm>
            <a:off x="685800" y="1143000"/>
            <a:ext cx="5486400" cy="3086100"/>
          </a:xfrm>
          <a:ln/>
        </p:spPr>
      </p:sp>
      <p:sp>
        <p:nvSpPr>
          <p:cNvPr id="71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ko-KR" dirty="0"/>
          </a:p>
        </p:txBody>
      </p:sp>
    </p:spTree>
    <p:extLst>
      <p:ext uri="{BB962C8B-B14F-4D97-AF65-F5344CB8AC3E}">
        <p14:creationId xmlns:p14="http://schemas.microsoft.com/office/powerpoint/2010/main" val="24680292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30"/>
            <a:ext cx="10363200" cy="1470025"/>
          </a:xfrm>
        </p:spPr>
        <p:txBody>
          <a:bodyPr/>
          <a:lstStyle/>
          <a:p>
            <a:r>
              <a:rPr lang="en-US" dirty="0"/>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189" indent="0" algn="ctr">
              <a:buNone/>
              <a:defRPr/>
            </a:lvl2pPr>
            <a:lvl3pPr marL="914377" indent="0" algn="ctr">
              <a:buNone/>
              <a:defRPr/>
            </a:lvl3pPr>
            <a:lvl4pPr marL="1371566" indent="0" algn="ctr">
              <a:buNone/>
              <a:defRPr/>
            </a:lvl4pPr>
            <a:lvl5pPr marL="1828754" indent="0" algn="ctr">
              <a:buNone/>
              <a:defRPr/>
            </a:lvl5pPr>
            <a:lvl6pPr marL="2285943" indent="0" algn="ctr">
              <a:buNone/>
              <a:defRPr/>
            </a:lvl6pPr>
            <a:lvl7pPr marL="2743131" indent="0" algn="ctr">
              <a:buNone/>
              <a:defRPr/>
            </a:lvl7pPr>
            <a:lvl8pPr marL="3200320" indent="0" algn="ctr">
              <a:buNone/>
              <a:defRPr/>
            </a:lvl8pPr>
            <a:lvl9pPr marL="3657509" indent="0" algn="ctr">
              <a:buNone/>
              <a:defRPr/>
            </a:lvl9pPr>
          </a:lstStyle>
          <a:p>
            <a:r>
              <a:rPr lang="en-US"/>
              <a:t>Click to edit Master subtitle style</a:t>
            </a:r>
          </a:p>
        </p:txBody>
      </p:sp>
      <p:sp>
        <p:nvSpPr>
          <p:cNvPr id="6" name="Rectangle 6"/>
          <p:cNvSpPr>
            <a:spLocks noGrp="1" noChangeArrowheads="1"/>
          </p:cNvSpPr>
          <p:nvPr>
            <p:ph type="sldNum" sz="quarter" idx="12"/>
          </p:nvPr>
        </p:nvSpPr>
        <p:spPr/>
        <p:txBody>
          <a:bodyPr/>
          <a:lstStyle>
            <a:lvl1pPr>
              <a:defRPr/>
            </a:lvl1pPr>
          </a:lstStyle>
          <a:p>
            <a:pPr>
              <a:defRPr/>
            </a:pPr>
            <a:r>
              <a:rPr lang="en-US" altLang="ko-KR"/>
              <a:t>Slide </a:t>
            </a:r>
            <a:fld id="{7344F568-301E-46A9-87B7-B3D2507D3257}" type="slidenum">
              <a:rPr lang="en-US" altLang="ko-KR"/>
              <a:pPr>
                <a:defRPr/>
              </a:pPr>
              <a:t>‹#›</a:t>
            </a:fld>
            <a:endParaRPr lang="en-US" altLang="ko-KR"/>
          </a:p>
        </p:txBody>
      </p:sp>
      <p:sp>
        <p:nvSpPr>
          <p:cNvPr id="7" name="Rectangle 5"/>
          <p:cNvSpPr>
            <a:spLocks noGrp="1" noChangeArrowheads="1"/>
          </p:cNvSpPr>
          <p:nvPr>
            <p:ph type="ftr" sz="quarter" idx="3"/>
          </p:nvPr>
        </p:nvSpPr>
        <p:spPr bwMode="auto">
          <a:xfrm>
            <a:off x="9200599" y="6475414"/>
            <a:ext cx="2191305"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latinLnBrk="0" hangingPunct="0">
              <a:defRPr kumimoji="0">
                <a:ea typeface="+mn-ea"/>
                <a:cs typeface="+mn-cs"/>
              </a:defRPr>
            </a:lvl1pPr>
          </a:lstStyle>
          <a:p>
            <a:pPr>
              <a:defRPr/>
            </a:pPr>
            <a:r>
              <a:rPr lang="en-US" altLang="ko-KR" dirty="0" err="1"/>
              <a:t>Jonghoe</a:t>
            </a:r>
            <a:r>
              <a:rPr lang="en-US" altLang="ko-KR" dirty="0"/>
              <a:t> Koo, Samsung Electronics</a:t>
            </a:r>
          </a:p>
        </p:txBody>
      </p:sp>
    </p:spTree>
    <p:extLst>
      <p:ext uri="{BB962C8B-B14F-4D97-AF65-F5344CB8AC3E}">
        <p14:creationId xmlns:p14="http://schemas.microsoft.com/office/powerpoint/2010/main" val="28796898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10363200" cy="914400"/>
          </a:xfrm>
        </p:spPr>
        <p:txBody>
          <a:bodyPr/>
          <a:lstStyle/>
          <a:p>
            <a:r>
              <a:rPr lang="en-US" dirty="0"/>
              <a:t>Click to edit Master title style</a:t>
            </a:r>
          </a:p>
        </p:txBody>
      </p:sp>
      <p:sp>
        <p:nvSpPr>
          <p:cNvPr id="3" name="Content Placeholder 2"/>
          <p:cNvSpPr>
            <a:spLocks noGrp="1"/>
          </p:cNvSpPr>
          <p:nvPr>
            <p:ph idx="1"/>
          </p:nvPr>
        </p:nvSpPr>
        <p:spPr>
          <a:xfrm>
            <a:off x="914400" y="1752600"/>
            <a:ext cx="10363200" cy="434340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Rectangle 6"/>
          <p:cNvSpPr>
            <a:spLocks noGrp="1" noChangeArrowheads="1"/>
          </p:cNvSpPr>
          <p:nvPr>
            <p:ph type="sldNum" sz="quarter" idx="12"/>
          </p:nvPr>
        </p:nvSpPr>
        <p:spPr/>
        <p:txBody>
          <a:bodyPr/>
          <a:lstStyle>
            <a:lvl1pPr>
              <a:defRPr/>
            </a:lvl1pPr>
          </a:lstStyle>
          <a:p>
            <a:pPr>
              <a:defRPr/>
            </a:pPr>
            <a:r>
              <a:rPr lang="en-US" altLang="ko-KR"/>
              <a:t>Slide </a:t>
            </a:r>
            <a:fld id="{DB6D5A24-C744-4D9A-83D3-476F0D333A12}" type="slidenum">
              <a:rPr lang="en-US" altLang="ko-KR"/>
              <a:pPr>
                <a:defRPr/>
              </a:pPr>
              <a:t>‹#›</a:t>
            </a:fld>
            <a:endParaRPr lang="en-US" altLang="ko-KR"/>
          </a:p>
        </p:txBody>
      </p:sp>
      <p:sp>
        <p:nvSpPr>
          <p:cNvPr id="7" name="Rectangle 5"/>
          <p:cNvSpPr>
            <a:spLocks noGrp="1" noChangeArrowheads="1"/>
          </p:cNvSpPr>
          <p:nvPr>
            <p:ph type="ftr" sz="quarter" idx="3"/>
          </p:nvPr>
        </p:nvSpPr>
        <p:spPr bwMode="auto">
          <a:xfrm>
            <a:off x="9200599" y="6475414"/>
            <a:ext cx="2191305"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latinLnBrk="0" hangingPunct="0">
              <a:defRPr kumimoji="0">
                <a:ea typeface="+mn-ea"/>
                <a:cs typeface="+mn-cs"/>
              </a:defRPr>
            </a:lvl1pPr>
          </a:lstStyle>
          <a:p>
            <a:pPr>
              <a:defRPr/>
            </a:pPr>
            <a:r>
              <a:rPr lang="en-US" altLang="ko-KR" dirty="0" err="1"/>
              <a:t>Jonghoe</a:t>
            </a:r>
            <a:r>
              <a:rPr lang="en-US" altLang="ko-KR" dirty="0"/>
              <a:t> Koo, Samsung Electronics</a:t>
            </a:r>
          </a:p>
        </p:txBody>
      </p:sp>
    </p:spTree>
    <p:extLst>
      <p:ext uri="{BB962C8B-B14F-4D97-AF65-F5344CB8AC3E}">
        <p14:creationId xmlns:p14="http://schemas.microsoft.com/office/powerpoint/2010/main" val="224707664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ko-KR" dirty="0"/>
              <a:t>Click to edit Master title style</a:t>
            </a:r>
          </a:p>
        </p:txBody>
      </p:sp>
      <p:sp>
        <p:nvSpPr>
          <p:cNvPr id="1027" name="Rectangle 3"/>
          <p:cNvSpPr>
            <a:spLocks noGrp="1" noChangeArrowheads="1"/>
          </p:cNvSpPr>
          <p:nvPr>
            <p:ph type="body" idx="1"/>
          </p:nvPr>
        </p:nvSpPr>
        <p:spPr bwMode="auto">
          <a:xfrm>
            <a:off x="914400" y="1752600"/>
            <a:ext cx="103632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ko-KR" dirty="0"/>
              <a:t>Click to edit Master text styles</a:t>
            </a:r>
          </a:p>
          <a:p>
            <a:pPr lvl="1"/>
            <a:r>
              <a:rPr lang="en-US" altLang="ko-KR" dirty="0"/>
              <a:t>Second level</a:t>
            </a:r>
          </a:p>
          <a:p>
            <a:pPr lvl="2"/>
            <a:r>
              <a:rPr lang="en-US" altLang="ko-KR" dirty="0"/>
              <a:t>Third level</a:t>
            </a:r>
          </a:p>
          <a:p>
            <a:pPr lvl="3"/>
            <a:r>
              <a:rPr lang="en-US" altLang="ko-KR" dirty="0"/>
              <a:t>Fourth level</a:t>
            </a:r>
          </a:p>
          <a:p>
            <a:pPr lvl="4"/>
            <a:r>
              <a:rPr lang="en-US" altLang="ko-KR" dirty="0"/>
              <a:t>Fifth level</a:t>
            </a:r>
          </a:p>
        </p:txBody>
      </p:sp>
      <p:sp>
        <p:nvSpPr>
          <p:cNvPr id="1029" name="Rectangle 5"/>
          <p:cNvSpPr>
            <a:spLocks noGrp="1" noChangeArrowheads="1"/>
          </p:cNvSpPr>
          <p:nvPr>
            <p:ph type="ftr" sz="quarter" idx="3"/>
          </p:nvPr>
        </p:nvSpPr>
        <p:spPr bwMode="auto">
          <a:xfrm>
            <a:off x="9200599" y="6475414"/>
            <a:ext cx="2191305"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latinLnBrk="0" hangingPunct="0">
              <a:defRPr kumimoji="0" sz="1200">
                <a:ea typeface="+mn-ea"/>
                <a:cs typeface="+mn-cs"/>
              </a:defRPr>
            </a:lvl1pPr>
          </a:lstStyle>
          <a:p>
            <a:pPr>
              <a:defRPr/>
            </a:pPr>
            <a:r>
              <a:rPr lang="en-US" altLang="ko-KR" dirty="0" err="1"/>
              <a:t>Jonghoe</a:t>
            </a:r>
            <a:r>
              <a:rPr lang="en-US" altLang="ko-KR" dirty="0"/>
              <a:t> Koo, Samsung Electronics</a:t>
            </a:r>
          </a:p>
        </p:txBody>
      </p:sp>
      <p:sp>
        <p:nvSpPr>
          <p:cNvPr id="1030" name="Rectangle 6"/>
          <p:cNvSpPr>
            <a:spLocks noGrp="1" noChangeArrowheads="1"/>
          </p:cNvSpPr>
          <p:nvPr>
            <p:ph type="sldNum" sz="quarter" idx="4"/>
          </p:nvPr>
        </p:nvSpPr>
        <p:spPr bwMode="auto">
          <a:xfrm>
            <a:off x="5879101" y="6475414"/>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latinLnBrk="0" hangingPunct="0">
              <a:defRPr kumimoji="0" sz="1200"/>
            </a:lvl1pPr>
          </a:lstStyle>
          <a:p>
            <a:pPr>
              <a:defRPr/>
            </a:pPr>
            <a:r>
              <a:rPr lang="en-US" altLang="ko-KR" dirty="0"/>
              <a:t>Slide </a:t>
            </a:r>
            <a:fld id="{6E0A3520-BDA5-4137-83B2-D2C57FC18B77}" type="slidenum">
              <a:rPr lang="en-US" altLang="ko-KR" smtClean="0"/>
              <a:pPr>
                <a:defRPr/>
              </a:pPr>
              <a:t>‹#›</a:t>
            </a:fld>
            <a:endParaRPr lang="en-US" altLang="ko-KR" dirty="0"/>
          </a:p>
        </p:txBody>
      </p:sp>
      <p:sp>
        <p:nvSpPr>
          <p:cNvPr id="1031" name="Rectangle 7"/>
          <p:cNvSpPr>
            <a:spLocks noChangeArrowheads="1"/>
          </p:cNvSpPr>
          <p:nvPr/>
        </p:nvSpPr>
        <p:spPr bwMode="auto">
          <a:xfrm>
            <a:off x="7977654" y="332601"/>
            <a:ext cx="3283015" cy="276999"/>
          </a:xfrm>
          <a:prstGeom prst="rect">
            <a:avLst/>
          </a:prstGeom>
          <a:noFill/>
          <a:ln>
            <a:noFill/>
          </a:ln>
        </p:spPr>
        <p:txBody>
          <a:bodyPr wrap="none" lIns="0" tIns="0" rIns="0" bIns="0" anchor="b">
            <a:spAutoFit/>
          </a:bodyPr>
          <a:lstStyle>
            <a:lvl1pPr marL="342900" indent="-342900"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457200" eaLnBrk="0" hangingPunct="0">
              <a:defRPr kumimoji="1" sz="1200">
                <a:solidFill>
                  <a:schemeClr val="tx1"/>
                </a:solidFill>
                <a:latin typeface="Times New Roman" pitchFamily="18" charset="0"/>
                <a:ea typeface="굴림" pitchFamily="50" charset="-127"/>
              </a:defRPr>
            </a:lvl5pPr>
            <a:lvl6pPr marL="9144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1371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18288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22860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lvl="4" algn="r">
              <a:defRPr/>
            </a:pPr>
            <a:r>
              <a:rPr kumimoji="0" lang="en-US" altLang="ko-KR" sz="1800" b="1" dirty="0">
                <a:cs typeface="Arial" charset="0"/>
              </a:rPr>
              <a:t>doc.: IEEE 802.11-25/0261r2</a:t>
            </a:r>
          </a:p>
        </p:txBody>
      </p:sp>
      <p:sp>
        <p:nvSpPr>
          <p:cNvPr id="1032" name="Line 8"/>
          <p:cNvSpPr>
            <a:spLocks noChangeShapeType="1"/>
          </p:cNvSpPr>
          <p:nvPr/>
        </p:nvSpPr>
        <p:spPr bwMode="auto">
          <a:xfrm>
            <a:off x="897467" y="606879"/>
            <a:ext cx="10363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sz="1800"/>
          </a:p>
        </p:txBody>
      </p:sp>
      <p:sp>
        <p:nvSpPr>
          <p:cNvPr id="1033" name="Rectangle 9"/>
          <p:cNvSpPr>
            <a:spLocks noChangeArrowheads="1"/>
          </p:cNvSpPr>
          <p:nvPr/>
        </p:nvSpPr>
        <p:spPr bwMode="auto">
          <a:xfrm>
            <a:off x="914403" y="6475414"/>
            <a:ext cx="718145" cy="184666"/>
          </a:xfrm>
          <a:prstGeom prst="rect">
            <a:avLst/>
          </a:prstGeom>
          <a:noFill/>
          <a:ln>
            <a:noFill/>
          </a:ln>
        </p:spPr>
        <p:txBody>
          <a:bodyPr wrap="none" lIns="0" tIns="0" rIns="0" bIns="0">
            <a:spAutoFit/>
          </a:bodyPr>
          <a:lstStyle>
            <a:lvl1pPr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2057400" indent="-228600" eaLnBrk="0" hangingPunct="0">
              <a:defRPr kumimoji="1" sz="1200">
                <a:solidFill>
                  <a:schemeClr val="tx1"/>
                </a:solidFill>
                <a:latin typeface="Times New Roman" pitchFamily="18" charset="0"/>
                <a:ea typeface="굴림" pitchFamily="50" charset="-127"/>
              </a:defRPr>
            </a:lvl5pPr>
            <a:lvl6pPr marL="25146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a:defRPr/>
            </a:pPr>
            <a:r>
              <a:rPr kumimoji="0" lang="en-US" altLang="ko-KR" sz="1200" dirty="0">
                <a:cs typeface="Arial" charset="0"/>
              </a:rPr>
              <a:t>Submission</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sz="1800"/>
          </a:p>
        </p:txBody>
      </p:sp>
      <p:sp>
        <p:nvSpPr>
          <p:cNvPr id="11" name="Rectangle 7"/>
          <p:cNvSpPr>
            <a:spLocks noChangeArrowheads="1"/>
          </p:cNvSpPr>
          <p:nvPr userDrawn="1"/>
        </p:nvSpPr>
        <p:spPr bwMode="auto">
          <a:xfrm>
            <a:off x="897472" y="294734"/>
            <a:ext cx="991938" cy="276999"/>
          </a:xfrm>
          <a:prstGeom prst="rect">
            <a:avLst/>
          </a:prstGeom>
          <a:noFill/>
          <a:ln>
            <a:noFill/>
          </a:ln>
        </p:spPr>
        <p:txBody>
          <a:bodyPr wrap="none" lIns="0" tIns="0" rIns="0" bIns="0" anchor="b">
            <a:spAutoFit/>
          </a:bodyPr>
          <a:lstStyle>
            <a:lvl1pPr marL="342900" indent="-342900"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457200" eaLnBrk="0" hangingPunct="0">
              <a:defRPr kumimoji="1" sz="1200">
                <a:solidFill>
                  <a:schemeClr val="tx1"/>
                </a:solidFill>
                <a:latin typeface="Times New Roman" pitchFamily="18" charset="0"/>
                <a:ea typeface="굴림" pitchFamily="50" charset="-127"/>
              </a:defRPr>
            </a:lvl5pPr>
            <a:lvl6pPr marL="9144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1371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18288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22860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a:defRPr/>
            </a:pPr>
            <a:r>
              <a:rPr kumimoji="0" lang="en-US" altLang="ko-KR" sz="1800" b="1" kern="1200" baseline="0" dirty="0">
                <a:solidFill>
                  <a:schemeClr val="tx1"/>
                </a:solidFill>
                <a:latin typeface="Times New Roman" panose="02020603050405020304" pitchFamily="18" charset="0"/>
                <a:ea typeface="+mn-ea"/>
                <a:cs typeface="+mn-cs"/>
              </a:rPr>
              <a:t>Mar. </a:t>
            </a:r>
            <a:r>
              <a:rPr kumimoji="0" lang="en-US" altLang="ko-KR" sz="1800" b="1" kern="1200" dirty="0">
                <a:solidFill>
                  <a:schemeClr val="tx1"/>
                </a:solidFill>
                <a:latin typeface="Times New Roman" panose="02020603050405020304" pitchFamily="18" charset="0"/>
                <a:ea typeface="+mn-ea"/>
                <a:cs typeface="+mn-cs"/>
              </a:rPr>
              <a:t>2025</a:t>
            </a:r>
          </a:p>
        </p:txBody>
      </p:sp>
    </p:spTree>
    <p:extLst>
      <p:ext uri="{BB962C8B-B14F-4D97-AF65-F5344CB8AC3E}">
        <p14:creationId xmlns:p14="http://schemas.microsoft.com/office/powerpoint/2010/main" val="1385922292"/>
      </p:ext>
    </p:extLst>
  </p:cSld>
  <p:clrMap bg1="lt1" tx1="dk1" bg2="lt2" tx2="dk2" accent1="accent1" accent2="accent2" accent3="accent3" accent4="accent4" accent5="accent5" accent6="accent6" hlink="hlink" folHlink="folHlink"/>
  <p:sldLayoutIdLst>
    <p:sldLayoutId id="2147483673" r:id="rId1"/>
    <p:sldLayoutId id="2147483674" r:id="rId2"/>
  </p:sldLayoutIdLst>
  <p:hf hdr="0" dt="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189" algn="ctr" rtl="0" eaLnBrk="0" fontAlgn="base" hangingPunct="0">
        <a:spcBef>
          <a:spcPct val="0"/>
        </a:spcBef>
        <a:spcAft>
          <a:spcPct val="0"/>
        </a:spcAft>
        <a:defRPr sz="3200" b="1">
          <a:solidFill>
            <a:schemeClr val="tx2"/>
          </a:solidFill>
          <a:latin typeface="Times New Roman" pitchFamily="18" charset="0"/>
        </a:defRPr>
      </a:lvl6pPr>
      <a:lvl7pPr marL="914377" algn="ctr" rtl="0" eaLnBrk="0" fontAlgn="base" hangingPunct="0">
        <a:spcBef>
          <a:spcPct val="0"/>
        </a:spcBef>
        <a:spcAft>
          <a:spcPct val="0"/>
        </a:spcAft>
        <a:defRPr sz="3200" b="1">
          <a:solidFill>
            <a:schemeClr val="tx2"/>
          </a:solidFill>
          <a:latin typeface="Times New Roman" pitchFamily="18" charset="0"/>
        </a:defRPr>
      </a:lvl7pPr>
      <a:lvl8pPr marL="1371566" algn="ctr" rtl="0" eaLnBrk="0" fontAlgn="base" hangingPunct="0">
        <a:spcBef>
          <a:spcPct val="0"/>
        </a:spcBef>
        <a:spcAft>
          <a:spcPct val="0"/>
        </a:spcAft>
        <a:defRPr sz="3200" b="1">
          <a:solidFill>
            <a:schemeClr val="tx2"/>
          </a:solidFill>
          <a:latin typeface="Times New Roman" pitchFamily="18" charset="0"/>
        </a:defRPr>
      </a:lvl8pPr>
      <a:lvl9pPr marL="1828754" algn="ctr" rtl="0" eaLnBrk="0" fontAlgn="base" hangingPunct="0">
        <a:spcBef>
          <a:spcPct val="0"/>
        </a:spcBef>
        <a:spcAft>
          <a:spcPct val="0"/>
        </a:spcAft>
        <a:defRPr sz="3200" b="1">
          <a:solidFill>
            <a:schemeClr val="tx2"/>
          </a:solidFill>
          <a:latin typeface="Times New Roman" pitchFamily="18" charset="0"/>
        </a:defRPr>
      </a:lvl9pPr>
    </p:titleStyle>
    <p:bodyStyle>
      <a:lvl1pPr marL="342891" indent="-342891" algn="l" rtl="0" eaLnBrk="0" fontAlgn="base" hangingPunct="0">
        <a:spcBef>
          <a:spcPct val="20000"/>
        </a:spcBef>
        <a:spcAft>
          <a:spcPct val="0"/>
        </a:spcAft>
        <a:buChar char="•"/>
        <a:defRPr sz="2400" b="1">
          <a:solidFill>
            <a:schemeClr val="tx1"/>
          </a:solidFill>
          <a:latin typeface="+mn-lt"/>
          <a:ea typeface="+mn-ea"/>
          <a:cs typeface="+mn-cs"/>
        </a:defRPr>
      </a:lvl1pPr>
      <a:lvl2pPr marL="742932" indent="-285744" algn="l" rtl="0" eaLnBrk="0" fontAlgn="base" hangingPunct="0">
        <a:spcBef>
          <a:spcPct val="20000"/>
        </a:spcBef>
        <a:spcAft>
          <a:spcPct val="0"/>
        </a:spcAft>
        <a:buChar char="–"/>
        <a:defRPr sz="2000">
          <a:solidFill>
            <a:schemeClr val="tx1"/>
          </a:solidFill>
          <a:latin typeface="+mn-lt"/>
        </a:defRPr>
      </a:lvl2pPr>
      <a:lvl3pPr marL="1085824" indent="-228594" algn="l" rtl="0" eaLnBrk="0" fontAlgn="base" hangingPunct="0">
        <a:spcBef>
          <a:spcPct val="20000"/>
        </a:spcBef>
        <a:spcAft>
          <a:spcPct val="0"/>
        </a:spcAft>
        <a:buChar char="•"/>
        <a:defRPr>
          <a:solidFill>
            <a:schemeClr val="tx1"/>
          </a:solidFill>
          <a:latin typeface="+mn-lt"/>
        </a:defRPr>
      </a:lvl3pPr>
      <a:lvl4pPr marL="1428715" indent="-228594" algn="l" rtl="0" eaLnBrk="0" fontAlgn="base" hangingPunct="0">
        <a:spcBef>
          <a:spcPct val="20000"/>
        </a:spcBef>
        <a:spcAft>
          <a:spcPct val="0"/>
        </a:spcAft>
        <a:buChar char="–"/>
        <a:defRPr sz="1600">
          <a:solidFill>
            <a:schemeClr val="tx1"/>
          </a:solidFill>
          <a:latin typeface="+mn-lt"/>
        </a:defRPr>
      </a:lvl4pPr>
      <a:lvl5pPr marL="1771606" indent="-228594" algn="l" rtl="0" eaLnBrk="0" fontAlgn="base" hangingPunct="0">
        <a:spcBef>
          <a:spcPct val="20000"/>
        </a:spcBef>
        <a:spcAft>
          <a:spcPct val="0"/>
        </a:spcAft>
        <a:buChar char="•"/>
        <a:defRPr sz="1600">
          <a:solidFill>
            <a:schemeClr val="tx1"/>
          </a:solidFill>
          <a:latin typeface="+mn-lt"/>
        </a:defRPr>
      </a:lvl5pPr>
      <a:lvl6pPr marL="2228795" indent="-228594" algn="l" rtl="0" eaLnBrk="0" fontAlgn="base" hangingPunct="0">
        <a:spcBef>
          <a:spcPct val="20000"/>
        </a:spcBef>
        <a:spcAft>
          <a:spcPct val="0"/>
        </a:spcAft>
        <a:buChar char="•"/>
        <a:defRPr sz="1600">
          <a:solidFill>
            <a:schemeClr val="tx1"/>
          </a:solidFill>
          <a:latin typeface="+mn-lt"/>
        </a:defRPr>
      </a:lvl6pPr>
      <a:lvl7pPr marL="2685984" indent="-228594" algn="l" rtl="0" eaLnBrk="0" fontAlgn="base" hangingPunct="0">
        <a:spcBef>
          <a:spcPct val="20000"/>
        </a:spcBef>
        <a:spcAft>
          <a:spcPct val="0"/>
        </a:spcAft>
        <a:buChar char="•"/>
        <a:defRPr sz="1600">
          <a:solidFill>
            <a:schemeClr val="tx1"/>
          </a:solidFill>
          <a:latin typeface="+mn-lt"/>
        </a:defRPr>
      </a:lvl7pPr>
      <a:lvl8pPr marL="3143172" indent="-228594" algn="l" rtl="0" eaLnBrk="0" fontAlgn="base" hangingPunct="0">
        <a:spcBef>
          <a:spcPct val="20000"/>
        </a:spcBef>
        <a:spcAft>
          <a:spcPct val="0"/>
        </a:spcAft>
        <a:buChar char="•"/>
        <a:defRPr sz="1600">
          <a:solidFill>
            <a:schemeClr val="tx1"/>
          </a:solidFill>
          <a:latin typeface="+mn-lt"/>
        </a:defRPr>
      </a:lvl8pPr>
      <a:lvl9pPr marL="3600361" indent="-228594"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9" name="Rectangle 2"/>
          <p:cNvSpPr>
            <a:spLocks noGrp="1" noChangeArrowheads="1"/>
          </p:cNvSpPr>
          <p:nvPr>
            <p:ph type="title"/>
          </p:nvPr>
        </p:nvSpPr>
        <p:spPr/>
        <p:txBody>
          <a:bodyPr/>
          <a:lstStyle/>
          <a:p>
            <a:r>
              <a:rPr lang="en-US" altLang="ko-KR" dirty="0">
                <a:solidFill>
                  <a:schemeClr val="tx1"/>
                </a:solidFill>
                <a:ea typeface="굴림" panose="020B0600000101010101" pitchFamily="50" charset="-127"/>
              </a:rPr>
              <a:t>IMMW for Mobile Device and </a:t>
            </a:r>
            <a:r>
              <a:rPr lang="en-US" altLang="ko-KR" dirty="0" err="1">
                <a:solidFill>
                  <a:schemeClr val="tx1"/>
                </a:solidFill>
                <a:ea typeface="굴림" panose="020B0600000101010101" pitchFamily="50" charset="-127"/>
              </a:rPr>
              <a:t>TGbq</a:t>
            </a:r>
            <a:r>
              <a:rPr lang="en-US" altLang="ko-KR" dirty="0">
                <a:solidFill>
                  <a:schemeClr val="tx1"/>
                </a:solidFill>
                <a:ea typeface="굴림" panose="020B0600000101010101" pitchFamily="50" charset="-127"/>
              </a:rPr>
              <a:t> timeline</a:t>
            </a:r>
          </a:p>
        </p:txBody>
      </p:sp>
      <p:sp>
        <p:nvSpPr>
          <p:cNvPr id="6150" name="Rectangle 6"/>
          <p:cNvSpPr>
            <a:spLocks noGrp="1" noChangeArrowheads="1"/>
          </p:cNvSpPr>
          <p:nvPr>
            <p:ph idx="1"/>
          </p:nvPr>
        </p:nvSpPr>
        <p:spPr/>
        <p:txBody>
          <a:bodyPr/>
          <a:lstStyle/>
          <a:p>
            <a:pPr algn="ctr">
              <a:buFontTx/>
              <a:buNone/>
            </a:pPr>
            <a:r>
              <a:rPr lang="en-US" altLang="ko-KR" sz="2000" dirty="0">
                <a:ea typeface="굴림" panose="020B0600000101010101" pitchFamily="50" charset="-127"/>
              </a:rPr>
              <a:t>Date:</a:t>
            </a:r>
            <a:r>
              <a:rPr lang="en-US" altLang="ko-KR" sz="2000" b="0" dirty="0">
                <a:ea typeface="굴림" panose="020B0600000101010101" pitchFamily="50" charset="-127"/>
              </a:rPr>
              <a:t> 2025-03-10</a:t>
            </a:r>
          </a:p>
        </p:txBody>
      </p:sp>
      <p:sp>
        <p:nvSpPr>
          <p:cNvPr id="2" name="바닥글 개체 틀 1"/>
          <p:cNvSpPr>
            <a:spLocks noGrp="1"/>
          </p:cNvSpPr>
          <p:nvPr>
            <p:ph type="ftr" sz="quarter" idx="3"/>
          </p:nvPr>
        </p:nvSpPr>
        <p:spPr/>
        <p:txBody>
          <a:bodyPr/>
          <a:lstStyle/>
          <a:p>
            <a:pPr>
              <a:defRPr/>
            </a:pPr>
            <a:r>
              <a:rPr lang="en-US" altLang="ko-KR"/>
              <a:t>Jonghoe Koo, Samsung Electronics</a:t>
            </a:r>
            <a:endParaRPr lang="en-US" altLang="ko-KR" dirty="0"/>
          </a:p>
        </p:txBody>
      </p:sp>
      <p:sp>
        <p:nvSpPr>
          <p:cNvPr id="4" name="슬라이드 번호 개체 틀 3"/>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1</a:t>
            </a:fld>
            <a:endParaRPr lang="en-US" altLang="ko-KR"/>
          </a:p>
        </p:txBody>
      </p:sp>
      <p:graphicFrame>
        <p:nvGraphicFramePr>
          <p:cNvPr id="10" name="Object 3"/>
          <p:cNvGraphicFramePr>
            <a:graphicFrameLocks noChangeAspect="1"/>
          </p:cNvGraphicFramePr>
          <p:nvPr>
            <p:extLst>
              <p:ext uri="{D42A27DB-BD31-4B8C-83A1-F6EECF244321}">
                <p14:modId xmlns:p14="http://schemas.microsoft.com/office/powerpoint/2010/main" val="3359453748"/>
              </p:ext>
            </p:extLst>
          </p:nvPr>
        </p:nvGraphicFramePr>
        <p:xfrm>
          <a:off x="1017588" y="2422525"/>
          <a:ext cx="9772650" cy="3633788"/>
        </p:xfrm>
        <a:graphic>
          <a:graphicData uri="http://schemas.openxmlformats.org/presentationml/2006/ole">
            <mc:AlternateContent xmlns:mc="http://schemas.openxmlformats.org/markup-compatibility/2006">
              <mc:Choice xmlns:v="urn:schemas-microsoft-com:vml" Requires="v">
                <p:oleObj name="Document" r:id="rId3" imgW="10304971" imgH="3835067" progId="Word.Document.8">
                  <p:embed/>
                </p:oleObj>
              </mc:Choice>
              <mc:Fallback>
                <p:oleObj name="Document" r:id="rId3" imgW="10304971" imgH="3835067" progId="Word.Document.8">
                  <p:embed/>
                  <p:pic>
                    <p:nvPicPr>
                      <p:cNvPr id="10" name="Object 3"/>
                      <p:cNvPicPr>
                        <a:picLocks noChangeAspect="1" noChangeArrowheads="1"/>
                      </p:cNvPicPr>
                      <p:nvPr/>
                    </p:nvPicPr>
                    <p:blipFill>
                      <a:blip r:embed="rId4"/>
                      <a:srcRect/>
                      <a:stretch>
                        <a:fillRect/>
                      </a:stretch>
                    </p:blipFill>
                    <p:spPr bwMode="auto">
                      <a:xfrm>
                        <a:off x="1017588" y="2422525"/>
                        <a:ext cx="9772650" cy="3633788"/>
                      </a:xfrm>
                      <a:prstGeom prst="rect">
                        <a:avLst/>
                      </a:prstGeom>
                      <a:noFill/>
                    </p:spPr>
                  </p:pic>
                </p:oleObj>
              </mc:Fallback>
            </mc:AlternateContent>
          </a:graphicData>
        </a:graphic>
      </p:graphicFrame>
      <p:sp>
        <p:nvSpPr>
          <p:cNvPr id="11"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extLst>
      <p:ext uri="{BB962C8B-B14F-4D97-AF65-F5344CB8AC3E}">
        <p14:creationId xmlns:p14="http://schemas.microsoft.com/office/powerpoint/2010/main" val="298140487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dirty="0"/>
              <a:t>Reference</a:t>
            </a:r>
          </a:p>
        </p:txBody>
      </p:sp>
      <p:sp>
        <p:nvSpPr>
          <p:cNvPr id="3" name="내용 개체 틀 2"/>
          <p:cNvSpPr>
            <a:spLocks noGrp="1"/>
          </p:cNvSpPr>
          <p:nvPr>
            <p:ph idx="1"/>
          </p:nvPr>
        </p:nvSpPr>
        <p:spPr>
          <a:xfrm>
            <a:off x="914400" y="1478280"/>
            <a:ext cx="10363200" cy="4617720"/>
          </a:xfrm>
        </p:spPr>
        <p:txBody>
          <a:bodyPr>
            <a:noAutofit/>
          </a:bodyPr>
          <a:lstStyle/>
          <a:p>
            <a:pPr>
              <a:lnSpc>
                <a:spcPct val="120000"/>
              </a:lnSpc>
            </a:pPr>
            <a:r>
              <a:rPr lang="en-US" sz="1200" dirty="0"/>
              <a:t>[1] 11-23/1905r0,</a:t>
            </a:r>
            <a:r>
              <a:rPr lang="ko-KR" altLang="en-US" sz="1200" dirty="0"/>
              <a:t> </a:t>
            </a:r>
            <a:r>
              <a:rPr lang="en-US" altLang="ko-KR" sz="1200" dirty="0"/>
              <a:t>High</a:t>
            </a:r>
            <a:r>
              <a:rPr lang="ko-KR" altLang="en-US" sz="1200" dirty="0"/>
              <a:t> </a:t>
            </a:r>
            <a:r>
              <a:rPr lang="en-US" altLang="ko-KR" sz="1200" dirty="0"/>
              <a:t>Level</a:t>
            </a:r>
            <a:r>
              <a:rPr lang="ko-KR" altLang="en-US" sz="1200" dirty="0"/>
              <a:t> </a:t>
            </a:r>
            <a:r>
              <a:rPr lang="en-US" altLang="ko-KR" sz="1200" dirty="0"/>
              <a:t>Thoughts</a:t>
            </a:r>
            <a:r>
              <a:rPr lang="ko-KR" altLang="en-US" sz="1200" dirty="0"/>
              <a:t> </a:t>
            </a:r>
            <a:r>
              <a:rPr lang="en-US" altLang="ko-KR" sz="1200" dirty="0"/>
              <a:t>on</a:t>
            </a:r>
            <a:r>
              <a:rPr lang="ko-KR" altLang="en-US" sz="1200" dirty="0"/>
              <a:t> </a:t>
            </a:r>
            <a:r>
              <a:rPr lang="en-US" altLang="ko-KR" sz="1200" dirty="0"/>
              <a:t>IMMW,</a:t>
            </a:r>
            <a:r>
              <a:rPr lang="ko-KR" altLang="en-US" sz="1200" dirty="0"/>
              <a:t> </a:t>
            </a:r>
            <a:r>
              <a:rPr lang="en-US" altLang="ko-KR" sz="1200" dirty="0"/>
              <a:t>Bin</a:t>
            </a:r>
            <a:r>
              <a:rPr lang="ko-KR" altLang="en-US" sz="1200" dirty="0"/>
              <a:t> </a:t>
            </a:r>
            <a:r>
              <a:rPr lang="en-US" altLang="ko-KR" sz="1200" dirty="0"/>
              <a:t>Tian,</a:t>
            </a:r>
            <a:r>
              <a:rPr lang="ko-KR" altLang="en-US" sz="1200" dirty="0"/>
              <a:t> </a:t>
            </a:r>
            <a:r>
              <a:rPr lang="en-US" altLang="ko-KR" sz="1200" dirty="0"/>
              <a:t>Qualcomm</a:t>
            </a:r>
          </a:p>
          <a:p>
            <a:pPr>
              <a:lnSpc>
                <a:spcPct val="120000"/>
              </a:lnSpc>
            </a:pPr>
            <a:r>
              <a:rPr lang="en-US" sz="1200" dirty="0"/>
              <a:t>[2] 11-23/1968r0, Discussion on general direction of integrated </a:t>
            </a:r>
            <a:r>
              <a:rPr lang="en-US" sz="1200" dirty="0" err="1"/>
              <a:t>mmWave</a:t>
            </a:r>
            <a:r>
              <a:rPr lang="en-US" sz="1200" dirty="0"/>
              <a:t>, Ming Gan, Huawei</a:t>
            </a:r>
          </a:p>
          <a:p>
            <a:pPr>
              <a:lnSpc>
                <a:spcPct val="120000"/>
              </a:lnSpc>
            </a:pPr>
            <a:r>
              <a:rPr lang="en-US" sz="1200" dirty="0"/>
              <a:t>[3] 11-23/1974r0, Flexible sub-7GHz and </a:t>
            </a:r>
            <a:r>
              <a:rPr lang="en-US" sz="1200" dirty="0" err="1"/>
              <a:t>mmWave</a:t>
            </a:r>
            <a:r>
              <a:rPr lang="en-US" sz="1200" dirty="0"/>
              <a:t> Integration in IMMW, </a:t>
            </a:r>
            <a:r>
              <a:rPr lang="en-US" sz="1200" dirty="0" err="1"/>
              <a:t>Yanchun</a:t>
            </a:r>
            <a:r>
              <a:rPr lang="en-US" sz="1200" dirty="0"/>
              <a:t> Li, Huawei</a:t>
            </a:r>
          </a:p>
          <a:p>
            <a:pPr>
              <a:lnSpc>
                <a:spcPct val="120000"/>
              </a:lnSpc>
            </a:pPr>
            <a:r>
              <a:rPr lang="en-US" sz="1200" dirty="0"/>
              <a:t>[4] 11-23/1977r1, Requirements Analysis for IMMW Use Cases,  Yue Xu, Huawei</a:t>
            </a:r>
          </a:p>
          <a:p>
            <a:pPr>
              <a:lnSpc>
                <a:spcPct val="120000"/>
              </a:lnSpc>
            </a:pPr>
            <a:r>
              <a:rPr lang="en-US" sz="1200" dirty="0"/>
              <a:t>[5] 11-23/1991r0, Discussion on Enabling MIMO in IMMW, </a:t>
            </a:r>
            <a:r>
              <a:rPr lang="en-US" sz="1200" dirty="0" err="1"/>
              <a:t>Mengshi</a:t>
            </a:r>
            <a:r>
              <a:rPr lang="en-US" sz="1200" dirty="0"/>
              <a:t> Hu, Huawei</a:t>
            </a:r>
          </a:p>
          <a:p>
            <a:pPr>
              <a:lnSpc>
                <a:spcPct val="120000"/>
              </a:lnSpc>
            </a:pPr>
            <a:r>
              <a:rPr lang="en-US" sz="1200" dirty="0"/>
              <a:t>[6] 11-23/2004r0, Technical scope proposal, Laurent </a:t>
            </a:r>
            <a:r>
              <a:rPr lang="en-US" sz="1200" dirty="0" err="1"/>
              <a:t>Cariou</a:t>
            </a:r>
            <a:r>
              <a:rPr lang="en-US" sz="1200" dirty="0"/>
              <a:t>, Intel</a:t>
            </a:r>
          </a:p>
          <a:p>
            <a:pPr>
              <a:lnSpc>
                <a:spcPct val="120000"/>
              </a:lnSpc>
            </a:pPr>
            <a:r>
              <a:rPr lang="en-US" sz="1200" dirty="0"/>
              <a:t>[7] 11-23/1878r1, High-level Design Considerations in IMMW, </a:t>
            </a:r>
            <a:r>
              <a:rPr lang="en-US" sz="1200" dirty="0" err="1"/>
              <a:t>Jianhan</a:t>
            </a:r>
            <a:r>
              <a:rPr lang="en-US" sz="1200" dirty="0"/>
              <a:t> Liu, MediaTek</a:t>
            </a:r>
          </a:p>
          <a:p>
            <a:pPr>
              <a:lnSpc>
                <a:spcPct val="120000"/>
              </a:lnSpc>
            </a:pPr>
            <a:r>
              <a:rPr lang="en-US" sz="1200" dirty="0"/>
              <a:t>[8] 11-23/1819r1,</a:t>
            </a:r>
            <a:r>
              <a:rPr lang="ko-KR" altLang="en-US" sz="1200" dirty="0"/>
              <a:t> </a:t>
            </a:r>
            <a:r>
              <a:rPr lang="en-US" altLang="ko-KR" sz="1200" dirty="0"/>
              <a:t>Integrated</a:t>
            </a:r>
            <a:r>
              <a:rPr lang="ko-KR" altLang="en-US" sz="1200" dirty="0"/>
              <a:t> </a:t>
            </a:r>
            <a:r>
              <a:rPr lang="en-US" altLang="ko-KR" sz="1200" dirty="0" err="1"/>
              <a:t>mmWave</a:t>
            </a:r>
            <a:r>
              <a:rPr lang="ko-KR" altLang="en-US" sz="1200" dirty="0"/>
              <a:t> </a:t>
            </a:r>
            <a:r>
              <a:rPr lang="en-US" altLang="ko-KR" sz="1200" dirty="0"/>
              <a:t>Design Considerations, Claudio da Silva, Meta</a:t>
            </a:r>
          </a:p>
          <a:p>
            <a:pPr>
              <a:lnSpc>
                <a:spcPct val="120000"/>
              </a:lnSpc>
            </a:pPr>
            <a:r>
              <a:rPr lang="en-US" sz="1200" dirty="0"/>
              <a:t>[9] 11-23/2102r1,</a:t>
            </a:r>
            <a:r>
              <a:rPr lang="ko-KR" altLang="en-US" sz="1200" dirty="0"/>
              <a:t> </a:t>
            </a:r>
            <a:r>
              <a:rPr lang="en-US" altLang="ko-KR" sz="1200" dirty="0"/>
              <a:t>IMMW Multi-Link Operation for </a:t>
            </a:r>
            <a:r>
              <a:rPr lang="en-US" altLang="ko-KR" sz="1200" dirty="0" err="1"/>
              <a:t>mmWave</a:t>
            </a:r>
            <a:r>
              <a:rPr lang="en-US" altLang="ko-KR" sz="1200" dirty="0"/>
              <a:t> Wi-Fi Sensing, Saira Rafique, Vestel</a:t>
            </a:r>
          </a:p>
          <a:p>
            <a:pPr>
              <a:lnSpc>
                <a:spcPct val="120000"/>
              </a:lnSpc>
            </a:pPr>
            <a:r>
              <a:rPr lang="en-US" sz="1200" dirty="0"/>
              <a:t>[10] 11-24/0066r0, Discussion on Target Objectives for IMMW, </a:t>
            </a:r>
            <a:r>
              <a:rPr lang="en-US" sz="1200" dirty="0" err="1"/>
              <a:t>Eunsung</a:t>
            </a:r>
            <a:r>
              <a:rPr lang="en-US" sz="1200" dirty="0"/>
              <a:t> Park, LG Electronics</a:t>
            </a:r>
          </a:p>
          <a:p>
            <a:pPr>
              <a:lnSpc>
                <a:spcPct val="120000"/>
              </a:lnSpc>
            </a:pPr>
            <a:r>
              <a:rPr lang="en-US" sz="1200" dirty="0"/>
              <a:t>[11] 11-24/0069r0, MIMO Analysis for IMMW, Bo Gong, Huawei</a:t>
            </a:r>
          </a:p>
          <a:p>
            <a:pPr>
              <a:lnSpc>
                <a:spcPct val="120000"/>
              </a:lnSpc>
            </a:pPr>
            <a:r>
              <a:rPr lang="en-US" sz="1200" dirty="0"/>
              <a:t>[12] 11-24/0076r0, Comparison of OFDM and EDMG SC Waveform, Thomas </a:t>
            </a:r>
            <a:r>
              <a:rPr lang="en-US" sz="1200" dirty="0" err="1"/>
              <a:t>Handte</a:t>
            </a:r>
            <a:r>
              <a:rPr lang="en-US" sz="1200" dirty="0"/>
              <a:t>, Sony</a:t>
            </a:r>
          </a:p>
          <a:p>
            <a:pPr>
              <a:lnSpc>
                <a:spcPct val="120000"/>
              </a:lnSpc>
            </a:pPr>
            <a:r>
              <a:rPr lang="en-US" sz="1200" dirty="0"/>
              <a:t>[13] 11-24/0133r0, Channel raster considerations for 60GHz band in IMMW, Micky Mehta, </a:t>
            </a:r>
            <a:r>
              <a:rPr lang="en-US" sz="1200" dirty="0" err="1"/>
              <a:t>Pharrowtech</a:t>
            </a:r>
            <a:r>
              <a:rPr lang="en-US" sz="1200" dirty="0"/>
              <a:t> BV</a:t>
            </a:r>
          </a:p>
          <a:p>
            <a:pPr>
              <a:lnSpc>
                <a:spcPct val="120000"/>
              </a:lnSpc>
            </a:pPr>
            <a:r>
              <a:rPr lang="en-US" sz="1200" dirty="0"/>
              <a:t>[14] 11-24/0167r0, Discussion on Bandwidth Issue in IMMW, Yue Xu, Huawei</a:t>
            </a:r>
          </a:p>
          <a:p>
            <a:pPr>
              <a:lnSpc>
                <a:spcPct val="120000"/>
              </a:lnSpc>
            </a:pPr>
            <a:r>
              <a:rPr lang="en-US" sz="1200" dirty="0"/>
              <a:t>[15] 11-24/0459r0,</a:t>
            </a:r>
            <a:r>
              <a:rPr lang="ko-KR" altLang="en-US" sz="1200" dirty="0"/>
              <a:t> </a:t>
            </a:r>
            <a:r>
              <a:rPr lang="en-US" altLang="ko-KR" sz="1200" dirty="0"/>
              <a:t>Multi-Link</a:t>
            </a:r>
            <a:r>
              <a:rPr lang="ko-KR" altLang="en-US" sz="1200" dirty="0"/>
              <a:t> </a:t>
            </a:r>
            <a:r>
              <a:rPr lang="en-US" altLang="ko-KR" sz="1200" dirty="0"/>
              <a:t>Operation</a:t>
            </a:r>
            <a:r>
              <a:rPr lang="ko-KR" altLang="en-US" sz="1200" dirty="0"/>
              <a:t> </a:t>
            </a:r>
            <a:r>
              <a:rPr lang="en-US" altLang="ko-KR" sz="1200" dirty="0"/>
              <a:t>for</a:t>
            </a:r>
            <a:r>
              <a:rPr lang="ko-KR" altLang="en-US" sz="1200" dirty="0"/>
              <a:t> </a:t>
            </a:r>
            <a:r>
              <a:rPr lang="en-US" altLang="ko-KR" sz="1200" dirty="0"/>
              <a:t>IMMW,</a:t>
            </a:r>
            <a:r>
              <a:rPr lang="ko-KR" altLang="en-US" sz="1200" dirty="0"/>
              <a:t> </a:t>
            </a:r>
            <a:r>
              <a:rPr lang="en-US" altLang="ko-KR" sz="1200" dirty="0" err="1"/>
              <a:t>Insun</a:t>
            </a:r>
            <a:r>
              <a:rPr lang="ko-KR" altLang="en-US" sz="1200" dirty="0"/>
              <a:t> </a:t>
            </a:r>
            <a:r>
              <a:rPr lang="en-US" altLang="ko-KR" sz="1200" dirty="0"/>
              <a:t>Jang,</a:t>
            </a:r>
            <a:r>
              <a:rPr lang="ko-KR" altLang="en-US" sz="1200" dirty="0"/>
              <a:t> </a:t>
            </a:r>
            <a:r>
              <a:rPr lang="en-US" altLang="ko-KR" sz="1200" dirty="0"/>
              <a:t>LG</a:t>
            </a:r>
            <a:r>
              <a:rPr lang="ko-KR" altLang="en-US" sz="1200" dirty="0"/>
              <a:t> </a:t>
            </a:r>
            <a:r>
              <a:rPr lang="en-US" altLang="ko-KR" sz="1200" dirty="0"/>
              <a:t>Electronics</a:t>
            </a:r>
          </a:p>
          <a:p>
            <a:pPr>
              <a:lnSpc>
                <a:spcPct val="120000"/>
              </a:lnSpc>
            </a:pPr>
            <a:r>
              <a:rPr lang="en-US" sz="1200" dirty="0"/>
              <a:t>[16] 11-24/0471r0, Considerations on Power Consumption, Sang Kim, LG Electronics</a:t>
            </a:r>
          </a:p>
          <a:p>
            <a:pPr>
              <a:lnSpc>
                <a:spcPct val="120000"/>
              </a:lnSpc>
            </a:pPr>
            <a:r>
              <a:rPr lang="en-US" sz="1200" dirty="0"/>
              <a:t>[17] 11-24/0723r1, Sensing and Ranging in IMMW, Tony Xiao Han, Huawei</a:t>
            </a:r>
          </a:p>
          <a:p>
            <a:pPr>
              <a:lnSpc>
                <a:spcPct val="120000"/>
              </a:lnSpc>
            </a:pPr>
            <a:r>
              <a:rPr lang="en-US" sz="1200" dirty="0"/>
              <a:t>[18] 11-24/0823r1, Further Simplifications to Promote IMMW </a:t>
            </a:r>
            <a:r>
              <a:rPr lang="en-US" sz="1200" dirty="0" err="1"/>
              <a:t>Adaoption</a:t>
            </a:r>
            <a:r>
              <a:rPr lang="en-US" sz="1200" dirty="0"/>
              <a:t>, Bilal Sadiq, Samsung Electronics</a:t>
            </a:r>
          </a:p>
          <a:p>
            <a:pPr>
              <a:lnSpc>
                <a:spcPct val="120000"/>
              </a:lnSpc>
            </a:pPr>
            <a:r>
              <a:rPr lang="en-US" sz="1200" dirty="0"/>
              <a:t>[19] 11-24/1104r1, Thoughts on IMMW for the Industry Use, Yue Xu, Huawei</a:t>
            </a:r>
          </a:p>
        </p:txBody>
      </p:sp>
      <p:sp>
        <p:nvSpPr>
          <p:cNvPr id="4" name="슬라이드 번호 개체 틀 3"/>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10</a:t>
            </a:fld>
            <a:endParaRPr lang="en-US" altLang="ko-KR"/>
          </a:p>
        </p:txBody>
      </p:sp>
      <p:sp>
        <p:nvSpPr>
          <p:cNvPr id="5" name="바닥글 개체 틀 4"/>
          <p:cNvSpPr>
            <a:spLocks noGrp="1"/>
          </p:cNvSpPr>
          <p:nvPr>
            <p:ph type="ftr" sz="quarter" idx="3"/>
          </p:nvPr>
        </p:nvSpPr>
        <p:spPr/>
        <p:txBody>
          <a:bodyPr/>
          <a:lstStyle/>
          <a:p>
            <a:pPr>
              <a:defRPr/>
            </a:pPr>
            <a:r>
              <a:rPr lang="en-US" altLang="ko-KR"/>
              <a:t>Jonghoe Koo, Samsung Electronics</a:t>
            </a:r>
            <a:endParaRPr lang="en-US" altLang="ko-KR" dirty="0"/>
          </a:p>
        </p:txBody>
      </p:sp>
    </p:spTree>
    <p:extLst>
      <p:ext uri="{BB962C8B-B14F-4D97-AF65-F5344CB8AC3E}">
        <p14:creationId xmlns:p14="http://schemas.microsoft.com/office/powerpoint/2010/main" val="23947921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dirty="0"/>
              <a:t>Straw Poll #1</a:t>
            </a:r>
          </a:p>
        </p:txBody>
      </p:sp>
      <p:sp>
        <p:nvSpPr>
          <p:cNvPr id="3" name="내용 개체 틀 2"/>
          <p:cNvSpPr>
            <a:spLocks noGrp="1"/>
          </p:cNvSpPr>
          <p:nvPr>
            <p:ph idx="1"/>
          </p:nvPr>
        </p:nvSpPr>
        <p:spPr/>
        <p:txBody>
          <a:bodyPr/>
          <a:lstStyle/>
          <a:p>
            <a:r>
              <a:rPr lang="en-US" dirty="0"/>
              <a:t>Do you agree with extending the timeline since the current PAR timeline is considered unrealistically tight?</a:t>
            </a:r>
          </a:p>
        </p:txBody>
      </p:sp>
      <p:sp>
        <p:nvSpPr>
          <p:cNvPr id="4" name="슬라이드 번호 개체 틀 3"/>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11</a:t>
            </a:fld>
            <a:endParaRPr lang="en-US" altLang="ko-KR"/>
          </a:p>
        </p:txBody>
      </p:sp>
      <p:sp>
        <p:nvSpPr>
          <p:cNvPr id="5" name="바닥글 개체 틀 4"/>
          <p:cNvSpPr>
            <a:spLocks noGrp="1"/>
          </p:cNvSpPr>
          <p:nvPr>
            <p:ph type="ftr" sz="quarter" idx="3"/>
          </p:nvPr>
        </p:nvSpPr>
        <p:spPr/>
        <p:txBody>
          <a:bodyPr/>
          <a:lstStyle/>
          <a:p>
            <a:pPr>
              <a:defRPr/>
            </a:pPr>
            <a:r>
              <a:rPr lang="en-US" altLang="ko-KR"/>
              <a:t>Jonghoe Koo, Samsung Electronics</a:t>
            </a:r>
            <a:endParaRPr lang="en-US" altLang="ko-KR" dirty="0"/>
          </a:p>
        </p:txBody>
      </p:sp>
    </p:spTree>
    <p:extLst>
      <p:ext uri="{BB962C8B-B14F-4D97-AF65-F5344CB8AC3E}">
        <p14:creationId xmlns:p14="http://schemas.microsoft.com/office/powerpoint/2010/main" val="375197377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dirty="0"/>
              <a:t>Straw Poll #2</a:t>
            </a:r>
          </a:p>
        </p:txBody>
      </p:sp>
      <p:sp>
        <p:nvSpPr>
          <p:cNvPr id="3" name="내용 개체 틀 2"/>
          <p:cNvSpPr>
            <a:spLocks noGrp="1"/>
          </p:cNvSpPr>
          <p:nvPr>
            <p:ph idx="1"/>
          </p:nvPr>
        </p:nvSpPr>
        <p:spPr>
          <a:xfrm>
            <a:off x="914400" y="1714500"/>
            <a:ext cx="10363200" cy="4343400"/>
          </a:xfrm>
        </p:spPr>
        <p:txBody>
          <a:bodyPr>
            <a:normAutofit fontScale="85000" lnSpcReduction="10000"/>
          </a:bodyPr>
          <a:lstStyle/>
          <a:p>
            <a:pPr>
              <a:lnSpc>
                <a:spcPct val="150000"/>
              </a:lnSpc>
            </a:pPr>
            <a:r>
              <a:rPr lang="en-US" dirty="0"/>
              <a:t>Which of the following options do you think a realistic and reasonable timeline for </a:t>
            </a:r>
            <a:r>
              <a:rPr lang="en-US" dirty="0" err="1"/>
              <a:t>TGbq</a:t>
            </a:r>
            <a:r>
              <a:rPr lang="en-US" dirty="0"/>
              <a:t>?</a:t>
            </a:r>
          </a:p>
          <a:p>
            <a:pPr lvl="1">
              <a:lnSpc>
                <a:spcPct val="150000"/>
              </a:lnSpc>
            </a:pPr>
            <a:r>
              <a:rPr lang="en-US" dirty="0"/>
              <a:t>Option 1) the expected completion time (submittal to </a:t>
            </a:r>
            <a:r>
              <a:rPr lang="en-US" dirty="0" err="1"/>
              <a:t>RevCom</a:t>
            </a:r>
            <a:r>
              <a:rPr lang="en-US" dirty="0"/>
              <a:t>): Mar. 2027</a:t>
            </a:r>
          </a:p>
          <a:p>
            <a:pPr lvl="2">
              <a:lnSpc>
                <a:spcPct val="150000"/>
              </a:lnSpc>
            </a:pPr>
            <a:r>
              <a:rPr lang="en-US" dirty="0"/>
              <a:t>This option aligns with the timeline in the PAR</a:t>
            </a:r>
          </a:p>
          <a:p>
            <a:pPr lvl="2">
              <a:lnSpc>
                <a:spcPct val="150000"/>
              </a:lnSpc>
            </a:pPr>
            <a:r>
              <a:rPr lang="en-US" dirty="0"/>
              <a:t>Expected milestone: D1.0 (late </a:t>
            </a:r>
            <a:r>
              <a:rPr lang="en-US" dirty="0">
                <a:solidFill>
                  <a:prstClr val="black"/>
                </a:solidFill>
                <a:ea typeface="맑은 고딕"/>
                <a:cs typeface="Arial" panose="020B0604020202020204" pitchFamily="34" charset="0"/>
              </a:rPr>
              <a:t>'</a:t>
            </a:r>
            <a:r>
              <a:rPr lang="en-US" dirty="0"/>
              <a:t>25 or early </a:t>
            </a:r>
            <a:r>
              <a:rPr lang="en-US" dirty="0">
                <a:solidFill>
                  <a:prstClr val="black"/>
                </a:solidFill>
                <a:ea typeface="맑은 고딕"/>
                <a:cs typeface="Arial" panose="020B0604020202020204" pitchFamily="34" charset="0"/>
              </a:rPr>
              <a:t>'</a:t>
            </a:r>
            <a:r>
              <a:rPr lang="en-US" dirty="0"/>
              <a:t>26</a:t>
            </a:r>
            <a:r>
              <a:rPr lang="en-US" dirty="0">
                <a:solidFill>
                  <a:prstClr val="black"/>
                </a:solidFill>
                <a:ea typeface="맑은 고딕"/>
                <a:cs typeface="Arial" panose="020B0604020202020204" pitchFamily="34" charset="0"/>
              </a:rPr>
              <a:t>), D4.0 </a:t>
            </a:r>
            <a:r>
              <a:rPr lang="en-US" dirty="0"/>
              <a:t>(Jul. </a:t>
            </a:r>
            <a:r>
              <a:rPr lang="en-US" dirty="0">
                <a:solidFill>
                  <a:prstClr val="black"/>
                </a:solidFill>
                <a:ea typeface="맑은 고딕"/>
                <a:cs typeface="Arial" panose="020B0604020202020204" pitchFamily="34" charset="0"/>
              </a:rPr>
              <a:t>'26)</a:t>
            </a:r>
            <a:endParaRPr lang="en-US" dirty="0"/>
          </a:p>
          <a:p>
            <a:pPr lvl="1">
              <a:lnSpc>
                <a:spcPct val="150000"/>
              </a:lnSpc>
            </a:pPr>
            <a:r>
              <a:rPr lang="en-US" dirty="0"/>
              <a:t>Option 2)</a:t>
            </a:r>
            <a:r>
              <a:rPr lang="en-US" dirty="0">
                <a:solidFill>
                  <a:prstClr val="black"/>
                </a:solidFill>
                <a:ea typeface="맑은 고딕"/>
                <a:cs typeface="Arial" panose="020B0604020202020204" pitchFamily="34" charset="0"/>
              </a:rPr>
              <a:t>, the expected completion time: Mar. 2028</a:t>
            </a:r>
          </a:p>
          <a:p>
            <a:pPr lvl="2">
              <a:lnSpc>
                <a:spcPct val="150000"/>
              </a:lnSpc>
            </a:pPr>
            <a:r>
              <a:rPr lang="en-US" dirty="0"/>
              <a:t>Expected milestone: D0.1 (Jan. </a:t>
            </a:r>
            <a:r>
              <a:rPr lang="en-US" dirty="0">
                <a:solidFill>
                  <a:prstClr val="black"/>
                </a:solidFill>
                <a:ea typeface="맑은 고딕"/>
                <a:cs typeface="Arial" panose="020B0604020202020204" pitchFamily="34" charset="0"/>
              </a:rPr>
              <a:t>'26), D1.0 </a:t>
            </a:r>
            <a:r>
              <a:rPr lang="en-US" dirty="0"/>
              <a:t>(Jul. </a:t>
            </a:r>
            <a:r>
              <a:rPr lang="en-US" dirty="0">
                <a:solidFill>
                  <a:prstClr val="black"/>
                </a:solidFill>
                <a:ea typeface="맑은 고딕"/>
                <a:cs typeface="Arial" panose="020B0604020202020204" pitchFamily="34" charset="0"/>
              </a:rPr>
              <a:t>'26), D4.0 </a:t>
            </a:r>
            <a:r>
              <a:rPr lang="en-US" dirty="0"/>
              <a:t>(Jul. </a:t>
            </a:r>
            <a:r>
              <a:rPr lang="en-US" dirty="0">
                <a:solidFill>
                  <a:prstClr val="black"/>
                </a:solidFill>
                <a:ea typeface="맑은 고딕"/>
                <a:cs typeface="Arial" panose="020B0604020202020204" pitchFamily="34" charset="0"/>
              </a:rPr>
              <a:t>'27)</a:t>
            </a:r>
          </a:p>
          <a:p>
            <a:pPr lvl="3">
              <a:lnSpc>
                <a:spcPct val="150000"/>
              </a:lnSpc>
            </a:pPr>
            <a:r>
              <a:rPr lang="en-US" dirty="0">
                <a:solidFill>
                  <a:prstClr val="black"/>
                </a:solidFill>
                <a:ea typeface="맑은 고딕"/>
                <a:cs typeface="Arial" panose="020B0604020202020204" pitchFamily="34" charset="0"/>
              </a:rPr>
              <a:t>One year of technical discussions to get D0.1</a:t>
            </a:r>
            <a:endParaRPr lang="en-US" dirty="0"/>
          </a:p>
          <a:p>
            <a:pPr lvl="1">
              <a:lnSpc>
                <a:spcPct val="150000"/>
              </a:lnSpc>
            </a:pPr>
            <a:r>
              <a:rPr lang="en-US" dirty="0"/>
              <a:t>Option 3)</a:t>
            </a:r>
            <a:r>
              <a:rPr lang="en-US" dirty="0">
                <a:solidFill>
                  <a:prstClr val="black"/>
                </a:solidFill>
                <a:ea typeface="맑은 고딕"/>
                <a:cs typeface="Arial" panose="020B0604020202020204" pitchFamily="34" charset="0"/>
              </a:rPr>
              <a:t>, the expected completion time: Mar. 2029</a:t>
            </a:r>
          </a:p>
          <a:p>
            <a:pPr lvl="2">
              <a:lnSpc>
                <a:spcPct val="150000"/>
              </a:lnSpc>
            </a:pPr>
            <a:r>
              <a:rPr lang="en-US" dirty="0"/>
              <a:t>Expected milestone: D0.1 (Jul. </a:t>
            </a:r>
            <a:r>
              <a:rPr lang="en-US" dirty="0">
                <a:solidFill>
                  <a:prstClr val="black"/>
                </a:solidFill>
                <a:ea typeface="맑은 고딕"/>
                <a:cs typeface="Arial" panose="020B0604020202020204" pitchFamily="34" charset="0"/>
              </a:rPr>
              <a:t>'26), D1.0 </a:t>
            </a:r>
            <a:r>
              <a:rPr lang="en-US" dirty="0"/>
              <a:t>(Jul. </a:t>
            </a:r>
            <a:r>
              <a:rPr lang="en-US" dirty="0">
                <a:solidFill>
                  <a:prstClr val="black"/>
                </a:solidFill>
                <a:ea typeface="맑은 고딕"/>
                <a:cs typeface="Arial" panose="020B0604020202020204" pitchFamily="34" charset="0"/>
              </a:rPr>
              <a:t>'27), D4.0 </a:t>
            </a:r>
            <a:r>
              <a:rPr lang="en-US" dirty="0"/>
              <a:t>(Jul. </a:t>
            </a:r>
            <a:r>
              <a:rPr lang="en-US" dirty="0">
                <a:solidFill>
                  <a:prstClr val="black"/>
                </a:solidFill>
                <a:ea typeface="맑은 고딕"/>
                <a:cs typeface="Arial" panose="020B0604020202020204" pitchFamily="34" charset="0"/>
              </a:rPr>
              <a:t>'28)</a:t>
            </a:r>
          </a:p>
          <a:p>
            <a:pPr lvl="3">
              <a:lnSpc>
                <a:spcPct val="150000"/>
              </a:lnSpc>
            </a:pPr>
            <a:r>
              <a:rPr lang="en-US" dirty="0">
                <a:solidFill>
                  <a:prstClr val="black"/>
                </a:solidFill>
                <a:ea typeface="맑은 고딕"/>
                <a:cs typeface="Arial" panose="020B0604020202020204" pitchFamily="34" charset="0"/>
              </a:rPr>
              <a:t>One and a half years of technical discussions to get D0.1</a:t>
            </a:r>
            <a:endParaRPr lang="en-US" dirty="0"/>
          </a:p>
          <a:p>
            <a:pPr marL="457188" lvl="1" indent="0">
              <a:lnSpc>
                <a:spcPct val="150000"/>
              </a:lnSpc>
              <a:buNone/>
            </a:pPr>
            <a:r>
              <a:rPr lang="en-US" dirty="0"/>
              <a:t>[Note 1] If straw poll #1 is passed, then option 1 is not valid.</a:t>
            </a:r>
          </a:p>
        </p:txBody>
      </p:sp>
      <p:sp>
        <p:nvSpPr>
          <p:cNvPr id="4" name="슬라이드 번호 개체 틀 3"/>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12</a:t>
            </a:fld>
            <a:endParaRPr lang="en-US" altLang="ko-KR"/>
          </a:p>
        </p:txBody>
      </p:sp>
      <p:sp>
        <p:nvSpPr>
          <p:cNvPr id="5" name="바닥글 개체 틀 4"/>
          <p:cNvSpPr>
            <a:spLocks noGrp="1"/>
          </p:cNvSpPr>
          <p:nvPr>
            <p:ph type="ftr" sz="quarter" idx="3"/>
          </p:nvPr>
        </p:nvSpPr>
        <p:spPr/>
        <p:txBody>
          <a:bodyPr/>
          <a:lstStyle/>
          <a:p>
            <a:pPr>
              <a:defRPr/>
            </a:pPr>
            <a:r>
              <a:rPr lang="en-US" altLang="ko-KR"/>
              <a:t>Jonghoe Koo, Samsung Electronics</a:t>
            </a:r>
            <a:endParaRPr lang="en-US" altLang="ko-KR" dirty="0"/>
          </a:p>
        </p:txBody>
      </p:sp>
    </p:spTree>
    <p:extLst>
      <p:ext uri="{BB962C8B-B14F-4D97-AF65-F5344CB8AC3E}">
        <p14:creationId xmlns:p14="http://schemas.microsoft.com/office/powerpoint/2010/main" val="18068003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Introduction (IMMW PAR/CSD)</a:t>
            </a:r>
            <a:endParaRPr lang="en-US" dirty="0"/>
          </a:p>
        </p:txBody>
      </p:sp>
      <p:sp>
        <p:nvSpPr>
          <p:cNvPr id="3" name="내용 개체 틀 2"/>
          <p:cNvSpPr>
            <a:spLocks noGrp="1"/>
          </p:cNvSpPr>
          <p:nvPr>
            <p:ph idx="1"/>
          </p:nvPr>
        </p:nvSpPr>
        <p:spPr/>
        <p:txBody>
          <a:bodyPr>
            <a:normAutofit fontScale="92500"/>
          </a:bodyPr>
          <a:lstStyle/>
          <a:p>
            <a:pPr>
              <a:lnSpc>
                <a:spcPct val="110000"/>
              </a:lnSpc>
            </a:pPr>
            <a:r>
              <a:rPr lang="en-US" altLang="ko-KR" sz="2200" dirty="0"/>
              <a:t>Scope of the project</a:t>
            </a:r>
          </a:p>
          <a:p>
            <a:pPr lvl="1">
              <a:lnSpc>
                <a:spcPct val="110000"/>
              </a:lnSpc>
            </a:pPr>
            <a:r>
              <a:rPr lang="en-US" altLang="ko-KR" dirty="0"/>
              <a:t>Non-standalone operation in 42-71 GHz using single-user OFDM</a:t>
            </a:r>
          </a:p>
          <a:p>
            <a:pPr lvl="1">
              <a:lnSpc>
                <a:spcPct val="110000"/>
              </a:lnSpc>
            </a:pPr>
            <a:r>
              <a:rPr lang="en-US" altLang="ko-KR" dirty="0"/>
              <a:t>11bq device is required to support at least one of sub-7.25 GHz bands</a:t>
            </a:r>
          </a:p>
          <a:p>
            <a:pPr lvl="1">
              <a:lnSpc>
                <a:spcPct val="110000"/>
              </a:lnSpc>
            </a:pPr>
            <a:r>
              <a:rPr lang="en-US" altLang="ko-KR" dirty="0"/>
              <a:t>Multi-Link Operation (MLO) defined in sub-7.25 GHz (i.e., 11be) to support non-standalone operation in 42-71 GHz</a:t>
            </a:r>
          </a:p>
          <a:p>
            <a:pPr lvl="2">
              <a:lnSpc>
                <a:spcPct val="110000"/>
              </a:lnSpc>
            </a:pPr>
            <a:r>
              <a:rPr lang="en-US" altLang="ko-KR" dirty="0"/>
              <a:t>leverage or reuse existing PHY/MAC defined for sub-7.25 GHz bands, e.g., SU PPDU format and MAC frames, and define BW mode operating in non-overlapping channels</a:t>
            </a:r>
          </a:p>
          <a:p>
            <a:pPr>
              <a:lnSpc>
                <a:spcPct val="110000"/>
              </a:lnSpc>
            </a:pPr>
            <a:r>
              <a:rPr lang="en-US" altLang="ko-KR" sz="2200" dirty="0"/>
              <a:t>Need for the project</a:t>
            </a:r>
          </a:p>
          <a:p>
            <a:pPr lvl="1">
              <a:lnSpc>
                <a:spcPct val="110000"/>
              </a:lnSpc>
            </a:pPr>
            <a:r>
              <a:rPr lang="en-GB" dirty="0"/>
              <a:t>Demands of new applications (e.g. augmented and virtual reality, proximity ranging and sensing) both in terms of throughput, latency bounds and accuracy even in in the densest environments</a:t>
            </a:r>
          </a:p>
          <a:p>
            <a:pPr lvl="1">
              <a:lnSpc>
                <a:spcPct val="110000"/>
              </a:lnSpc>
            </a:pPr>
            <a:r>
              <a:rPr lang="en-GB" dirty="0"/>
              <a:t>Cost effective manner is achieved by enabling non-standalone operation in 42-71 GHz bands</a:t>
            </a:r>
            <a:endParaRPr lang="en-US" altLang="ko-KR" sz="1800" dirty="0"/>
          </a:p>
        </p:txBody>
      </p:sp>
      <p:sp>
        <p:nvSpPr>
          <p:cNvPr id="4" name="슬라이드 번호 개체 틀 3"/>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2</a:t>
            </a:fld>
            <a:endParaRPr lang="en-US" altLang="ko-KR"/>
          </a:p>
        </p:txBody>
      </p:sp>
      <p:sp>
        <p:nvSpPr>
          <p:cNvPr id="5" name="바닥글 개체 틀 4"/>
          <p:cNvSpPr>
            <a:spLocks noGrp="1"/>
          </p:cNvSpPr>
          <p:nvPr>
            <p:ph type="ftr" sz="quarter" idx="3"/>
          </p:nvPr>
        </p:nvSpPr>
        <p:spPr/>
        <p:txBody>
          <a:bodyPr/>
          <a:lstStyle/>
          <a:p>
            <a:pPr>
              <a:defRPr/>
            </a:pPr>
            <a:r>
              <a:rPr lang="en-US" altLang="ko-KR"/>
              <a:t>Jonghoe Koo, Samsung Electronics</a:t>
            </a:r>
            <a:endParaRPr lang="en-US" altLang="ko-KR" dirty="0"/>
          </a:p>
        </p:txBody>
      </p:sp>
    </p:spTree>
    <p:extLst>
      <p:ext uri="{BB962C8B-B14F-4D97-AF65-F5344CB8AC3E}">
        <p14:creationId xmlns:p14="http://schemas.microsoft.com/office/powerpoint/2010/main" val="28691660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dirty="0"/>
              <a:t>IMMW SG Discussion Summary</a:t>
            </a:r>
          </a:p>
        </p:txBody>
      </p:sp>
      <p:graphicFrame>
        <p:nvGraphicFramePr>
          <p:cNvPr id="6" name="내용 개체 틀 5"/>
          <p:cNvGraphicFramePr>
            <a:graphicFrameLocks noGrp="1"/>
          </p:cNvGraphicFramePr>
          <p:nvPr>
            <p:ph idx="1"/>
            <p:extLst>
              <p:ext uri="{D42A27DB-BD31-4B8C-83A1-F6EECF244321}">
                <p14:modId xmlns:p14="http://schemas.microsoft.com/office/powerpoint/2010/main" val="743874327"/>
              </p:ext>
            </p:extLst>
          </p:nvPr>
        </p:nvGraphicFramePr>
        <p:xfrm>
          <a:off x="914400" y="1432805"/>
          <a:ext cx="10221686" cy="4894933"/>
        </p:xfrm>
        <a:graphic>
          <a:graphicData uri="http://schemas.openxmlformats.org/drawingml/2006/table">
            <a:tbl>
              <a:tblPr firstRow="1" bandRow="1">
                <a:tableStyleId>{5940675A-B579-460E-94D1-54222C63F5DA}</a:tableStyleId>
              </a:tblPr>
              <a:tblGrid>
                <a:gridCol w="2509935">
                  <a:extLst>
                    <a:ext uri="{9D8B030D-6E8A-4147-A177-3AD203B41FA5}">
                      <a16:colId xmlns:a16="http://schemas.microsoft.com/office/drawing/2014/main" val="2014544003"/>
                    </a:ext>
                  </a:extLst>
                </a:gridCol>
                <a:gridCol w="5451876">
                  <a:extLst>
                    <a:ext uri="{9D8B030D-6E8A-4147-A177-3AD203B41FA5}">
                      <a16:colId xmlns:a16="http://schemas.microsoft.com/office/drawing/2014/main" val="3878668952"/>
                    </a:ext>
                  </a:extLst>
                </a:gridCol>
                <a:gridCol w="2259875">
                  <a:extLst>
                    <a:ext uri="{9D8B030D-6E8A-4147-A177-3AD203B41FA5}">
                      <a16:colId xmlns:a16="http://schemas.microsoft.com/office/drawing/2014/main" val="2110326883"/>
                    </a:ext>
                  </a:extLst>
                </a:gridCol>
              </a:tblGrid>
              <a:tr h="242060">
                <a:tc>
                  <a:txBody>
                    <a:bodyPr/>
                    <a:lstStyle/>
                    <a:p>
                      <a:pPr algn="ctr"/>
                      <a:r>
                        <a:rPr lang="en-US" sz="1200" b="1" dirty="0"/>
                        <a:t>Considerations</a:t>
                      </a:r>
                    </a:p>
                  </a:txBody>
                  <a:tcPr>
                    <a:solidFill>
                      <a:schemeClr val="accent3">
                        <a:lumMod val="85000"/>
                      </a:schemeClr>
                    </a:solidFill>
                  </a:tcPr>
                </a:tc>
                <a:tc>
                  <a:txBody>
                    <a:bodyPr/>
                    <a:lstStyle/>
                    <a:p>
                      <a:pPr algn="ctr"/>
                      <a:r>
                        <a:rPr lang="en-US" sz="1200" b="1" dirty="0"/>
                        <a:t>Specific values or mentions in IMMW SG contributions</a:t>
                      </a:r>
                    </a:p>
                  </a:txBody>
                  <a:tcPr>
                    <a:solidFill>
                      <a:schemeClr val="accent3">
                        <a:lumMod val="85000"/>
                      </a:schemeClr>
                    </a:solidFill>
                  </a:tcPr>
                </a:tc>
                <a:tc>
                  <a:txBody>
                    <a:bodyPr/>
                    <a:lstStyle/>
                    <a:p>
                      <a:pPr algn="ctr"/>
                      <a:r>
                        <a:rPr lang="en-US" sz="1200" b="1" dirty="0"/>
                        <a:t>11ad/11aj/11ay</a:t>
                      </a:r>
                    </a:p>
                  </a:txBody>
                  <a:tcPr>
                    <a:solidFill>
                      <a:schemeClr val="accent3">
                        <a:lumMod val="85000"/>
                      </a:schemeClr>
                    </a:solidFill>
                  </a:tcPr>
                </a:tc>
                <a:extLst>
                  <a:ext uri="{0D108BD9-81ED-4DB2-BD59-A6C34878D82A}">
                    <a16:rowId xmlns:a16="http://schemas.microsoft.com/office/drawing/2014/main" val="2208524981"/>
                  </a:ext>
                </a:extLst>
              </a:tr>
              <a:tr h="387959">
                <a:tc>
                  <a:txBody>
                    <a:bodyPr/>
                    <a:lstStyle/>
                    <a:p>
                      <a:pPr marL="0" indent="0" algn="ctr">
                        <a:buNone/>
                      </a:pPr>
                      <a:r>
                        <a:rPr lang="en-US" sz="1200" baseline="0" dirty="0"/>
                        <a:t>Reused and modified sub 7GH MAC</a:t>
                      </a:r>
                    </a:p>
                  </a:txBody>
                  <a:tcPr/>
                </a:tc>
                <a:tc>
                  <a:txBody>
                    <a:bodyPr/>
                    <a:lstStyle/>
                    <a:p>
                      <a:pPr marL="228600" indent="-228600">
                        <a:buAutoNum type="arabicPeriod"/>
                      </a:pPr>
                      <a:r>
                        <a:rPr lang="en-US" sz="1200" baseline="0" dirty="0"/>
                        <a:t>Leverage 11be/11bn Multi-Link Operation  [1,2,6,8,15]</a:t>
                      </a:r>
                    </a:p>
                    <a:p>
                      <a:pPr marL="228600" indent="-228600">
                        <a:buAutoNum type="arabicPeriod"/>
                      </a:pPr>
                      <a:r>
                        <a:rPr lang="en-US" sz="1200" baseline="0" dirty="0"/>
                        <a:t>Non-standalone IMMW link [1,2,8,15]</a:t>
                      </a:r>
                    </a:p>
                    <a:p>
                      <a:pPr marL="228600" indent="-228600">
                        <a:buAutoNum type="arabicPeriod"/>
                      </a:pPr>
                      <a:r>
                        <a:rPr lang="en-US" sz="1200" baseline="0" dirty="0"/>
                        <a:t>Leverage other 11be MAC features [1,8,15]</a:t>
                      </a:r>
                    </a:p>
                  </a:txBody>
                  <a:tcPr/>
                </a:tc>
                <a:tc>
                  <a:txBody>
                    <a:bodyPr/>
                    <a:lstStyle/>
                    <a:p>
                      <a:r>
                        <a:rPr lang="en-US" sz="1200" dirty="0"/>
                        <a:t>-</a:t>
                      </a:r>
                    </a:p>
                  </a:txBody>
                  <a:tcPr/>
                </a:tc>
                <a:extLst>
                  <a:ext uri="{0D108BD9-81ED-4DB2-BD59-A6C34878D82A}">
                    <a16:rowId xmlns:a16="http://schemas.microsoft.com/office/drawing/2014/main" val="67268965"/>
                  </a:ext>
                </a:extLst>
              </a:tr>
              <a:tr h="387959">
                <a:tc>
                  <a:txBody>
                    <a:bodyPr/>
                    <a:lstStyle/>
                    <a:p>
                      <a:pPr marL="0" marR="0" lvl="0" indent="0" algn="ctr" defTabSz="914377" rtl="0" eaLnBrk="1" fontAlgn="auto" latinLnBrk="0" hangingPunct="1">
                        <a:lnSpc>
                          <a:spcPct val="100000"/>
                        </a:lnSpc>
                        <a:spcBef>
                          <a:spcPts val="0"/>
                        </a:spcBef>
                        <a:spcAft>
                          <a:spcPts val="0"/>
                        </a:spcAft>
                        <a:buClrTx/>
                        <a:buSzTx/>
                        <a:buFontTx/>
                        <a:buNone/>
                        <a:tabLst/>
                        <a:defRPr/>
                      </a:pPr>
                      <a:r>
                        <a:rPr lang="en-US" sz="1200" dirty="0"/>
                        <a:t>Reuse and modified sub 7GHz PHY</a:t>
                      </a:r>
                    </a:p>
                  </a:txBody>
                  <a:tcPr/>
                </a:tc>
                <a:tc>
                  <a:txBody>
                    <a:bodyPr/>
                    <a:lstStyle/>
                    <a:p>
                      <a:r>
                        <a:rPr lang="en-US" sz="1200" dirty="0"/>
                        <a:t>Upclocking [2,5,13], processing capabilities [3]</a:t>
                      </a:r>
                    </a:p>
                  </a:txBody>
                  <a:tcPr/>
                </a:tc>
                <a:tc>
                  <a:txBody>
                    <a:bodyPr/>
                    <a:lstStyle/>
                    <a:p>
                      <a:r>
                        <a:rPr lang="en-US" sz="1200" dirty="0"/>
                        <a:t>-</a:t>
                      </a:r>
                    </a:p>
                  </a:txBody>
                  <a:tcPr/>
                </a:tc>
                <a:extLst>
                  <a:ext uri="{0D108BD9-81ED-4DB2-BD59-A6C34878D82A}">
                    <a16:rowId xmlns:a16="http://schemas.microsoft.com/office/drawing/2014/main" val="4283779649"/>
                  </a:ext>
                </a:extLst>
              </a:tr>
              <a:tr h="278535">
                <a:tc>
                  <a:txBody>
                    <a:bodyPr/>
                    <a:lstStyle/>
                    <a:p>
                      <a:pPr marL="0" marR="0" lvl="0" indent="0" algn="ctr" defTabSz="914377" rtl="0" eaLnBrk="1" fontAlgn="auto" latinLnBrk="0" hangingPunct="1">
                        <a:lnSpc>
                          <a:spcPct val="100000"/>
                        </a:lnSpc>
                        <a:spcBef>
                          <a:spcPts val="0"/>
                        </a:spcBef>
                        <a:spcAft>
                          <a:spcPts val="0"/>
                        </a:spcAft>
                        <a:buClrTx/>
                        <a:buSzTx/>
                        <a:buFontTx/>
                        <a:buNone/>
                        <a:tabLst/>
                        <a:defRPr/>
                      </a:pPr>
                      <a:r>
                        <a:rPr lang="en-US" sz="1200" dirty="0"/>
                        <a:t>Single-User/Multi-User</a:t>
                      </a:r>
                    </a:p>
                  </a:txBody>
                  <a:tcPr/>
                </a:tc>
                <a:tc>
                  <a:txBody>
                    <a:bodyPr/>
                    <a:lstStyle/>
                    <a:p>
                      <a:r>
                        <a:rPr lang="en-US" sz="1200" dirty="0"/>
                        <a:t>Single-User [1,2,6,8,19]</a:t>
                      </a:r>
                    </a:p>
                    <a:p>
                      <a:r>
                        <a:rPr lang="en-US" sz="1200" dirty="0"/>
                        <a:t>Multi-User for</a:t>
                      </a:r>
                      <a:r>
                        <a:rPr lang="en-US" sz="1200" baseline="0" dirty="0"/>
                        <a:t> the next release [2]</a:t>
                      </a:r>
                      <a:endParaRPr lang="en-US" sz="1200" dirty="0"/>
                    </a:p>
                  </a:txBody>
                  <a:tcPr/>
                </a:tc>
                <a:tc>
                  <a:txBody>
                    <a:bodyPr/>
                    <a:lstStyle/>
                    <a:p>
                      <a:r>
                        <a:rPr lang="en-US" sz="1200" dirty="0"/>
                        <a:t>SU (11ad), MU (11ay)</a:t>
                      </a:r>
                    </a:p>
                  </a:txBody>
                  <a:tcPr/>
                </a:tc>
                <a:extLst>
                  <a:ext uri="{0D108BD9-81ED-4DB2-BD59-A6C34878D82A}">
                    <a16:rowId xmlns:a16="http://schemas.microsoft.com/office/drawing/2014/main" val="3876662582"/>
                  </a:ext>
                </a:extLst>
              </a:tr>
              <a:tr h="278535">
                <a:tc>
                  <a:txBody>
                    <a:bodyPr/>
                    <a:lstStyle/>
                    <a:p>
                      <a:pPr algn="ctr"/>
                      <a:r>
                        <a:rPr lang="en-US" sz="1200" dirty="0"/>
                        <a:t>Bandwidth (BW)</a:t>
                      </a:r>
                    </a:p>
                  </a:txBody>
                  <a:tcPr/>
                </a:tc>
                <a:tc>
                  <a:txBody>
                    <a:bodyPr/>
                    <a:lstStyle/>
                    <a:p>
                      <a:r>
                        <a:rPr lang="en-US" sz="1200" dirty="0"/>
                        <a:t>Min 80/160 MHz (160 for AP) [2]</a:t>
                      </a:r>
                      <a:br>
                        <a:rPr lang="en-US" sz="1200" dirty="0"/>
                      </a:br>
                      <a:r>
                        <a:rPr lang="en-US" sz="1200" dirty="0"/>
                        <a:t>Min 160 MHz &amp; [160, 640] range [12], [160, 1280] range [6]</a:t>
                      </a:r>
                    </a:p>
                    <a:p>
                      <a:r>
                        <a:rPr lang="en-US" sz="1200" dirty="0"/>
                        <a:t>320, 640 MHz [1], Min 320 MHz &amp; [320, 2560] range [7]</a:t>
                      </a:r>
                    </a:p>
                    <a:p>
                      <a:r>
                        <a:rPr lang="en-US" sz="1200" dirty="0"/>
                        <a:t>Current support channel width in sub 7GHz [2,8]</a:t>
                      </a:r>
                    </a:p>
                  </a:txBody>
                  <a:tcPr/>
                </a:tc>
                <a:tc>
                  <a:txBody>
                    <a:bodyPr/>
                    <a:lstStyle/>
                    <a:p>
                      <a:r>
                        <a:rPr lang="en-US" sz="1200" dirty="0"/>
                        <a:t>2.16 GHz (11ad/11ay), 540/1080 MHz (11aj), </a:t>
                      </a:r>
                    </a:p>
                  </a:txBody>
                  <a:tcPr/>
                </a:tc>
                <a:extLst>
                  <a:ext uri="{0D108BD9-81ED-4DB2-BD59-A6C34878D82A}">
                    <a16:rowId xmlns:a16="http://schemas.microsoft.com/office/drawing/2014/main" val="3553592921"/>
                  </a:ext>
                </a:extLst>
              </a:tr>
              <a:tr h="278535">
                <a:tc>
                  <a:txBody>
                    <a:bodyPr/>
                    <a:lstStyle/>
                    <a:p>
                      <a:pPr algn="ctr"/>
                      <a:r>
                        <a:rPr lang="en-US" sz="1200" dirty="0"/>
                        <a:t>Sub-carrier spacing</a:t>
                      </a:r>
                    </a:p>
                  </a:txBody>
                  <a:tcPr/>
                </a:tc>
                <a:tc>
                  <a:txBody>
                    <a:bodyPr/>
                    <a:lstStyle/>
                    <a:p>
                      <a:r>
                        <a:rPr lang="en-US" sz="1200" dirty="0"/>
                        <a:t>312.5 kHz x 8 = 2.5 MHz [6]</a:t>
                      </a:r>
                    </a:p>
                  </a:txBody>
                  <a:tcPr/>
                </a:tc>
                <a:tc>
                  <a:txBody>
                    <a:bodyPr/>
                    <a:lstStyle/>
                    <a:p>
                      <a:r>
                        <a:rPr lang="en-US" sz="1200" dirty="0"/>
                        <a:t>5.12</a:t>
                      </a:r>
                      <a:r>
                        <a:rPr lang="en-US" sz="1200" baseline="0" dirty="0"/>
                        <a:t> MHz (11ay)</a:t>
                      </a:r>
                      <a:endParaRPr lang="en-US" sz="1200" dirty="0"/>
                    </a:p>
                  </a:txBody>
                  <a:tcPr/>
                </a:tc>
                <a:extLst>
                  <a:ext uri="{0D108BD9-81ED-4DB2-BD59-A6C34878D82A}">
                    <a16:rowId xmlns:a16="http://schemas.microsoft.com/office/drawing/2014/main" val="626569706"/>
                  </a:ext>
                </a:extLst>
              </a:tr>
              <a:tr h="387959">
                <a:tc>
                  <a:txBody>
                    <a:bodyPr/>
                    <a:lstStyle/>
                    <a:p>
                      <a:pPr algn="ctr"/>
                      <a:r>
                        <a:rPr lang="en-US" sz="1200" dirty="0"/>
                        <a:t>Modulation</a:t>
                      </a:r>
                    </a:p>
                  </a:txBody>
                  <a:tcPr/>
                </a:tc>
                <a:tc>
                  <a:txBody>
                    <a:bodyPr/>
                    <a:lstStyle/>
                    <a:p>
                      <a:r>
                        <a:rPr lang="en-US" sz="1200" dirty="0"/>
                        <a:t>Up to 16</a:t>
                      </a:r>
                      <a:r>
                        <a:rPr lang="en-US" sz="1200" baseline="0" dirty="0"/>
                        <a:t> QAM [1] </a:t>
                      </a:r>
                    </a:p>
                    <a:p>
                      <a:r>
                        <a:rPr lang="en-US" sz="1200" dirty="0"/>
                        <a:t>Up to 64</a:t>
                      </a:r>
                      <a:r>
                        <a:rPr lang="en-US" sz="1200" baseline="0" dirty="0"/>
                        <a:t> QAM [5] , up to 256 QAM [7]</a:t>
                      </a:r>
                    </a:p>
                  </a:txBody>
                  <a:tcPr/>
                </a:tc>
                <a:tc>
                  <a:txBody>
                    <a:bodyPr/>
                    <a:lstStyle/>
                    <a:p>
                      <a:r>
                        <a:rPr lang="en-US" sz="1200" dirty="0"/>
                        <a:t>SC only 64 QAM</a:t>
                      </a:r>
                      <a:r>
                        <a:rPr lang="en-US" altLang="ko-KR" sz="1200" dirty="0"/>
                        <a:t> (11ad/11ay)</a:t>
                      </a:r>
                      <a:endParaRPr lang="en-US" sz="1200" dirty="0"/>
                    </a:p>
                  </a:txBody>
                  <a:tcPr/>
                </a:tc>
                <a:extLst>
                  <a:ext uri="{0D108BD9-81ED-4DB2-BD59-A6C34878D82A}">
                    <a16:rowId xmlns:a16="http://schemas.microsoft.com/office/drawing/2014/main" val="740614723"/>
                  </a:ext>
                </a:extLst>
              </a:tr>
              <a:tr h="278535">
                <a:tc>
                  <a:txBody>
                    <a:bodyPr/>
                    <a:lstStyle/>
                    <a:p>
                      <a:pPr algn="ctr"/>
                      <a:r>
                        <a:rPr lang="en-US" sz="1200" dirty="0"/>
                        <a:t>Number</a:t>
                      </a:r>
                      <a:r>
                        <a:rPr lang="en-US" sz="1200" baseline="0" dirty="0"/>
                        <a:t> of Spatial Streams (NSS)</a:t>
                      </a:r>
                      <a:endParaRPr lang="en-US" sz="1200" dirty="0"/>
                    </a:p>
                  </a:txBody>
                  <a:tcPr/>
                </a:tc>
                <a:tc>
                  <a:txBody>
                    <a:bodyPr/>
                    <a:lstStyle/>
                    <a:p>
                      <a:r>
                        <a:rPr lang="en-US" sz="1200" dirty="0"/>
                        <a:t>1</a:t>
                      </a:r>
                      <a:r>
                        <a:rPr lang="en-US" sz="1200" baseline="0" dirty="0"/>
                        <a:t> [1] </a:t>
                      </a:r>
                    </a:p>
                    <a:p>
                      <a:r>
                        <a:rPr lang="en-US" sz="1200" dirty="0"/>
                        <a:t>2 [2,11], SU-MIMO [5]</a:t>
                      </a:r>
                    </a:p>
                    <a:p>
                      <a:r>
                        <a:rPr lang="en-US" sz="1200" dirty="0"/>
                        <a:t>up to 2 [19] or 4 [7]</a:t>
                      </a:r>
                    </a:p>
                  </a:txBody>
                  <a:tcPr/>
                </a:tc>
                <a:tc>
                  <a:txBody>
                    <a:bodyPr/>
                    <a:lstStyle/>
                    <a:p>
                      <a:r>
                        <a:rPr lang="en-US" sz="1200" dirty="0"/>
                        <a:t>1 (11ad), SU/MU-MIMO (11ay)</a:t>
                      </a:r>
                    </a:p>
                  </a:txBody>
                  <a:tcPr/>
                </a:tc>
                <a:extLst>
                  <a:ext uri="{0D108BD9-81ED-4DB2-BD59-A6C34878D82A}">
                    <a16:rowId xmlns:a16="http://schemas.microsoft.com/office/drawing/2014/main" val="3919785090"/>
                  </a:ext>
                </a:extLst>
              </a:tr>
              <a:tr h="387959">
                <a:tc>
                  <a:txBody>
                    <a:bodyPr/>
                    <a:lstStyle/>
                    <a:p>
                      <a:pPr algn="ctr"/>
                      <a:r>
                        <a:rPr lang="en-US" sz="1200" dirty="0"/>
                        <a:t>Throughput</a:t>
                      </a:r>
                    </a:p>
                  </a:txBody>
                  <a:tcPr/>
                </a:tc>
                <a:tc>
                  <a:txBody>
                    <a:bodyPr/>
                    <a:lstStyle/>
                    <a:p>
                      <a:r>
                        <a:rPr lang="en-US" sz="1200" dirty="0"/>
                        <a:t>Depending on max bandwidth, NSS, and modulation scheme</a:t>
                      </a:r>
                    </a:p>
                  </a:txBody>
                  <a:tcPr/>
                </a:tc>
                <a:tc>
                  <a:txBody>
                    <a:bodyPr/>
                    <a:lstStyle/>
                    <a:p>
                      <a:r>
                        <a:rPr lang="en-US" sz="1200" dirty="0"/>
                        <a:t>8.1/ 37.9 Gbps (11ad/11ay)</a:t>
                      </a:r>
                    </a:p>
                  </a:txBody>
                  <a:tcPr/>
                </a:tc>
                <a:extLst>
                  <a:ext uri="{0D108BD9-81ED-4DB2-BD59-A6C34878D82A}">
                    <a16:rowId xmlns:a16="http://schemas.microsoft.com/office/drawing/2014/main" val="2246769679"/>
                  </a:ext>
                </a:extLst>
              </a:tr>
              <a:tr h="242060">
                <a:tc>
                  <a:txBody>
                    <a:bodyPr/>
                    <a:lstStyle/>
                    <a:p>
                      <a:pPr algn="ctr"/>
                      <a:r>
                        <a:rPr lang="en-US" sz="1200" dirty="0"/>
                        <a:t>Latency</a:t>
                      </a:r>
                    </a:p>
                  </a:txBody>
                  <a:tcPr/>
                </a:tc>
                <a:tc>
                  <a:txBody>
                    <a:bodyPr/>
                    <a:lstStyle/>
                    <a:p>
                      <a:r>
                        <a:rPr lang="en-US" sz="1200" dirty="0"/>
                        <a:t>Low latency (&lt;10ms) for IMMW use cases (e.g.,  XR/VR applications) [10]</a:t>
                      </a:r>
                    </a:p>
                  </a:txBody>
                  <a:tcPr/>
                </a:tc>
                <a:tc>
                  <a:txBody>
                    <a:bodyPr/>
                    <a:lstStyle/>
                    <a:p>
                      <a:r>
                        <a:rPr lang="en-US" sz="1200" dirty="0"/>
                        <a:t>-</a:t>
                      </a:r>
                    </a:p>
                  </a:txBody>
                  <a:tcPr/>
                </a:tc>
                <a:extLst>
                  <a:ext uri="{0D108BD9-81ED-4DB2-BD59-A6C34878D82A}">
                    <a16:rowId xmlns:a16="http://schemas.microsoft.com/office/drawing/2014/main" val="926230754"/>
                  </a:ext>
                </a:extLst>
              </a:tr>
              <a:tr h="242060">
                <a:tc>
                  <a:txBody>
                    <a:bodyPr/>
                    <a:lstStyle/>
                    <a:p>
                      <a:pPr algn="ctr"/>
                      <a:r>
                        <a:rPr lang="en-US" sz="1200" dirty="0"/>
                        <a:t>Sensing/Localization</a:t>
                      </a:r>
                    </a:p>
                  </a:txBody>
                  <a:tcPr/>
                </a:tc>
                <a:tc>
                  <a:txBody>
                    <a:bodyPr/>
                    <a:lstStyle/>
                    <a:p>
                      <a:r>
                        <a:rPr lang="en-US" sz="1200" dirty="0"/>
                        <a:t>Other related TG will expand</a:t>
                      </a:r>
                      <a:r>
                        <a:rPr lang="en-US" sz="1200" baseline="0" dirty="0"/>
                        <a:t> </a:t>
                      </a:r>
                      <a:r>
                        <a:rPr lang="en-US" sz="1200" dirty="0"/>
                        <a:t>11bq amendment [8,19], 11bk/</a:t>
                      </a:r>
                      <a:r>
                        <a:rPr lang="en-US" sz="1200" dirty="0" err="1"/>
                        <a:t>az</a:t>
                      </a:r>
                      <a:r>
                        <a:rPr lang="en-US" sz="1200" dirty="0"/>
                        <a:t>/bf as baseline [17,19]</a:t>
                      </a:r>
                    </a:p>
                  </a:txBody>
                  <a:tcPr/>
                </a:tc>
                <a:tc>
                  <a:txBody>
                    <a:bodyPr/>
                    <a:lstStyle/>
                    <a:p>
                      <a:r>
                        <a:rPr lang="en-US" sz="1200" dirty="0"/>
                        <a:t>-</a:t>
                      </a:r>
                    </a:p>
                  </a:txBody>
                  <a:tcPr/>
                </a:tc>
                <a:extLst>
                  <a:ext uri="{0D108BD9-81ED-4DB2-BD59-A6C34878D82A}">
                    <a16:rowId xmlns:a16="http://schemas.microsoft.com/office/drawing/2014/main" val="3593783857"/>
                  </a:ext>
                </a:extLst>
              </a:tr>
            </a:tbl>
          </a:graphicData>
        </a:graphic>
      </p:graphicFrame>
      <p:sp>
        <p:nvSpPr>
          <p:cNvPr id="4" name="슬라이드 번호 개체 틀 3"/>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3</a:t>
            </a:fld>
            <a:endParaRPr lang="en-US" altLang="ko-KR"/>
          </a:p>
        </p:txBody>
      </p:sp>
      <p:sp>
        <p:nvSpPr>
          <p:cNvPr id="5" name="바닥글 개체 틀 4"/>
          <p:cNvSpPr>
            <a:spLocks noGrp="1"/>
          </p:cNvSpPr>
          <p:nvPr>
            <p:ph type="ftr" sz="quarter" idx="3"/>
          </p:nvPr>
        </p:nvSpPr>
        <p:spPr/>
        <p:txBody>
          <a:bodyPr/>
          <a:lstStyle/>
          <a:p>
            <a:pPr>
              <a:defRPr/>
            </a:pPr>
            <a:r>
              <a:rPr lang="en-US" altLang="ko-KR"/>
              <a:t>Jonghoe Koo, Samsung Electronics</a:t>
            </a:r>
            <a:endParaRPr lang="en-US" altLang="ko-KR" dirty="0"/>
          </a:p>
        </p:txBody>
      </p:sp>
    </p:spTree>
    <p:extLst>
      <p:ext uri="{BB962C8B-B14F-4D97-AF65-F5344CB8AC3E}">
        <p14:creationId xmlns:p14="http://schemas.microsoft.com/office/powerpoint/2010/main" val="1312696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dirty="0"/>
              <a:t>Use case and Considerations on Consumer Mobile Device</a:t>
            </a:r>
          </a:p>
        </p:txBody>
      </p:sp>
      <p:sp>
        <p:nvSpPr>
          <p:cNvPr id="3" name="내용 개체 틀 2"/>
          <p:cNvSpPr>
            <a:spLocks noGrp="1"/>
          </p:cNvSpPr>
          <p:nvPr>
            <p:ph idx="1"/>
          </p:nvPr>
        </p:nvSpPr>
        <p:spPr>
          <a:xfrm>
            <a:off x="914400" y="1484026"/>
            <a:ext cx="10363200" cy="5176054"/>
          </a:xfrm>
        </p:spPr>
        <p:txBody>
          <a:bodyPr>
            <a:normAutofit/>
          </a:bodyPr>
          <a:lstStyle/>
          <a:p>
            <a:pPr>
              <a:lnSpc>
                <a:spcPct val="140000"/>
              </a:lnSpc>
            </a:pPr>
            <a:r>
              <a:rPr lang="en-US" sz="2000" dirty="0"/>
              <a:t>Use Case</a:t>
            </a:r>
          </a:p>
          <a:p>
            <a:pPr lvl="1">
              <a:lnSpc>
                <a:spcPct val="140000"/>
              </a:lnSpc>
            </a:pPr>
            <a:r>
              <a:rPr lang="en-US" sz="1800" b="0" dirty="0"/>
              <a:t>High throughput hotspot</a:t>
            </a:r>
          </a:p>
          <a:p>
            <a:pPr lvl="1">
              <a:lnSpc>
                <a:spcPct val="140000"/>
              </a:lnSpc>
            </a:pPr>
            <a:r>
              <a:rPr lang="en-US" sz="1800" b="0" dirty="0"/>
              <a:t>Screen mirroring: up to 8K video mirroring with wire-equivalent latency</a:t>
            </a:r>
          </a:p>
          <a:p>
            <a:pPr lvl="1">
              <a:lnSpc>
                <a:spcPct val="140000"/>
              </a:lnSpc>
            </a:pPr>
            <a:r>
              <a:rPr lang="en-US" sz="1800" b="0" dirty="0"/>
              <a:t>AR/VR application with wire-equivalent latency and proximity/gesture detection [3]</a:t>
            </a:r>
          </a:p>
          <a:p>
            <a:pPr lvl="1">
              <a:lnSpc>
                <a:spcPct val="140000"/>
              </a:lnSpc>
            </a:pPr>
            <a:r>
              <a:rPr lang="en-US" sz="1800" dirty="0"/>
              <a:t>…</a:t>
            </a:r>
            <a:endParaRPr lang="en-US" sz="1800" b="0" dirty="0"/>
          </a:p>
          <a:p>
            <a:pPr>
              <a:lnSpc>
                <a:spcPct val="140000"/>
              </a:lnSpc>
            </a:pPr>
            <a:endParaRPr lang="en-US" sz="2000" dirty="0"/>
          </a:p>
        </p:txBody>
      </p:sp>
      <p:sp>
        <p:nvSpPr>
          <p:cNvPr id="4" name="슬라이드 번호 개체 틀 3"/>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4</a:t>
            </a:fld>
            <a:endParaRPr lang="en-US" altLang="ko-KR"/>
          </a:p>
        </p:txBody>
      </p:sp>
      <p:sp>
        <p:nvSpPr>
          <p:cNvPr id="5" name="바닥글 개체 틀 4"/>
          <p:cNvSpPr>
            <a:spLocks noGrp="1"/>
          </p:cNvSpPr>
          <p:nvPr>
            <p:ph type="ftr" sz="quarter" idx="3"/>
          </p:nvPr>
        </p:nvSpPr>
        <p:spPr/>
        <p:txBody>
          <a:bodyPr/>
          <a:lstStyle/>
          <a:p>
            <a:pPr>
              <a:defRPr/>
            </a:pPr>
            <a:r>
              <a:rPr lang="en-US" altLang="ko-KR"/>
              <a:t>Jonghoe Koo, Samsung Electronics</a:t>
            </a:r>
            <a:endParaRPr lang="en-US" altLang="ko-KR" dirty="0"/>
          </a:p>
        </p:txBody>
      </p:sp>
    </p:spTree>
    <p:extLst>
      <p:ext uri="{BB962C8B-B14F-4D97-AF65-F5344CB8AC3E}">
        <p14:creationId xmlns:p14="http://schemas.microsoft.com/office/powerpoint/2010/main" val="25745560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1C53589-83A9-41BE-8C63-8E3E972526B8}"/>
            </a:ext>
          </a:extLst>
        </p:cNvPr>
        <p:cNvGrpSpPr/>
        <p:nvPr/>
      </p:nvGrpSpPr>
      <p:grpSpPr>
        <a:xfrm>
          <a:off x="0" y="0"/>
          <a:ext cx="0" cy="0"/>
          <a:chOff x="0" y="0"/>
          <a:chExt cx="0" cy="0"/>
        </a:xfrm>
      </p:grpSpPr>
      <p:sp>
        <p:nvSpPr>
          <p:cNvPr id="2" name="제목 1">
            <a:extLst>
              <a:ext uri="{FF2B5EF4-FFF2-40B4-BE49-F238E27FC236}">
                <a16:creationId xmlns:a16="http://schemas.microsoft.com/office/drawing/2014/main" id="{35201C9B-86FE-6BD8-5645-47D8C2D79F5F}"/>
              </a:ext>
            </a:extLst>
          </p:cNvPr>
          <p:cNvSpPr>
            <a:spLocks noGrp="1"/>
          </p:cNvSpPr>
          <p:nvPr>
            <p:ph type="title"/>
          </p:nvPr>
        </p:nvSpPr>
        <p:spPr/>
        <p:txBody>
          <a:bodyPr/>
          <a:lstStyle/>
          <a:p>
            <a:r>
              <a:rPr lang="en-US" dirty="0"/>
              <a:t>Use case and Considerations on Consumer Mobile Device</a:t>
            </a:r>
          </a:p>
        </p:txBody>
      </p:sp>
      <p:sp>
        <p:nvSpPr>
          <p:cNvPr id="3" name="내용 개체 틀 2">
            <a:extLst>
              <a:ext uri="{FF2B5EF4-FFF2-40B4-BE49-F238E27FC236}">
                <a16:creationId xmlns:a16="http://schemas.microsoft.com/office/drawing/2014/main" id="{FFAB039D-F4CD-1A2A-0FD6-8B0B295A9575}"/>
              </a:ext>
            </a:extLst>
          </p:cNvPr>
          <p:cNvSpPr>
            <a:spLocks noGrp="1"/>
          </p:cNvSpPr>
          <p:nvPr>
            <p:ph idx="1"/>
          </p:nvPr>
        </p:nvSpPr>
        <p:spPr>
          <a:xfrm>
            <a:off x="914400" y="1484026"/>
            <a:ext cx="10363200" cy="5176054"/>
          </a:xfrm>
        </p:spPr>
        <p:txBody>
          <a:bodyPr>
            <a:noAutofit/>
          </a:bodyPr>
          <a:lstStyle/>
          <a:p>
            <a:pPr>
              <a:lnSpc>
                <a:spcPct val="140000"/>
              </a:lnSpc>
            </a:pPr>
            <a:r>
              <a:rPr lang="en-US" sz="1800" b="0" dirty="0"/>
              <a:t> </a:t>
            </a:r>
            <a:r>
              <a:rPr lang="en-US" sz="1800" dirty="0"/>
              <a:t>Further considerations</a:t>
            </a:r>
          </a:p>
          <a:p>
            <a:pPr marL="685791" lvl="1" indent="-285750">
              <a:lnSpc>
                <a:spcPct val="140000"/>
              </a:lnSpc>
            </a:pPr>
            <a:r>
              <a:rPr lang="en-US" sz="1600" b="0" dirty="0"/>
              <a:t>Small form-factor size with a s</a:t>
            </a:r>
            <a:r>
              <a:rPr lang="en-US" sz="1600" dirty="0"/>
              <a:t>ingle antenna for </a:t>
            </a:r>
            <a:r>
              <a:rPr lang="en-US" sz="1600" dirty="0" err="1"/>
              <a:t>mmW</a:t>
            </a:r>
            <a:r>
              <a:rPr lang="en-US" sz="1600" b="0" dirty="0"/>
              <a:t> preferred for consumer device</a:t>
            </a:r>
            <a:endParaRPr lang="en-US" sz="1400" b="0" dirty="0"/>
          </a:p>
          <a:p>
            <a:pPr marL="685791" lvl="1" indent="-285750">
              <a:lnSpc>
                <a:spcPct val="140000"/>
              </a:lnSpc>
            </a:pPr>
            <a:r>
              <a:rPr lang="en-US" sz="1600" b="0" dirty="0"/>
              <a:t>Latency reduction is important to support AR/VR application with low latency traffic (e.g., 10 </a:t>
            </a:r>
            <a:r>
              <a:rPr lang="en-US" sz="1600" b="0" dirty="0" err="1"/>
              <a:t>ms</a:t>
            </a:r>
            <a:r>
              <a:rPr lang="en-US" sz="1600" b="0" dirty="0"/>
              <a:t> with 99-percentile wireless delay) [4,10]</a:t>
            </a:r>
          </a:p>
          <a:p>
            <a:pPr marL="685791" lvl="1" indent="-285750">
              <a:lnSpc>
                <a:spcPct val="140000"/>
              </a:lnSpc>
            </a:pPr>
            <a:r>
              <a:rPr lang="en-US" sz="1600" b="0" dirty="0"/>
              <a:t>Throughput bottleneck due to Application Processor (</a:t>
            </a:r>
            <a:r>
              <a:rPr lang="en-US" sz="1600" dirty="0"/>
              <a:t>e.g., 5 </a:t>
            </a:r>
            <a:r>
              <a:rPr lang="en-US" sz="1600" dirty="0" err="1"/>
              <a:t>Gbps</a:t>
            </a:r>
            <a:r>
              <a:rPr lang="en-US" sz="1600" dirty="0"/>
              <a:t> with single-core) </a:t>
            </a:r>
            <a:r>
              <a:rPr lang="en-US" sz="1600" b="0" dirty="0"/>
              <a:t>or </a:t>
            </a:r>
            <a:r>
              <a:rPr lang="en-US" sz="1600" b="0" dirty="0" err="1"/>
              <a:t>PCIe</a:t>
            </a:r>
            <a:r>
              <a:rPr lang="en-US" sz="1600" b="0" dirty="0"/>
              <a:t> interface capability </a:t>
            </a:r>
          </a:p>
          <a:p>
            <a:pPr marL="1028683" lvl="2" indent="-285750">
              <a:lnSpc>
                <a:spcPct val="140000"/>
              </a:lnSpc>
            </a:pPr>
            <a:r>
              <a:rPr lang="en-US" sz="1400" dirty="0"/>
              <a:t>Some moderate throughput (&lt; 5 Gbps IMMW link throughput) may be enough [1,3]</a:t>
            </a:r>
            <a:endParaRPr lang="en-US" sz="1400" b="0" dirty="0"/>
          </a:p>
          <a:p>
            <a:pPr marL="685791" lvl="1" indent="-285750">
              <a:lnSpc>
                <a:spcPct val="140000"/>
              </a:lnSpc>
            </a:pPr>
            <a:r>
              <a:rPr lang="en-US" sz="1600" dirty="0"/>
              <a:t>User experience: low battery drain rate [8,10,16], reduced batter/device heating</a:t>
            </a:r>
          </a:p>
          <a:p>
            <a:pPr marL="1028683" lvl="2" indent="-285750">
              <a:lnSpc>
                <a:spcPct val="140000"/>
              </a:lnSpc>
            </a:pPr>
            <a:r>
              <a:rPr lang="en-US" sz="1400" dirty="0"/>
              <a:t>Absolute heat reduction is more important than J/bit metrics. High throughput or active usage of </a:t>
            </a:r>
            <a:r>
              <a:rPr lang="en-US" sz="1400" dirty="0" err="1"/>
              <a:t>mmW</a:t>
            </a:r>
            <a:r>
              <a:rPr lang="en-US" sz="1400" dirty="0"/>
              <a:t> </a:t>
            </a:r>
            <a:r>
              <a:rPr lang="en-US" sz="1400" dirty="0" err="1"/>
              <a:t>Tx</a:t>
            </a:r>
            <a:r>
              <a:rPr lang="en-US" sz="1400" dirty="0"/>
              <a:t> chain can increase heat, which may be better to be avoided</a:t>
            </a:r>
          </a:p>
          <a:p>
            <a:pPr marL="685791" lvl="1" indent="-285750">
              <a:lnSpc>
                <a:spcPct val="140000"/>
              </a:lnSpc>
            </a:pPr>
            <a:r>
              <a:rPr lang="en-US" sz="1600" dirty="0"/>
              <a:t>With the benefit of small form-factor and reduced battery heating, DL-only operation in </a:t>
            </a:r>
            <a:r>
              <a:rPr lang="en-US" sz="1600" dirty="0" err="1"/>
              <a:t>mmW</a:t>
            </a:r>
            <a:r>
              <a:rPr lang="en-US" sz="1600" dirty="0"/>
              <a:t> (UL TX, e.g., Ack </a:t>
            </a:r>
            <a:r>
              <a:rPr lang="en-US" sz="1600" dirty="0" err="1"/>
              <a:t>tx</a:t>
            </a:r>
            <a:r>
              <a:rPr lang="en-US" sz="1600" dirty="0"/>
              <a:t>, in sub-7GHz) may be considered as one of implementation options [18]</a:t>
            </a:r>
            <a:endParaRPr lang="en-US" sz="1600" b="0" dirty="0"/>
          </a:p>
          <a:p>
            <a:pPr marL="685791" lvl="1" indent="-285750">
              <a:lnSpc>
                <a:spcPct val="140000"/>
              </a:lnSpc>
            </a:pPr>
            <a:r>
              <a:rPr lang="en-US" sz="1600" b="0" dirty="0"/>
              <a:t>In consideration of hand grip loss and human </a:t>
            </a:r>
            <a:r>
              <a:rPr lang="en-US" sz="1600" dirty="0"/>
              <a:t>b</a:t>
            </a:r>
            <a:r>
              <a:rPr lang="en-US" sz="1600" b="0" dirty="0"/>
              <a:t>ody disturbance, user’s mobility, a robust (re)transmission</a:t>
            </a:r>
            <a:r>
              <a:rPr lang="en-US" sz="1600" dirty="0"/>
              <a:t> protocol </a:t>
            </a:r>
            <a:r>
              <a:rPr lang="en-US" sz="1600" b="0" dirty="0"/>
              <a:t>design is required </a:t>
            </a:r>
          </a:p>
          <a:p>
            <a:pPr>
              <a:lnSpc>
                <a:spcPct val="140000"/>
              </a:lnSpc>
            </a:pPr>
            <a:endParaRPr lang="en-US" sz="1800" dirty="0"/>
          </a:p>
        </p:txBody>
      </p:sp>
      <p:sp>
        <p:nvSpPr>
          <p:cNvPr id="4" name="슬라이드 번호 개체 틀 3">
            <a:extLst>
              <a:ext uri="{FF2B5EF4-FFF2-40B4-BE49-F238E27FC236}">
                <a16:creationId xmlns:a16="http://schemas.microsoft.com/office/drawing/2014/main" id="{B488D88A-D863-DE4A-F93E-384A24C5488F}"/>
              </a:ext>
            </a:extLst>
          </p:cNvPr>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5</a:t>
            </a:fld>
            <a:endParaRPr lang="en-US" altLang="ko-KR"/>
          </a:p>
        </p:txBody>
      </p:sp>
      <p:sp>
        <p:nvSpPr>
          <p:cNvPr id="5" name="바닥글 개체 틀 4">
            <a:extLst>
              <a:ext uri="{FF2B5EF4-FFF2-40B4-BE49-F238E27FC236}">
                <a16:creationId xmlns:a16="http://schemas.microsoft.com/office/drawing/2014/main" id="{7C7F00AA-9054-A7C7-05B6-B3C99226728B}"/>
              </a:ext>
            </a:extLst>
          </p:cNvPr>
          <p:cNvSpPr>
            <a:spLocks noGrp="1"/>
          </p:cNvSpPr>
          <p:nvPr>
            <p:ph type="ftr" sz="quarter" idx="3"/>
          </p:nvPr>
        </p:nvSpPr>
        <p:spPr/>
        <p:txBody>
          <a:bodyPr/>
          <a:lstStyle/>
          <a:p>
            <a:pPr>
              <a:defRPr/>
            </a:pPr>
            <a:r>
              <a:rPr lang="en-US" altLang="ko-KR"/>
              <a:t>Jonghoe Koo, Samsung Electronics</a:t>
            </a:r>
            <a:endParaRPr lang="en-US" altLang="ko-KR" dirty="0"/>
          </a:p>
        </p:txBody>
      </p:sp>
    </p:spTree>
    <p:extLst>
      <p:ext uri="{BB962C8B-B14F-4D97-AF65-F5344CB8AC3E}">
        <p14:creationId xmlns:p14="http://schemas.microsoft.com/office/powerpoint/2010/main" val="13269593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3B271FA4-97AE-4485-D3F3-3C02439E14D9}"/>
              </a:ext>
            </a:extLst>
          </p:cNvPr>
          <p:cNvSpPr>
            <a:spLocks noGrp="1"/>
          </p:cNvSpPr>
          <p:nvPr>
            <p:ph type="title"/>
          </p:nvPr>
        </p:nvSpPr>
        <p:spPr/>
        <p:txBody>
          <a:bodyPr/>
          <a:lstStyle/>
          <a:p>
            <a:r>
              <a:rPr lang="en-US" altLang="ko-KR" dirty="0"/>
              <a:t>TBDs</a:t>
            </a:r>
            <a:endParaRPr lang="ko-KR" altLang="en-US" dirty="0"/>
          </a:p>
        </p:txBody>
      </p:sp>
      <p:sp>
        <p:nvSpPr>
          <p:cNvPr id="3" name="내용 개체 틀 2">
            <a:extLst>
              <a:ext uri="{FF2B5EF4-FFF2-40B4-BE49-F238E27FC236}">
                <a16:creationId xmlns:a16="http://schemas.microsoft.com/office/drawing/2014/main" id="{A6C33354-546B-9F62-3F81-DA2CA68B7AE7}"/>
              </a:ext>
            </a:extLst>
          </p:cNvPr>
          <p:cNvSpPr>
            <a:spLocks noGrp="1"/>
          </p:cNvSpPr>
          <p:nvPr>
            <p:ph idx="1"/>
          </p:nvPr>
        </p:nvSpPr>
        <p:spPr/>
        <p:txBody>
          <a:bodyPr/>
          <a:lstStyle/>
          <a:p>
            <a:pPr>
              <a:lnSpc>
                <a:spcPct val="150000"/>
              </a:lnSpc>
            </a:pPr>
            <a:r>
              <a:rPr lang="en-US" altLang="ko-KR" dirty="0"/>
              <a:t>To be determined in consideration of practical IMMW use case, power consumption, cost, target throughput, target latency, etc. [11]</a:t>
            </a:r>
          </a:p>
          <a:p>
            <a:pPr lvl="1">
              <a:lnSpc>
                <a:spcPct val="150000"/>
              </a:lnSpc>
            </a:pPr>
            <a:r>
              <a:rPr lang="en-US" altLang="ko-KR" dirty="0"/>
              <a:t>Baseline</a:t>
            </a:r>
            <a:r>
              <a:rPr lang="ko-KR" altLang="en-US" dirty="0"/>
              <a:t> </a:t>
            </a:r>
            <a:r>
              <a:rPr lang="en-US" altLang="ko-KR" dirty="0"/>
              <a:t>sub-7GHz</a:t>
            </a:r>
            <a:r>
              <a:rPr lang="ko-KR" altLang="en-US" dirty="0"/>
              <a:t> </a:t>
            </a:r>
            <a:r>
              <a:rPr lang="en-US" altLang="ko-KR" dirty="0"/>
              <a:t>PHY to reuse for IMMW:</a:t>
            </a:r>
            <a:r>
              <a:rPr lang="ko-KR" altLang="en-US" dirty="0"/>
              <a:t> </a:t>
            </a:r>
            <a:r>
              <a:rPr lang="en-US" altLang="ko-KR" dirty="0"/>
              <a:t>11ac, 11ax, or 11be</a:t>
            </a:r>
          </a:p>
          <a:p>
            <a:pPr lvl="1">
              <a:lnSpc>
                <a:spcPct val="150000"/>
              </a:lnSpc>
            </a:pPr>
            <a:r>
              <a:rPr lang="en-US" altLang="ko-KR" dirty="0"/>
              <a:t>Minimum bandwidth: upclocking factor</a:t>
            </a:r>
          </a:p>
          <a:p>
            <a:pPr lvl="1">
              <a:lnSpc>
                <a:spcPct val="150000"/>
              </a:lnSpc>
            </a:pPr>
            <a:r>
              <a:rPr lang="en-US" altLang="ko-KR" dirty="0"/>
              <a:t>Mandatory bandwidth range, Maximum bandwidth</a:t>
            </a:r>
          </a:p>
          <a:p>
            <a:pPr lvl="1">
              <a:lnSpc>
                <a:spcPct val="150000"/>
              </a:lnSpc>
            </a:pPr>
            <a:r>
              <a:rPr lang="en-US" altLang="ko-KR" dirty="0"/>
              <a:t>Mandatory number of spatial streams (NSS), Maximum NSS</a:t>
            </a:r>
          </a:p>
          <a:p>
            <a:pPr lvl="1">
              <a:lnSpc>
                <a:spcPct val="150000"/>
              </a:lnSpc>
            </a:pPr>
            <a:r>
              <a:rPr lang="en-US" altLang="ko-KR" dirty="0"/>
              <a:t>Maximum modulation</a:t>
            </a:r>
            <a:endParaRPr lang="ko-KR" altLang="en-US" dirty="0"/>
          </a:p>
        </p:txBody>
      </p:sp>
      <p:sp>
        <p:nvSpPr>
          <p:cNvPr id="4" name="슬라이드 번호 개체 틀 3">
            <a:extLst>
              <a:ext uri="{FF2B5EF4-FFF2-40B4-BE49-F238E27FC236}">
                <a16:creationId xmlns:a16="http://schemas.microsoft.com/office/drawing/2014/main" id="{2A03EEE7-47B7-543A-F75C-C32D9C71FF3E}"/>
              </a:ext>
            </a:extLst>
          </p:cNvPr>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6</a:t>
            </a:fld>
            <a:endParaRPr lang="en-US" altLang="ko-KR"/>
          </a:p>
        </p:txBody>
      </p:sp>
      <p:sp>
        <p:nvSpPr>
          <p:cNvPr id="5" name="바닥글 개체 틀 4">
            <a:extLst>
              <a:ext uri="{FF2B5EF4-FFF2-40B4-BE49-F238E27FC236}">
                <a16:creationId xmlns:a16="http://schemas.microsoft.com/office/drawing/2014/main" id="{FF20F5AA-676D-D3A9-3874-D0940E0E006E}"/>
              </a:ext>
            </a:extLst>
          </p:cNvPr>
          <p:cNvSpPr>
            <a:spLocks noGrp="1"/>
          </p:cNvSpPr>
          <p:nvPr>
            <p:ph type="ftr" sz="quarter" idx="3"/>
          </p:nvPr>
        </p:nvSpPr>
        <p:spPr/>
        <p:txBody>
          <a:bodyPr/>
          <a:lstStyle/>
          <a:p>
            <a:pPr>
              <a:defRPr/>
            </a:pPr>
            <a:r>
              <a:rPr lang="en-US" altLang="ko-KR"/>
              <a:t>Jonghoe Koo, Samsung Electronics</a:t>
            </a:r>
            <a:endParaRPr lang="en-US" altLang="ko-KR" dirty="0"/>
          </a:p>
        </p:txBody>
      </p:sp>
    </p:spTree>
    <p:extLst>
      <p:ext uri="{BB962C8B-B14F-4D97-AF65-F5344CB8AC3E}">
        <p14:creationId xmlns:p14="http://schemas.microsoft.com/office/powerpoint/2010/main" val="17151793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dirty="0"/>
              <a:t>Other TGs’ Timelines (as a reference)</a:t>
            </a:r>
          </a:p>
        </p:txBody>
      </p:sp>
      <p:graphicFrame>
        <p:nvGraphicFramePr>
          <p:cNvPr id="6" name="내용 개체 틀 5"/>
          <p:cNvGraphicFramePr>
            <a:graphicFrameLocks noGrp="1"/>
          </p:cNvGraphicFramePr>
          <p:nvPr>
            <p:ph idx="1"/>
            <p:extLst>
              <p:ext uri="{D42A27DB-BD31-4B8C-83A1-F6EECF244321}">
                <p14:modId xmlns:p14="http://schemas.microsoft.com/office/powerpoint/2010/main" val="1118567043"/>
              </p:ext>
            </p:extLst>
          </p:nvPr>
        </p:nvGraphicFramePr>
        <p:xfrm>
          <a:off x="914396" y="2043734"/>
          <a:ext cx="10363204" cy="3139440"/>
        </p:xfrm>
        <a:graphic>
          <a:graphicData uri="http://schemas.openxmlformats.org/drawingml/2006/table">
            <a:tbl>
              <a:tblPr firstRow="1" bandRow="1">
                <a:tableStyleId>{5940675A-B579-460E-94D1-54222C63F5DA}</a:tableStyleId>
              </a:tblPr>
              <a:tblGrid>
                <a:gridCol w="641640">
                  <a:extLst>
                    <a:ext uri="{9D8B030D-6E8A-4147-A177-3AD203B41FA5}">
                      <a16:colId xmlns:a16="http://schemas.microsoft.com/office/drawing/2014/main" val="512551610"/>
                    </a:ext>
                  </a:extLst>
                </a:gridCol>
                <a:gridCol w="2333424">
                  <a:extLst>
                    <a:ext uri="{9D8B030D-6E8A-4147-A177-3AD203B41FA5}">
                      <a16:colId xmlns:a16="http://schemas.microsoft.com/office/drawing/2014/main" val="4262107586"/>
                    </a:ext>
                  </a:extLst>
                </a:gridCol>
                <a:gridCol w="1026416">
                  <a:extLst>
                    <a:ext uri="{9D8B030D-6E8A-4147-A177-3AD203B41FA5}">
                      <a16:colId xmlns:a16="http://schemas.microsoft.com/office/drawing/2014/main" val="2300291126"/>
                    </a:ext>
                  </a:extLst>
                </a:gridCol>
                <a:gridCol w="1026416">
                  <a:extLst>
                    <a:ext uri="{9D8B030D-6E8A-4147-A177-3AD203B41FA5}">
                      <a16:colId xmlns:a16="http://schemas.microsoft.com/office/drawing/2014/main" val="1810656629"/>
                    </a:ext>
                  </a:extLst>
                </a:gridCol>
                <a:gridCol w="1333827">
                  <a:extLst>
                    <a:ext uri="{9D8B030D-6E8A-4147-A177-3AD203B41FA5}">
                      <a16:colId xmlns:a16="http://schemas.microsoft.com/office/drawing/2014/main" val="1440581849"/>
                    </a:ext>
                  </a:extLst>
                </a:gridCol>
                <a:gridCol w="1333827">
                  <a:extLst>
                    <a:ext uri="{9D8B030D-6E8A-4147-A177-3AD203B41FA5}">
                      <a16:colId xmlns:a16="http://schemas.microsoft.com/office/drawing/2014/main" val="576789852"/>
                    </a:ext>
                  </a:extLst>
                </a:gridCol>
                <a:gridCol w="1333827">
                  <a:extLst>
                    <a:ext uri="{9D8B030D-6E8A-4147-A177-3AD203B41FA5}">
                      <a16:colId xmlns:a16="http://schemas.microsoft.com/office/drawing/2014/main" val="2597051653"/>
                    </a:ext>
                  </a:extLst>
                </a:gridCol>
                <a:gridCol w="1333827">
                  <a:extLst>
                    <a:ext uri="{9D8B030D-6E8A-4147-A177-3AD203B41FA5}">
                      <a16:colId xmlns:a16="http://schemas.microsoft.com/office/drawing/2014/main" val="2577157088"/>
                    </a:ext>
                  </a:extLst>
                </a:gridCol>
              </a:tblGrid>
              <a:tr h="370840">
                <a:tc>
                  <a:txBody>
                    <a:bodyPr/>
                    <a:lstStyle/>
                    <a:p>
                      <a:endParaRPr lang="en-US" sz="1200" dirty="0"/>
                    </a:p>
                  </a:txBody>
                  <a:tcPr>
                    <a:solidFill>
                      <a:schemeClr val="accent3">
                        <a:lumMod val="85000"/>
                      </a:schemeClr>
                    </a:solidFill>
                  </a:tcPr>
                </a:tc>
                <a:tc>
                  <a:txBody>
                    <a:bodyPr/>
                    <a:lstStyle/>
                    <a:p>
                      <a:pPr algn="ctr"/>
                      <a:r>
                        <a:rPr lang="en-US" sz="1200" b="1" dirty="0"/>
                        <a:t>PAR</a:t>
                      </a:r>
                    </a:p>
                  </a:txBody>
                  <a:tcPr anchor="ctr">
                    <a:solidFill>
                      <a:schemeClr val="accent3">
                        <a:lumMod val="85000"/>
                      </a:schemeClr>
                    </a:solidFill>
                  </a:tcPr>
                </a:tc>
                <a:tc>
                  <a:txBody>
                    <a:bodyPr/>
                    <a:lstStyle/>
                    <a:p>
                      <a:pPr algn="ctr"/>
                      <a:r>
                        <a:rPr lang="en-US" sz="1200" b="1" dirty="0"/>
                        <a:t>PAR approved </a:t>
                      </a:r>
                    </a:p>
                  </a:txBody>
                  <a:tcPr anchor="ctr">
                    <a:solidFill>
                      <a:schemeClr val="accent3">
                        <a:lumMod val="85000"/>
                      </a:schemeClr>
                    </a:solidFill>
                  </a:tcPr>
                </a:tc>
                <a:tc>
                  <a:txBody>
                    <a:bodyPr/>
                    <a:lstStyle/>
                    <a:p>
                      <a:pPr algn="ctr"/>
                      <a:r>
                        <a:rPr lang="en-US" sz="1200" b="1" dirty="0"/>
                        <a:t>First TG meeting</a:t>
                      </a:r>
                    </a:p>
                  </a:txBody>
                  <a:tcPr anchor="ctr">
                    <a:solidFill>
                      <a:schemeClr val="accent3">
                        <a:lumMod val="85000"/>
                      </a:schemeClr>
                    </a:solidFill>
                  </a:tcPr>
                </a:tc>
                <a:tc>
                  <a:txBody>
                    <a:bodyPr/>
                    <a:lstStyle/>
                    <a:p>
                      <a:pPr algn="ctr"/>
                      <a:r>
                        <a:rPr lang="en-US" sz="1200" b="1" dirty="0"/>
                        <a:t>WG</a:t>
                      </a:r>
                      <a:r>
                        <a:rPr lang="en-US" sz="1200" b="1" baseline="0" dirty="0"/>
                        <a:t> Letter Ballots (</a:t>
                      </a:r>
                      <a:r>
                        <a:rPr lang="en-US" sz="1200" b="1" dirty="0"/>
                        <a:t>D1.0)</a:t>
                      </a:r>
                    </a:p>
                  </a:txBody>
                  <a:tcPr anchor="ctr">
                    <a:solidFill>
                      <a:schemeClr val="accent3">
                        <a:lumMod val="85000"/>
                      </a:schemeClr>
                    </a:solidFill>
                  </a:tcPr>
                </a:tc>
                <a:tc>
                  <a:txBody>
                    <a:bodyPr/>
                    <a:lstStyle/>
                    <a:p>
                      <a:pPr algn="ctr"/>
                      <a:r>
                        <a:rPr lang="en-US" sz="1200" b="1" dirty="0"/>
                        <a:t>SA Ballot</a:t>
                      </a:r>
                      <a:r>
                        <a:rPr lang="en-US" sz="1200" b="1" baseline="0" dirty="0"/>
                        <a:t> (D3.0/4.0/5.0)</a:t>
                      </a:r>
                      <a:endParaRPr lang="en-US" sz="1200" b="1" dirty="0"/>
                    </a:p>
                  </a:txBody>
                  <a:tcPr anchor="ctr">
                    <a:solidFill>
                      <a:schemeClr val="accent3">
                        <a:lumMod val="85000"/>
                      </a:schemeClr>
                    </a:solidFill>
                  </a:tcPr>
                </a:tc>
                <a:tc>
                  <a:txBody>
                    <a:bodyPr/>
                    <a:lstStyle/>
                    <a:p>
                      <a:pPr algn="ctr"/>
                      <a:r>
                        <a:rPr lang="en-US" sz="1200" b="1" dirty="0"/>
                        <a:t>Final 802.11</a:t>
                      </a:r>
                      <a:r>
                        <a:rPr lang="en-US" sz="1200" b="1" baseline="0" dirty="0"/>
                        <a:t> </a:t>
                      </a:r>
                      <a:r>
                        <a:rPr lang="en-US" sz="1200" b="1" dirty="0"/>
                        <a:t>WG Approval</a:t>
                      </a:r>
                    </a:p>
                  </a:txBody>
                  <a:tcPr anchor="ctr">
                    <a:solidFill>
                      <a:schemeClr val="accent3">
                        <a:lumMod val="85000"/>
                      </a:schemeClr>
                    </a:solidFill>
                  </a:tcPr>
                </a:tc>
                <a:tc>
                  <a:txBody>
                    <a:bodyPr/>
                    <a:lstStyle/>
                    <a:p>
                      <a:pPr algn="ctr"/>
                      <a:r>
                        <a:rPr lang="en-US" sz="1200" b="1" dirty="0" err="1"/>
                        <a:t>RevCom</a:t>
                      </a:r>
                      <a:r>
                        <a:rPr lang="en-US" sz="1200" b="1" dirty="0"/>
                        <a:t> Approval</a:t>
                      </a:r>
                    </a:p>
                  </a:txBody>
                  <a:tcPr anchor="ctr">
                    <a:solidFill>
                      <a:schemeClr val="accent3">
                        <a:lumMod val="85000"/>
                      </a:schemeClr>
                    </a:solidFill>
                  </a:tcPr>
                </a:tc>
                <a:extLst>
                  <a:ext uri="{0D108BD9-81ED-4DB2-BD59-A6C34878D82A}">
                    <a16:rowId xmlns:a16="http://schemas.microsoft.com/office/drawing/2014/main" val="2681345443"/>
                  </a:ext>
                </a:extLst>
              </a:tr>
              <a:tr h="370840">
                <a:tc>
                  <a:txBody>
                    <a:bodyPr/>
                    <a:lstStyle/>
                    <a:p>
                      <a:pPr algn="ctr"/>
                      <a:r>
                        <a:rPr lang="en-US" sz="1200" dirty="0"/>
                        <a:t>11ad</a:t>
                      </a:r>
                    </a:p>
                  </a:txBody>
                  <a:tcPr/>
                </a:tc>
                <a:tc>
                  <a:txBody>
                    <a:bodyPr/>
                    <a:lstStyle/>
                    <a:p>
                      <a:pPr algn="ctr"/>
                      <a:r>
                        <a:rPr lang="en-US" sz="1200" dirty="0"/>
                        <a:t>Very High Throughput 60GHz</a:t>
                      </a:r>
                    </a:p>
                  </a:txBody>
                  <a:tcPr/>
                </a:tc>
                <a:tc>
                  <a:txBody>
                    <a:bodyPr/>
                    <a:lstStyle/>
                    <a:p>
                      <a:pPr algn="ctr"/>
                      <a:r>
                        <a:rPr lang="en-US" sz="1200" b="0" i="0" kern="1200" dirty="0">
                          <a:solidFill>
                            <a:schemeClr val="tx1"/>
                          </a:solidFill>
                          <a:effectLst/>
                          <a:latin typeface="+mn-lt"/>
                          <a:ea typeface="+mn-ea"/>
                          <a:cs typeface="+mn-cs"/>
                        </a:rPr>
                        <a:t>2008-12-10</a:t>
                      </a:r>
                      <a:endParaRPr lang="en-US" sz="1200" dirty="0"/>
                    </a:p>
                  </a:txBody>
                  <a:tcPr/>
                </a:tc>
                <a:tc>
                  <a:txBody>
                    <a:bodyPr/>
                    <a:lstStyle/>
                    <a:p>
                      <a:pPr algn="ctr"/>
                      <a:endParaRPr lang="en-US" sz="1200" dirty="0"/>
                    </a:p>
                  </a:txBody>
                  <a:tcPr/>
                </a:tc>
                <a:tc>
                  <a:txBody>
                    <a:bodyPr/>
                    <a:lstStyle/>
                    <a:p>
                      <a:pPr algn="ctr"/>
                      <a:r>
                        <a:rPr lang="en-US" sz="1200" b="0" i="0" kern="1200" dirty="0">
                          <a:solidFill>
                            <a:schemeClr val="tx1"/>
                          </a:solidFill>
                          <a:effectLst/>
                          <a:latin typeface="+mn-lt"/>
                          <a:ea typeface="+mn-ea"/>
                          <a:cs typeface="+mn-cs"/>
                        </a:rPr>
                        <a:t>2010-10-24</a:t>
                      </a:r>
                      <a:endParaRPr lang="en-US" sz="1200" dirty="0"/>
                    </a:p>
                  </a:txBody>
                  <a:tcPr/>
                </a:tc>
                <a:tc>
                  <a:txBody>
                    <a:bodyPr/>
                    <a:lstStyle/>
                    <a:p>
                      <a:pPr algn="ctr"/>
                      <a:r>
                        <a:rPr lang="en-US" sz="1200" b="0" i="0" kern="1200" dirty="0">
                          <a:solidFill>
                            <a:schemeClr val="tx1"/>
                          </a:solidFill>
                          <a:effectLst/>
                          <a:latin typeface="+mn-lt"/>
                          <a:ea typeface="+mn-ea"/>
                          <a:cs typeface="+mn-cs"/>
                        </a:rPr>
                        <a:t>2012-01-05</a:t>
                      </a:r>
                      <a:endParaRPr lang="en-US" sz="1200" dirty="0"/>
                    </a:p>
                  </a:txBody>
                  <a:tcPr/>
                </a:tc>
                <a:tc>
                  <a:txBody>
                    <a:bodyPr/>
                    <a:lstStyle/>
                    <a:p>
                      <a:pPr algn="ctr"/>
                      <a:r>
                        <a:rPr lang="en-US" sz="1200" b="0" i="0" kern="1200" dirty="0">
                          <a:solidFill>
                            <a:schemeClr val="tx1"/>
                          </a:solidFill>
                          <a:effectLst/>
                          <a:latin typeface="+mn-lt"/>
                          <a:ea typeface="+mn-ea"/>
                          <a:cs typeface="+mn-cs"/>
                        </a:rPr>
                        <a:t>2012-07-01</a:t>
                      </a:r>
                      <a:endParaRPr lang="en-US" sz="1200" dirty="0"/>
                    </a:p>
                  </a:txBody>
                  <a:tcPr/>
                </a:tc>
                <a:tc>
                  <a:txBody>
                    <a:bodyPr/>
                    <a:lstStyle/>
                    <a:p>
                      <a:pPr algn="ctr"/>
                      <a:r>
                        <a:rPr lang="en-US" sz="1200" b="0" i="0" kern="1200" dirty="0">
                          <a:solidFill>
                            <a:schemeClr val="tx1"/>
                          </a:solidFill>
                          <a:effectLst/>
                          <a:latin typeface="+mn-lt"/>
                          <a:ea typeface="+mn-ea"/>
                          <a:cs typeface="+mn-cs"/>
                        </a:rPr>
                        <a:t>2012-10-23</a:t>
                      </a:r>
                      <a:endParaRPr lang="en-US" sz="1200" dirty="0"/>
                    </a:p>
                  </a:txBody>
                  <a:tcPr/>
                </a:tc>
                <a:extLst>
                  <a:ext uri="{0D108BD9-81ED-4DB2-BD59-A6C34878D82A}">
                    <a16:rowId xmlns:a16="http://schemas.microsoft.com/office/drawing/2014/main" val="107857859"/>
                  </a:ext>
                </a:extLst>
              </a:tr>
              <a:tr h="370840">
                <a:tc>
                  <a:txBody>
                    <a:bodyPr/>
                    <a:lstStyle/>
                    <a:p>
                      <a:pPr algn="ctr"/>
                      <a:r>
                        <a:rPr lang="en-US" sz="1200" dirty="0"/>
                        <a:t>11ay</a:t>
                      </a:r>
                    </a:p>
                  </a:txBody>
                  <a:tcPr/>
                </a:tc>
                <a:tc>
                  <a:txBody>
                    <a:bodyPr/>
                    <a:lstStyle/>
                    <a:p>
                      <a:pPr algn="ctr"/>
                      <a:r>
                        <a:rPr lang="en-US" sz="1200" dirty="0"/>
                        <a:t>Next Generation 60GHz</a:t>
                      </a:r>
                    </a:p>
                  </a:txBody>
                  <a:tcPr/>
                </a:tc>
                <a:tc>
                  <a:txBody>
                    <a:bodyPr/>
                    <a:lstStyle/>
                    <a:p>
                      <a:pPr algn="ctr"/>
                      <a:r>
                        <a:rPr lang="en-US" sz="1200" b="0" i="0" kern="1200" dirty="0">
                          <a:solidFill>
                            <a:schemeClr val="tx1"/>
                          </a:solidFill>
                          <a:effectLst/>
                          <a:latin typeface="+mn-lt"/>
                          <a:ea typeface="+mn-ea"/>
                          <a:cs typeface="+mn-cs"/>
                        </a:rPr>
                        <a:t>2015-03-26</a:t>
                      </a:r>
                      <a:endParaRPr lang="en-US" sz="1200" dirty="0"/>
                    </a:p>
                  </a:txBody>
                  <a:tcPr/>
                </a:tc>
                <a:tc>
                  <a:txBody>
                    <a:bodyPr/>
                    <a:lstStyle/>
                    <a:p>
                      <a:pPr algn="ctr"/>
                      <a:endParaRPr lang="en-US" sz="1200" dirty="0"/>
                    </a:p>
                  </a:txBody>
                  <a:tcPr/>
                </a:tc>
                <a:tc>
                  <a:txBody>
                    <a:bodyPr/>
                    <a:lstStyle/>
                    <a:p>
                      <a:pPr algn="ctr"/>
                      <a:r>
                        <a:rPr lang="en-US" sz="1200" b="0" i="0" kern="1200" dirty="0">
                          <a:solidFill>
                            <a:schemeClr val="tx1"/>
                          </a:solidFill>
                          <a:effectLst/>
                          <a:latin typeface="+mn-lt"/>
                          <a:ea typeface="+mn-ea"/>
                          <a:cs typeface="+mn-cs"/>
                        </a:rPr>
                        <a:t>2018-01-07</a:t>
                      </a:r>
                      <a:endParaRPr lang="en-US" sz="1200" dirty="0"/>
                    </a:p>
                  </a:txBody>
                  <a:tcPr/>
                </a:tc>
                <a:tc>
                  <a:txBody>
                    <a:bodyPr/>
                    <a:lstStyle/>
                    <a:p>
                      <a:pPr algn="ctr"/>
                      <a:r>
                        <a:rPr lang="en-US" sz="1200" b="0" i="0" kern="1200" dirty="0">
                          <a:solidFill>
                            <a:schemeClr val="tx1"/>
                          </a:solidFill>
                          <a:effectLst/>
                          <a:latin typeface="+mn-lt"/>
                          <a:ea typeface="+mn-ea"/>
                          <a:cs typeface="+mn-cs"/>
                        </a:rPr>
                        <a:t>2020-01-09</a:t>
                      </a:r>
                      <a:endParaRPr lang="en-US" sz="1200" dirty="0"/>
                    </a:p>
                  </a:txBody>
                  <a:tcPr/>
                </a:tc>
                <a:tc>
                  <a:txBody>
                    <a:bodyPr/>
                    <a:lstStyle/>
                    <a:p>
                      <a:pPr algn="ctr"/>
                      <a:r>
                        <a:rPr lang="en-US" sz="1200" b="0" i="0" kern="1200" dirty="0">
                          <a:solidFill>
                            <a:schemeClr val="tx1"/>
                          </a:solidFill>
                          <a:effectLst/>
                          <a:latin typeface="+mn-lt"/>
                          <a:ea typeface="+mn-ea"/>
                          <a:cs typeface="+mn-cs"/>
                        </a:rPr>
                        <a:t>2020-11-01</a:t>
                      </a:r>
                      <a:endParaRPr lang="en-US" sz="1200" dirty="0"/>
                    </a:p>
                  </a:txBody>
                  <a:tcPr/>
                </a:tc>
                <a:tc>
                  <a:txBody>
                    <a:bodyPr/>
                    <a:lstStyle/>
                    <a:p>
                      <a:pPr algn="ctr"/>
                      <a:r>
                        <a:rPr lang="en-US" sz="1200" b="0" i="0" kern="1200" dirty="0">
                          <a:solidFill>
                            <a:schemeClr val="tx1"/>
                          </a:solidFill>
                          <a:effectLst/>
                          <a:latin typeface="+mn-lt"/>
                          <a:ea typeface="+mn-ea"/>
                          <a:cs typeface="+mn-cs"/>
                        </a:rPr>
                        <a:t>2021-03-01</a:t>
                      </a:r>
                      <a:endParaRPr lang="en-US" sz="1200" dirty="0"/>
                    </a:p>
                  </a:txBody>
                  <a:tcPr/>
                </a:tc>
                <a:extLst>
                  <a:ext uri="{0D108BD9-81ED-4DB2-BD59-A6C34878D82A}">
                    <a16:rowId xmlns:a16="http://schemas.microsoft.com/office/drawing/2014/main" val="3659713163"/>
                  </a:ext>
                </a:extLst>
              </a:tr>
              <a:tr h="370840">
                <a:tc>
                  <a:txBody>
                    <a:bodyPr/>
                    <a:lstStyle/>
                    <a:p>
                      <a:pPr algn="ctr"/>
                      <a:r>
                        <a:rPr lang="en-US" sz="1200" dirty="0"/>
                        <a:t>11bf</a:t>
                      </a:r>
                    </a:p>
                  </a:txBody>
                  <a:tcPr/>
                </a:tc>
                <a:tc>
                  <a:txBody>
                    <a:bodyPr/>
                    <a:lstStyle/>
                    <a:p>
                      <a:pPr algn="ctr"/>
                      <a:r>
                        <a:rPr lang="en-US" sz="1200" dirty="0"/>
                        <a:t>WLAN Sensing</a:t>
                      </a:r>
                    </a:p>
                  </a:txBody>
                  <a:tcPr/>
                </a:tc>
                <a:tc>
                  <a:txBody>
                    <a:bodyPr/>
                    <a:lstStyle/>
                    <a:p>
                      <a:pPr algn="ctr"/>
                      <a:r>
                        <a:rPr lang="en-US" sz="1200" b="0" i="0" kern="1200" dirty="0">
                          <a:solidFill>
                            <a:schemeClr val="tx1"/>
                          </a:solidFill>
                          <a:effectLst/>
                          <a:latin typeface="+mn-lt"/>
                          <a:ea typeface="+mn-ea"/>
                          <a:cs typeface="+mn-cs"/>
                        </a:rPr>
                        <a:t>2020-09-25</a:t>
                      </a:r>
                      <a:endParaRPr lang="en-US" sz="1200" dirty="0"/>
                    </a:p>
                  </a:txBody>
                  <a:tcPr/>
                </a:tc>
                <a:tc>
                  <a:txBody>
                    <a:bodyPr/>
                    <a:lstStyle/>
                    <a:p>
                      <a:pPr algn="ctr"/>
                      <a:r>
                        <a:rPr lang="en-US" sz="1200" dirty="0"/>
                        <a:t>2020-08</a:t>
                      </a:r>
                    </a:p>
                  </a:txBody>
                  <a:tcPr/>
                </a:tc>
                <a:tc>
                  <a:txBody>
                    <a:bodyPr/>
                    <a:lstStyle/>
                    <a:p>
                      <a:pPr algn="ctr"/>
                      <a:r>
                        <a:rPr lang="en-US" sz="1200" b="0" i="0" kern="1200" dirty="0">
                          <a:solidFill>
                            <a:schemeClr val="tx1"/>
                          </a:solidFill>
                          <a:effectLst/>
                          <a:latin typeface="+mn-lt"/>
                          <a:ea typeface="+mn-ea"/>
                          <a:cs typeface="+mn-cs"/>
                        </a:rPr>
                        <a:t>2023-03-02</a:t>
                      </a:r>
                      <a:endParaRPr lang="en-US" sz="1200" dirty="0"/>
                    </a:p>
                  </a:txBody>
                  <a:tcPr/>
                </a:tc>
                <a:tc>
                  <a:txBody>
                    <a:bodyPr/>
                    <a:lstStyle/>
                    <a:p>
                      <a:pPr algn="ctr"/>
                      <a:r>
                        <a:rPr lang="en-US" sz="1200" b="0" i="0" kern="1200" dirty="0">
                          <a:solidFill>
                            <a:schemeClr val="tx1"/>
                          </a:solidFill>
                          <a:effectLst/>
                          <a:latin typeface="+mn-lt"/>
                          <a:ea typeface="+mn-ea"/>
                          <a:cs typeface="+mn-cs"/>
                        </a:rPr>
                        <a:t>2024-06-12</a:t>
                      </a:r>
                      <a:endParaRPr lang="en-US" sz="1200" dirty="0"/>
                    </a:p>
                  </a:txBody>
                  <a:tcPr/>
                </a:tc>
                <a:tc>
                  <a:txBody>
                    <a:bodyPr/>
                    <a:lstStyle/>
                    <a:p>
                      <a:pPr algn="ctr"/>
                      <a:endParaRPr lang="en-US" sz="1200" dirty="0"/>
                    </a:p>
                  </a:txBody>
                  <a:tcPr/>
                </a:tc>
                <a:tc>
                  <a:txBody>
                    <a:bodyPr/>
                    <a:lstStyle/>
                    <a:p>
                      <a:pPr algn="ctr"/>
                      <a:endParaRPr lang="en-US" sz="1200" dirty="0"/>
                    </a:p>
                  </a:txBody>
                  <a:tcPr/>
                </a:tc>
                <a:extLst>
                  <a:ext uri="{0D108BD9-81ED-4DB2-BD59-A6C34878D82A}">
                    <a16:rowId xmlns:a16="http://schemas.microsoft.com/office/drawing/2014/main" val="1341683459"/>
                  </a:ext>
                </a:extLst>
              </a:tr>
              <a:tr h="370840">
                <a:tc>
                  <a:txBody>
                    <a:bodyPr/>
                    <a:lstStyle/>
                    <a:p>
                      <a:pPr algn="ctr"/>
                      <a:r>
                        <a:rPr lang="en-US" sz="1200" dirty="0"/>
                        <a:t>11bh</a:t>
                      </a:r>
                    </a:p>
                  </a:txBody>
                  <a:tcPr/>
                </a:tc>
                <a:tc>
                  <a:txBody>
                    <a:bodyPr/>
                    <a:lstStyle/>
                    <a:p>
                      <a:pPr algn="ctr"/>
                      <a:r>
                        <a:rPr lang="en-US" sz="1200" dirty="0"/>
                        <a:t>Randomized and Changing MAC Addresses	</a:t>
                      </a:r>
                    </a:p>
                  </a:txBody>
                  <a:tcPr/>
                </a:tc>
                <a:tc>
                  <a:txBody>
                    <a:bodyPr/>
                    <a:lstStyle/>
                    <a:p>
                      <a:pPr algn="ctr"/>
                      <a:r>
                        <a:rPr lang="en-US" sz="1200" b="0" i="0" kern="1200" dirty="0">
                          <a:solidFill>
                            <a:schemeClr val="tx1"/>
                          </a:solidFill>
                          <a:effectLst/>
                          <a:latin typeface="+mn-lt"/>
                          <a:ea typeface="+mn-ea"/>
                          <a:cs typeface="+mn-cs"/>
                        </a:rPr>
                        <a:t>2021-02-10</a:t>
                      </a:r>
                      <a:endParaRPr lang="en-US" sz="1200" dirty="0"/>
                    </a:p>
                  </a:txBody>
                  <a:tcPr/>
                </a:tc>
                <a:tc>
                  <a:txBody>
                    <a:bodyPr/>
                    <a:lstStyle/>
                    <a:p>
                      <a:pPr algn="ctr"/>
                      <a:endParaRPr lang="en-US" sz="1200" dirty="0"/>
                    </a:p>
                  </a:txBody>
                  <a:tcPr/>
                </a:tc>
                <a:tc>
                  <a:txBody>
                    <a:bodyPr/>
                    <a:lstStyle/>
                    <a:p>
                      <a:pPr algn="ctr"/>
                      <a:r>
                        <a:rPr lang="en-US" sz="1200" b="0" i="0" kern="1200" dirty="0">
                          <a:solidFill>
                            <a:schemeClr val="tx1"/>
                          </a:solidFill>
                          <a:effectLst/>
                          <a:latin typeface="+mn-lt"/>
                          <a:ea typeface="+mn-ea"/>
                          <a:cs typeface="+mn-cs"/>
                        </a:rPr>
                        <a:t>2023-07-01</a:t>
                      </a:r>
                      <a:endParaRPr lang="en-US" sz="1200" dirty="0"/>
                    </a:p>
                  </a:txBody>
                  <a:tcPr/>
                </a:tc>
                <a:tc>
                  <a:txBody>
                    <a:bodyPr/>
                    <a:lstStyle/>
                    <a:p>
                      <a:pPr algn="ctr"/>
                      <a:r>
                        <a:rPr lang="en-US" sz="1200" b="0" i="0" kern="1200" dirty="0">
                          <a:solidFill>
                            <a:schemeClr val="tx1"/>
                          </a:solidFill>
                          <a:effectLst/>
                          <a:latin typeface="+mn-lt"/>
                          <a:ea typeface="+mn-ea"/>
                          <a:cs typeface="+mn-cs"/>
                        </a:rPr>
                        <a:t>2024-05-09</a:t>
                      </a:r>
                      <a:endParaRPr lang="en-US" sz="1200" dirty="0"/>
                    </a:p>
                  </a:txBody>
                  <a:tcPr/>
                </a:tc>
                <a:tc>
                  <a:txBody>
                    <a:bodyPr/>
                    <a:lstStyle/>
                    <a:p>
                      <a:pPr algn="ctr"/>
                      <a:r>
                        <a:rPr lang="en-US" sz="1200" b="0" i="0" kern="1200" dirty="0">
                          <a:solidFill>
                            <a:schemeClr val="tx1"/>
                          </a:solidFill>
                          <a:effectLst/>
                          <a:latin typeface="+mn-lt"/>
                          <a:ea typeface="+mn-ea"/>
                          <a:cs typeface="+mn-cs"/>
                        </a:rPr>
                        <a:t>2024-07-01</a:t>
                      </a:r>
                      <a:endParaRPr lang="en-US" sz="1200" dirty="0"/>
                    </a:p>
                  </a:txBody>
                  <a:tcPr/>
                </a:tc>
                <a:tc>
                  <a:txBody>
                    <a:bodyPr/>
                    <a:lstStyle/>
                    <a:p>
                      <a:pPr algn="ctr"/>
                      <a:endParaRPr lang="en-US" sz="1200" dirty="0"/>
                    </a:p>
                  </a:txBody>
                  <a:tcPr/>
                </a:tc>
                <a:extLst>
                  <a:ext uri="{0D108BD9-81ED-4DB2-BD59-A6C34878D82A}">
                    <a16:rowId xmlns:a16="http://schemas.microsoft.com/office/drawing/2014/main" val="2832171539"/>
                  </a:ext>
                </a:extLst>
              </a:tr>
              <a:tr h="370840">
                <a:tc>
                  <a:txBody>
                    <a:bodyPr/>
                    <a:lstStyle/>
                    <a:p>
                      <a:pPr algn="ctr"/>
                      <a:r>
                        <a:rPr lang="en-US" sz="1200" dirty="0"/>
                        <a:t>11bi</a:t>
                      </a:r>
                    </a:p>
                  </a:txBody>
                  <a:tcPr/>
                </a:tc>
                <a:tc>
                  <a:txBody>
                    <a:bodyPr/>
                    <a:lstStyle/>
                    <a:p>
                      <a:pPr algn="ctr"/>
                      <a:r>
                        <a:rPr lang="en-US" sz="1200" dirty="0"/>
                        <a:t>Enhanced Data Privacy</a:t>
                      </a:r>
                    </a:p>
                  </a:txBody>
                  <a:tcPr/>
                </a:tc>
                <a:tc>
                  <a:txBody>
                    <a:bodyPr/>
                    <a:lstStyle/>
                    <a:p>
                      <a:pPr algn="ctr"/>
                      <a:r>
                        <a:rPr lang="en-US" sz="1200" b="0" i="0" kern="1200" dirty="0">
                          <a:solidFill>
                            <a:schemeClr val="tx1"/>
                          </a:solidFill>
                          <a:effectLst/>
                          <a:latin typeface="+mn-lt"/>
                          <a:ea typeface="+mn-ea"/>
                          <a:cs typeface="+mn-cs"/>
                        </a:rPr>
                        <a:t>2021-02-10</a:t>
                      </a:r>
                      <a:endParaRPr lang="en-US" sz="1200" dirty="0"/>
                    </a:p>
                  </a:txBody>
                  <a:tcPr/>
                </a:tc>
                <a:tc>
                  <a:txBody>
                    <a:bodyPr/>
                    <a:lstStyle/>
                    <a:p>
                      <a:pPr algn="ctr"/>
                      <a:endParaRPr lang="en-US" sz="1200" dirty="0"/>
                    </a:p>
                  </a:txBody>
                  <a:tcPr/>
                </a:tc>
                <a:tc>
                  <a:txBody>
                    <a:bodyPr/>
                    <a:lstStyle/>
                    <a:p>
                      <a:pPr algn="ctr"/>
                      <a:r>
                        <a:rPr lang="en-US" sz="1200" dirty="0"/>
                        <a:t>2025-01</a:t>
                      </a:r>
                    </a:p>
                  </a:txBody>
                  <a:tcPr/>
                </a:tc>
                <a:tc>
                  <a:txBody>
                    <a:bodyPr/>
                    <a:lstStyle/>
                    <a:p>
                      <a:pPr algn="ctr"/>
                      <a:endParaRPr lang="en-US" sz="1200" dirty="0"/>
                    </a:p>
                  </a:txBody>
                  <a:tcPr/>
                </a:tc>
                <a:tc>
                  <a:txBody>
                    <a:bodyPr/>
                    <a:lstStyle/>
                    <a:p>
                      <a:pPr algn="ctr"/>
                      <a:endParaRPr lang="en-US" sz="1200" dirty="0"/>
                    </a:p>
                  </a:txBody>
                  <a:tcPr/>
                </a:tc>
                <a:tc>
                  <a:txBody>
                    <a:bodyPr/>
                    <a:lstStyle/>
                    <a:p>
                      <a:pPr algn="ctr"/>
                      <a:endParaRPr lang="en-US" sz="1200" dirty="0"/>
                    </a:p>
                  </a:txBody>
                  <a:tcPr/>
                </a:tc>
                <a:extLst>
                  <a:ext uri="{0D108BD9-81ED-4DB2-BD59-A6C34878D82A}">
                    <a16:rowId xmlns:a16="http://schemas.microsoft.com/office/drawing/2014/main" val="1236431031"/>
                  </a:ext>
                </a:extLst>
              </a:tr>
              <a:tr h="370840">
                <a:tc>
                  <a:txBody>
                    <a:bodyPr/>
                    <a:lstStyle/>
                    <a:p>
                      <a:pPr algn="ctr"/>
                      <a:r>
                        <a:rPr lang="en-US" sz="1200" dirty="0"/>
                        <a:t>11bk</a:t>
                      </a:r>
                    </a:p>
                  </a:txBody>
                  <a:tcPr/>
                </a:tc>
                <a:tc>
                  <a:txBody>
                    <a:bodyPr/>
                    <a:lstStyle/>
                    <a:p>
                      <a:pPr algn="ctr"/>
                      <a:r>
                        <a:rPr lang="en-US" sz="1200" dirty="0"/>
                        <a:t>320 MHz Positioning</a:t>
                      </a:r>
                    </a:p>
                  </a:txBody>
                  <a:tcPr/>
                </a:tc>
                <a:tc>
                  <a:txBody>
                    <a:bodyPr/>
                    <a:lstStyle/>
                    <a:p>
                      <a:pPr algn="ctr"/>
                      <a:r>
                        <a:rPr lang="en-US" sz="1200" b="0" i="0" kern="1200" dirty="0">
                          <a:solidFill>
                            <a:schemeClr val="tx1"/>
                          </a:solidFill>
                          <a:effectLst/>
                          <a:latin typeface="+mn-lt"/>
                          <a:ea typeface="+mn-ea"/>
                          <a:cs typeface="+mn-cs"/>
                        </a:rPr>
                        <a:t>2022-12-03</a:t>
                      </a:r>
                      <a:endParaRPr lang="en-US" sz="1200" dirty="0"/>
                    </a:p>
                  </a:txBody>
                  <a:tcPr/>
                </a:tc>
                <a:tc>
                  <a:txBody>
                    <a:bodyPr/>
                    <a:lstStyle/>
                    <a:p>
                      <a:pPr algn="ctr"/>
                      <a:endParaRPr lang="en-US" sz="1200" dirty="0"/>
                    </a:p>
                  </a:txBody>
                  <a:tcPr/>
                </a:tc>
                <a:tc>
                  <a:txBody>
                    <a:bodyPr/>
                    <a:lstStyle/>
                    <a:p>
                      <a:pPr algn="ctr"/>
                      <a:r>
                        <a:rPr lang="en-US" sz="1200" b="0" i="0" kern="1200" dirty="0">
                          <a:solidFill>
                            <a:schemeClr val="tx1"/>
                          </a:solidFill>
                          <a:effectLst/>
                          <a:latin typeface="+mn-lt"/>
                          <a:ea typeface="+mn-ea"/>
                          <a:cs typeface="+mn-cs"/>
                        </a:rPr>
                        <a:t>2023-12-28</a:t>
                      </a:r>
                      <a:endParaRPr lang="en-US" sz="1200" dirty="0"/>
                    </a:p>
                  </a:txBody>
                  <a:tcPr/>
                </a:tc>
                <a:tc>
                  <a:txBody>
                    <a:bodyPr/>
                    <a:lstStyle/>
                    <a:p>
                      <a:pPr algn="ctr"/>
                      <a:r>
                        <a:rPr lang="en-US" sz="1200" b="0" i="0" kern="1200" dirty="0">
                          <a:solidFill>
                            <a:schemeClr val="tx1"/>
                          </a:solidFill>
                          <a:effectLst/>
                          <a:latin typeface="+mn-lt"/>
                          <a:ea typeface="+mn-ea"/>
                          <a:cs typeface="+mn-cs"/>
                        </a:rPr>
                        <a:t>2024-11-10</a:t>
                      </a:r>
                      <a:endParaRPr lang="en-US" sz="1200" dirty="0"/>
                    </a:p>
                  </a:txBody>
                  <a:tcPr/>
                </a:tc>
                <a:tc>
                  <a:txBody>
                    <a:bodyPr/>
                    <a:lstStyle/>
                    <a:p>
                      <a:pPr algn="ctr"/>
                      <a:endParaRPr lang="en-US" sz="1200" dirty="0"/>
                    </a:p>
                  </a:txBody>
                  <a:tcPr/>
                </a:tc>
                <a:tc>
                  <a:txBody>
                    <a:bodyPr/>
                    <a:lstStyle/>
                    <a:p>
                      <a:pPr algn="ctr"/>
                      <a:endParaRPr lang="en-US" sz="1200" dirty="0"/>
                    </a:p>
                  </a:txBody>
                  <a:tcPr/>
                </a:tc>
                <a:extLst>
                  <a:ext uri="{0D108BD9-81ED-4DB2-BD59-A6C34878D82A}">
                    <a16:rowId xmlns:a16="http://schemas.microsoft.com/office/drawing/2014/main" val="3355362573"/>
                  </a:ext>
                </a:extLst>
              </a:tr>
              <a:tr h="370840">
                <a:tc>
                  <a:txBody>
                    <a:bodyPr/>
                    <a:lstStyle/>
                    <a:p>
                      <a:pPr algn="ctr"/>
                      <a:r>
                        <a:rPr lang="en-US" sz="1200" dirty="0"/>
                        <a:t>11bp</a:t>
                      </a:r>
                    </a:p>
                  </a:txBody>
                  <a:tcPr/>
                </a:tc>
                <a:tc>
                  <a:txBody>
                    <a:bodyPr/>
                    <a:lstStyle/>
                    <a:p>
                      <a:pPr algn="ctr"/>
                      <a:r>
                        <a:rPr lang="en-US" sz="1200" dirty="0"/>
                        <a:t>Ambient Power Communication</a:t>
                      </a:r>
                    </a:p>
                  </a:txBody>
                  <a:tcPr/>
                </a:tc>
                <a:tc>
                  <a:txBody>
                    <a:bodyPr/>
                    <a:lstStyle/>
                    <a:p>
                      <a:pPr algn="ctr"/>
                      <a:r>
                        <a:rPr lang="en-US" sz="1200" b="0" i="0" kern="1200" dirty="0">
                          <a:solidFill>
                            <a:schemeClr val="tx1"/>
                          </a:solidFill>
                          <a:effectLst/>
                          <a:latin typeface="+mn-lt"/>
                          <a:ea typeface="+mn-ea"/>
                          <a:cs typeface="+mn-cs"/>
                        </a:rPr>
                        <a:t>2024-03-19</a:t>
                      </a:r>
                      <a:endParaRPr lang="en-US" sz="1200" dirty="0"/>
                    </a:p>
                  </a:txBody>
                  <a:tcPr/>
                </a:tc>
                <a:tc>
                  <a:txBody>
                    <a:bodyPr/>
                    <a:lstStyle/>
                    <a:p>
                      <a:pPr algn="ctr"/>
                      <a:r>
                        <a:rPr lang="en-US" sz="1200" dirty="0"/>
                        <a:t>2024-05</a:t>
                      </a:r>
                    </a:p>
                  </a:txBody>
                  <a:tcPr/>
                </a:tc>
                <a:tc>
                  <a:txBody>
                    <a:bodyPr/>
                    <a:lstStyle/>
                    <a:p>
                      <a:pPr algn="ctr"/>
                      <a:r>
                        <a:rPr lang="en-US" sz="1200" dirty="0"/>
                        <a:t>2026-02</a:t>
                      </a:r>
                    </a:p>
                  </a:txBody>
                  <a:tcPr/>
                </a:tc>
                <a:tc>
                  <a:txBody>
                    <a:bodyPr/>
                    <a:lstStyle/>
                    <a:p>
                      <a:pPr algn="ctr"/>
                      <a:r>
                        <a:rPr lang="en-US" sz="1200" dirty="0"/>
                        <a:t>2027-08</a:t>
                      </a:r>
                    </a:p>
                  </a:txBody>
                  <a:tcPr/>
                </a:tc>
                <a:tc>
                  <a:txBody>
                    <a:bodyPr/>
                    <a:lstStyle/>
                    <a:p>
                      <a:pPr algn="ctr"/>
                      <a:r>
                        <a:rPr lang="en-US" sz="1200" dirty="0"/>
                        <a:t>2028-01</a:t>
                      </a:r>
                    </a:p>
                  </a:txBody>
                  <a:tcPr/>
                </a:tc>
                <a:tc>
                  <a:txBody>
                    <a:bodyPr/>
                    <a:lstStyle/>
                    <a:p>
                      <a:pPr algn="ctr"/>
                      <a:r>
                        <a:rPr lang="en-US" sz="1200" dirty="0"/>
                        <a:t>2028-05</a:t>
                      </a:r>
                      <a:endParaRPr lang="en-US" sz="1200" baseline="30000" dirty="0"/>
                    </a:p>
                  </a:txBody>
                  <a:tcPr/>
                </a:tc>
                <a:extLst>
                  <a:ext uri="{0D108BD9-81ED-4DB2-BD59-A6C34878D82A}">
                    <a16:rowId xmlns:a16="http://schemas.microsoft.com/office/drawing/2014/main" val="2072701094"/>
                  </a:ext>
                </a:extLst>
              </a:tr>
            </a:tbl>
          </a:graphicData>
        </a:graphic>
      </p:graphicFrame>
      <p:sp>
        <p:nvSpPr>
          <p:cNvPr id="4" name="슬라이드 번호 개체 틀 3"/>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7</a:t>
            </a:fld>
            <a:endParaRPr lang="en-US" altLang="ko-KR"/>
          </a:p>
        </p:txBody>
      </p:sp>
      <p:sp>
        <p:nvSpPr>
          <p:cNvPr id="5" name="바닥글 개체 틀 4"/>
          <p:cNvSpPr>
            <a:spLocks noGrp="1"/>
          </p:cNvSpPr>
          <p:nvPr>
            <p:ph type="ftr" sz="quarter" idx="3"/>
          </p:nvPr>
        </p:nvSpPr>
        <p:spPr/>
        <p:txBody>
          <a:bodyPr/>
          <a:lstStyle/>
          <a:p>
            <a:pPr>
              <a:defRPr/>
            </a:pPr>
            <a:r>
              <a:rPr lang="en-US" altLang="ko-KR"/>
              <a:t>Jonghoe Koo, Samsung Electronics</a:t>
            </a:r>
            <a:endParaRPr lang="en-US" altLang="ko-KR" dirty="0"/>
          </a:p>
        </p:txBody>
      </p:sp>
      <p:sp>
        <p:nvSpPr>
          <p:cNvPr id="7" name="TextBox 6"/>
          <p:cNvSpPr txBox="1"/>
          <p:nvPr/>
        </p:nvSpPr>
        <p:spPr>
          <a:xfrm>
            <a:off x="914400" y="5398477"/>
            <a:ext cx="10477504" cy="646331"/>
          </a:xfrm>
          <a:prstGeom prst="rect">
            <a:avLst/>
          </a:prstGeom>
          <a:noFill/>
        </p:spPr>
        <p:txBody>
          <a:bodyPr wrap="square" rtlCol="0">
            <a:spAutoFit/>
          </a:bodyPr>
          <a:lstStyle/>
          <a:p>
            <a:pPr marL="285750" indent="-285750">
              <a:buFont typeface="Arial" panose="020B0604020202020204" pitchFamily="34" charset="0"/>
              <a:buChar char="•"/>
            </a:pPr>
            <a:r>
              <a:rPr lang="en-US" dirty="0"/>
              <a:t>from first TG meeting to D1.0: 1-3 years</a:t>
            </a:r>
          </a:p>
          <a:p>
            <a:pPr marL="285750" indent="-285750">
              <a:buFont typeface="Arial" panose="020B0604020202020204" pitchFamily="34" charset="0"/>
              <a:buChar char="•"/>
            </a:pPr>
            <a:r>
              <a:rPr lang="en-US" dirty="0"/>
              <a:t>from D1.0 to 11 WG approval: 1-2 years</a:t>
            </a:r>
          </a:p>
        </p:txBody>
      </p:sp>
    </p:spTree>
    <p:extLst>
      <p:ext uri="{BB962C8B-B14F-4D97-AF65-F5344CB8AC3E}">
        <p14:creationId xmlns:p14="http://schemas.microsoft.com/office/powerpoint/2010/main" val="42110189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dirty="0"/>
              <a:t>Proposal: </a:t>
            </a:r>
            <a:r>
              <a:rPr lang="en-US" dirty="0" err="1"/>
              <a:t>TGbq</a:t>
            </a:r>
            <a:r>
              <a:rPr lang="en-US" dirty="0"/>
              <a:t> Timeline Adjustment</a:t>
            </a:r>
          </a:p>
        </p:txBody>
      </p:sp>
      <p:sp>
        <p:nvSpPr>
          <p:cNvPr id="3" name="내용 개체 틀 2"/>
          <p:cNvSpPr>
            <a:spLocks noGrp="1"/>
          </p:cNvSpPr>
          <p:nvPr>
            <p:ph idx="1"/>
          </p:nvPr>
        </p:nvSpPr>
        <p:spPr>
          <a:xfrm>
            <a:off x="586327" y="1626562"/>
            <a:ext cx="11310664" cy="4477058"/>
          </a:xfrm>
        </p:spPr>
        <p:txBody>
          <a:bodyPr/>
          <a:lstStyle/>
          <a:p>
            <a:pPr>
              <a:lnSpc>
                <a:spcPct val="150000"/>
              </a:lnSpc>
            </a:pPr>
            <a:r>
              <a:rPr lang="en-US" sz="1400" dirty="0" err="1"/>
              <a:t>TGbq</a:t>
            </a:r>
            <a:r>
              <a:rPr lang="en-US" sz="1400" dirty="0"/>
              <a:t> timeline needs to be adjusted and PAR extension may be required considering </a:t>
            </a:r>
            <a:r>
              <a:rPr lang="en-US" sz="1400" u="sng" dirty="0"/>
              <a:t>the start date of </a:t>
            </a:r>
            <a:r>
              <a:rPr lang="en-US" sz="1400" u="sng" dirty="0" err="1"/>
              <a:t>TGbq</a:t>
            </a:r>
            <a:r>
              <a:rPr lang="en-US" sz="1400" u="sng" dirty="0"/>
              <a:t> (Feb. '25)</a:t>
            </a:r>
            <a:r>
              <a:rPr lang="en-US" sz="1400" dirty="0"/>
              <a:t>, </a:t>
            </a:r>
            <a:r>
              <a:rPr lang="en-US" sz="1400" u="sng" dirty="0"/>
              <a:t>sufficient technical discussions period (1-2 years)</a:t>
            </a:r>
            <a:r>
              <a:rPr lang="en-US" sz="1400" dirty="0"/>
              <a:t>, </a:t>
            </a:r>
            <a:r>
              <a:rPr lang="en-US" sz="1400" u="sng" dirty="0"/>
              <a:t>the practical letter ballot period (1-2 years), and SA ballot period (0.5 year)</a:t>
            </a:r>
          </a:p>
          <a:p>
            <a:pPr lvl="1">
              <a:lnSpc>
                <a:spcPct val="150000"/>
              </a:lnSpc>
            </a:pPr>
            <a:r>
              <a:rPr lang="en-US" sz="1200" u="sng" dirty="0"/>
              <a:t>Roughly we have three options, i.e., Option 1 (maintaining PAR timeline, the expected completion time: Mar. 2027), Option 2 (+ 1 year, e.g., a timeline for compact spec. feature set, the expected completion time: Apr. 2028), and Option 3 (+ 2 years, e.g., </a:t>
            </a:r>
            <a:r>
              <a:rPr lang="en-US" altLang="ko-KR" sz="1200" u="sng" dirty="0"/>
              <a:t>a timeline for big spec. feature set</a:t>
            </a:r>
            <a:r>
              <a:rPr lang="en-US" sz="1200" u="sng" dirty="0"/>
              <a:t>, the expected completion time: Apr. 2029)</a:t>
            </a:r>
          </a:p>
          <a:p>
            <a:pPr lvl="1"/>
            <a:endParaRPr lang="en-US" sz="1200" b="1" dirty="0"/>
          </a:p>
        </p:txBody>
      </p:sp>
      <p:sp>
        <p:nvSpPr>
          <p:cNvPr id="4" name="슬라이드 번호 개체 틀 3"/>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8</a:t>
            </a:fld>
            <a:endParaRPr lang="en-US" altLang="ko-KR"/>
          </a:p>
        </p:txBody>
      </p:sp>
      <p:sp>
        <p:nvSpPr>
          <p:cNvPr id="5" name="바닥글 개체 틀 4"/>
          <p:cNvSpPr>
            <a:spLocks noGrp="1"/>
          </p:cNvSpPr>
          <p:nvPr>
            <p:ph type="ftr" sz="quarter" idx="3"/>
          </p:nvPr>
        </p:nvSpPr>
        <p:spPr/>
        <p:txBody>
          <a:bodyPr/>
          <a:lstStyle/>
          <a:p>
            <a:pPr>
              <a:defRPr/>
            </a:pPr>
            <a:r>
              <a:rPr lang="en-US" altLang="ko-KR"/>
              <a:t>Jonghoe Koo, Samsung Electronics</a:t>
            </a:r>
            <a:endParaRPr lang="en-US" altLang="ko-KR" dirty="0"/>
          </a:p>
        </p:txBody>
      </p:sp>
      <p:sp>
        <p:nvSpPr>
          <p:cNvPr id="49" name="직사각형 48"/>
          <p:cNvSpPr/>
          <p:nvPr/>
        </p:nvSpPr>
        <p:spPr>
          <a:xfrm>
            <a:off x="2054112" y="5892794"/>
            <a:ext cx="1117459" cy="291171"/>
          </a:xfrm>
          <a:prstGeom prst="rect">
            <a:avLst/>
          </a:prstGeom>
          <a:solidFill>
            <a:schemeClr val="accent3">
              <a:lumMod val="85000"/>
            </a:schemeClr>
          </a:solidFill>
          <a:ln w="19050" cap="flat" cmpd="sng" algn="ctr">
            <a:noFill/>
            <a:prstDash val="solid"/>
            <a:miter lim="800000"/>
          </a:ln>
          <a:effectLst/>
        </p:spPr>
        <p:txBody>
          <a:bodyPr rtlCol="0" anchor="ctr"/>
          <a:lstStyle/>
          <a:p>
            <a:pPr marL="0" marR="0" lvl="0" indent="0" algn="ctr" defTabSz="914400" eaLnBrk="1" fontAlgn="auto" latinLnBrk="1"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Arial"/>
              <a:ea typeface="맑은 고딕"/>
              <a:cs typeface="Arial"/>
            </a:endParaRPr>
          </a:p>
        </p:txBody>
      </p:sp>
      <p:sp>
        <p:nvSpPr>
          <p:cNvPr id="51" name="TextBox 50"/>
          <p:cNvSpPr txBox="1"/>
          <p:nvPr/>
        </p:nvSpPr>
        <p:spPr>
          <a:xfrm>
            <a:off x="647267" y="6183966"/>
            <a:ext cx="770942" cy="307777"/>
          </a:xfrm>
          <a:prstGeom prst="rect">
            <a:avLst/>
          </a:prstGeom>
          <a:noFill/>
        </p:spPr>
        <p:txBody>
          <a:bodyPr wrap="square" rtlCol="0">
            <a:spAutoFit/>
          </a:bodyPr>
          <a:lstStyle/>
          <a:p>
            <a:pPr algn="ctr" defTabSz="914400" latinLnBrk="1"/>
            <a:r>
              <a:rPr lang="en-US" sz="1400" b="1" dirty="0">
                <a:solidFill>
                  <a:prstClr val="black"/>
                </a:solidFill>
                <a:latin typeface="Arial" panose="020B0604020202020204" pitchFamily="34" charset="0"/>
                <a:ea typeface="맑은 고딕"/>
                <a:cs typeface="Arial" panose="020B0604020202020204" pitchFamily="34" charset="0"/>
              </a:rPr>
              <a:t>2024</a:t>
            </a:r>
          </a:p>
        </p:txBody>
      </p:sp>
      <p:sp>
        <p:nvSpPr>
          <p:cNvPr id="52" name="TextBox 51"/>
          <p:cNvSpPr txBox="1"/>
          <p:nvPr/>
        </p:nvSpPr>
        <p:spPr>
          <a:xfrm>
            <a:off x="2805780" y="6183966"/>
            <a:ext cx="770942" cy="307777"/>
          </a:xfrm>
          <a:prstGeom prst="rect">
            <a:avLst/>
          </a:prstGeom>
          <a:noFill/>
        </p:spPr>
        <p:txBody>
          <a:bodyPr wrap="square" rtlCol="0">
            <a:spAutoFit/>
          </a:bodyPr>
          <a:lstStyle/>
          <a:p>
            <a:pPr algn="ctr" defTabSz="914400" latinLnBrk="1"/>
            <a:r>
              <a:rPr lang="en-US" sz="1400" b="1" dirty="0">
                <a:solidFill>
                  <a:prstClr val="black"/>
                </a:solidFill>
                <a:latin typeface="Arial" panose="020B0604020202020204" pitchFamily="34" charset="0"/>
                <a:ea typeface="맑은 고딕"/>
                <a:cs typeface="Arial" panose="020B0604020202020204" pitchFamily="34" charset="0"/>
              </a:rPr>
              <a:t>2025</a:t>
            </a:r>
          </a:p>
        </p:txBody>
      </p:sp>
      <p:sp>
        <p:nvSpPr>
          <p:cNvPr id="53" name="TextBox 52"/>
          <p:cNvSpPr txBox="1"/>
          <p:nvPr/>
        </p:nvSpPr>
        <p:spPr>
          <a:xfrm>
            <a:off x="4942377" y="6183965"/>
            <a:ext cx="770942" cy="307777"/>
          </a:xfrm>
          <a:prstGeom prst="rect">
            <a:avLst/>
          </a:prstGeom>
          <a:noFill/>
        </p:spPr>
        <p:txBody>
          <a:bodyPr wrap="square" rtlCol="0">
            <a:spAutoFit/>
          </a:bodyPr>
          <a:lstStyle/>
          <a:p>
            <a:pPr algn="ctr" defTabSz="914400" latinLnBrk="1"/>
            <a:r>
              <a:rPr lang="en-US" sz="1400" b="1" dirty="0">
                <a:solidFill>
                  <a:prstClr val="black"/>
                </a:solidFill>
                <a:latin typeface="Arial" panose="020B0604020202020204" pitchFamily="34" charset="0"/>
                <a:ea typeface="맑은 고딕"/>
                <a:cs typeface="Arial" panose="020B0604020202020204" pitchFamily="34" charset="0"/>
              </a:rPr>
              <a:t>2026</a:t>
            </a:r>
          </a:p>
        </p:txBody>
      </p:sp>
      <p:sp>
        <p:nvSpPr>
          <p:cNvPr id="54" name="TextBox 53"/>
          <p:cNvSpPr txBox="1"/>
          <p:nvPr/>
        </p:nvSpPr>
        <p:spPr>
          <a:xfrm>
            <a:off x="6818002" y="6166336"/>
            <a:ext cx="770942" cy="307777"/>
          </a:xfrm>
          <a:prstGeom prst="rect">
            <a:avLst/>
          </a:prstGeom>
          <a:noFill/>
        </p:spPr>
        <p:txBody>
          <a:bodyPr wrap="square" rtlCol="0">
            <a:spAutoFit/>
          </a:bodyPr>
          <a:lstStyle/>
          <a:p>
            <a:pPr algn="ctr" defTabSz="914400" latinLnBrk="1"/>
            <a:r>
              <a:rPr lang="en-US" sz="1400" b="1" dirty="0">
                <a:solidFill>
                  <a:prstClr val="black"/>
                </a:solidFill>
                <a:latin typeface="Arial" panose="020B0604020202020204" pitchFamily="34" charset="0"/>
                <a:ea typeface="맑은 고딕"/>
                <a:cs typeface="Arial" panose="020B0604020202020204" pitchFamily="34" charset="0"/>
              </a:rPr>
              <a:t>2027</a:t>
            </a:r>
          </a:p>
        </p:txBody>
      </p:sp>
      <p:cxnSp>
        <p:nvCxnSpPr>
          <p:cNvPr id="60" name="직선 연결선 59"/>
          <p:cNvCxnSpPr/>
          <p:nvPr/>
        </p:nvCxnSpPr>
        <p:spPr>
          <a:xfrm>
            <a:off x="449246" y="6040994"/>
            <a:ext cx="11590354" cy="0"/>
          </a:xfrm>
          <a:prstGeom prst="line">
            <a:avLst/>
          </a:prstGeom>
          <a:noFill/>
          <a:ln w="19050" cap="flat" cmpd="sng" algn="ctr">
            <a:solidFill>
              <a:srgbClr val="156082"/>
            </a:solidFill>
            <a:prstDash val="solid"/>
            <a:miter lim="800000"/>
            <a:headEnd type="none" w="med" len="med"/>
            <a:tailEnd type="arrow" w="med" len="med"/>
          </a:ln>
          <a:effectLst/>
        </p:spPr>
      </p:cxnSp>
      <p:cxnSp>
        <p:nvCxnSpPr>
          <p:cNvPr id="62" name="직선 연결선 61"/>
          <p:cNvCxnSpPr/>
          <p:nvPr/>
        </p:nvCxnSpPr>
        <p:spPr>
          <a:xfrm>
            <a:off x="7203473" y="5948726"/>
            <a:ext cx="0" cy="180000"/>
          </a:xfrm>
          <a:prstGeom prst="line">
            <a:avLst/>
          </a:prstGeom>
          <a:noFill/>
          <a:ln w="19050" cap="flat" cmpd="sng" algn="ctr">
            <a:solidFill>
              <a:srgbClr val="156082"/>
            </a:solidFill>
            <a:prstDash val="solid"/>
            <a:miter lim="800000"/>
          </a:ln>
          <a:effectLst/>
        </p:spPr>
      </p:cxnSp>
      <p:cxnSp>
        <p:nvCxnSpPr>
          <p:cNvPr id="63" name="직선 연결선 62"/>
          <p:cNvCxnSpPr/>
          <p:nvPr/>
        </p:nvCxnSpPr>
        <p:spPr>
          <a:xfrm>
            <a:off x="732335" y="5948726"/>
            <a:ext cx="0" cy="180000"/>
          </a:xfrm>
          <a:prstGeom prst="line">
            <a:avLst/>
          </a:prstGeom>
          <a:noFill/>
          <a:ln w="19050" cap="flat" cmpd="sng" algn="ctr">
            <a:solidFill>
              <a:srgbClr val="156082"/>
            </a:solidFill>
            <a:prstDash val="solid"/>
            <a:miter lim="800000"/>
          </a:ln>
          <a:effectLst/>
        </p:spPr>
      </p:cxnSp>
      <p:cxnSp>
        <p:nvCxnSpPr>
          <p:cNvPr id="64" name="직선 연결선 63"/>
          <p:cNvCxnSpPr/>
          <p:nvPr/>
        </p:nvCxnSpPr>
        <p:spPr>
          <a:xfrm>
            <a:off x="2886451" y="5948726"/>
            <a:ext cx="0" cy="180000"/>
          </a:xfrm>
          <a:prstGeom prst="line">
            <a:avLst/>
          </a:prstGeom>
          <a:noFill/>
          <a:ln w="19050" cap="flat" cmpd="sng" algn="ctr">
            <a:solidFill>
              <a:srgbClr val="156082"/>
            </a:solidFill>
            <a:prstDash val="solid"/>
            <a:miter lim="800000"/>
          </a:ln>
          <a:effectLst/>
        </p:spPr>
      </p:cxnSp>
      <p:cxnSp>
        <p:nvCxnSpPr>
          <p:cNvPr id="65" name="직선 연결선 64"/>
          <p:cNvCxnSpPr/>
          <p:nvPr/>
        </p:nvCxnSpPr>
        <p:spPr>
          <a:xfrm>
            <a:off x="5023048" y="5948726"/>
            <a:ext cx="0" cy="180000"/>
          </a:xfrm>
          <a:prstGeom prst="line">
            <a:avLst/>
          </a:prstGeom>
          <a:noFill/>
          <a:ln w="19050" cap="flat" cmpd="sng" algn="ctr">
            <a:solidFill>
              <a:srgbClr val="156082"/>
            </a:solidFill>
            <a:prstDash val="solid"/>
            <a:miter lim="800000"/>
          </a:ln>
          <a:effectLst/>
        </p:spPr>
      </p:cxnSp>
      <p:cxnSp>
        <p:nvCxnSpPr>
          <p:cNvPr id="71" name="직선 화살표 연결선 70"/>
          <p:cNvCxnSpPr/>
          <p:nvPr/>
        </p:nvCxnSpPr>
        <p:spPr>
          <a:xfrm flipH="1">
            <a:off x="436327" y="3694176"/>
            <a:ext cx="8681" cy="2349915"/>
          </a:xfrm>
          <a:prstGeom prst="straightConnector1">
            <a:avLst/>
          </a:prstGeom>
          <a:noFill/>
          <a:ln w="12700" cap="flat" cmpd="sng" algn="ctr">
            <a:solidFill>
              <a:schemeClr val="bg1">
                <a:lumMod val="75000"/>
              </a:schemeClr>
            </a:solidFill>
            <a:prstDash val="sysDot"/>
            <a:miter lim="800000"/>
          </a:ln>
          <a:effectLst/>
        </p:spPr>
      </p:cxnSp>
      <p:cxnSp>
        <p:nvCxnSpPr>
          <p:cNvPr id="73" name="직선 화살표 연결선 72"/>
          <p:cNvCxnSpPr>
            <a:cxnSpLocks/>
          </p:cNvCxnSpPr>
          <p:nvPr/>
        </p:nvCxnSpPr>
        <p:spPr>
          <a:xfrm flipH="1">
            <a:off x="2046819" y="3724656"/>
            <a:ext cx="1437" cy="2291232"/>
          </a:xfrm>
          <a:prstGeom prst="straightConnector1">
            <a:avLst/>
          </a:prstGeom>
          <a:noFill/>
          <a:ln w="12700" cap="flat" cmpd="sng" algn="ctr">
            <a:solidFill>
              <a:schemeClr val="bg1">
                <a:lumMod val="75000"/>
              </a:schemeClr>
            </a:solidFill>
            <a:prstDash val="sysDot"/>
            <a:miter lim="800000"/>
          </a:ln>
          <a:effectLst/>
        </p:spPr>
      </p:cxnSp>
      <p:cxnSp>
        <p:nvCxnSpPr>
          <p:cNvPr id="74" name="직선 화살표 연결선 73"/>
          <p:cNvCxnSpPr>
            <a:cxnSpLocks/>
          </p:cNvCxnSpPr>
          <p:nvPr/>
        </p:nvCxnSpPr>
        <p:spPr>
          <a:xfrm flipH="1">
            <a:off x="3169920" y="4107180"/>
            <a:ext cx="7620" cy="1958340"/>
          </a:xfrm>
          <a:prstGeom prst="straightConnector1">
            <a:avLst/>
          </a:prstGeom>
          <a:noFill/>
          <a:ln w="12700" cap="flat" cmpd="sng" algn="ctr">
            <a:solidFill>
              <a:schemeClr val="tx1"/>
            </a:solidFill>
            <a:prstDash val="sysDot"/>
            <a:miter lim="800000"/>
          </a:ln>
          <a:effectLst/>
        </p:spPr>
      </p:cxnSp>
      <p:cxnSp>
        <p:nvCxnSpPr>
          <p:cNvPr id="75" name="직선 화살표 연결선 74"/>
          <p:cNvCxnSpPr>
            <a:cxnSpLocks/>
          </p:cNvCxnSpPr>
          <p:nvPr/>
        </p:nvCxnSpPr>
        <p:spPr>
          <a:xfrm flipH="1">
            <a:off x="6354530" y="4058969"/>
            <a:ext cx="10622" cy="1975777"/>
          </a:xfrm>
          <a:prstGeom prst="straightConnector1">
            <a:avLst/>
          </a:prstGeom>
          <a:noFill/>
          <a:ln w="12700" cap="flat" cmpd="sng" algn="ctr">
            <a:solidFill>
              <a:schemeClr val="bg1">
                <a:lumMod val="75000"/>
              </a:schemeClr>
            </a:solidFill>
            <a:prstDash val="sysDot"/>
            <a:miter lim="800000"/>
          </a:ln>
          <a:effectLst/>
        </p:spPr>
      </p:cxnSp>
      <p:sp>
        <p:nvSpPr>
          <p:cNvPr id="83" name="TextBox 82"/>
          <p:cNvSpPr txBox="1"/>
          <p:nvPr/>
        </p:nvSpPr>
        <p:spPr>
          <a:xfrm>
            <a:off x="2364910" y="5661389"/>
            <a:ext cx="1200293" cy="276999"/>
          </a:xfrm>
          <a:prstGeom prst="rect">
            <a:avLst/>
          </a:prstGeom>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defTabSz="914400" latinLnBrk="1"/>
            <a:r>
              <a:rPr lang="en-US" altLang="ko-KR" sz="1200" dirty="0">
                <a:solidFill>
                  <a:prstClr val="black"/>
                </a:solidFill>
                <a:latin typeface="Arial"/>
                <a:ea typeface="맑은 고딕"/>
                <a:cs typeface="Arial"/>
              </a:rPr>
              <a:t>Break</a:t>
            </a:r>
            <a:endParaRPr lang="ko-KR" altLang="en-US" dirty="0">
              <a:solidFill>
                <a:prstClr val="black"/>
              </a:solidFill>
              <a:latin typeface="맑은 고딕"/>
              <a:ea typeface="맑은 고딕"/>
            </a:endParaRPr>
          </a:p>
        </p:txBody>
      </p:sp>
      <p:cxnSp>
        <p:nvCxnSpPr>
          <p:cNvPr id="76" name="직선 연결선 75"/>
          <p:cNvCxnSpPr/>
          <p:nvPr/>
        </p:nvCxnSpPr>
        <p:spPr>
          <a:xfrm>
            <a:off x="9393679" y="5946161"/>
            <a:ext cx="0" cy="180000"/>
          </a:xfrm>
          <a:prstGeom prst="line">
            <a:avLst/>
          </a:prstGeom>
          <a:noFill/>
          <a:ln w="19050" cap="flat" cmpd="sng" algn="ctr">
            <a:solidFill>
              <a:srgbClr val="156082"/>
            </a:solidFill>
            <a:prstDash val="solid"/>
            <a:miter lim="800000"/>
          </a:ln>
          <a:effectLst/>
        </p:spPr>
      </p:cxnSp>
      <p:sp>
        <p:nvSpPr>
          <p:cNvPr id="86" name="TextBox 85"/>
          <p:cNvSpPr txBox="1"/>
          <p:nvPr/>
        </p:nvSpPr>
        <p:spPr>
          <a:xfrm>
            <a:off x="8998427" y="6144037"/>
            <a:ext cx="770942" cy="307777"/>
          </a:xfrm>
          <a:prstGeom prst="rect">
            <a:avLst/>
          </a:prstGeom>
          <a:noFill/>
        </p:spPr>
        <p:txBody>
          <a:bodyPr wrap="square" rtlCol="0">
            <a:spAutoFit/>
          </a:bodyPr>
          <a:lstStyle/>
          <a:p>
            <a:pPr algn="ctr" defTabSz="914400" latinLnBrk="1"/>
            <a:r>
              <a:rPr lang="en-US" sz="1400" b="1" dirty="0">
                <a:solidFill>
                  <a:prstClr val="black"/>
                </a:solidFill>
                <a:latin typeface="Arial" panose="020B0604020202020204" pitchFamily="34" charset="0"/>
                <a:ea typeface="맑은 고딕"/>
                <a:cs typeface="Arial" panose="020B0604020202020204" pitchFamily="34" charset="0"/>
              </a:rPr>
              <a:t>2028</a:t>
            </a:r>
          </a:p>
        </p:txBody>
      </p:sp>
      <p:sp>
        <p:nvSpPr>
          <p:cNvPr id="56" name="TextBox 55"/>
          <p:cNvSpPr txBox="1"/>
          <p:nvPr/>
        </p:nvSpPr>
        <p:spPr>
          <a:xfrm>
            <a:off x="1276486" y="3073582"/>
            <a:ext cx="1431620" cy="600164"/>
          </a:xfrm>
          <a:prstGeom prst="rect">
            <a:avLst/>
          </a:prstGeom>
          <a:noFill/>
        </p:spPr>
        <p:txBody>
          <a:bodyPr wrap="square" rtlCol="0" anchor="t">
            <a:spAutoFit/>
          </a:bodyPr>
          <a:lstStyle/>
          <a:p>
            <a:pPr algn="ctr" defTabSz="914400"/>
            <a:r>
              <a:rPr lang="en-US" sz="1100" b="1" dirty="0">
                <a:solidFill>
                  <a:schemeClr val="bg1">
                    <a:lumMod val="50000"/>
                  </a:schemeClr>
                </a:solidFill>
                <a:latin typeface="Arial"/>
                <a:ea typeface="맑은 고딕"/>
                <a:cs typeface="Arial"/>
              </a:rPr>
              <a:t>PAR/CSD </a:t>
            </a:r>
            <a:endParaRPr lang="ko-KR" altLang="en-US" sz="1100" dirty="0">
              <a:solidFill>
                <a:schemeClr val="bg1">
                  <a:lumMod val="50000"/>
                </a:schemeClr>
              </a:solidFill>
              <a:latin typeface="Arial"/>
              <a:ea typeface="맑은 고딕"/>
              <a:cs typeface="Arial"/>
            </a:endParaRPr>
          </a:p>
          <a:p>
            <a:pPr algn="ctr" defTabSz="914400"/>
            <a:r>
              <a:rPr lang="en-US" sz="1100" b="1" dirty="0">
                <a:solidFill>
                  <a:schemeClr val="bg1">
                    <a:lumMod val="50000"/>
                  </a:schemeClr>
                </a:solidFill>
                <a:latin typeface="Arial"/>
                <a:ea typeface="맑은 고딕"/>
                <a:cs typeface="Arial"/>
              </a:rPr>
              <a:t>approved in WG</a:t>
            </a:r>
            <a:endParaRPr lang="en-US" sz="1100" dirty="0">
              <a:solidFill>
                <a:schemeClr val="bg1">
                  <a:lumMod val="50000"/>
                </a:schemeClr>
              </a:solidFill>
              <a:latin typeface="Arial"/>
              <a:ea typeface="맑은 고딕"/>
              <a:cs typeface="Arial"/>
            </a:endParaRPr>
          </a:p>
          <a:p>
            <a:pPr algn="ctr" defTabSz="914400"/>
            <a:r>
              <a:rPr lang="en-US" sz="1100" b="1" dirty="0">
                <a:solidFill>
                  <a:schemeClr val="bg1">
                    <a:lumMod val="50000"/>
                  </a:schemeClr>
                </a:solidFill>
                <a:latin typeface="Arial"/>
                <a:ea typeface="맑은 고딕"/>
                <a:cs typeface="Arial"/>
              </a:rPr>
              <a:t>(Jul. </a:t>
            </a:r>
            <a:r>
              <a:rPr lang="en-US" sz="1100" b="1" dirty="0">
                <a:solidFill>
                  <a:schemeClr val="bg1">
                    <a:lumMod val="50000"/>
                  </a:schemeClr>
                </a:solidFill>
                <a:latin typeface="Arial" panose="020B0604020202020204" pitchFamily="34" charset="0"/>
                <a:ea typeface="맑은 고딕"/>
                <a:cs typeface="Arial" panose="020B0604020202020204" pitchFamily="34" charset="0"/>
              </a:rPr>
              <a:t>'24</a:t>
            </a:r>
            <a:r>
              <a:rPr lang="en-US" sz="1100" b="1" dirty="0">
                <a:solidFill>
                  <a:schemeClr val="bg1">
                    <a:lumMod val="50000"/>
                  </a:schemeClr>
                </a:solidFill>
                <a:latin typeface="Arial"/>
                <a:ea typeface="맑은 고딕"/>
                <a:cs typeface="Arial"/>
              </a:rPr>
              <a:t>)</a:t>
            </a:r>
          </a:p>
        </p:txBody>
      </p:sp>
      <p:sp>
        <p:nvSpPr>
          <p:cNvPr id="57" name="TextBox 56"/>
          <p:cNvSpPr txBox="1"/>
          <p:nvPr/>
        </p:nvSpPr>
        <p:spPr>
          <a:xfrm>
            <a:off x="32250" y="3175658"/>
            <a:ext cx="829156" cy="430887"/>
          </a:xfrm>
          <a:prstGeom prst="rect">
            <a:avLst/>
          </a:prstGeom>
          <a:noFill/>
        </p:spPr>
        <p:txBody>
          <a:bodyPr wrap="square" rtlCol="0">
            <a:spAutoFit/>
          </a:bodyPr>
          <a:lstStyle/>
          <a:p>
            <a:pPr algn="ctr" defTabSz="914400"/>
            <a:r>
              <a:rPr lang="en-US" sz="1100" b="1" dirty="0">
                <a:solidFill>
                  <a:schemeClr val="bg1">
                    <a:lumMod val="50000"/>
                  </a:schemeClr>
                </a:solidFill>
                <a:latin typeface="Arial" panose="020B0604020202020204" pitchFamily="34" charset="0"/>
                <a:ea typeface="맑은 고딕"/>
                <a:cs typeface="Arial" panose="020B0604020202020204" pitchFamily="34" charset="0"/>
              </a:rPr>
              <a:t>IMMW SG</a:t>
            </a:r>
          </a:p>
          <a:p>
            <a:pPr algn="ctr" defTabSz="914400"/>
            <a:r>
              <a:rPr lang="en-US" sz="1100" b="1" dirty="0">
                <a:solidFill>
                  <a:schemeClr val="bg1">
                    <a:lumMod val="50000"/>
                  </a:schemeClr>
                </a:solidFill>
                <a:latin typeface="Arial" panose="020B0604020202020204" pitchFamily="34" charset="0"/>
                <a:ea typeface="맑은 고딕"/>
                <a:cs typeface="Arial" panose="020B0604020202020204" pitchFamily="34" charset="0"/>
              </a:rPr>
              <a:t>(Nov. '23)</a:t>
            </a:r>
          </a:p>
        </p:txBody>
      </p:sp>
      <p:cxnSp>
        <p:nvCxnSpPr>
          <p:cNvPr id="70" name="직선 화살표 연결선 69"/>
          <p:cNvCxnSpPr/>
          <p:nvPr/>
        </p:nvCxnSpPr>
        <p:spPr>
          <a:xfrm>
            <a:off x="467879" y="3694176"/>
            <a:ext cx="1617214" cy="0"/>
          </a:xfrm>
          <a:prstGeom prst="straightConnector1">
            <a:avLst/>
          </a:prstGeom>
          <a:noFill/>
          <a:ln w="12700" cap="flat" cmpd="sng" algn="ctr">
            <a:solidFill>
              <a:schemeClr val="bg1">
                <a:lumMod val="50000"/>
              </a:schemeClr>
            </a:solidFill>
            <a:prstDash val="solid"/>
            <a:miter lim="800000"/>
            <a:headEnd type="triangle"/>
            <a:tailEnd type="triangle"/>
          </a:ln>
          <a:effectLst/>
        </p:spPr>
      </p:cxnSp>
      <p:sp>
        <p:nvSpPr>
          <p:cNvPr id="80" name="TextBox 79"/>
          <p:cNvSpPr txBox="1"/>
          <p:nvPr/>
        </p:nvSpPr>
        <p:spPr>
          <a:xfrm>
            <a:off x="295008" y="3687221"/>
            <a:ext cx="1879155" cy="261610"/>
          </a:xfrm>
          <a:prstGeom prst="rect">
            <a:avLst/>
          </a:prstGeom>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defTabSz="914400" latinLnBrk="1"/>
            <a:r>
              <a:rPr lang="ko-KR" altLang="en-US" sz="1100" dirty="0">
                <a:solidFill>
                  <a:schemeClr val="bg1">
                    <a:lumMod val="50000"/>
                  </a:schemeClr>
                </a:solidFill>
                <a:latin typeface="Arial"/>
                <a:ea typeface="맑은 고딕"/>
                <a:cs typeface="Arial"/>
              </a:rPr>
              <a:t>34 </a:t>
            </a:r>
            <a:r>
              <a:rPr lang="ko-KR" altLang="en-US" sz="1100" dirty="0" err="1">
                <a:solidFill>
                  <a:schemeClr val="bg1">
                    <a:lumMod val="50000"/>
                  </a:schemeClr>
                </a:solidFill>
                <a:latin typeface="Arial"/>
                <a:ea typeface="맑은 고딕"/>
                <a:cs typeface="Arial"/>
              </a:rPr>
              <a:t>contributions</a:t>
            </a:r>
            <a:r>
              <a:rPr lang="ko-KR" altLang="en-US" sz="1100" dirty="0">
                <a:solidFill>
                  <a:schemeClr val="bg1">
                    <a:lumMod val="50000"/>
                  </a:schemeClr>
                </a:solidFill>
                <a:latin typeface="Arial"/>
                <a:ea typeface="맑은 고딕"/>
                <a:cs typeface="Arial"/>
              </a:rPr>
              <a:t> </a:t>
            </a:r>
            <a:r>
              <a:rPr lang="ko-KR" altLang="en-US" sz="1100" dirty="0" err="1">
                <a:solidFill>
                  <a:schemeClr val="bg1">
                    <a:lumMod val="50000"/>
                  </a:schemeClr>
                </a:solidFill>
                <a:latin typeface="Arial"/>
                <a:ea typeface="맑은 고딕"/>
                <a:cs typeface="Arial"/>
              </a:rPr>
              <a:t>discussed</a:t>
            </a:r>
            <a:endParaRPr lang="ko-KR" altLang="en-US" sz="1100" dirty="0">
              <a:solidFill>
                <a:schemeClr val="bg1">
                  <a:lumMod val="50000"/>
                </a:schemeClr>
              </a:solidFill>
              <a:latin typeface="Arial"/>
              <a:ea typeface="맑은 고딕"/>
              <a:cs typeface="Arial"/>
            </a:endParaRPr>
          </a:p>
        </p:txBody>
      </p:sp>
      <p:sp>
        <p:nvSpPr>
          <p:cNvPr id="58" name="TextBox 57"/>
          <p:cNvSpPr txBox="1"/>
          <p:nvPr/>
        </p:nvSpPr>
        <p:spPr>
          <a:xfrm>
            <a:off x="2683128" y="3583731"/>
            <a:ext cx="1028099" cy="430887"/>
          </a:xfrm>
          <a:prstGeom prst="rect">
            <a:avLst/>
          </a:prstGeom>
          <a:noFill/>
        </p:spPr>
        <p:txBody>
          <a:bodyPr wrap="square" rtlCol="0" anchor="t">
            <a:spAutoFit/>
          </a:bodyPr>
          <a:lstStyle/>
          <a:p>
            <a:pPr algn="ctr" defTabSz="914400"/>
            <a:r>
              <a:rPr lang="en-US" sz="1100" b="1" dirty="0">
                <a:latin typeface="Arial" panose="020B0604020202020204" pitchFamily="34" charset="0"/>
                <a:ea typeface="맑은 고딕"/>
                <a:cs typeface="Arial" panose="020B0604020202020204" pitchFamily="34" charset="0"/>
              </a:rPr>
              <a:t>First </a:t>
            </a:r>
            <a:r>
              <a:rPr lang="en-US" sz="1100" b="1" dirty="0" err="1">
                <a:latin typeface="Arial" panose="020B0604020202020204" pitchFamily="34" charset="0"/>
                <a:ea typeface="맑은 고딕"/>
                <a:cs typeface="Arial" panose="020B0604020202020204" pitchFamily="34" charset="0"/>
              </a:rPr>
              <a:t>TGbq</a:t>
            </a:r>
            <a:endParaRPr lang="en-US" sz="1100" b="1" dirty="0">
              <a:latin typeface="Arial" panose="020B0604020202020204" pitchFamily="34" charset="0"/>
              <a:ea typeface="맑은 고딕"/>
              <a:cs typeface="Arial" panose="020B0604020202020204" pitchFamily="34" charset="0"/>
            </a:endParaRPr>
          </a:p>
          <a:p>
            <a:pPr algn="ctr" defTabSz="914400"/>
            <a:r>
              <a:rPr lang="en-US" sz="1100" b="1" dirty="0">
                <a:latin typeface="Arial" panose="020B0604020202020204" pitchFamily="34" charset="0"/>
                <a:ea typeface="맑은 고딕"/>
                <a:cs typeface="Arial" panose="020B0604020202020204" pitchFamily="34" charset="0"/>
              </a:rPr>
              <a:t>(</a:t>
            </a:r>
            <a:r>
              <a:rPr lang="en-US" sz="1100" b="1" dirty="0">
                <a:solidFill>
                  <a:prstClr val="black"/>
                </a:solidFill>
                <a:latin typeface="Arial"/>
                <a:ea typeface="맑은 고딕"/>
                <a:cs typeface="Arial"/>
              </a:rPr>
              <a:t>Feb. </a:t>
            </a:r>
            <a:r>
              <a:rPr lang="en-US" sz="1100" b="1" dirty="0">
                <a:solidFill>
                  <a:prstClr val="black"/>
                </a:solidFill>
                <a:latin typeface="Arial" panose="020B0604020202020204" pitchFamily="34" charset="0"/>
                <a:ea typeface="맑은 고딕"/>
                <a:cs typeface="Arial" panose="020B0604020202020204" pitchFamily="34" charset="0"/>
              </a:rPr>
              <a:t>'25</a:t>
            </a:r>
            <a:r>
              <a:rPr lang="en-US" sz="1100" b="1" dirty="0">
                <a:latin typeface="Arial" panose="020B0604020202020204" pitchFamily="34" charset="0"/>
                <a:ea typeface="맑은 고딕"/>
                <a:cs typeface="Arial" panose="020B0604020202020204" pitchFamily="34" charset="0"/>
              </a:rPr>
              <a:t>)</a:t>
            </a:r>
          </a:p>
        </p:txBody>
      </p:sp>
      <p:grpSp>
        <p:nvGrpSpPr>
          <p:cNvPr id="7" name="그룹 6"/>
          <p:cNvGrpSpPr/>
          <p:nvPr/>
        </p:nvGrpSpPr>
        <p:grpSpPr>
          <a:xfrm>
            <a:off x="3152965" y="3375028"/>
            <a:ext cx="5105646" cy="695391"/>
            <a:chOff x="3427452" y="2983554"/>
            <a:chExt cx="5105646" cy="695391"/>
          </a:xfrm>
        </p:grpSpPr>
        <p:sp>
          <p:nvSpPr>
            <p:cNvPr id="55" name="TextBox 54"/>
            <p:cNvSpPr txBox="1"/>
            <p:nvPr/>
          </p:nvSpPr>
          <p:spPr>
            <a:xfrm>
              <a:off x="5724212" y="2983554"/>
              <a:ext cx="1830666" cy="600164"/>
            </a:xfrm>
            <a:prstGeom prst="rect">
              <a:avLst/>
            </a:prstGeom>
            <a:noFill/>
          </p:spPr>
          <p:txBody>
            <a:bodyPr wrap="square" rtlCol="0" anchor="t">
              <a:spAutoFit/>
            </a:bodyPr>
            <a:lstStyle/>
            <a:p>
              <a:pPr algn="ctr" defTabSz="914400"/>
              <a:r>
                <a:rPr lang="en-US" sz="1100" b="1" dirty="0">
                  <a:latin typeface="Arial"/>
                  <a:ea typeface="맑은 고딕"/>
                  <a:cs typeface="Arial"/>
                </a:rPr>
                <a:t>Initial SA Ballot</a:t>
              </a:r>
              <a:br>
                <a:rPr lang="en-US" sz="1100" b="1" dirty="0">
                  <a:latin typeface="Arial"/>
                  <a:ea typeface="맑은 고딕"/>
                  <a:cs typeface="Arial"/>
                </a:rPr>
              </a:br>
              <a:r>
                <a:rPr lang="en-US" sz="1100" b="1" dirty="0">
                  <a:latin typeface="Arial"/>
                  <a:ea typeface="맑은 고딕"/>
                  <a:cs typeface="Arial"/>
                </a:rPr>
                <a:t>(D4.0)</a:t>
              </a:r>
            </a:p>
            <a:p>
              <a:pPr algn="ctr" defTabSz="914400"/>
              <a:r>
                <a:rPr lang="en-US" sz="1100" b="1" dirty="0">
                  <a:latin typeface="Arial"/>
                  <a:ea typeface="맑은 고딕"/>
                  <a:cs typeface="Arial"/>
                </a:rPr>
                <a:t>(</a:t>
              </a:r>
              <a:r>
                <a:rPr lang="en-US" sz="1100" b="1" dirty="0">
                  <a:solidFill>
                    <a:prstClr val="black"/>
                  </a:solidFill>
                  <a:latin typeface="Arial"/>
                  <a:ea typeface="맑은 고딕"/>
                  <a:cs typeface="Arial"/>
                </a:rPr>
                <a:t>Jul. </a:t>
              </a:r>
              <a:r>
                <a:rPr lang="en-US" sz="1100" b="1" dirty="0">
                  <a:solidFill>
                    <a:prstClr val="black"/>
                  </a:solidFill>
                  <a:latin typeface="Arial" panose="020B0604020202020204" pitchFamily="34" charset="0"/>
                  <a:ea typeface="맑은 고딕"/>
                  <a:cs typeface="Arial" panose="020B0604020202020204" pitchFamily="34" charset="0"/>
                </a:rPr>
                <a:t>'26</a:t>
              </a:r>
              <a:r>
                <a:rPr lang="en-US" sz="1100" b="1" dirty="0">
                  <a:latin typeface="Arial"/>
                  <a:ea typeface="맑은 고딕"/>
                  <a:cs typeface="Arial"/>
                </a:rPr>
                <a:t>)</a:t>
              </a:r>
            </a:p>
          </p:txBody>
        </p:sp>
        <p:cxnSp>
          <p:nvCxnSpPr>
            <p:cNvPr id="77" name="직선 화살표 연결선 76"/>
            <p:cNvCxnSpPr>
              <a:cxnSpLocks/>
            </p:cNvCxnSpPr>
            <p:nvPr/>
          </p:nvCxnSpPr>
          <p:spPr>
            <a:xfrm flipV="1">
              <a:off x="3427452" y="3667495"/>
              <a:ext cx="3181200" cy="10460"/>
            </a:xfrm>
            <a:prstGeom prst="straightConnector1">
              <a:avLst/>
            </a:prstGeom>
            <a:noFill/>
            <a:ln w="12700" cap="flat" cmpd="sng" algn="ctr">
              <a:solidFill>
                <a:schemeClr val="tx1"/>
              </a:solidFill>
              <a:prstDash val="solid"/>
              <a:miter lim="800000"/>
              <a:headEnd type="triangle"/>
              <a:tailEnd type="triangle"/>
            </a:ln>
            <a:effectLst/>
          </p:spPr>
        </p:cxnSp>
        <p:cxnSp>
          <p:nvCxnSpPr>
            <p:cNvPr id="78" name="직선 화살표 연결선 77"/>
            <p:cNvCxnSpPr>
              <a:cxnSpLocks/>
            </p:cNvCxnSpPr>
            <p:nvPr/>
          </p:nvCxnSpPr>
          <p:spPr>
            <a:xfrm>
              <a:off x="6639639" y="3672875"/>
              <a:ext cx="1215845" cy="0"/>
            </a:xfrm>
            <a:prstGeom prst="straightConnector1">
              <a:avLst/>
            </a:prstGeom>
            <a:noFill/>
            <a:ln w="12700" cap="flat" cmpd="sng" algn="ctr">
              <a:solidFill>
                <a:schemeClr val="tx1"/>
              </a:solidFill>
              <a:prstDash val="solid"/>
              <a:miter lim="800000"/>
              <a:headEnd type="triangle"/>
              <a:tailEnd type="triangle"/>
            </a:ln>
            <a:effectLst/>
          </p:spPr>
        </p:cxnSp>
        <p:sp>
          <p:nvSpPr>
            <p:cNvPr id="19" name="TextBox 18"/>
            <p:cNvSpPr txBox="1"/>
            <p:nvPr/>
          </p:nvSpPr>
          <p:spPr>
            <a:xfrm>
              <a:off x="4595437" y="3401946"/>
              <a:ext cx="1218378" cy="276999"/>
            </a:xfrm>
            <a:prstGeom prst="rect">
              <a:avLst/>
            </a:prstGeom>
            <a:noFill/>
          </p:spPr>
          <p:txBody>
            <a:bodyPr wrap="square" rtlCol="0">
              <a:spAutoFit/>
            </a:bodyPr>
            <a:lstStyle/>
            <a:p>
              <a:pPr algn="ctr"/>
              <a:r>
                <a:rPr lang="en-US" sz="1200" b="1" dirty="0"/>
                <a:t>16 month</a:t>
              </a:r>
            </a:p>
          </p:txBody>
        </p:sp>
        <p:sp>
          <p:nvSpPr>
            <p:cNvPr id="96" name="TextBox 95"/>
            <p:cNvSpPr txBox="1"/>
            <p:nvPr/>
          </p:nvSpPr>
          <p:spPr>
            <a:xfrm>
              <a:off x="6654854" y="3381489"/>
              <a:ext cx="1218378" cy="276999"/>
            </a:xfrm>
            <a:prstGeom prst="rect">
              <a:avLst/>
            </a:prstGeom>
            <a:noFill/>
          </p:spPr>
          <p:txBody>
            <a:bodyPr wrap="square" rtlCol="0">
              <a:spAutoFit/>
            </a:bodyPr>
            <a:lstStyle/>
            <a:p>
              <a:pPr algn="ctr"/>
              <a:r>
                <a:rPr lang="en-US" sz="1200" b="1" dirty="0"/>
                <a:t>8 month</a:t>
              </a:r>
            </a:p>
          </p:txBody>
        </p:sp>
        <p:sp>
          <p:nvSpPr>
            <p:cNvPr id="98" name="TextBox 97"/>
            <p:cNvSpPr txBox="1"/>
            <p:nvPr/>
          </p:nvSpPr>
          <p:spPr>
            <a:xfrm>
              <a:off x="7354616" y="3032294"/>
              <a:ext cx="1178482" cy="600164"/>
            </a:xfrm>
            <a:prstGeom prst="rect">
              <a:avLst/>
            </a:prstGeom>
            <a:noFill/>
          </p:spPr>
          <p:txBody>
            <a:bodyPr wrap="square" rtlCol="0" anchor="t">
              <a:spAutoFit/>
            </a:bodyPr>
            <a:lstStyle/>
            <a:p>
              <a:pPr algn="ctr" defTabSz="914400"/>
              <a:r>
                <a:rPr lang="en-US" sz="1100" b="1" dirty="0">
                  <a:latin typeface="Arial"/>
                  <a:ea typeface="맑은 고딕"/>
                  <a:cs typeface="Arial"/>
                </a:rPr>
                <a:t>Submittal to </a:t>
              </a:r>
              <a:r>
                <a:rPr lang="en-US" sz="1100" b="1" dirty="0" err="1">
                  <a:latin typeface="Arial"/>
                  <a:ea typeface="맑은 고딕"/>
                  <a:cs typeface="Arial"/>
                </a:rPr>
                <a:t>RevCom</a:t>
              </a:r>
              <a:endParaRPr lang="en-US" sz="1100" b="1" dirty="0">
                <a:latin typeface="Arial"/>
                <a:ea typeface="맑은 고딕"/>
                <a:cs typeface="Arial"/>
              </a:endParaRPr>
            </a:p>
            <a:p>
              <a:pPr algn="ctr" defTabSz="914400"/>
              <a:r>
                <a:rPr lang="en-US" sz="1100" b="1" dirty="0">
                  <a:latin typeface="Arial"/>
                  <a:ea typeface="맑은 고딕"/>
                  <a:cs typeface="Arial"/>
                </a:rPr>
                <a:t>(Mar. </a:t>
              </a:r>
              <a:r>
                <a:rPr lang="en-US" sz="1100" b="1" dirty="0">
                  <a:solidFill>
                    <a:prstClr val="black"/>
                  </a:solidFill>
                  <a:latin typeface="Arial" panose="020B0604020202020204" pitchFamily="34" charset="0"/>
                  <a:ea typeface="맑은 고딕"/>
                  <a:cs typeface="Arial" panose="020B0604020202020204" pitchFamily="34" charset="0"/>
                </a:rPr>
                <a:t>'27</a:t>
              </a:r>
              <a:r>
                <a:rPr lang="en-US" sz="1100" b="1" dirty="0">
                  <a:latin typeface="Arial"/>
                  <a:ea typeface="맑은 고딕"/>
                  <a:cs typeface="Arial"/>
                </a:rPr>
                <a:t>)</a:t>
              </a:r>
            </a:p>
          </p:txBody>
        </p:sp>
      </p:grpSp>
      <p:cxnSp>
        <p:nvCxnSpPr>
          <p:cNvPr id="99" name="직선 화살표 연결선 98"/>
          <p:cNvCxnSpPr>
            <a:cxnSpLocks/>
          </p:cNvCxnSpPr>
          <p:nvPr/>
        </p:nvCxnSpPr>
        <p:spPr>
          <a:xfrm>
            <a:off x="5213279" y="4806410"/>
            <a:ext cx="0" cy="1216405"/>
          </a:xfrm>
          <a:prstGeom prst="straightConnector1">
            <a:avLst/>
          </a:prstGeom>
          <a:noFill/>
          <a:ln w="12700" cap="flat" cmpd="sng" algn="ctr">
            <a:solidFill>
              <a:schemeClr val="bg1">
                <a:lumMod val="75000"/>
              </a:schemeClr>
            </a:solidFill>
            <a:prstDash val="sysDot"/>
            <a:miter lim="800000"/>
          </a:ln>
          <a:effectLst/>
        </p:spPr>
      </p:cxnSp>
      <p:cxnSp>
        <p:nvCxnSpPr>
          <p:cNvPr id="112" name="직선 화살표 연결선 111"/>
          <p:cNvCxnSpPr>
            <a:cxnSpLocks/>
          </p:cNvCxnSpPr>
          <p:nvPr/>
        </p:nvCxnSpPr>
        <p:spPr>
          <a:xfrm flipH="1">
            <a:off x="7585358" y="4069429"/>
            <a:ext cx="3586" cy="1953386"/>
          </a:xfrm>
          <a:prstGeom prst="straightConnector1">
            <a:avLst/>
          </a:prstGeom>
          <a:noFill/>
          <a:ln w="12700" cap="flat" cmpd="sng" algn="ctr">
            <a:solidFill>
              <a:schemeClr val="bg1">
                <a:lumMod val="75000"/>
              </a:schemeClr>
            </a:solidFill>
            <a:prstDash val="sysDot"/>
            <a:miter lim="800000"/>
          </a:ln>
          <a:effectLst/>
        </p:spPr>
      </p:cxnSp>
      <p:cxnSp>
        <p:nvCxnSpPr>
          <p:cNvPr id="114" name="직선 화살표 연결선 113"/>
          <p:cNvCxnSpPr>
            <a:cxnSpLocks/>
          </p:cNvCxnSpPr>
          <p:nvPr/>
        </p:nvCxnSpPr>
        <p:spPr>
          <a:xfrm flipH="1">
            <a:off x="8485339" y="4817966"/>
            <a:ext cx="7184" cy="1205520"/>
          </a:xfrm>
          <a:prstGeom prst="straightConnector1">
            <a:avLst/>
          </a:prstGeom>
          <a:noFill/>
          <a:ln w="12700" cap="flat" cmpd="sng" algn="ctr">
            <a:solidFill>
              <a:schemeClr val="bg1">
                <a:lumMod val="75000"/>
              </a:schemeClr>
            </a:solidFill>
            <a:prstDash val="sysDot"/>
            <a:miter lim="800000"/>
          </a:ln>
          <a:effectLst/>
        </p:spPr>
      </p:cxnSp>
      <p:cxnSp>
        <p:nvCxnSpPr>
          <p:cNvPr id="17" name="직선 화살표 연결선 16"/>
          <p:cNvCxnSpPr>
            <a:cxnSpLocks/>
          </p:cNvCxnSpPr>
          <p:nvPr/>
        </p:nvCxnSpPr>
        <p:spPr bwMode="auto">
          <a:xfrm>
            <a:off x="3305773" y="4807110"/>
            <a:ext cx="1890796" cy="0"/>
          </a:xfrm>
          <a:prstGeom prst="straightConnector1">
            <a:avLst/>
          </a:prstGeom>
          <a:solidFill>
            <a:schemeClr val="accent1"/>
          </a:solidFill>
          <a:ln w="12700" cap="flat" cmpd="sng" algn="ctr">
            <a:solidFill>
              <a:srgbClr val="C00000"/>
            </a:solidFill>
            <a:prstDash val="solid"/>
            <a:round/>
            <a:headEnd type="triangle"/>
            <a:tailEnd type="triangle"/>
          </a:ln>
          <a:effectLst/>
        </p:spPr>
      </p:cxnSp>
      <p:sp>
        <p:nvSpPr>
          <p:cNvPr id="100" name="TextBox 99"/>
          <p:cNvSpPr txBox="1"/>
          <p:nvPr/>
        </p:nvSpPr>
        <p:spPr>
          <a:xfrm>
            <a:off x="3810920" y="4549754"/>
            <a:ext cx="1218378" cy="276999"/>
          </a:xfrm>
          <a:prstGeom prst="rect">
            <a:avLst/>
          </a:prstGeom>
          <a:noFill/>
        </p:spPr>
        <p:txBody>
          <a:bodyPr wrap="square" rtlCol="0">
            <a:spAutoFit/>
          </a:bodyPr>
          <a:lstStyle/>
          <a:p>
            <a:pPr algn="ctr"/>
            <a:r>
              <a:rPr lang="en-US" sz="1200" b="1" dirty="0">
                <a:solidFill>
                  <a:srgbClr val="C00000"/>
                </a:solidFill>
              </a:rPr>
              <a:t>10 month</a:t>
            </a:r>
          </a:p>
        </p:txBody>
      </p:sp>
      <p:sp>
        <p:nvSpPr>
          <p:cNvPr id="101" name="TextBox 100"/>
          <p:cNvSpPr txBox="1"/>
          <p:nvPr/>
        </p:nvSpPr>
        <p:spPr>
          <a:xfrm>
            <a:off x="4584201" y="4271864"/>
            <a:ext cx="1295420" cy="430887"/>
          </a:xfrm>
          <a:prstGeom prst="rect">
            <a:avLst/>
          </a:prstGeom>
          <a:noFill/>
        </p:spPr>
        <p:txBody>
          <a:bodyPr wrap="square" rtlCol="0" anchor="t">
            <a:spAutoFit/>
          </a:bodyPr>
          <a:lstStyle/>
          <a:p>
            <a:pPr algn="ctr" defTabSz="914400"/>
            <a:r>
              <a:rPr lang="en-US" sz="1100" b="1" dirty="0">
                <a:solidFill>
                  <a:srgbClr val="C00000"/>
                </a:solidFill>
                <a:latin typeface="Arial" panose="020B0604020202020204" pitchFamily="34" charset="0"/>
                <a:ea typeface="맑은 고딕"/>
                <a:cs typeface="Arial" panose="020B0604020202020204" pitchFamily="34" charset="0"/>
              </a:rPr>
              <a:t>D0.1</a:t>
            </a:r>
            <a:br>
              <a:rPr lang="en-US" sz="1100" b="1" dirty="0">
                <a:solidFill>
                  <a:srgbClr val="C00000"/>
                </a:solidFill>
                <a:latin typeface="Arial" panose="020B0604020202020204" pitchFamily="34" charset="0"/>
                <a:ea typeface="맑은 고딕"/>
                <a:cs typeface="Arial" panose="020B0604020202020204" pitchFamily="34" charset="0"/>
              </a:rPr>
            </a:br>
            <a:r>
              <a:rPr lang="en-US" sz="1100" b="1" dirty="0">
                <a:solidFill>
                  <a:srgbClr val="C00000"/>
                </a:solidFill>
                <a:latin typeface="Arial" panose="020B0604020202020204" pitchFamily="34" charset="0"/>
                <a:ea typeface="맑은 고딕"/>
                <a:cs typeface="Arial" panose="020B0604020202020204" pitchFamily="34" charset="0"/>
              </a:rPr>
              <a:t>(Jan. '26)</a:t>
            </a:r>
          </a:p>
        </p:txBody>
      </p:sp>
      <p:cxnSp>
        <p:nvCxnSpPr>
          <p:cNvPr id="102" name="직선 화살표 연결선 101"/>
          <p:cNvCxnSpPr>
            <a:cxnSpLocks/>
          </p:cNvCxnSpPr>
          <p:nvPr/>
        </p:nvCxnSpPr>
        <p:spPr bwMode="auto">
          <a:xfrm>
            <a:off x="5236845" y="4807110"/>
            <a:ext cx="1108064" cy="0"/>
          </a:xfrm>
          <a:prstGeom prst="straightConnector1">
            <a:avLst/>
          </a:prstGeom>
          <a:solidFill>
            <a:schemeClr val="accent1"/>
          </a:solidFill>
          <a:ln w="12700" cap="flat" cmpd="sng" algn="ctr">
            <a:solidFill>
              <a:srgbClr val="C00000"/>
            </a:solidFill>
            <a:prstDash val="solid"/>
            <a:round/>
            <a:headEnd type="triangle"/>
            <a:tailEnd type="triangle"/>
          </a:ln>
          <a:effectLst/>
        </p:spPr>
      </p:cxnSp>
      <p:sp>
        <p:nvSpPr>
          <p:cNvPr id="103" name="TextBox 102"/>
          <p:cNvSpPr txBox="1"/>
          <p:nvPr/>
        </p:nvSpPr>
        <p:spPr>
          <a:xfrm>
            <a:off x="7986254" y="4271864"/>
            <a:ext cx="969044" cy="430887"/>
          </a:xfrm>
          <a:prstGeom prst="rect">
            <a:avLst/>
          </a:prstGeom>
          <a:noFill/>
        </p:spPr>
        <p:txBody>
          <a:bodyPr wrap="square" rtlCol="0" anchor="t">
            <a:spAutoFit/>
          </a:bodyPr>
          <a:lstStyle/>
          <a:p>
            <a:pPr algn="ctr" defTabSz="914400"/>
            <a:r>
              <a:rPr lang="en-US" sz="1100" b="1" dirty="0">
                <a:solidFill>
                  <a:srgbClr val="C00000"/>
                </a:solidFill>
                <a:latin typeface="Arial" panose="020B0604020202020204" pitchFamily="34" charset="0"/>
                <a:ea typeface="맑은 고딕"/>
                <a:cs typeface="Arial" panose="020B0604020202020204" pitchFamily="34" charset="0"/>
              </a:rPr>
              <a:t>D4.0</a:t>
            </a:r>
          </a:p>
          <a:p>
            <a:pPr algn="ctr" defTabSz="914400"/>
            <a:r>
              <a:rPr lang="en-US" sz="1100" b="1" dirty="0">
                <a:solidFill>
                  <a:srgbClr val="C00000"/>
                </a:solidFill>
                <a:latin typeface="Arial" panose="020B0604020202020204" pitchFamily="34" charset="0"/>
                <a:ea typeface="맑은 고딕"/>
                <a:cs typeface="Arial" panose="020B0604020202020204" pitchFamily="34" charset="0"/>
              </a:rPr>
              <a:t>(Jul. '27)</a:t>
            </a:r>
          </a:p>
        </p:txBody>
      </p:sp>
      <p:cxnSp>
        <p:nvCxnSpPr>
          <p:cNvPr id="105" name="직선 화살표 연결선 104"/>
          <p:cNvCxnSpPr>
            <a:cxnSpLocks/>
          </p:cNvCxnSpPr>
          <p:nvPr/>
        </p:nvCxnSpPr>
        <p:spPr bwMode="auto">
          <a:xfrm>
            <a:off x="8521700" y="4807110"/>
            <a:ext cx="1233129" cy="0"/>
          </a:xfrm>
          <a:prstGeom prst="straightConnector1">
            <a:avLst/>
          </a:prstGeom>
          <a:solidFill>
            <a:schemeClr val="accent1"/>
          </a:solidFill>
          <a:ln w="12700" cap="flat" cmpd="sng" algn="ctr">
            <a:solidFill>
              <a:srgbClr val="C00000"/>
            </a:solidFill>
            <a:prstDash val="solid"/>
            <a:round/>
            <a:headEnd type="triangle"/>
            <a:tailEnd type="triangle"/>
          </a:ln>
          <a:effectLst/>
        </p:spPr>
      </p:cxnSp>
      <p:sp>
        <p:nvSpPr>
          <p:cNvPr id="106" name="TextBox 105"/>
          <p:cNvSpPr txBox="1"/>
          <p:nvPr/>
        </p:nvSpPr>
        <p:spPr>
          <a:xfrm>
            <a:off x="9194290" y="4205402"/>
            <a:ext cx="1129142" cy="600164"/>
          </a:xfrm>
          <a:prstGeom prst="rect">
            <a:avLst/>
          </a:prstGeom>
          <a:noFill/>
        </p:spPr>
        <p:txBody>
          <a:bodyPr wrap="square" rtlCol="0" anchor="t">
            <a:spAutoFit/>
          </a:bodyPr>
          <a:lstStyle/>
          <a:p>
            <a:pPr algn="ctr" defTabSz="914400"/>
            <a:r>
              <a:rPr lang="en-US" sz="1100" b="1" dirty="0">
                <a:solidFill>
                  <a:srgbClr val="C00000"/>
                </a:solidFill>
                <a:latin typeface="Arial" panose="020B0604020202020204" pitchFamily="34" charset="0"/>
                <a:ea typeface="맑은 고딕"/>
                <a:cs typeface="Arial" panose="020B0604020202020204" pitchFamily="34" charset="0"/>
              </a:rPr>
              <a:t>Submittal to </a:t>
            </a:r>
            <a:r>
              <a:rPr lang="en-US" sz="1100" b="1" dirty="0" err="1">
                <a:solidFill>
                  <a:srgbClr val="C00000"/>
                </a:solidFill>
                <a:latin typeface="Arial" panose="020B0604020202020204" pitchFamily="34" charset="0"/>
                <a:ea typeface="맑은 고딕"/>
                <a:cs typeface="Arial" panose="020B0604020202020204" pitchFamily="34" charset="0"/>
              </a:rPr>
              <a:t>RevCom</a:t>
            </a:r>
            <a:endParaRPr lang="en-US" sz="1100" b="1" dirty="0">
              <a:solidFill>
                <a:srgbClr val="C00000"/>
              </a:solidFill>
              <a:latin typeface="Arial" panose="020B0604020202020204" pitchFamily="34" charset="0"/>
              <a:ea typeface="맑은 고딕"/>
              <a:cs typeface="Arial" panose="020B0604020202020204" pitchFamily="34" charset="0"/>
            </a:endParaRPr>
          </a:p>
          <a:p>
            <a:pPr algn="ctr" defTabSz="914400"/>
            <a:r>
              <a:rPr lang="en-US" sz="1100" b="1" dirty="0">
                <a:solidFill>
                  <a:srgbClr val="C00000"/>
                </a:solidFill>
                <a:latin typeface="Arial" panose="020B0604020202020204" pitchFamily="34" charset="0"/>
                <a:ea typeface="맑은 고딕"/>
                <a:cs typeface="Arial" panose="020B0604020202020204" pitchFamily="34" charset="0"/>
              </a:rPr>
              <a:t>(Mar. '28)</a:t>
            </a:r>
          </a:p>
        </p:txBody>
      </p:sp>
      <p:sp>
        <p:nvSpPr>
          <p:cNvPr id="36" name="TextBox 35"/>
          <p:cNvSpPr txBox="1"/>
          <p:nvPr/>
        </p:nvSpPr>
        <p:spPr>
          <a:xfrm>
            <a:off x="706392" y="4647631"/>
            <a:ext cx="2116852" cy="307777"/>
          </a:xfrm>
          <a:prstGeom prst="rect">
            <a:avLst/>
          </a:prstGeom>
          <a:noFill/>
        </p:spPr>
        <p:txBody>
          <a:bodyPr wrap="square" rtlCol="0">
            <a:spAutoFit/>
          </a:bodyPr>
          <a:lstStyle/>
          <a:p>
            <a:pPr algn="r"/>
            <a:r>
              <a:rPr lang="en-US" sz="1400" b="1" dirty="0">
                <a:solidFill>
                  <a:srgbClr val="C00000"/>
                </a:solidFill>
              </a:rPr>
              <a:t>Option 2 (+1 year)</a:t>
            </a:r>
          </a:p>
        </p:txBody>
      </p:sp>
      <p:sp>
        <p:nvSpPr>
          <p:cNvPr id="107" name="TextBox 106"/>
          <p:cNvSpPr txBox="1"/>
          <p:nvPr/>
        </p:nvSpPr>
        <p:spPr>
          <a:xfrm>
            <a:off x="5389637" y="4552162"/>
            <a:ext cx="782988" cy="276999"/>
          </a:xfrm>
          <a:prstGeom prst="rect">
            <a:avLst/>
          </a:prstGeom>
          <a:noFill/>
        </p:spPr>
        <p:txBody>
          <a:bodyPr wrap="square" rtlCol="0">
            <a:spAutoFit/>
          </a:bodyPr>
          <a:lstStyle/>
          <a:p>
            <a:pPr algn="ctr"/>
            <a:r>
              <a:rPr lang="en-US" sz="1200" b="1" dirty="0">
                <a:solidFill>
                  <a:srgbClr val="C00000"/>
                </a:solidFill>
              </a:rPr>
              <a:t>6 month</a:t>
            </a:r>
          </a:p>
        </p:txBody>
      </p:sp>
      <p:sp>
        <p:nvSpPr>
          <p:cNvPr id="108" name="TextBox 107"/>
          <p:cNvSpPr txBox="1"/>
          <p:nvPr/>
        </p:nvSpPr>
        <p:spPr>
          <a:xfrm>
            <a:off x="8652372" y="4521937"/>
            <a:ext cx="876966" cy="276999"/>
          </a:xfrm>
          <a:prstGeom prst="rect">
            <a:avLst/>
          </a:prstGeom>
          <a:noFill/>
        </p:spPr>
        <p:txBody>
          <a:bodyPr wrap="square" rtlCol="0">
            <a:spAutoFit/>
          </a:bodyPr>
          <a:lstStyle/>
          <a:p>
            <a:pPr algn="ctr"/>
            <a:r>
              <a:rPr lang="en-US" sz="1200" b="1" dirty="0">
                <a:solidFill>
                  <a:srgbClr val="C00000"/>
                </a:solidFill>
              </a:rPr>
              <a:t>6 month</a:t>
            </a:r>
          </a:p>
        </p:txBody>
      </p:sp>
      <p:sp>
        <p:nvSpPr>
          <p:cNvPr id="109" name="TextBox 108"/>
          <p:cNvSpPr txBox="1"/>
          <p:nvPr/>
        </p:nvSpPr>
        <p:spPr>
          <a:xfrm>
            <a:off x="5717348" y="4265586"/>
            <a:ext cx="1295420" cy="430887"/>
          </a:xfrm>
          <a:prstGeom prst="rect">
            <a:avLst/>
          </a:prstGeom>
          <a:noFill/>
        </p:spPr>
        <p:txBody>
          <a:bodyPr wrap="square" rtlCol="0" anchor="t">
            <a:spAutoFit/>
          </a:bodyPr>
          <a:lstStyle/>
          <a:p>
            <a:pPr algn="ctr" defTabSz="914400"/>
            <a:r>
              <a:rPr lang="en-US" sz="1100" b="1" dirty="0">
                <a:solidFill>
                  <a:srgbClr val="C00000"/>
                </a:solidFill>
                <a:latin typeface="Arial" panose="020B0604020202020204" pitchFamily="34" charset="0"/>
                <a:ea typeface="맑은 고딕"/>
                <a:cs typeface="Arial" panose="020B0604020202020204" pitchFamily="34" charset="0"/>
              </a:rPr>
              <a:t>D1.0</a:t>
            </a:r>
          </a:p>
          <a:p>
            <a:pPr algn="ctr" defTabSz="914400"/>
            <a:r>
              <a:rPr lang="en-US" sz="1100" b="1" dirty="0">
                <a:solidFill>
                  <a:srgbClr val="C00000"/>
                </a:solidFill>
                <a:latin typeface="Arial" panose="020B0604020202020204" pitchFamily="34" charset="0"/>
                <a:ea typeface="맑은 고딕"/>
                <a:cs typeface="Arial" panose="020B0604020202020204" pitchFamily="34" charset="0"/>
              </a:rPr>
              <a:t>(Jul. '26)</a:t>
            </a:r>
          </a:p>
        </p:txBody>
      </p:sp>
      <p:cxnSp>
        <p:nvCxnSpPr>
          <p:cNvPr id="111" name="직선 화살표 연결선 110"/>
          <p:cNvCxnSpPr>
            <a:cxnSpLocks/>
          </p:cNvCxnSpPr>
          <p:nvPr/>
        </p:nvCxnSpPr>
        <p:spPr bwMode="auto">
          <a:xfrm>
            <a:off x="6353606" y="4807018"/>
            <a:ext cx="2131733" cy="0"/>
          </a:xfrm>
          <a:prstGeom prst="straightConnector1">
            <a:avLst/>
          </a:prstGeom>
          <a:solidFill>
            <a:schemeClr val="accent1"/>
          </a:solidFill>
          <a:ln w="12700" cap="flat" cmpd="sng" algn="ctr">
            <a:solidFill>
              <a:srgbClr val="C00000"/>
            </a:solidFill>
            <a:prstDash val="solid"/>
            <a:round/>
            <a:headEnd type="triangle"/>
            <a:tailEnd type="triangle"/>
          </a:ln>
          <a:effectLst/>
        </p:spPr>
      </p:cxnSp>
      <p:sp>
        <p:nvSpPr>
          <p:cNvPr id="117" name="TextBox 116"/>
          <p:cNvSpPr txBox="1"/>
          <p:nvPr/>
        </p:nvSpPr>
        <p:spPr>
          <a:xfrm>
            <a:off x="7017555" y="4541342"/>
            <a:ext cx="885418" cy="276999"/>
          </a:xfrm>
          <a:prstGeom prst="rect">
            <a:avLst/>
          </a:prstGeom>
          <a:noFill/>
        </p:spPr>
        <p:txBody>
          <a:bodyPr wrap="square" rtlCol="0">
            <a:spAutoFit/>
          </a:bodyPr>
          <a:lstStyle/>
          <a:p>
            <a:pPr algn="ctr"/>
            <a:r>
              <a:rPr lang="en-US" sz="1200" b="1" dirty="0">
                <a:solidFill>
                  <a:srgbClr val="C00000"/>
                </a:solidFill>
              </a:rPr>
              <a:t>12 month</a:t>
            </a:r>
          </a:p>
        </p:txBody>
      </p:sp>
      <p:cxnSp>
        <p:nvCxnSpPr>
          <p:cNvPr id="118" name="직선 화살표 연결선 117"/>
          <p:cNvCxnSpPr>
            <a:cxnSpLocks/>
            <a:stCxn id="106" idx="2"/>
          </p:cNvCxnSpPr>
          <p:nvPr/>
        </p:nvCxnSpPr>
        <p:spPr>
          <a:xfrm flipH="1">
            <a:off x="9754019" y="4805566"/>
            <a:ext cx="4842" cy="1210322"/>
          </a:xfrm>
          <a:prstGeom prst="straightConnector1">
            <a:avLst/>
          </a:prstGeom>
          <a:noFill/>
          <a:ln w="12700" cap="flat" cmpd="sng" algn="ctr">
            <a:solidFill>
              <a:schemeClr val="bg1">
                <a:lumMod val="75000"/>
              </a:schemeClr>
            </a:solidFill>
            <a:prstDash val="sysDot"/>
            <a:miter lim="800000"/>
          </a:ln>
          <a:effectLst/>
        </p:spPr>
      </p:cxnSp>
      <p:cxnSp>
        <p:nvCxnSpPr>
          <p:cNvPr id="79" name="직선 연결선 78"/>
          <p:cNvCxnSpPr/>
          <p:nvPr/>
        </p:nvCxnSpPr>
        <p:spPr>
          <a:xfrm>
            <a:off x="11181309" y="5954091"/>
            <a:ext cx="0" cy="180000"/>
          </a:xfrm>
          <a:prstGeom prst="line">
            <a:avLst/>
          </a:prstGeom>
          <a:noFill/>
          <a:ln w="19050" cap="flat" cmpd="sng" algn="ctr">
            <a:solidFill>
              <a:srgbClr val="156082"/>
            </a:solidFill>
            <a:prstDash val="solid"/>
            <a:miter lim="800000"/>
          </a:ln>
          <a:effectLst/>
        </p:spPr>
      </p:cxnSp>
      <p:sp>
        <p:nvSpPr>
          <p:cNvPr id="81" name="TextBox 80"/>
          <p:cNvSpPr txBox="1"/>
          <p:nvPr/>
        </p:nvSpPr>
        <p:spPr>
          <a:xfrm>
            <a:off x="10793381" y="6141275"/>
            <a:ext cx="770942" cy="307777"/>
          </a:xfrm>
          <a:prstGeom prst="rect">
            <a:avLst/>
          </a:prstGeom>
          <a:noFill/>
        </p:spPr>
        <p:txBody>
          <a:bodyPr wrap="square" rtlCol="0">
            <a:spAutoFit/>
          </a:bodyPr>
          <a:lstStyle/>
          <a:p>
            <a:pPr algn="ctr" defTabSz="914400" latinLnBrk="1"/>
            <a:r>
              <a:rPr lang="en-US" sz="1400" b="1" dirty="0">
                <a:solidFill>
                  <a:prstClr val="black"/>
                </a:solidFill>
                <a:latin typeface="Arial" panose="020B0604020202020204" pitchFamily="34" charset="0"/>
                <a:ea typeface="맑은 고딕"/>
                <a:cs typeface="Arial" panose="020B0604020202020204" pitchFamily="34" charset="0"/>
              </a:rPr>
              <a:t>2029</a:t>
            </a:r>
          </a:p>
        </p:txBody>
      </p:sp>
      <p:sp>
        <p:nvSpPr>
          <p:cNvPr id="82" name="TextBox 81"/>
          <p:cNvSpPr txBox="1"/>
          <p:nvPr/>
        </p:nvSpPr>
        <p:spPr>
          <a:xfrm>
            <a:off x="901325" y="3987335"/>
            <a:ext cx="2018081" cy="307777"/>
          </a:xfrm>
          <a:prstGeom prst="rect">
            <a:avLst/>
          </a:prstGeom>
          <a:noFill/>
        </p:spPr>
        <p:txBody>
          <a:bodyPr wrap="square" rtlCol="0">
            <a:spAutoFit/>
          </a:bodyPr>
          <a:lstStyle/>
          <a:p>
            <a:pPr algn="r"/>
            <a:r>
              <a:rPr lang="en-US" sz="1400" b="1" dirty="0"/>
              <a:t>Option 1 (PAR timeline)</a:t>
            </a:r>
          </a:p>
        </p:txBody>
      </p:sp>
      <p:cxnSp>
        <p:nvCxnSpPr>
          <p:cNvPr id="87" name="직선 화살표 연결선 86"/>
          <p:cNvCxnSpPr>
            <a:cxnSpLocks/>
          </p:cNvCxnSpPr>
          <p:nvPr/>
        </p:nvCxnSpPr>
        <p:spPr bwMode="auto">
          <a:xfrm>
            <a:off x="3305773" y="5559226"/>
            <a:ext cx="3059285" cy="0"/>
          </a:xfrm>
          <a:prstGeom prst="straightConnector1">
            <a:avLst/>
          </a:prstGeom>
          <a:solidFill>
            <a:schemeClr val="accent1"/>
          </a:solidFill>
          <a:ln w="12700" cap="flat" cmpd="sng" algn="ctr">
            <a:solidFill>
              <a:srgbClr val="0070C0"/>
            </a:solidFill>
            <a:prstDash val="solid"/>
            <a:round/>
            <a:headEnd type="triangle"/>
            <a:tailEnd type="triangle"/>
          </a:ln>
          <a:effectLst/>
        </p:spPr>
      </p:cxnSp>
      <p:sp>
        <p:nvSpPr>
          <p:cNvPr id="88" name="TextBox 87"/>
          <p:cNvSpPr txBox="1"/>
          <p:nvPr/>
        </p:nvSpPr>
        <p:spPr>
          <a:xfrm>
            <a:off x="4686949" y="5282227"/>
            <a:ext cx="1218378" cy="276999"/>
          </a:xfrm>
          <a:prstGeom prst="rect">
            <a:avLst/>
          </a:prstGeom>
          <a:noFill/>
        </p:spPr>
        <p:txBody>
          <a:bodyPr wrap="square" rtlCol="0">
            <a:spAutoFit/>
          </a:bodyPr>
          <a:lstStyle/>
          <a:p>
            <a:pPr algn="ctr"/>
            <a:r>
              <a:rPr lang="en-US" sz="1200" b="1" dirty="0">
                <a:solidFill>
                  <a:srgbClr val="0070C0"/>
                </a:solidFill>
              </a:rPr>
              <a:t>16 month</a:t>
            </a:r>
          </a:p>
        </p:txBody>
      </p:sp>
      <p:sp>
        <p:nvSpPr>
          <p:cNvPr id="91" name="TextBox 90"/>
          <p:cNvSpPr txBox="1"/>
          <p:nvPr/>
        </p:nvSpPr>
        <p:spPr>
          <a:xfrm>
            <a:off x="8013558" y="5093645"/>
            <a:ext cx="969044" cy="430887"/>
          </a:xfrm>
          <a:prstGeom prst="rect">
            <a:avLst/>
          </a:prstGeom>
          <a:noFill/>
        </p:spPr>
        <p:txBody>
          <a:bodyPr wrap="square" rtlCol="0" anchor="t">
            <a:spAutoFit/>
          </a:bodyPr>
          <a:lstStyle/>
          <a:p>
            <a:pPr algn="ctr" defTabSz="914400"/>
            <a:r>
              <a:rPr lang="en-US" sz="1100" b="1" dirty="0">
                <a:solidFill>
                  <a:srgbClr val="0070C0"/>
                </a:solidFill>
                <a:latin typeface="Arial" panose="020B0604020202020204" pitchFamily="34" charset="0"/>
                <a:ea typeface="맑은 고딕"/>
                <a:cs typeface="Arial" panose="020B0604020202020204" pitchFamily="34" charset="0"/>
              </a:rPr>
              <a:t>D1.0</a:t>
            </a:r>
          </a:p>
          <a:p>
            <a:pPr algn="ctr" defTabSz="914400"/>
            <a:r>
              <a:rPr lang="en-US" sz="1100" b="1" dirty="0">
                <a:solidFill>
                  <a:srgbClr val="0070C0"/>
                </a:solidFill>
                <a:latin typeface="Arial" panose="020B0604020202020204" pitchFamily="34" charset="0"/>
                <a:ea typeface="맑은 고딕"/>
                <a:cs typeface="Arial" panose="020B0604020202020204" pitchFamily="34" charset="0"/>
              </a:rPr>
              <a:t>(Jul. '27)</a:t>
            </a:r>
          </a:p>
        </p:txBody>
      </p:sp>
      <p:sp>
        <p:nvSpPr>
          <p:cNvPr id="94" name="TextBox 93"/>
          <p:cNvSpPr txBox="1"/>
          <p:nvPr/>
        </p:nvSpPr>
        <p:spPr>
          <a:xfrm>
            <a:off x="606494" y="5344858"/>
            <a:ext cx="2288946" cy="307777"/>
          </a:xfrm>
          <a:prstGeom prst="rect">
            <a:avLst/>
          </a:prstGeom>
          <a:noFill/>
        </p:spPr>
        <p:txBody>
          <a:bodyPr wrap="square" rtlCol="0">
            <a:spAutoFit/>
          </a:bodyPr>
          <a:lstStyle/>
          <a:p>
            <a:pPr algn="r"/>
            <a:r>
              <a:rPr lang="en-US" sz="1400" b="1" dirty="0">
                <a:solidFill>
                  <a:srgbClr val="0070C0"/>
                </a:solidFill>
              </a:rPr>
              <a:t>Option 3 (+2 years)</a:t>
            </a:r>
          </a:p>
        </p:txBody>
      </p:sp>
      <p:sp>
        <p:nvSpPr>
          <p:cNvPr id="104" name="TextBox 103"/>
          <p:cNvSpPr txBox="1"/>
          <p:nvPr/>
        </p:nvSpPr>
        <p:spPr>
          <a:xfrm>
            <a:off x="5713319" y="5080625"/>
            <a:ext cx="1295420" cy="430887"/>
          </a:xfrm>
          <a:prstGeom prst="rect">
            <a:avLst/>
          </a:prstGeom>
          <a:noFill/>
        </p:spPr>
        <p:txBody>
          <a:bodyPr wrap="square" rtlCol="0" anchor="t">
            <a:spAutoFit/>
          </a:bodyPr>
          <a:lstStyle/>
          <a:p>
            <a:pPr algn="ctr" defTabSz="914400"/>
            <a:r>
              <a:rPr lang="en-US" sz="1100" b="1" dirty="0">
                <a:solidFill>
                  <a:srgbClr val="0070C0"/>
                </a:solidFill>
                <a:latin typeface="Arial" panose="020B0604020202020204" pitchFamily="34" charset="0"/>
                <a:ea typeface="맑은 고딕"/>
                <a:cs typeface="Arial" panose="020B0604020202020204" pitchFamily="34" charset="0"/>
              </a:rPr>
              <a:t>D0.1</a:t>
            </a:r>
          </a:p>
          <a:p>
            <a:pPr algn="ctr" defTabSz="914400"/>
            <a:r>
              <a:rPr lang="en-US" sz="1100" b="1" dirty="0">
                <a:solidFill>
                  <a:srgbClr val="0070C0"/>
                </a:solidFill>
                <a:latin typeface="Arial" panose="020B0604020202020204" pitchFamily="34" charset="0"/>
                <a:ea typeface="맑은 고딕"/>
                <a:cs typeface="Arial" panose="020B0604020202020204" pitchFamily="34" charset="0"/>
              </a:rPr>
              <a:t>(Jul. '26)</a:t>
            </a:r>
          </a:p>
        </p:txBody>
      </p:sp>
      <p:cxnSp>
        <p:nvCxnSpPr>
          <p:cNvPr id="113" name="직선 화살표 연결선 112"/>
          <p:cNvCxnSpPr>
            <a:cxnSpLocks/>
          </p:cNvCxnSpPr>
          <p:nvPr/>
        </p:nvCxnSpPr>
        <p:spPr bwMode="auto">
          <a:xfrm>
            <a:off x="6366722" y="5567064"/>
            <a:ext cx="2118617" cy="0"/>
          </a:xfrm>
          <a:prstGeom prst="straightConnector1">
            <a:avLst/>
          </a:prstGeom>
          <a:solidFill>
            <a:schemeClr val="accent1"/>
          </a:solidFill>
          <a:ln w="12700" cap="flat" cmpd="sng" algn="ctr">
            <a:solidFill>
              <a:srgbClr val="0070C0"/>
            </a:solidFill>
            <a:prstDash val="solid"/>
            <a:round/>
            <a:headEnd type="triangle"/>
            <a:tailEnd type="triangle"/>
          </a:ln>
          <a:effectLst/>
        </p:spPr>
      </p:cxnSp>
      <p:sp>
        <p:nvSpPr>
          <p:cNvPr id="115" name="TextBox 114"/>
          <p:cNvSpPr txBox="1"/>
          <p:nvPr/>
        </p:nvSpPr>
        <p:spPr>
          <a:xfrm>
            <a:off x="7028119" y="5293458"/>
            <a:ext cx="885418" cy="276999"/>
          </a:xfrm>
          <a:prstGeom prst="rect">
            <a:avLst/>
          </a:prstGeom>
          <a:noFill/>
        </p:spPr>
        <p:txBody>
          <a:bodyPr wrap="square" rtlCol="0">
            <a:spAutoFit/>
          </a:bodyPr>
          <a:lstStyle/>
          <a:p>
            <a:pPr algn="ctr"/>
            <a:r>
              <a:rPr lang="en-US" sz="1200" b="1" dirty="0">
                <a:solidFill>
                  <a:srgbClr val="0070C0"/>
                </a:solidFill>
              </a:rPr>
              <a:t>12 month</a:t>
            </a:r>
          </a:p>
        </p:txBody>
      </p:sp>
      <p:sp>
        <p:nvSpPr>
          <p:cNvPr id="116" name="TextBox 115"/>
          <p:cNvSpPr txBox="1"/>
          <p:nvPr/>
        </p:nvSpPr>
        <p:spPr>
          <a:xfrm>
            <a:off x="9879678" y="5081342"/>
            <a:ext cx="969044" cy="430887"/>
          </a:xfrm>
          <a:prstGeom prst="rect">
            <a:avLst/>
          </a:prstGeom>
          <a:noFill/>
        </p:spPr>
        <p:txBody>
          <a:bodyPr wrap="square" rtlCol="0" anchor="t">
            <a:spAutoFit/>
          </a:bodyPr>
          <a:lstStyle/>
          <a:p>
            <a:pPr algn="ctr" defTabSz="914400"/>
            <a:r>
              <a:rPr lang="en-US" sz="1100" b="1" dirty="0">
                <a:solidFill>
                  <a:srgbClr val="0070C0"/>
                </a:solidFill>
                <a:latin typeface="Arial" panose="020B0604020202020204" pitchFamily="34" charset="0"/>
                <a:ea typeface="맑은 고딕"/>
                <a:cs typeface="Arial" panose="020B0604020202020204" pitchFamily="34" charset="0"/>
              </a:rPr>
              <a:t>D4.0</a:t>
            </a:r>
          </a:p>
          <a:p>
            <a:pPr algn="ctr" defTabSz="914400"/>
            <a:r>
              <a:rPr lang="en-US" sz="1100" b="1" dirty="0">
                <a:solidFill>
                  <a:srgbClr val="0070C0"/>
                </a:solidFill>
                <a:latin typeface="Arial" panose="020B0604020202020204" pitchFamily="34" charset="0"/>
                <a:ea typeface="맑은 고딕"/>
                <a:cs typeface="Arial" panose="020B0604020202020204" pitchFamily="34" charset="0"/>
              </a:rPr>
              <a:t>(Jul. '28)</a:t>
            </a:r>
          </a:p>
        </p:txBody>
      </p:sp>
      <p:cxnSp>
        <p:nvCxnSpPr>
          <p:cNvPr id="119" name="직선 화살표 연결선 118"/>
          <p:cNvCxnSpPr>
            <a:cxnSpLocks/>
          </p:cNvCxnSpPr>
          <p:nvPr/>
        </p:nvCxnSpPr>
        <p:spPr bwMode="auto">
          <a:xfrm>
            <a:off x="10470231" y="5574367"/>
            <a:ext cx="1075066" cy="0"/>
          </a:xfrm>
          <a:prstGeom prst="straightConnector1">
            <a:avLst/>
          </a:prstGeom>
          <a:solidFill>
            <a:schemeClr val="accent1"/>
          </a:solidFill>
          <a:ln w="12700" cap="flat" cmpd="sng" algn="ctr">
            <a:solidFill>
              <a:srgbClr val="0070C0"/>
            </a:solidFill>
            <a:prstDash val="solid"/>
            <a:round/>
            <a:headEnd type="triangle"/>
            <a:tailEnd type="triangle"/>
          </a:ln>
          <a:effectLst/>
        </p:spPr>
      </p:cxnSp>
      <p:sp>
        <p:nvSpPr>
          <p:cNvPr id="120" name="TextBox 119"/>
          <p:cNvSpPr txBox="1"/>
          <p:nvPr/>
        </p:nvSpPr>
        <p:spPr>
          <a:xfrm>
            <a:off x="11059389" y="4917945"/>
            <a:ext cx="1015037" cy="600164"/>
          </a:xfrm>
          <a:prstGeom prst="rect">
            <a:avLst/>
          </a:prstGeom>
          <a:noFill/>
        </p:spPr>
        <p:txBody>
          <a:bodyPr wrap="square" rtlCol="0" anchor="t">
            <a:spAutoFit/>
          </a:bodyPr>
          <a:lstStyle/>
          <a:p>
            <a:pPr algn="ctr" defTabSz="914400"/>
            <a:r>
              <a:rPr lang="en-US" sz="1100" b="1" dirty="0">
                <a:solidFill>
                  <a:srgbClr val="0070C0"/>
                </a:solidFill>
                <a:latin typeface="Arial" panose="020B0604020202020204" pitchFamily="34" charset="0"/>
                <a:ea typeface="맑은 고딕"/>
                <a:cs typeface="Arial" panose="020B0604020202020204" pitchFamily="34" charset="0"/>
              </a:rPr>
              <a:t>Submittal to </a:t>
            </a:r>
            <a:r>
              <a:rPr lang="en-US" sz="1100" b="1" dirty="0" err="1">
                <a:solidFill>
                  <a:srgbClr val="0070C0"/>
                </a:solidFill>
                <a:latin typeface="Arial" panose="020B0604020202020204" pitchFamily="34" charset="0"/>
                <a:ea typeface="맑은 고딕"/>
                <a:cs typeface="Arial" panose="020B0604020202020204" pitchFamily="34" charset="0"/>
              </a:rPr>
              <a:t>RevCom</a:t>
            </a:r>
            <a:endParaRPr lang="en-US" sz="1100" b="1" dirty="0">
              <a:solidFill>
                <a:srgbClr val="0070C0"/>
              </a:solidFill>
              <a:latin typeface="Arial" panose="020B0604020202020204" pitchFamily="34" charset="0"/>
              <a:ea typeface="맑은 고딕"/>
              <a:cs typeface="Arial" panose="020B0604020202020204" pitchFamily="34" charset="0"/>
            </a:endParaRPr>
          </a:p>
          <a:p>
            <a:pPr algn="ctr" defTabSz="914400"/>
            <a:r>
              <a:rPr lang="en-US" sz="1100" b="1" dirty="0">
                <a:solidFill>
                  <a:srgbClr val="0070C0"/>
                </a:solidFill>
                <a:latin typeface="Arial" panose="020B0604020202020204" pitchFamily="34" charset="0"/>
                <a:ea typeface="맑은 고딕"/>
                <a:cs typeface="Arial" panose="020B0604020202020204" pitchFamily="34" charset="0"/>
              </a:rPr>
              <a:t>(Mar. '29)</a:t>
            </a:r>
          </a:p>
        </p:txBody>
      </p:sp>
      <p:sp>
        <p:nvSpPr>
          <p:cNvPr id="121" name="TextBox 120"/>
          <p:cNvSpPr txBox="1"/>
          <p:nvPr/>
        </p:nvSpPr>
        <p:spPr>
          <a:xfrm>
            <a:off x="10526701" y="5293458"/>
            <a:ext cx="876966" cy="276999"/>
          </a:xfrm>
          <a:prstGeom prst="rect">
            <a:avLst/>
          </a:prstGeom>
          <a:noFill/>
        </p:spPr>
        <p:txBody>
          <a:bodyPr wrap="square" rtlCol="0">
            <a:spAutoFit/>
          </a:bodyPr>
          <a:lstStyle/>
          <a:p>
            <a:pPr algn="ctr"/>
            <a:r>
              <a:rPr lang="en-US" sz="1200" b="1" dirty="0">
                <a:solidFill>
                  <a:srgbClr val="0070C0"/>
                </a:solidFill>
              </a:rPr>
              <a:t>6 month</a:t>
            </a:r>
          </a:p>
        </p:txBody>
      </p:sp>
      <p:cxnSp>
        <p:nvCxnSpPr>
          <p:cNvPr id="122" name="직선 화살표 연결선 121"/>
          <p:cNvCxnSpPr>
            <a:cxnSpLocks/>
          </p:cNvCxnSpPr>
          <p:nvPr/>
        </p:nvCxnSpPr>
        <p:spPr bwMode="auto">
          <a:xfrm>
            <a:off x="8492523" y="5574367"/>
            <a:ext cx="1961657" cy="0"/>
          </a:xfrm>
          <a:prstGeom prst="straightConnector1">
            <a:avLst/>
          </a:prstGeom>
          <a:solidFill>
            <a:schemeClr val="accent1"/>
          </a:solidFill>
          <a:ln w="12700" cap="flat" cmpd="sng" algn="ctr">
            <a:solidFill>
              <a:srgbClr val="0070C0"/>
            </a:solidFill>
            <a:prstDash val="solid"/>
            <a:round/>
            <a:headEnd type="triangle"/>
            <a:tailEnd type="triangle"/>
          </a:ln>
          <a:effectLst/>
        </p:spPr>
      </p:cxnSp>
      <p:sp>
        <p:nvSpPr>
          <p:cNvPr id="123" name="TextBox 122"/>
          <p:cNvSpPr txBox="1"/>
          <p:nvPr/>
        </p:nvSpPr>
        <p:spPr>
          <a:xfrm>
            <a:off x="9092323" y="5300761"/>
            <a:ext cx="885418" cy="276999"/>
          </a:xfrm>
          <a:prstGeom prst="rect">
            <a:avLst/>
          </a:prstGeom>
          <a:noFill/>
        </p:spPr>
        <p:txBody>
          <a:bodyPr wrap="square" rtlCol="0">
            <a:spAutoFit/>
          </a:bodyPr>
          <a:lstStyle/>
          <a:p>
            <a:pPr algn="ctr"/>
            <a:r>
              <a:rPr lang="en-US" sz="1200" b="1" dirty="0">
                <a:solidFill>
                  <a:srgbClr val="0070C0"/>
                </a:solidFill>
              </a:rPr>
              <a:t>12 month</a:t>
            </a:r>
          </a:p>
        </p:txBody>
      </p:sp>
      <p:cxnSp>
        <p:nvCxnSpPr>
          <p:cNvPr id="124" name="직선 화살표 연결선 123"/>
          <p:cNvCxnSpPr>
            <a:cxnSpLocks/>
          </p:cNvCxnSpPr>
          <p:nvPr/>
        </p:nvCxnSpPr>
        <p:spPr>
          <a:xfrm>
            <a:off x="10470083" y="5567754"/>
            <a:ext cx="1" cy="450414"/>
          </a:xfrm>
          <a:prstGeom prst="straightConnector1">
            <a:avLst/>
          </a:prstGeom>
          <a:noFill/>
          <a:ln w="12700" cap="flat" cmpd="sng" algn="ctr">
            <a:solidFill>
              <a:schemeClr val="bg1">
                <a:lumMod val="75000"/>
              </a:schemeClr>
            </a:solidFill>
            <a:prstDash val="sysDot"/>
            <a:miter lim="800000"/>
          </a:ln>
          <a:effectLst/>
        </p:spPr>
      </p:cxnSp>
      <p:cxnSp>
        <p:nvCxnSpPr>
          <p:cNvPr id="132" name="직선 화살표 연결선 131"/>
          <p:cNvCxnSpPr>
            <a:cxnSpLocks/>
          </p:cNvCxnSpPr>
          <p:nvPr/>
        </p:nvCxnSpPr>
        <p:spPr>
          <a:xfrm>
            <a:off x="11545297" y="5632842"/>
            <a:ext cx="1190" cy="411249"/>
          </a:xfrm>
          <a:prstGeom prst="straightConnector1">
            <a:avLst/>
          </a:prstGeom>
          <a:noFill/>
          <a:ln w="12700" cap="flat" cmpd="sng" algn="ctr">
            <a:solidFill>
              <a:schemeClr val="bg1">
                <a:lumMod val="75000"/>
              </a:schemeClr>
            </a:solidFill>
            <a:prstDash val="sysDot"/>
            <a:miter lim="800000"/>
          </a:ln>
          <a:effectLst/>
        </p:spPr>
      </p:cxnSp>
      <p:sp>
        <p:nvSpPr>
          <p:cNvPr id="133" name="TextBox 132"/>
          <p:cNvSpPr txBox="1"/>
          <p:nvPr/>
        </p:nvSpPr>
        <p:spPr>
          <a:xfrm>
            <a:off x="4332000" y="3561398"/>
            <a:ext cx="542702" cy="261610"/>
          </a:xfrm>
          <a:prstGeom prst="rect">
            <a:avLst/>
          </a:prstGeom>
          <a:noFill/>
        </p:spPr>
        <p:txBody>
          <a:bodyPr wrap="square" rtlCol="0" anchor="t">
            <a:spAutoFit/>
          </a:bodyPr>
          <a:lstStyle/>
          <a:p>
            <a:pPr algn="ctr" defTabSz="914400"/>
            <a:r>
              <a:rPr lang="en-US" sz="1100" b="1" dirty="0">
                <a:latin typeface="Arial" panose="020B0604020202020204" pitchFamily="34" charset="0"/>
                <a:ea typeface="맑은 고딕"/>
                <a:cs typeface="Arial" panose="020B0604020202020204" pitchFamily="34" charset="0"/>
              </a:rPr>
              <a:t>D0.1</a:t>
            </a:r>
          </a:p>
        </p:txBody>
      </p:sp>
      <p:sp>
        <p:nvSpPr>
          <p:cNvPr id="134" name="TextBox 133"/>
          <p:cNvSpPr txBox="1"/>
          <p:nvPr/>
        </p:nvSpPr>
        <p:spPr>
          <a:xfrm>
            <a:off x="5293814" y="3556202"/>
            <a:ext cx="542702" cy="261610"/>
          </a:xfrm>
          <a:prstGeom prst="rect">
            <a:avLst/>
          </a:prstGeom>
          <a:noFill/>
        </p:spPr>
        <p:txBody>
          <a:bodyPr wrap="square" rtlCol="0" anchor="t">
            <a:spAutoFit/>
          </a:bodyPr>
          <a:lstStyle/>
          <a:p>
            <a:pPr algn="ctr" defTabSz="914400"/>
            <a:r>
              <a:rPr lang="en-US" sz="1100" b="1" dirty="0">
                <a:latin typeface="Arial" panose="020B0604020202020204" pitchFamily="34" charset="0"/>
                <a:ea typeface="맑은 고딕"/>
                <a:cs typeface="Arial" panose="020B0604020202020204" pitchFamily="34" charset="0"/>
              </a:rPr>
              <a:t>D1.0</a:t>
            </a:r>
          </a:p>
        </p:txBody>
      </p:sp>
      <p:cxnSp>
        <p:nvCxnSpPr>
          <p:cNvPr id="13" name="직선 화살표 연결선 12">
            <a:extLst>
              <a:ext uri="{FF2B5EF4-FFF2-40B4-BE49-F238E27FC236}">
                <a16:creationId xmlns:a16="http://schemas.microsoft.com/office/drawing/2014/main" id="{52A4E974-48B1-8CCB-DAEE-BF3D43C7EF81}"/>
              </a:ext>
            </a:extLst>
          </p:cNvPr>
          <p:cNvCxnSpPr>
            <a:cxnSpLocks/>
          </p:cNvCxnSpPr>
          <p:nvPr/>
        </p:nvCxnSpPr>
        <p:spPr>
          <a:xfrm flipH="1">
            <a:off x="3298153" y="4076406"/>
            <a:ext cx="7620" cy="1958340"/>
          </a:xfrm>
          <a:prstGeom prst="straightConnector1">
            <a:avLst/>
          </a:prstGeom>
          <a:noFill/>
          <a:ln w="12700" cap="flat" cmpd="sng" algn="ctr">
            <a:solidFill>
              <a:schemeClr val="tx1"/>
            </a:solidFill>
            <a:prstDash val="sysDot"/>
            <a:miter lim="800000"/>
          </a:ln>
          <a:effectLst/>
        </p:spPr>
      </p:cxnSp>
      <p:sp>
        <p:nvSpPr>
          <p:cNvPr id="16" name="TextBox 15">
            <a:extLst>
              <a:ext uri="{FF2B5EF4-FFF2-40B4-BE49-F238E27FC236}">
                <a16:creationId xmlns:a16="http://schemas.microsoft.com/office/drawing/2014/main" id="{49D6D963-543F-A7EF-6552-50EF30F5EBD8}"/>
              </a:ext>
            </a:extLst>
          </p:cNvPr>
          <p:cNvSpPr txBox="1"/>
          <p:nvPr/>
        </p:nvSpPr>
        <p:spPr>
          <a:xfrm>
            <a:off x="2840932" y="4078694"/>
            <a:ext cx="1028099" cy="430887"/>
          </a:xfrm>
          <a:prstGeom prst="rect">
            <a:avLst/>
          </a:prstGeom>
          <a:noFill/>
        </p:spPr>
        <p:txBody>
          <a:bodyPr wrap="square" rtlCol="0" anchor="t">
            <a:spAutoFit/>
          </a:bodyPr>
          <a:lstStyle/>
          <a:p>
            <a:pPr algn="ctr" defTabSz="914400"/>
            <a:r>
              <a:rPr lang="en-US" sz="1100" b="1" dirty="0">
                <a:latin typeface="Arial" panose="020B0604020202020204" pitchFamily="34" charset="0"/>
                <a:ea typeface="맑은 고딕"/>
                <a:cs typeface="Arial" panose="020B0604020202020204" pitchFamily="34" charset="0"/>
              </a:rPr>
              <a:t>Mar. </a:t>
            </a:r>
            <a:r>
              <a:rPr lang="en-US" altLang="ko-KR" sz="1100" b="1" dirty="0">
                <a:solidFill>
                  <a:prstClr val="black"/>
                </a:solidFill>
                <a:latin typeface="Arial" panose="020B0604020202020204" pitchFamily="34" charset="0"/>
                <a:ea typeface="맑은 고딕"/>
                <a:cs typeface="Arial" panose="020B0604020202020204" pitchFamily="34" charset="0"/>
              </a:rPr>
              <a:t>'</a:t>
            </a:r>
            <a:r>
              <a:rPr lang="en-US" sz="1100" b="1" dirty="0">
                <a:latin typeface="Arial" panose="020B0604020202020204" pitchFamily="34" charset="0"/>
                <a:ea typeface="맑은 고딕"/>
                <a:cs typeface="Arial" panose="020B0604020202020204" pitchFamily="34" charset="0"/>
              </a:rPr>
              <a:t>25 (now)</a:t>
            </a:r>
          </a:p>
        </p:txBody>
      </p:sp>
    </p:spTree>
    <p:extLst>
      <p:ext uri="{BB962C8B-B14F-4D97-AF65-F5344CB8AC3E}">
        <p14:creationId xmlns:p14="http://schemas.microsoft.com/office/powerpoint/2010/main" val="28286850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dirty="0"/>
              <a:t>Conclusion</a:t>
            </a:r>
          </a:p>
        </p:txBody>
      </p:sp>
      <p:sp>
        <p:nvSpPr>
          <p:cNvPr id="3" name="내용 개체 틀 2"/>
          <p:cNvSpPr>
            <a:spLocks noGrp="1"/>
          </p:cNvSpPr>
          <p:nvPr>
            <p:ph idx="1"/>
          </p:nvPr>
        </p:nvSpPr>
        <p:spPr>
          <a:xfrm>
            <a:off x="914400" y="1752600"/>
            <a:ext cx="10363200" cy="4722814"/>
          </a:xfrm>
        </p:spPr>
        <p:txBody>
          <a:bodyPr>
            <a:normAutofit fontScale="85000" lnSpcReduction="10000"/>
          </a:bodyPr>
          <a:lstStyle/>
          <a:p>
            <a:pPr>
              <a:lnSpc>
                <a:spcPct val="150000"/>
              </a:lnSpc>
            </a:pPr>
            <a:r>
              <a:rPr lang="en-US" altLang="ko-KR" dirty="0"/>
              <a:t>Various technical discussions have been studied in the IMMW SG, and now specific upper limits and mandatory sets of spatial stream, bandwidth, modulation, etc. need to be determined in consideration of target throughput and latency that support practical IMMW use cases</a:t>
            </a:r>
          </a:p>
          <a:p>
            <a:pPr>
              <a:lnSpc>
                <a:spcPct val="150000"/>
              </a:lnSpc>
            </a:pPr>
            <a:r>
              <a:rPr lang="en-US" altLang="ko-KR" dirty="0"/>
              <a:t>We need a more realistic and reasonable timeline for </a:t>
            </a:r>
            <a:r>
              <a:rPr lang="en-US" altLang="ko-KR" dirty="0" err="1"/>
              <a:t>TGbq</a:t>
            </a:r>
            <a:r>
              <a:rPr lang="en-US" altLang="ko-KR" dirty="0"/>
              <a:t> in consideration of the other TGs’ timelines, sufficient technical discussion period and comment resolution period</a:t>
            </a:r>
          </a:p>
          <a:p>
            <a:pPr lvl="1">
              <a:lnSpc>
                <a:spcPct val="150000"/>
              </a:lnSpc>
            </a:pPr>
            <a:r>
              <a:rPr lang="en-US" dirty="0"/>
              <a:t>D0.1</a:t>
            </a:r>
          </a:p>
          <a:p>
            <a:pPr lvl="2">
              <a:lnSpc>
                <a:spcPct val="150000"/>
              </a:lnSpc>
            </a:pPr>
            <a:r>
              <a:rPr lang="en-US" dirty="0"/>
              <a:t>Discussion on target performance metrics and which specific MAC/PHY features we can reuse for </a:t>
            </a:r>
            <a:r>
              <a:rPr lang="en-US" dirty="0" err="1"/>
              <a:t>TGbq</a:t>
            </a:r>
            <a:r>
              <a:rPr lang="en-US" dirty="0"/>
              <a:t> to achieve them</a:t>
            </a:r>
          </a:p>
          <a:p>
            <a:pPr lvl="2">
              <a:lnSpc>
                <a:spcPct val="150000"/>
              </a:lnSpc>
            </a:pPr>
            <a:r>
              <a:rPr lang="en-US" dirty="0"/>
              <a:t>MAC enhancement to support Multi-Link Operation for non-standalone </a:t>
            </a:r>
            <a:r>
              <a:rPr lang="en-US" dirty="0" err="1"/>
              <a:t>mmW</a:t>
            </a:r>
            <a:r>
              <a:rPr lang="en-US" dirty="0"/>
              <a:t> link</a:t>
            </a:r>
          </a:p>
          <a:p>
            <a:pPr lvl="1">
              <a:lnSpc>
                <a:spcPct val="150000"/>
              </a:lnSpc>
            </a:pPr>
            <a:r>
              <a:rPr lang="en-US" dirty="0"/>
              <a:t>D1.0 – D4.0: comment resolution period (it typically takes 1-2 years)</a:t>
            </a:r>
          </a:p>
        </p:txBody>
      </p:sp>
      <p:sp>
        <p:nvSpPr>
          <p:cNvPr id="4" name="슬라이드 번호 개체 틀 3"/>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9</a:t>
            </a:fld>
            <a:endParaRPr lang="en-US" altLang="ko-KR"/>
          </a:p>
        </p:txBody>
      </p:sp>
      <p:sp>
        <p:nvSpPr>
          <p:cNvPr id="5" name="바닥글 개체 틀 4"/>
          <p:cNvSpPr>
            <a:spLocks noGrp="1"/>
          </p:cNvSpPr>
          <p:nvPr>
            <p:ph type="ftr" sz="quarter" idx="3"/>
          </p:nvPr>
        </p:nvSpPr>
        <p:spPr/>
        <p:txBody>
          <a:bodyPr/>
          <a:lstStyle/>
          <a:p>
            <a:pPr>
              <a:defRPr/>
            </a:pPr>
            <a:r>
              <a:rPr lang="en-US" altLang="ko-KR"/>
              <a:t>Jonghoe Koo, Samsung Electronics</a:t>
            </a:r>
            <a:endParaRPr lang="en-US" altLang="ko-KR" dirty="0"/>
          </a:p>
        </p:txBody>
      </p:sp>
    </p:spTree>
    <p:extLst>
      <p:ext uri="{BB962C8B-B14F-4D97-AF65-F5344CB8AC3E}">
        <p14:creationId xmlns:p14="http://schemas.microsoft.com/office/powerpoint/2010/main" val="981366587"/>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noFill/>
        <a:ln w="12700" cap="flat" cmpd="sng" algn="ctr">
          <a:solidFill>
            <a:schemeClr val="tx1"/>
          </a:solidFill>
          <a:prstDash val="solid"/>
          <a:round/>
          <a:headEnd type="none" w="sm" len="sm"/>
          <a:tailEnd type="none" w="sm" len="sm"/>
        </a:ln>
        <a:effectLst/>
      </a:spPr>
      <a:bodyPr vert="horz" wrap="square" lIns="91440" tIns="45720" rIns="91440" bIns="45720" numCol="1" rtlCol="0"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맑은 고딕"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맑은 고딕"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120969</TotalTime>
  <Words>1887</Words>
  <Application>Microsoft Office PowerPoint</Application>
  <PresentationFormat>와이드스크린</PresentationFormat>
  <Paragraphs>252</Paragraphs>
  <Slides>12</Slides>
  <Notes>1</Notes>
  <HiddenSlides>0</HiddenSlides>
  <MMClips>0</MMClips>
  <ScaleCrop>false</ScaleCrop>
  <HeadingPairs>
    <vt:vector size="8" baseType="variant">
      <vt:variant>
        <vt:lpstr>사용한 글꼴</vt:lpstr>
      </vt:variant>
      <vt:variant>
        <vt:i4>4</vt:i4>
      </vt:variant>
      <vt:variant>
        <vt:lpstr>테마</vt:lpstr>
      </vt:variant>
      <vt:variant>
        <vt:i4>1</vt:i4>
      </vt:variant>
      <vt:variant>
        <vt:lpstr>포함된 OLE 서버</vt:lpstr>
      </vt:variant>
      <vt:variant>
        <vt:i4>1</vt:i4>
      </vt:variant>
      <vt:variant>
        <vt:lpstr>슬라이드 제목</vt:lpstr>
      </vt:variant>
      <vt:variant>
        <vt:i4>12</vt:i4>
      </vt:variant>
    </vt:vector>
  </HeadingPairs>
  <TitlesOfParts>
    <vt:vector size="18" baseType="lpstr">
      <vt:lpstr>굴림</vt:lpstr>
      <vt:lpstr>맑은 고딕</vt:lpstr>
      <vt:lpstr>Arial</vt:lpstr>
      <vt:lpstr>Times New Roman</vt:lpstr>
      <vt:lpstr>802-11-Submission</vt:lpstr>
      <vt:lpstr>Document</vt:lpstr>
      <vt:lpstr>IMMW for Mobile Device and TGbq timeline</vt:lpstr>
      <vt:lpstr>Introduction (IMMW PAR/CSD)</vt:lpstr>
      <vt:lpstr>IMMW SG Discussion Summary</vt:lpstr>
      <vt:lpstr>Use case and Considerations on Consumer Mobile Device</vt:lpstr>
      <vt:lpstr>Use case and Considerations on Consumer Mobile Device</vt:lpstr>
      <vt:lpstr>TBDs</vt:lpstr>
      <vt:lpstr>Other TGs’ Timelines (as a reference)</vt:lpstr>
      <vt:lpstr>Proposal: TGbq Timeline Adjustment</vt:lpstr>
      <vt:lpstr>Conclusion</vt:lpstr>
      <vt:lpstr>Reference</vt:lpstr>
      <vt:lpstr>Straw Poll #1</vt:lpstr>
      <vt:lpstr>Straw Poll #2</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IMMW for Mobile Device and TGbq timeline</dc:title>
  <dc:creator>Jonghoe Koo</dc:creator>
  <cp:lastModifiedBy>Jonghoe Koo</cp:lastModifiedBy>
  <cp:revision>610</cp:revision>
  <dcterms:created xsi:type="dcterms:W3CDTF">2024-02-21T05:50:27Z</dcterms:created>
  <dcterms:modified xsi:type="dcterms:W3CDTF">2025-03-12T05:53:13Z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NSCPROP">
    <vt:lpwstr>NSCCustomProperty</vt:lpwstr>
  </property>
</Properties>
</file>