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324" r:id="rId2"/>
    <p:sldId id="257" r:id="rId3"/>
    <p:sldId id="325" r:id="rId4"/>
    <p:sldId id="347" r:id="rId5"/>
    <p:sldId id="266" r:id="rId6"/>
    <p:sldId id="264" r:id="rId7"/>
    <p:sldId id="353" r:id="rId8"/>
    <p:sldId id="354" r:id="rId9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tephen McCann" initials="SM" lastIdx="10" clrIdx="0">
    <p:extLst>
      <p:ext uri="{19B8F6BF-5375-455C-9EA6-DF929625EA0E}">
        <p15:presenceInfo xmlns:p15="http://schemas.microsoft.com/office/powerpoint/2012/main" userId="S-1-5-21-147214757-305610072-1517763936-7933830" providerId="AD"/>
      </p:ext>
    </p:extLst>
  </p:cmAuthor>
  <p:cmAuthor id="2" name="xuyue (I)" initials="x(" lastIdx="8" clrIdx="1">
    <p:extLst>
      <p:ext uri="{19B8F6BF-5375-455C-9EA6-DF929625EA0E}">
        <p15:presenceInfo xmlns:p15="http://schemas.microsoft.com/office/powerpoint/2012/main" userId="S-1-5-21-147214757-305610072-1517763936-961086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中度样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中度样式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793D81CF-94F2-401A-BA57-92F5A7B2D0C5}" styleName="中度样式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1E171933-4619-4E11-9A3F-F7608DF75F80}" styleName="中度样式 1 - 强调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7E9639D4-E3E2-4D34-9284-5A2195B3D0D7}" styleName="浅色样式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775DCB02-9BB8-47FD-8907-85C794F793BA}" styleName="主题样式 1 - 强调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17292A2E-F333-43FB-9621-5CBBE7FDCDCB}" styleName="浅色样式 2 - 强调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E269D01E-BC32-4049-B463-5C60D7B0CCD2}" styleName="主题样式 2 - 强调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1E4AEA4-8DFA-4A89-87EB-49C32662AFE0}" styleName="中度样式 2 - 强调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CAF9ED-07DC-4A11-8D7F-57B35C25682E}" styleName="中度样式 1 - 强调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3296810-A885-4BE3-A3E7-6D5BEEA58F35}" styleName="中度样式 2 - 强调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5BE263C-DBD7-4A20-BB59-AAB30ACAA65A}" styleName="中度样式 3 - 强调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A488322-F2BA-4B5B-9748-0D474271808F}" styleName="中度样式 3 - 强调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0A1B5D5-9B99-4C35-A422-299274C87663}" styleName="中度样式 1 - 强调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69CF1AB2-1976-4502-BF36-3FF5EA218861}" styleName="中度样式 4 - 强调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A107856-5554-42FB-B03E-39F5DBC370BA}" styleName="中度样式 4 - 强调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3C2FFA5D-87B4-456A-9821-1D502468CF0F}" styleName="主题样式 1 - 强调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B4B98B0-60AC-42C2-AFA5-B58CD77FA1E5}" styleName="浅色样式 1 - 强调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ED083AE6-46FA-4A59-8FB0-9F97EB10719F}" styleName="浅色样式 3 - 强调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16DA210-FB5B-4158-B5E0-FEB733F419BA}" styleName="浅色样式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0A15C55-8517-42AA-B614-E9B94910E393}" styleName="中度样式 2 - 强调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8EC20E35-A176-4012-BC5E-935CFFF8708E}" styleName="中度样式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2833802-FEF1-4C79-8D5D-14CF1EAF98D9}" styleName="浅色样式 2 - 强调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3" autoAdjust="0"/>
    <p:restoredTop sz="95256" autoAdjust="0"/>
  </p:normalViewPr>
  <p:slideViewPr>
    <p:cSldViewPr>
      <p:cViewPr varScale="1">
        <p:scale>
          <a:sx n="161" d="100"/>
          <a:sy n="161" d="100"/>
        </p:scale>
        <p:origin x="150" y="16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-52613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2/25/2025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3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3562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4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9337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5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6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7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409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8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2937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/>
              <a:t>单击此处编辑母版副标题样式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Month Year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John Doe, Some Company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John Doe, Some Company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802.11-25/0256r0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sz="2800" dirty="0"/>
              <a:t>IMMW SPs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2024-11-01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zh-CN" dirty="0"/>
              <a:t>Nov 2024</a:t>
            </a:r>
            <a:endParaRPr lang="en-GB" altLang="zh-CN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Yue Xu</a:t>
            </a:r>
            <a:r>
              <a:rPr lang="en-US" altLang="zh-CN" dirty="0"/>
              <a:t> (Huawei)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83432" y="1844824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9" name="Table 9">
            <a:extLst>
              <a:ext uri="{FF2B5EF4-FFF2-40B4-BE49-F238E27FC236}">
                <a16:creationId xmlns:a16="http://schemas.microsoft.com/office/drawing/2014/main" id="{93FF02F7-14ED-4A1B-93FB-FC5617E4BE0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6319147"/>
              </p:ext>
            </p:extLst>
          </p:nvPr>
        </p:nvGraphicFramePr>
        <p:xfrm>
          <a:off x="1055440" y="2276872"/>
          <a:ext cx="10120729" cy="404671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84791">
                  <a:extLst>
                    <a:ext uri="{9D8B030D-6E8A-4147-A177-3AD203B41FA5}">
                      <a16:colId xmlns:a16="http://schemas.microsoft.com/office/drawing/2014/main" val="1982600515"/>
                    </a:ext>
                  </a:extLst>
                </a:gridCol>
                <a:gridCol w="1368818">
                  <a:extLst>
                    <a:ext uri="{9D8B030D-6E8A-4147-A177-3AD203B41FA5}">
                      <a16:colId xmlns:a16="http://schemas.microsoft.com/office/drawing/2014/main" val="2703258511"/>
                    </a:ext>
                  </a:extLst>
                </a:gridCol>
                <a:gridCol w="24418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55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189767">
                  <a:extLst>
                    <a:ext uri="{9D8B030D-6E8A-4147-A177-3AD203B41FA5}">
                      <a16:colId xmlns:a16="http://schemas.microsoft.com/office/drawing/2014/main" val="2006092477"/>
                    </a:ext>
                  </a:extLst>
                </a:gridCol>
              </a:tblGrid>
              <a:tr h="365724">
                <a:tc>
                  <a:txBody>
                    <a:bodyPr/>
                    <a:lstStyle/>
                    <a:p>
                      <a:pPr marL="0" marR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Name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Affiliations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Address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Phone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Email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62973176"/>
                  </a:ext>
                </a:extLst>
              </a:tr>
              <a:tr h="570380">
                <a:tc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Yue Xu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9">
                  <a:txBody>
                    <a:bodyPr/>
                    <a:lstStyle/>
                    <a:p>
                      <a:pPr marL="0" marR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Huawei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9">
                  <a:txBody>
                    <a:bodyPr/>
                    <a:lstStyle/>
                    <a:p>
                      <a:pPr marL="0" marR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baseline="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Huawei Nanjing R&amp;D Institute, Nanjing, Jiangsu, China, 210012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xuyue57@Huawei.com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6885">
                <a:tc rowSpan="2">
                  <a:txBody>
                    <a:bodyPr/>
                    <a:lstStyle/>
                    <a:p>
                      <a:r>
                        <a:rPr lang="en-US" sz="18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Chenhe</a:t>
                      </a: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Ji</a:t>
                      </a:r>
                      <a:endParaRPr lang="zh-CN" altLang="en-US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48645176"/>
                  </a:ext>
                </a:extLst>
              </a:tr>
              <a:tr h="583195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marL="0" marR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4"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92028704"/>
                  </a:ext>
                </a:extLst>
              </a:tr>
              <a:tr h="583195">
                <a:tc>
                  <a:txBody>
                    <a:bodyPr/>
                    <a:lstStyle/>
                    <a:p>
                      <a:r>
                        <a:rPr lang="en-US" altLang="zh-CN" dirty="0" err="1"/>
                        <a:t>Mengshi</a:t>
                      </a:r>
                      <a:r>
                        <a:rPr lang="en-US" altLang="zh-CN" dirty="0"/>
                        <a:t> Hu</a:t>
                      </a:r>
                      <a:endParaRPr lang="zh-CN" altLang="en-US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5231735"/>
                  </a:ext>
                </a:extLst>
              </a:tr>
              <a:tr h="583195">
                <a:tc>
                  <a:txBody>
                    <a:bodyPr/>
                    <a:lstStyle/>
                    <a:p>
                      <a:r>
                        <a:rPr lang="en-US" altLang="zh-CN" sz="1800" b="0" i="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Ross Jian Yu</a:t>
                      </a:r>
                      <a:endParaRPr lang="zh-CN" altLang="en-US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9116098"/>
                  </a:ext>
                </a:extLst>
              </a:tr>
              <a:tr h="126964">
                <a:tc rowSpan="2">
                  <a:txBody>
                    <a:bodyPr/>
                    <a:lstStyle/>
                    <a:p>
                      <a:r>
                        <a:rPr lang="en-US" altLang="zh-CN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Chun Pan</a:t>
                      </a:r>
                      <a:endParaRPr lang="zh-CN" altLang="en-US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pPr marL="0" marR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43383939"/>
                  </a:ext>
                </a:extLst>
              </a:tr>
              <a:tr h="365724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73577444"/>
                  </a:ext>
                </a:extLst>
              </a:tr>
              <a:tr h="365724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Xiaofei Bai</a:t>
                      </a:r>
                      <a:endParaRPr lang="en-US" altLang="zh-CN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64695113"/>
                  </a:ext>
                </a:extLst>
              </a:tr>
              <a:tr h="365724">
                <a:tc vMerge="1"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Xiaofei Bai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4590313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Introduction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altLang="zh-CN" dirty="0"/>
              <a:t>Yue Xu</a:t>
            </a:r>
            <a:r>
              <a:rPr lang="en-US" altLang="zh-CN" dirty="0"/>
              <a:t> (Huawei)</a:t>
            </a:r>
            <a:endParaRPr lang="en-GB" altLang="zh-CN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/>
              <a:t>Nov 2024</a:t>
            </a:r>
            <a:endParaRPr lang="en-GB" altLang="zh-CN" dirty="0"/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AA646F5C-D713-466D-944D-D2CA9BA3848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23392" y="1916832"/>
            <a:ext cx="10873208" cy="4039343"/>
          </a:xfrm>
          <a:ln/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zh-CN" sz="1800" dirty="0">
                <a:solidFill>
                  <a:schemeClr val="tx1"/>
                </a:solidFill>
              </a:rPr>
              <a:t>Based on the IMMW SG PAR document[1] and actual requirements in industrial scenarios, we recap our consideration and corresponding SPs.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911424" y="692696"/>
            <a:ext cx="10361084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Recap-1: IMMW SG PAR</a:t>
            </a:r>
            <a:r>
              <a:rPr lang="en-GB" sz="1800" dirty="0"/>
              <a:t>[1] </a:t>
            </a:r>
            <a:r>
              <a:rPr lang="en-GB" sz="2800" dirty="0"/>
              <a:t>@</a:t>
            </a:r>
            <a:r>
              <a:rPr lang="en-GB" sz="2800" i="1" dirty="0"/>
              <a:t>fast and integrated</a:t>
            </a:r>
            <a:endParaRPr lang="en-GB" i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altLang="zh-CN" dirty="0"/>
              <a:t>Yue Xu</a:t>
            </a:r>
            <a:r>
              <a:rPr lang="en-US" altLang="zh-CN" dirty="0"/>
              <a:t> (Huawei)</a:t>
            </a:r>
            <a:endParaRPr lang="en-GB" altLang="zh-CN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/>
              <a:t>Nov 2024</a:t>
            </a:r>
            <a:endParaRPr lang="en-GB" altLang="zh-CN" dirty="0"/>
          </a:p>
        </p:txBody>
      </p:sp>
      <p:graphicFrame>
        <p:nvGraphicFramePr>
          <p:cNvPr id="9" name="表格 8">
            <a:extLst>
              <a:ext uri="{FF2B5EF4-FFF2-40B4-BE49-F238E27FC236}">
                <a16:creationId xmlns:a16="http://schemas.microsoft.com/office/drawing/2014/main" id="{7BBD9121-7AB9-4A7D-B750-9626AE81311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9062836"/>
              </p:ext>
            </p:extLst>
          </p:nvPr>
        </p:nvGraphicFramePr>
        <p:xfrm>
          <a:off x="263352" y="4077072"/>
          <a:ext cx="5616623" cy="164552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281645">
                  <a:extLst>
                    <a:ext uri="{9D8B030D-6E8A-4147-A177-3AD203B41FA5}">
                      <a16:colId xmlns:a16="http://schemas.microsoft.com/office/drawing/2014/main" val="2108418095"/>
                    </a:ext>
                  </a:extLst>
                </a:gridCol>
                <a:gridCol w="4334978">
                  <a:extLst>
                    <a:ext uri="{9D8B030D-6E8A-4147-A177-3AD203B41FA5}">
                      <a16:colId xmlns:a16="http://schemas.microsoft.com/office/drawing/2014/main" val="1205442649"/>
                    </a:ext>
                  </a:extLst>
                </a:gridCol>
              </a:tblGrid>
              <a:tr h="330768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/>
                        <a:t>Type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/>
                        <a:t>Brief info</a:t>
                      </a:r>
                      <a:endParaRPr lang="zh-CN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4373846"/>
                  </a:ext>
                </a:extLst>
              </a:tr>
              <a:tr h="46132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b="0" dirty="0">
                          <a:solidFill>
                            <a:schemeClr val="tx1"/>
                          </a:solidFill>
                        </a:rPr>
                        <a:t>AGV / AMR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altLang="zh-CN" sz="1100" b="0" dirty="0">
                          <a:solidFill>
                            <a:schemeClr val="tx1"/>
                          </a:solidFill>
                        </a:rPr>
                        <a:t>Including guidance control, process data exchange, video/image, and emergency stop, between robots and a control system,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9975088"/>
                  </a:ext>
                </a:extLst>
              </a:tr>
              <a:tr h="40457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b="0" dirty="0">
                          <a:solidFill>
                            <a:schemeClr val="tx1"/>
                          </a:solidFill>
                        </a:rPr>
                        <a:t>Robot/drone motion control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altLang="zh-CN" sz="1100" b="0" i="0" u="none" dirty="0">
                          <a:solidFill>
                            <a:schemeClr val="tx1"/>
                          </a:solidFill>
                        </a:rPr>
                        <a:t>Remote operation with haptics communication, programmed robot operation with emergency stop.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1356783"/>
                  </a:ext>
                </a:extLst>
              </a:tr>
              <a:tr h="40457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b="0" dirty="0">
                          <a:solidFill>
                            <a:schemeClr val="tx1"/>
                          </a:solidFill>
                        </a:rPr>
                        <a:t>IoT Sensors/</a:t>
                      </a:r>
                    </a:p>
                    <a:p>
                      <a:pPr algn="ctr"/>
                      <a:r>
                        <a:rPr lang="en-US" altLang="zh-CN" sz="1100" b="0" dirty="0">
                          <a:solidFill>
                            <a:schemeClr val="tx1"/>
                          </a:solidFill>
                        </a:rPr>
                        <a:t>WIFI sensing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altLang="zh-CN" sz="1100" b="0" dirty="0">
                          <a:solidFill>
                            <a:schemeClr val="tx1"/>
                          </a:solidFill>
                        </a:rPr>
                        <a:t>High-density deployment and Periodical/event-based report of information to the control system.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6129287"/>
                  </a:ext>
                </a:extLst>
              </a:tr>
            </a:tbl>
          </a:graphicData>
        </a:graphic>
      </p:graphicFrame>
      <p:pic>
        <p:nvPicPr>
          <p:cNvPr id="12" name="Picture 2" descr="C:\Users\x00822182\AppData\Roaming\eSpace_Desktop\UserData\x00822182\imagefiles\8CDF5975-3334-4FF7-B78D-3EA084DA09E7.png">
            <a:extLst>
              <a:ext uri="{FF2B5EF4-FFF2-40B4-BE49-F238E27FC236}">
                <a16:creationId xmlns:a16="http://schemas.microsoft.com/office/drawing/2014/main" id="{0FE52FB6-C1CB-4062-88D8-DC00C67DC1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7608" y="1484784"/>
            <a:ext cx="6393796" cy="19236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文本框 17">
            <a:extLst>
              <a:ext uri="{FF2B5EF4-FFF2-40B4-BE49-F238E27FC236}">
                <a16:creationId xmlns:a16="http://schemas.microsoft.com/office/drawing/2014/main" id="{A979ECCD-EA9F-4CC1-ADDA-E2DB8E600654}"/>
              </a:ext>
            </a:extLst>
          </p:cNvPr>
          <p:cNvSpPr txBox="1"/>
          <p:nvPr/>
        </p:nvSpPr>
        <p:spPr>
          <a:xfrm>
            <a:off x="2495600" y="6309320"/>
            <a:ext cx="693261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kumimoji="1" lang="en-US" altLang="zh-CN" sz="1200" b="1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PAR</a:t>
            </a:r>
            <a:endParaRPr kumimoji="1" lang="zh-CN" altLang="en-US" sz="1200" b="1" dirty="0">
              <a:solidFill>
                <a:srgbClr val="000000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23" name="矩形 22">
            <a:extLst>
              <a:ext uri="{FF2B5EF4-FFF2-40B4-BE49-F238E27FC236}">
                <a16:creationId xmlns:a16="http://schemas.microsoft.com/office/drawing/2014/main" id="{36500CBD-7B60-4623-89CD-C8D7A1B8852E}"/>
              </a:ext>
            </a:extLst>
          </p:cNvPr>
          <p:cNvSpPr/>
          <p:nvPr/>
        </p:nvSpPr>
        <p:spPr>
          <a:xfrm>
            <a:off x="6096000" y="4149080"/>
            <a:ext cx="5688632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800" dirty="0">
                <a:solidFill>
                  <a:schemeClr val="tx1"/>
                </a:solidFill>
              </a:rPr>
              <a:t>The ‘</a:t>
            </a:r>
            <a:r>
              <a:rPr lang="en-US" altLang="zh-CN" sz="1800" b="1" dirty="0">
                <a:solidFill>
                  <a:srgbClr val="C00000"/>
                </a:solidFill>
              </a:rPr>
              <a:t>fast</a:t>
            </a:r>
            <a:r>
              <a:rPr lang="en-US" altLang="zh-CN" sz="1800" dirty="0">
                <a:solidFill>
                  <a:schemeClr val="tx1"/>
                </a:solidFill>
              </a:rPr>
              <a:t> and </a:t>
            </a:r>
            <a:r>
              <a:rPr lang="en-US" altLang="zh-CN" sz="1800" b="1" dirty="0">
                <a:solidFill>
                  <a:srgbClr val="C00000"/>
                </a:solidFill>
              </a:rPr>
              <a:t>integrated</a:t>
            </a:r>
            <a:r>
              <a:rPr lang="en-US" altLang="zh-CN" sz="1800" dirty="0">
                <a:solidFill>
                  <a:schemeClr val="tx1"/>
                </a:solidFill>
              </a:rPr>
              <a:t>’ deployment is: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1600" b="1" u="sng" dirty="0">
                <a:solidFill>
                  <a:schemeClr val="tx1"/>
                </a:solidFill>
              </a:rPr>
              <a:t>Reuse/Minimum-adjust </a:t>
            </a:r>
            <a:r>
              <a:rPr lang="en-US" altLang="zh-CN" sz="1600" dirty="0">
                <a:solidFill>
                  <a:schemeClr val="tx1"/>
                </a:solidFill>
              </a:rPr>
              <a:t>current </a:t>
            </a:r>
            <a:r>
              <a:rPr lang="en-US" altLang="zh-CN" sz="1600" b="1" i="1" dirty="0">
                <a:solidFill>
                  <a:schemeClr val="tx1"/>
                </a:solidFill>
                <a:highlight>
                  <a:srgbClr val="FFFF00"/>
                </a:highlight>
              </a:rPr>
              <a:t>baseband architecture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1600" b="1" u="sng" dirty="0">
                <a:solidFill>
                  <a:schemeClr val="tx1"/>
                </a:solidFill>
              </a:rPr>
              <a:t>Reuse/Combine </a:t>
            </a:r>
            <a:r>
              <a:rPr lang="en-US" altLang="zh-CN" sz="1600" b="1" i="1" dirty="0">
                <a:solidFill>
                  <a:schemeClr val="tx1"/>
                </a:solidFill>
                <a:highlight>
                  <a:srgbClr val="FFFF00"/>
                </a:highlight>
              </a:rPr>
              <a:t>current-technique</a:t>
            </a:r>
            <a:r>
              <a:rPr lang="en-US" altLang="zh-CN" sz="1600" dirty="0">
                <a:solidFill>
                  <a:schemeClr val="tx1"/>
                </a:solidFill>
              </a:rPr>
              <a:t> (e.g., Sounding, MLO, Power saving, TWT…)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1600" b="1" u="sng" dirty="0">
                <a:solidFill>
                  <a:schemeClr val="tx1"/>
                </a:solidFill>
              </a:rPr>
              <a:t>Design</a:t>
            </a:r>
            <a:r>
              <a:rPr lang="en-US" altLang="zh-CN" sz="1600" dirty="0">
                <a:solidFill>
                  <a:schemeClr val="tx1"/>
                </a:solidFill>
              </a:rPr>
              <a:t> Appropriate </a:t>
            </a:r>
            <a:r>
              <a:rPr lang="en-US" altLang="zh-CN" sz="1600" b="1" i="1" dirty="0">
                <a:solidFill>
                  <a:schemeClr val="tx1"/>
                </a:solidFill>
                <a:highlight>
                  <a:srgbClr val="FFFF00"/>
                </a:highlight>
              </a:rPr>
              <a:t>Bandwidth/KPIs</a:t>
            </a:r>
            <a:endParaRPr lang="en-US" altLang="zh-CN" sz="1600" dirty="0">
              <a:solidFill>
                <a:schemeClr val="tx1"/>
              </a:solidFill>
            </a:endParaRPr>
          </a:p>
        </p:txBody>
      </p:sp>
      <p:sp>
        <p:nvSpPr>
          <p:cNvPr id="2" name="箭头: 下 1">
            <a:extLst>
              <a:ext uri="{FF2B5EF4-FFF2-40B4-BE49-F238E27FC236}">
                <a16:creationId xmlns:a16="http://schemas.microsoft.com/office/drawing/2014/main" id="{86E60B19-3C67-4870-996C-F05427E550F2}"/>
              </a:ext>
            </a:extLst>
          </p:cNvPr>
          <p:cNvSpPr/>
          <p:nvPr/>
        </p:nvSpPr>
        <p:spPr bwMode="auto">
          <a:xfrm>
            <a:off x="5447928" y="3284984"/>
            <a:ext cx="360040" cy="576064"/>
          </a:xfrm>
          <a:prstGeom prst="down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CN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782190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7176120" y="6453336"/>
            <a:ext cx="4246027" cy="180975"/>
          </a:xfrm>
        </p:spPr>
        <p:txBody>
          <a:bodyPr/>
          <a:lstStyle/>
          <a:p>
            <a:r>
              <a:rPr lang="en-GB" altLang="zh-CN" dirty="0"/>
              <a:t>Yue Xu</a:t>
            </a:r>
            <a:r>
              <a:rPr lang="en-US" altLang="zh-CN" dirty="0"/>
              <a:t> (Huawei)</a:t>
            </a:r>
            <a:endParaRPr lang="en-GB" altLang="zh-CN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/>
              <a:t>Nov 2024</a:t>
            </a:r>
            <a:endParaRPr lang="en-GB" altLang="zh-CN" dirty="0"/>
          </a:p>
        </p:txBody>
      </p:sp>
      <p:sp>
        <p:nvSpPr>
          <p:cNvPr id="13" name="Rectangle 2">
            <a:extLst>
              <a:ext uri="{FF2B5EF4-FFF2-40B4-BE49-F238E27FC236}">
                <a16:creationId xmlns:a16="http://schemas.microsoft.com/office/drawing/2014/main" id="{26CC9A70-E935-4E7A-B3B5-FC896EB2777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3392" y="692696"/>
            <a:ext cx="10585176" cy="870992"/>
          </a:xfrm>
          <a:noFill/>
          <a:ln/>
        </p:spPr>
        <p:txBody>
          <a:bodyPr/>
          <a:lstStyle/>
          <a:p>
            <a:pPr latinLnBrk="0"/>
            <a:r>
              <a:rPr lang="en-US" altLang="zh-CN" dirty="0">
                <a:latin typeface="Times New Roman" pitchFamily="18" charset="0"/>
                <a:cs typeface="Times New Roman" pitchFamily="18" charset="0"/>
              </a:rPr>
              <a:t>Recap-2</a:t>
            </a:r>
            <a:r>
              <a:rPr lang="zh-CN" altLang="en-US" dirty="0">
                <a:latin typeface="Times New Roman" pitchFamily="18" charset="0"/>
                <a:cs typeface="Times New Roman" pitchFamily="18" charset="0"/>
              </a:rPr>
              <a:t>：</a:t>
            </a:r>
            <a:r>
              <a:rPr lang="en-US" altLang="zh-CN" dirty="0">
                <a:latin typeface="Times New Roman" pitchFamily="18" charset="0"/>
                <a:cs typeface="Times New Roman" pitchFamily="18" charset="0"/>
              </a:rPr>
              <a:t>Implements</a:t>
            </a:r>
            <a:r>
              <a:rPr lang="en-GB" altLang="zh-CN" dirty="0"/>
              <a:t> </a:t>
            </a:r>
            <a:r>
              <a:rPr lang="en-GB" altLang="zh-CN" sz="2800" dirty="0"/>
              <a:t>@</a:t>
            </a:r>
            <a:r>
              <a:rPr lang="en-GB" altLang="zh-CN" sz="2800" i="1" dirty="0"/>
              <a:t>M</a:t>
            </a:r>
            <a:r>
              <a:rPr lang="en-US" altLang="zh-CN" sz="2800" i="1" dirty="0" err="1"/>
              <a:t>ulti</a:t>
            </a:r>
            <a:r>
              <a:rPr lang="en-US" altLang="zh-CN" sz="2800" i="1" dirty="0"/>
              <a:t>-streams</a:t>
            </a:r>
            <a:r>
              <a:rPr lang="en-GB" altLang="zh-CN" sz="2800" i="1" dirty="0"/>
              <a:t> and </a:t>
            </a:r>
            <a:r>
              <a:rPr lang="en-US" altLang="zh-CN" sz="2800" i="1" dirty="0"/>
              <a:t>bandwidth</a:t>
            </a:r>
            <a:endParaRPr lang="en-CA" altLang="zh-CN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C3F34A8F-F517-4EC1-8396-6D71A9A06407}"/>
              </a:ext>
            </a:extLst>
          </p:cNvPr>
          <p:cNvSpPr/>
          <p:nvPr/>
        </p:nvSpPr>
        <p:spPr>
          <a:xfrm>
            <a:off x="1631504" y="3573016"/>
            <a:ext cx="216024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600" b="1" dirty="0">
                <a:solidFill>
                  <a:schemeClr val="tx1"/>
                </a:solidFill>
              </a:rPr>
              <a:t>Multiple streams</a:t>
            </a:r>
          </a:p>
        </p:txBody>
      </p:sp>
      <p:pic>
        <p:nvPicPr>
          <p:cNvPr id="2050" name="Picture 2" descr="C:\Users\x00822182\AppData\Roaming\eSpace_Desktop\UserData\x00822182\imagefiles\8EDA816A-F4AB-4397-87EF-386AEE26D69F.png">
            <a:extLst>
              <a:ext uri="{FF2B5EF4-FFF2-40B4-BE49-F238E27FC236}">
                <a16:creationId xmlns:a16="http://schemas.microsoft.com/office/drawing/2014/main" id="{F1C65D70-878F-4AE9-A42A-B026498765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5600" y="2060848"/>
            <a:ext cx="305852" cy="4328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任意多边形 3923">
            <a:extLst>
              <a:ext uri="{FF2B5EF4-FFF2-40B4-BE49-F238E27FC236}">
                <a16:creationId xmlns:a16="http://schemas.microsoft.com/office/drawing/2014/main" id="{5657DA60-5F99-412D-9888-53E281DF00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3392" y="2132856"/>
            <a:ext cx="399573" cy="303343"/>
          </a:xfrm>
          <a:custGeom>
            <a:avLst/>
            <a:gdLst>
              <a:gd name="T0" fmla="*/ 2147483646 w 2177"/>
              <a:gd name="T1" fmla="*/ 2147483646 h 1547"/>
              <a:gd name="T2" fmla="*/ 2147483646 w 2177"/>
              <a:gd name="T3" fmla="*/ 2147483646 h 1547"/>
              <a:gd name="T4" fmla="*/ 2147483646 w 2177"/>
              <a:gd name="T5" fmla="*/ 2147483646 h 1547"/>
              <a:gd name="T6" fmla="*/ 2147483646 w 2177"/>
              <a:gd name="T7" fmla="*/ 2147483646 h 1547"/>
              <a:gd name="T8" fmla="*/ 2147483646 w 2177"/>
              <a:gd name="T9" fmla="*/ 2147483646 h 1547"/>
              <a:gd name="T10" fmla="*/ 2147483646 w 2177"/>
              <a:gd name="T11" fmla="*/ 2147483646 h 1547"/>
              <a:gd name="T12" fmla="*/ 2147483646 w 2177"/>
              <a:gd name="T13" fmla="*/ 2147483646 h 1547"/>
              <a:gd name="T14" fmla="*/ 2147483646 w 2177"/>
              <a:gd name="T15" fmla="*/ 2147483646 h 1547"/>
              <a:gd name="T16" fmla="*/ 2147483646 w 2177"/>
              <a:gd name="T17" fmla="*/ 2147483646 h 1547"/>
              <a:gd name="T18" fmla="*/ 2147483646 w 2177"/>
              <a:gd name="T19" fmla="*/ 2147483646 h 1547"/>
              <a:gd name="T20" fmla="*/ 2147483646 w 2177"/>
              <a:gd name="T21" fmla="*/ 2147483646 h 1547"/>
              <a:gd name="T22" fmla="*/ 2147483646 w 2177"/>
              <a:gd name="T23" fmla="*/ 2147483646 h 1547"/>
              <a:gd name="T24" fmla="*/ 2147483646 w 2177"/>
              <a:gd name="T25" fmla="*/ 2147483646 h 1547"/>
              <a:gd name="T26" fmla="*/ 2147483646 w 2177"/>
              <a:gd name="T27" fmla="*/ 2147483646 h 1547"/>
              <a:gd name="T28" fmla="*/ 2147483646 w 2177"/>
              <a:gd name="T29" fmla="*/ 0 h 1547"/>
              <a:gd name="T30" fmla="*/ 0 w 2177"/>
              <a:gd name="T31" fmla="*/ 2147483646 h 1547"/>
              <a:gd name="T32" fmla="*/ 2147483646 w 2177"/>
              <a:gd name="T33" fmla="*/ 2147483646 h 1547"/>
              <a:gd name="T34" fmla="*/ 2147483646 w 2177"/>
              <a:gd name="T35" fmla="*/ 2147483646 h 1547"/>
              <a:gd name="T36" fmla="*/ 2147483646 w 2177"/>
              <a:gd name="T37" fmla="*/ 2147483646 h 1547"/>
              <a:gd name="T38" fmla="*/ 2147483646 w 2177"/>
              <a:gd name="T39" fmla="*/ 2147483646 h 1547"/>
              <a:gd name="T40" fmla="*/ 2147483646 w 2177"/>
              <a:gd name="T41" fmla="*/ 0 h 1547"/>
              <a:gd name="T42" fmla="*/ 2147483646 w 2177"/>
              <a:gd name="T43" fmla="*/ 2147483646 h 1547"/>
              <a:gd name="T44" fmla="*/ 2147483646 w 2177"/>
              <a:gd name="T45" fmla="*/ 2147483646 h 1547"/>
              <a:gd name="T46" fmla="*/ 2147483646 w 2177"/>
              <a:gd name="T47" fmla="*/ 2147483646 h 1547"/>
              <a:gd name="T48" fmla="*/ 2147483646 w 2177"/>
              <a:gd name="T49" fmla="*/ 2147483646 h 1547"/>
              <a:gd name="T50" fmla="*/ 2147483646 w 2177"/>
              <a:gd name="T51" fmla="*/ 2147483646 h 1547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0" t="0" r="r" b="b"/>
            <a:pathLst>
              <a:path w="2177" h="1547">
                <a:moveTo>
                  <a:pt x="612" y="1063"/>
                </a:moveTo>
                <a:lnTo>
                  <a:pt x="746" y="1197"/>
                </a:lnTo>
                <a:cubicBezTo>
                  <a:pt x="833" y="1110"/>
                  <a:pt x="955" y="1056"/>
                  <a:pt x="1087" y="1056"/>
                </a:cubicBezTo>
                <a:cubicBezTo>
                  <a:pt x="1221" y="1056"/>
                  <a:pt x="1341" y="1110"/>
                  <a:pt x="1428" y="1197"/>
                </a:cubicBezTo>
                <a:lnTo>
                  <a:pt x="1562" y="1063"/>
                </a:lnTo>
                <a:cubicBezTo>
                  <a:pt x="1440" y="942"/>
                  <a:pt x="1272" y="866"/>
                  <a:pt x="1086" y="866"/>
                </a:cubicBezTo>
                <a:cubicBezTo>
                  <a:pt x="902" y="866"/>
                  <a:pt x="733" y="941"/>
                  <a:pt x="612" y="1063"/>
                </a:cubicBezTo>
                <a:close/>
                <a:moveTo>
                  <a:pt x="306" y="757"/>
                </a:moveTo>
                <a:lnTo>
                  <a:pt x="441" y="892"/>
                </a:lnTo>
                <a:cubicBezTo>
                  <a:pt x="607" y="726"/>
                  <a:pt x="836" y="624"/>
                  <a:pt x="1088" y="624"/>
                </a:cubicBezTo>
                <a:cubicBezTo>
                  <a:pt x="1341" y="624"/>
                  <a:pt x="1569" y="726"/>
                  <a:pt x="1735" y="892"/>
                </a:cubicBezTo>
                <a:lnTo>
                  <a:pt x="1870" y="757"/>
                </a:lnTo>
                <a:cubicBezTo>
                  <a:pt x="1670" y="558"/>
                  <a:pt x="1394" y="434"/>
                  <a:pt x="1088" y="434"/>
                </a:cubicBezTo>
                <a:cubicBezTo>
                  <a:pt x="782" y="434"/>
                  <a:pt x="506" y="558"/>
                  <a:pt x="306" y="757"/>
                </a:cubicBezTo>
                <a:close/>
                <a:moveTo>
                  <a:pt x="1087" y="0"/>
                </a:moveTo>
                <a:cubicBezTo>
                  <a:pt x="662" y="0"/>
                  <a:pt x="277" y="173"/>
                  <a:pt x="0" y="451"/>
                </a:cubicBezTo>
                <a:lnTo>
                  <a:pt x="135" y="586"/>
                </a:lnTo>
                <a:cubicBezTo>
                  <a:pt x="379" y="343"/>
                  <a:pt x="716" y="192"/>
                  <a:pt x="1088" y="192"/>
                </a:cubicBezTo>
                <a:cubicBezTo>
                  <a:pt x="1460" y="192"/>
                  <a:pt x="1797" y="343"/>
                  <a:pt x="2041" y="586"/>
                </a:cubicBezTo>
                <a:lnTo>
                  <a:pt x="2176" y="451"/>
                </a:lnTo>
                <a:cubicBezTo>
                  <a:pt x="1896" y="173"/>
                  <a:pt x="1512" y="0"/>
                  <a:pt x="1087" y="0"/>
                </a:cubicBezTo>
                <a:close/>
                <a:moveTo>
                  <a:pt x="1087" y="1261"/>
                </a:moveTo>
                <a:cubicBezTo>
                  <a:pt x="1008" y="1261"/>
                  <a:pt x="945" y="1324"/>
                  <a:pt x="945" y="1403"/>
                </a:cubicBezTo>
                <a:cubicBezTo>
                  <a:pt x="945" y="1481"/>
                  <a:pt x="1008" y="1546"/>
                  <a:pt x="1087" y="1546"/>
                </a:cubicBezTo>
                <a:cubicBezTo>
                  <a:pt x="1166" y="1546"/>
                  <a:pt x="1229" y="1481"/>
                  <a:pt x="1229" y="1403"/>
                </a:cubicBezTo>
                <a:cubicBezTo>
                  <a:pt x="1229" y="1324"/>
                  <a:pt x="1166" y="1261"/>
                  <a:pt x="1087" y="1261"/>
                </a:cubicBezTo>
                <a:close/>
              </a:path>
            </a:pathLst>
          </a:custGeom>
          <a:solidFill>
            <a:srgbClr val="47474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 sz="2140"/>
          </a:p>
        </p:txBody>
      </p:sp>
      <p:cxnSp>
        <p:nvCxnSpPr>
          <p:cNvPr id="10" name="直接连接符 9">
            <a:extLst>
              <a:ext uri="{FF2B5EF4-FFF2-40B4-BE49-F238E27FC236}">
                <a16:creationId xmlns:a16="http://schemas.microsoft.com/office/drawing/2014/main" id="{3C0AD707-E06E-4585-9706-551745F3AD96}"/>
              </a:ext>
            </a:extLst>
          </p:cNvPr>
          <p:cNvCxnSpPr>
            <a:cxnSpLocks/>
          </p:cNvCxnSpPr>
          <p:nvPr/>
        </p:nvCxnSpPr>
        <p:spPr bwMode="auto">
          <a:xfrm flipV="1">
            <a:off x="1199456" y="1916832"/>
            <a:ext cx="144016" cy="21602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直接连接符 14">
            <a:extLst>
              <a:ext uri="{FF2B5EF4-FFF2-40B4-BE49-F238E27FC236}">
                <a16:creationId xmlns:a16="http://schemas.microsoft.com/office/drawing/2014/main" id="{F982625B-06C4-4D88-BB4D-8D4B727F935E}"/>
              </a:ext>
            </a:extLst>
          </p:cNvPr>
          <p:cNvCxnSpPr/>
          <p:nvPr/>
        </p:nvCxnSpPr>
        <p:spPr bwMode="auto">
          <a:xfrm>
            <a:off x="1343472" y="1916832"/>
            <a:ext cx="72008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直接箭头连接符 16">
            <a:extLst>
              <a:ext uri="{FF2B5EF4-FFF2-40B4-BE49-F238E27FC236}">
                <a16:creationId xmlns:a16="http://schemas.microsoft.com/office/drawing/2014/main" id="{C4397543-0042-45A3-92E4-8858B4239574}"/>
              </a:ext>
            </a:extLst>
          </p:cNvPr>
          <p:cNvCxnSpPr>
            <a:cxnSpLocks/>
          </p:cNvCxnSpPr>
          <p:nvPr/>
        </p:nvCxnSpPr>
        <p:spPr bwMode="auto">
          <a:xfrm>
            <a:off x="2063552" y="1916832"/>
            <a:ext cx="216024" cy="21602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2" name="直接连接符 21">
            <a:extLst>
              <a:ext uri="{FF2B5EF4-FFF2-40B4-BE49-F238E27FC236}">
                <a16:creationId xmlns:a16="http://schemas.microsoft.com/office/drawing/2014/main" id="{373A8722-C27D-4556-9737-7203E4C44A41}"/>
              </a:ext>
            </a:extLst>
          </p:cNvPr>
          <p:cNvCxnSpPr/>
          <p:nvPr/>
        </p:nvCxnSpPr>
        <p:spPr bwMode="auto">
          <a:xfrm>
            <a:off x="1343472" y="2636912"/>
            <a:ext cx="72008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直接连接符 23">
            <a:extLst>
              <a:ext uri="{FF2B5EF4-FFF2-40B4-BE49-F238E27FC236}">
                <a16:creationId xmlns:a16="http://schemas.microsoft.com/office/drawing/2014/main" id="{0000FAB2-E73F-4FFF-8BAD-757838A80306}"/>
              </a:ext>
            </a:extLst>
          </p:cNvPr>
          <p:cNvCxnSpPr>
            <a:cxnSpLocks/>
          </p:cNvCxnSpPr>
          <p:nvPr/>
        </p:nvCxnSpPr>
        <p:spPr bwMode="auto">
          <a:xfrm>
            <a:off x="1199456" y="2420888"/>
            <a:ext cx="135632" cy="20764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7" name="直接箭头连接符 26">
            <a:extLst>
              <a:ext uri="{FF2B5EF4-FFF2-40B4-BE49-F238E27FC236}">
                <a16:creationId xmlns:a16="http://schemas.microsoft.com/office/drawing/2014/main" id="{B82AFC17-5A31-4488-AE1C-DF1EC9CE7D9D}"/>
              </a:ext>
            </a:extLst>
          </p:cNvPr>
          <p:cNvCxnSpPr>
            <a:cxnSpLocks/>
          </p:cNvCxnSpPr>
          <p:nvPr/>
        </p:nvCxnSpPr>
        <p:spPr bwMode="auto">
          <a:xfrm flipV="1">
            <a:off x="2063552" y="2420888"/>
            <a:ext cx="216024" cy="21602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1" name="直接箭头连接符 30">
            <a:extLst>
              <a:ext uri="{FF2B5EF4-FFF2-40B4-BE49-F238E27FC236}">
                <a16:creationId xmlns:a16="http://schemas.microsoft.com/office/drawing/2014/main" id="{4381B1CC-5228-43D8-BC25-D225E7B020C9}"/>
              </a:ext>
            </a:extLst>
          </p:cNvPr>
          <p:cNvCxnSpPr>
            <a:cxnSpLocks/>
          </p:cNvCxnSpPr>
          <p:nvPr/>
        </p:nvCxnSpPr>
        <p:spPr bwMode="auto">
          <a:xfrm>
            <a:off x="1199456" y="2276872"/>
            <a:ext cx="108012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3" name="矩形 32">
            <a:extLst>
              <a:ext uri="{FF2B5EF4-FFF2-40B4-BE49-F238E27FC236}">
                <a16:creationId xmlns:a16="http://schemas.microsoft.com/office/drawing/2014/main" id="{4EBAAE40-B09A-459A-A478-FD6934120AD1}"/>
              </a:ext>
            </a:extLst>
          </p:cNvPr>
          <p:cNvSpPr/>
          <p:nvPr/>
        </p:nvSpPr>
        <p:spPr>
          <a:xfrm>
            <a:off x="263352" y="2780928"/>
            <a:ext cx="3312368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100" dirty="0">
                <a:solidFill>
                  <a:schemeClr val="tx1"/>
                </a:solidFill>
              </a:rPr>
              <a:t>In </a:t>
            </a:r>
            <a:r>
              <a:rPr lang="en-US" altLang="zh-CN" sz="1100" dirty="0">
                <a:solidFill>
                  <a:schemeClr val="tx1"/>
                </a:solidFill>
              </a:rPr>
              <a:t>the</a:t>
            </a:r>
            <a:r>
              <a:rPr lang="zh-CN" altLang="en-US" sz="1100" dirty="0">
                <a:solidFill>
                  <a:schemeClr val="tx1"/>
                </a:solidFill>
              </a:rPr>
              <a:t> MIMO, data is divided into multiple independent spatial flows. </a:t>
            </a:r>
            <a:r>
              <a:rPr lang="zh-CN" altLang="en-US" sz="1100" i="1" u="sng" dirty="0">
                <a:solidFill>
                  <a:schemeClr val="tx1"/>
                </a:solidFill>
              </a:rPr>
              <a:t>More spatial flows indicate more paths for independently processing data and a higher rate.</a:t>
            </a:r>
          </a:p>
        </p:txBody>
      </p:sp>
      <p:sp>
        <p:nvSpPr>
          <p:cNvPr id="35" name="矩形 34">
            <a:extLst>
              <a:ext uri="{FF2B5EF4-FFF2-40B4-BE49-F238E27FC236}">
                <a16:creationId xmlns:a16="http://schemas.microsoft.com/office/drawing/2014/main" id="{AF3835DF-D77F-426A-B1D6-C855BA656703}"/>
              </a:ext>
            </a:extLst>
          </p:cNvPr>
          <p:cNvSpPr/>
          <p:nvPr/>
        </p:nvSpPr>
        <p:spPr>
          <a:xfrm>
            <a:off x="623392" y="1772816"/>
            <a:ext cx="432048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100" dirty="0">
                <a:solidFill>
                  <a:schemeClr val="tx1"/>
                </a:solidFill>
              </a:rPr>
              <a:t>AP</a:t>
            </a:r>
            <a:endParaRPr lang="zh-CN" altLang="en-US" sz="1100" dirty="0">
              <a:solidFill>
                <a:schemeClr val="tx1"/>
              </a:solidFill>
            </a:endParaRPr>
          </a:p>
        </p:txBody>
      </p:sp>
      <p:sp>
        <p:nvSpPr>
          <p:cNvPr id="36" name="矩形 35">
            <a:extLst>
              <a:ext uri="{FF2B5EF4-FFF2-40B4-BE49-F238E27FC236}">
                <a16:creationId xmlns:a16="http://schemas.microsoft.com/office/drawing/2014/main" id="{19239A7F-0F59-4515-A93B-CF864B75F1B6}"/>
              </a:ext>
            </a:extLst>
          </p:cNvPr>
          <p:cNvSpPr/>
          <p:nvPr/>
        </p:nvSpPr>
        <p:spPr>
          <a:xfrm>
            <a:off x="2423592" y="1700808"/>
            <a:ext cx="936104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100" dirty="0">
                <a:solidFill>
                  <a:schemeClr val="tx1"/>
                </a:solidFill>
              </a:rPr>
              <a:t>STAs</a:t>
            </a:r>
            <a:endParaRPr lang="zh-CN" altLang="en-US" sz="1100" dirty="0">
              <a:solidFill>
                <a:schemeClr val="tx1"/>
              </a:solidFill>
            </a:endParaRPr>
          </a:p>
        </p:txBody>
      </p:sp>
      <p:graphicFrame>
        <p:nvGraphicFramePr>
          <p:cNvPr id="3" name="表格 2">
            <a:extLst>
              <a:ext uri="{FF2B5EF4-FFF2-40B4-BE49-F238E27FC236}">
                <a16:creationId xmlns:a16="http://schemas.microsoft.com/office/drawing/2014/main" id="{103FB075-6941-4367-B345-30C2B7A5E07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4565118"/>
              </p:ext>
            </p:extLst>
          </p:nvPr>
        </p:nvGraphicFramePr>
        <p:xfrm>
          <a:off x="3791744" y="1700808"/>
          <a:ext cx="2088232" cy="134118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606371">
                  <a:extLst>
                    <a:ext uri="{9D8B030D-6E8A-4147-A177-3AD203B41FA5}">
                      <a16:colId xmlns:a16="http://schemas.microsoft.com/office/drawing/2014/main" val="963447953"/>
                    </a:ext>
                  </a:extLst>
                </a:gridCol>
                <a:gridCol w="1481861">
                  <a:extLst>
                    <a:ext uri="{9D8B030D-6E8A-4147-A177-3AD203B41FA5}">
                      <a16:colId xmlns:a16="http://schemas.microsoft.com/office/drawing/2014/main" val="272616723"/>
                    </a:ext>
                  </a:extLst>
                </a:gridCol>
              </a:tblGrid>
              <a:tr h="33529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/>
                        <a:t>#SS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/>
                        <a:t>throughput</a:t>
                      </a:r>
                      <a:endParaRPr lang="zh-CN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492135"/>
                  </a:ext>
                </a:extLst>
              </a:tr>
              <a:tr h="33529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/>
                        <a:t>1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/>
                        <a:t>350 Mbps</a:t>
                      </a:r>
                      <a:endParaRPr lang="zh-CN" alt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4160081"/>
                  </a:ext>
                </a:extLst>
              </a:tr>
              <a:tr h="33529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/>
                        <a:t>2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/>
                        <a:t>650 Mbps</a:t>
                      </a:r>
                      <a:endParaRPr lang="zh-CN" alt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612185"/>
                  </a:ext>
                </a:extLst>
              </a:tr>
              <a:tr h="33529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/>
                        <a:t>4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/>
                        <a:t>1.2 Gbps</a:t>
                      </a:r>
                      <a:endParaRPr lang="zh-CN" alt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0101661"/>
                  </a:ext>
                </a:extLst>
              </a:tr>
            </a:tbl>
          </a:graphicData>
        </a:graphic>
      </p:graphicFrame>
      <p:sp>
        <p:nvSpPr>
          <p:cNvPr id="25" name="矩形 24">
            <a:extLst>
              <a:ext uri="{FF2B5EF4-FFF2-40B4-BE49-F238E27FC236}">
                <a16:creationId xmlns:a16="http://schemas.microsoft.com/office/drawing/2014/main" id="{B885E826-0979-45B2-8976-11FB7578E162}"/>
              </a:ext>
            </a:extLst>
          </p:cNvPr>
          <p:cNvSpPr/>
          <p:nvPr/>
        </p:nvSpPr>
        <p:spPr>
          <a:xfrm>
            <a:off x="3719736" y="1484784"/>
            <a:ext cx="2736304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900" dirty="0">
                <a:solidFill>
                  <a:schemeClr val="tx1"/>
                </a:solidFill>
              </a:rPr>
              <a:t>Setting: 11ax, 160MHz, 45G Band, 16QAM</a:t>
            </a:r>
            <a:endParaRPr lang="zh-CN" altLang="en-US" sz="900" i="1" u="sng" dirty="0">
              <a:solidFill>
                <a:schemeClr val="tx1"/>
              </a:solidFill>
            </a:endParaRPr>
          </a:p>
        </p:txBody>
      </p:sp>
      <p:sp>
        <p:nvSpPr>
          <p:cNvPr id="18" name="矩形 17">
            <a:extLst>
              <a:ext uri="{FF2B5EF4-FFF2-40B4-BE49-F238E27FC236}">
                <a16:creationId xmlns:a16="http://schemas.microsoft.com/office/drawing/2014/main" id="{24B3192A-67E7-4F2A-98CA-FE7C2DA27645}"/>
              </a:ext>
            </a:extLst>
          </p:cNvPr>
          <p:cNvSpPr/>
          <p:nvPr/>
        </p:nvSpPr>
        <p:spPr bwMode="auto">
          <a:xfrm>
            <a:off x="4799856" y="2060848"/>
            <a:ext cx="720080" cy="1080120"/>
          </a:xfrm>
          <a:prstGeom prst="rect">
            <a:avLst/>
          </a:prstGeom>
          <a:noFill/>
          <a:ln w="9525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CN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0" name="矩形 19">
            <a:extLst>
              <a:ext uri="{FF2B5EF4-FFF2-40B4-BE49-F238E27FC236}">
                <a16:creationId xmlns:a16="http://schemas.microsoft.com/office/drawing/2014/main" id="{83A76710-367C-42CB-9825-3EA7579565A5}"/>
              </a:ext>
            </a:extLst>
          </p:cNvPr>
          <p:cNvSpPr/>
          <p:nvPr/>
        </p:nvSpPr>
        <p:spPr>
          <a:xfrm>
            <a:off x="3791744" y="3140968"/>
            <a:ext cx="1991251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050" dirty="0">
                <a:solidFill>
                  <a:schemeClr val="tx1"/>
                </a:solidFill>
              </a:rPr>
              <a:t>The gain efficiency is decreasing.</a:t>
            </a:r>
            <a:endParaRPr lang="zh-CN" altLang="en-US" sz="1050" dirty="0">
              <a:solidFill>
                <a:schemeClr val="tx1"/>
              </a:solidFill>
            </a:endParaRPr>
          </a:p>
        </p:txBody>
      </p:sp>
      <p:pic>
        <p:nvPicPr>
          <p:cNvPr id="1026" name="Picture 2" descr="C:\Users\x00822182\AppData\Roaming\eSpace_Desktop\UserData\x00822182\imagefiles\A729E16E-0CA2-4ACD-BB38-93EB33151621.png">
            <a:extLst>
              <a:ext uri="{FF2B5EF4-FFF2-40B4-BE49-F238E27FC236}">
                <a16:creationId xmlns:a16="http://schemas.microsoft.com/office/drawing/2014/main" id="{27472643-0E52-4DCF-BF56-3D088E0243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3512" y="4437112"/>
            <a:ext cx="1584176" cy="15070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" name="矩形 29">
            <a:extLst>
              <a:ext uri="{FF2B5EF4-FFF2-40B4-BE49-F238E27FC236}">
                <a16:creationId xmlns:a16="http://schemas.microsoft.com/office/drawing/2014/main" id="{F5850734-6229-40BE-AAC7-31883ABE1812}"/>
              </a:ext>
            </a:extLst>
          </p:cNvPr>
          <p:cNvSpPr/>
          <p:nvPr/>
        </p:nvSpPr>
        <p:spPr>
          <a:xfrm>
            <a:off x="2855640" y="3933056"/>
            <a:ext cx="273630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1200" dirty="0">
                <a:solidFill>
                  <a:schemeClr val="tx1"/>
                </a:solidFill>
              </a:rPr>
              <a:t>cost of hardware devices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1200" dirty="0">
                <a:solidFill>
                  <a:schemeClr val="tx1"/>
                </a:solidFill>
              </a:rPr>
              <a:t>gain accelerate is ‘slowing down’.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1200" dirty="0">
                <a:solidFill>
                  <a:schemeClr val="tx1"/>
                </a:solidFill>
              </a:rPr>
              <a:t>single flow may not meet the requirements.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sp>
        <p:nvSpPr>
          <p:cNvPr id="34" name="矩形 33">
            <a:extLst>
              <a:ext uri="{FF2B5EF4-FFF2-40B4-BE49-F238E27FC236}">
                <a16:creationId xmlns:a16="http://schemas.microsoft.com/office/drawing/2014/main" id="{4F5B92D8-E0D5-4691-90C7-8DCCEC68F208}"/>
              </a:ext>
            </a:extLst>
          </p:cNvPr>
          <p:cNvSpPr/>
          <p:nvPr/>
        </p:nvSpPr>
        <p:spPr>
          <a:xfrm>
            <a:off x="191344" y="4005064"/>
            <a:ext cx="22322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1200" dirty="0">
                <a:solidFill>
                  <a:schemeClr val="tx1"/>
                </a:solidFill>
              </a:rPr>
              <a:t>Enhance the </a:t>
            </a:r>
            <a:r>
              <a:rPr lang="en-US" altLang="zh-CN" sz="1200" b="1" dirty="0">
                <a:solidFill>
                  <a:schemeClr val="tx1"/>
                </a:solidFill>
              </a:rPr>
              <a:t>throughput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1200" dirty="0">
                <a:solidFill>
                  <a:schemeClr val="tx1"/>
                </a:solidFill>
              </a:rPr>
              <a:t>Enhance the </a:t>
            </a:r>
            <a:r>
              <a:rPr lang="en-US" altLang="zh-CN" sz="1200" b="1" dirty="0">
                <a:solidFill>
                  <a:schemeClr val="tx1"/>
                </a:solidFill>
              </a:rPr>
              <a:t>stability</a:t>
            </a:r>
            <a:r>
              <a:rPr lang="en-US" altLang="zh-CN" sz="1200" dirty="0">
                <a:solidFill>
                  <a:schemeClr val="tx1"/>
                </a:solidFill>
              </a:rPr>
              <a:t> (link optimization)</a:t>
            </a:r>
          </a:p>
        </p:txBody>
      </p:sp>
      <p:sp>
        <p:nvSpPr>
          <p:cNvPr id="39" name="矩形 38">
            <a:extLst>
              <a:ext uri="{FF2B5EF4-FFF2-40B4-BE49-F238E27FC236}">
                <a16:creationId xmlns:a16="http://schemas.microsoft.com/office/drawing/2014/main" id="{C2AFFF81-A61C-439B-B9C8-69E6FB2A33CE}"/>
              </a:ext>
            </a:extLst>
          </p:cNvPr>
          <p:cNvSpPr/>
          <p:nvPr/>
        </p:nvSpPr>
        <p:spPr>
          <a:xfrm>
            <a:off x="1631504" y="6093296"/>
            <a:ext cx="165618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600" b="1" dirty="0">
                <a:solidFill>
                  <a:schemeClr val="tx1"/>
                </a:solidFill>
              </a:rPr>
              <a:t>How to balance?</a:t>
            </a:r>
          </a:p>
        </p:txBody>
      </p:sp>
      <p:sp>
        <p:nvSpPr>
          <p:cNvPr id="40" name="矩形 39">
            <a:extLst>
              <a:ext uri="{FF2B5EF4-FFF2-40B4-BE49-F238E27FC236}">
                <a16:creationId xmlns:a16="http://schemas.microsoft.com/office/drawing/2014/main" id="{1FB6B6D7-938D-432D-AE92-1DB1A8204CB6}"/>
              </a:ext>
            </a:extLst>
          </p:cNvPr>
          <p:cNvSpPr/>
          <p:nvPr/>
        </p:nvSpPr>
        <p:spPr>
          <a:xfrm>
            <a:off x="6528048" y="1484784"/>
            <a:ext cx="525658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600" dirty="0">
                <a:solidFill>
                  <a:schemeClr val="tx1"/>
                </a:solidFill>
              </a:rPr>
              <a:t>802.11bf</a:t>
            </a:r>
            <a:r>
              <a:rPr lang="zh-CN" altLang="en-US" sz="1600" dirty="0">
                <a:solidFill>
                  <a:schemeClr val="tx1"/>
                </a:solidFill>
              </a:rPr>
              <a:t> </a:t>
            </a:r>
            <a:r>
              <a:rPr lang="en-US" altLang="zh-CN" sz="1600" dirty="0">
                <a:solidFill>
                  <a:schemeClr val="tx1"/>
                </a:solidFill>
              </a:rPr>
              <a:t>and</a:t>
            </a:r>
            <a:r>
              <a:rPr lang="zh-CN" altLang="en-US" sz="1600" dirty="0">
                <a:solidFill>
                  <a:schemeClr val="tx1"/>
                </a:solidFill>
              </a:rPr>
              <a:t> </a:t>
            </a:r>
            <a:r>
              <a:rPr lang="en-US" altLang="zh-CN" sz="1600" dirty="0">
                <a:solidFill>
                  <a:schemeClr val="tx1"/>
                </a:solidFill>
              </a:rPr>
              <a:t>802.11az/bk are main IEEE standard for Sensing and Ranging. So, IMMW can be considered to provide </a:t>
            </a:r>
            <a:r>
              <a:rPr lang="en-US" altLang="zh-CN" sz="1600" b="1" i="1" dirty="0">
                <a:solidFill>
                  <a:schemeClr val="tx1"/>
                </a:solidFill>
                <a:highlight>
                  <a:srgbClr val="00FF00"/>
                </a:highlight>
              </a:rPr>
              <a:t>support</a:t>
            </a:r>
            <a:r>
              <a:rPr lang="en-US" altLang="zh-CN" sz="1600" dirty="0">
                <a:solidFill>
                  <a:schemeClr val="tx1"/>
                </a:solidFill>
                <a:highlight>
                  <a:srgbClr val="00FF00"/>
                </a:highlight>
              </a:rPr>
              <a:t> </a:t>
            </a:r>
            <a:r>
              <a:rPr lang="en-US" altLang="zh-CN" sz="1600" dirty="0">
                <a:solidFill>
                  <a:schemeClr val="tx1"/>
                </a:solidFill>
              </a:rPr>
              <a:t>for these technical standards.. </a:t>
            </a:r>
          </a:p>
        </p:txBody>
      </p:sp>
      <p:cxnSp>
        <p:nvCxnSpPr>
          <p:cNvPr id="11" name="直接连接符 10">
            <a:extLst>
              <a:ext uri="{FF2B5EF4-FFF2-40B4-BE49-F238E27FC236}">
                <a16:creationId xmlns:a16="http://schemas.microsoft.com/office/drawing/2014/main" id="{96171888-4CC1-4A4A-832E-100E24CC3015}"/>
              </a:ext>
            </a:extLst>
          </p:cNvPr>
          <p:cNvCxnSpPr/>
          <p:nvPr/>
        </p:nvCxnSpPr>
        <p:spPr bwMode="auto">
          <a:xfrm>
            <a:off x="6240016" y="1484784"/>
            <a:ext cx="72008" cy="482453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pic>
        <p:nvPicPr>
          <p:cNvPr id="41" name="Picture 2" descr="C:\Users\x00822182\AppData\Roaming\eSpace_Desktop\UserData\x00822182\imagefiles\E1F76025-227E-4DB3-B49E-73268E396134.png">
            <a:extLst>
              <a:ext uri="{FF2B5EF4-FFF2-40B4-BE49-F238E27FC236}">
                <a16:creationId xmlns:a16="http://schemas.microsoft.com/office/drawing/2014/main" id="{A6AAF5C7-BB33-4114-B2EA-0CA3DEC6D3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8208" y="3284984"/>
            <a:ext cx="2160240" cy="1222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" name="Picture 2" descr="C:\Users\x00822182\AppData\Roaming\eSpace_Desktop\UserData\x00822182\imagefiles\A729E16E-0CA2-4ACD-BB38-93EB33151621.png">
            <a:extLst>
              <a:ext uri="{FF2B5EF4-FFF2-40B4-BE49-F238E27FC236}">
                <a16:creationId xmlns:a16="http://schemas.microsoft.com/office/drawing/2014/main" id="{BCDB172C-969B-42B6-9A85-873048E977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0256" y="4642612"/>
            <a:ext cx="1368152" cy="13015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4" name="矩形 43">
            <a:extLst>
              <a:ext uri="{FF2B5EF4-FFF2-40B4-BE49-F238E27FC236}">
                <a16:creationId xmlns:a16="http://schemas.microsoft.com/office/drawing/2014/main" id="{E847EF8A-8A94-42B4-8B6B-4BF51ECD142F}"/>
              </a:ext>
            </a:extLst>
          </p:cNvPr>
          <p:cNvSpPr/>
          <p:nvPr/>
        </p:nvSpPr>
        <p:spPr>
          <a:xfrm>
            <a:off x="7104112" y="4653136"/>
            <a:ext cx="22322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200" dirty="0">
                <a:solidFill>
                  <a:schemeClr val="tx1"/>
                </a:solidFill>
              </a:rPr>
              <a:t>Larger bandwidth: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zh-CN" sz="1200" dirty="0">
                <a:solidFill>
                  <a:schemeClr val="tx1"/>
                </a:solidFill>
              </a:rPr>
              <a:t>More information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zh-CN" sz="1200" dirty="0">
                <a:solidFill>
                  <a:schemeClr val="tx1"/>
                </a:solidFill>
              </a:rPr>
              <a:t>More cost</a:t>
            </a:r>
          </a:p>
        </p:txBody>
      </p:sp>
      <p:sp>
        <p:nvSpPr>
          <p:cNvPr id="45" name="矩形 44">
            <a:extLst>
              <a:ext uri="{FF2B5EF4-FFF2-40B4-BE49-F238E27FC236}">
                <a16:creationId xmlns:a16="http://schemas.microsoft.com/office/drawing/2014/main" id="{7C3001F3-D9ED-4F7C-9F3C-163B37A4452C}"/>
              </a:ext>
            </a:extLst>
          </p:cNvPr>
          <p:cNvSpPr/>
          <p:nvPr/>
        </p:nvSpPr>
        <p:spPr>
          <a:xfrm>
            <a:off x="8328248" y="6093296"/>
            <a:ext cx="165618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600" b="1" dirty="0">
                <a:solidFill>
                  <a:schemeClr val="tx1"/>
                </a:solidFill>
              </a:rPr>
              <a:t>How to choose?</a:t>
            </a:r>
          </a:p>
        </p:txBody>
      </p:sp>
      <p:sp>
        <p:nvSpPr>
          <p:cNvPr id="46" name="矩形 45">
            <a:extLst>
              <a:ext uri="{FF2B5EF4-FFF2-40B4-BE49-F238E27FC236}">
                <a16:creationId xmlns:a16="http://schemas.microsoft.com/office/drawing/2014/main" id="{8FF503B4-CBEF-4FBC-9D57-A2471FE05EBC}"/>
              </a:ext>
            </a:extLst>
          </p:cNvPr>
          <p:cNvSpPr/>
          <p:nvPr/>
        </p:nvSpPr>
        <p:spPr>
          <a:xfrm>
            <a:off x="9768408" y="4653136"/>
            <a:ext cx="22322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200" dirty="0">
                <a:solidFill>
                  <a:schemeClr val="tx1"/>
                </a:solidFill>
              </a:rPr>
              <a:t>Lower bandwidth: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zh-CN" sz="1200" dirty="0">
                <a:solidFill>
                  <a:schemeClr val="tx1"/>
                </a:solidFill>
              </a:rPr>
              <a:t>Less information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zh-CN" sz="1200" dirty="0">
                <a:solidFill>
                  <a:schemeClr val="tx1"/>
                </a:solidFill>
              </a:rPr>
              <a:t>Lower cost</a:t>
            </a:r>
          </a:p>
        </p:txBody>
      </p:sp>
      <p:pic>
        <p:nvPicPr>
          <p:cNvPr id="1028" name="Picture 4" descr="C:\Users\x00822182\AppData\Roaming\eSpace_Desktop\UserData\x00822182\imagefiles\originalImgfiles\9D2944C4-6F02-454C-BD60-ADC5F9998519.png">
            <a:extLst>
              <a:ext uri="{FF2B5EF4-FFF2-40B4-BE49-F238E27FC236}">
                <a16:creationId xmlns:a16="http://schemas.microsoft.com/office/drawing/2014/main" id="{3E6B8EFB-45F0-4F64-A862-3E55EC19FF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2064" y="2492896"/>
            <a:ext cx="4367808" cy="6056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6523777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zh-CN" dirty="0"/>
              <a:t>Yue Xu</a:t>
            </a:r>
            <a:r>
              <a:rPr lang="en-US" altLang="zh-CN" dirty="0"/>
              <a:t> (Huawei)</a:t>
            </a:r>
            <a:endParaRPr lang="en-GB" altLang="zh-CN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/>
              <a:t>Nov 2024</a:t>
            </a:r>
            <a:endParaRPr lang="en-GB" altLang="zh-CN" dirty="0"/>
          </a:p>
        </p:txBody>
      </p:sp>
      <p:sp>
        <p:nvSpPr>
          <p:cNvPr id="7" name="标题 1">
            <a:extLst>
              <a:ext uri="{FF2B5EF4-FFF2-40B4-BE49-F238E27FC236}">
                <a16:creationId xmlns:a16="http://schemas.microsoft.com/office/drawing/2014/main" id="{9575F269-EB0B-43F9-A9E5-0018C51567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1065213"/>
          </a:xfrm>
        </p:spPr>
        <p:txBody>
          <a:bodyPr/>
          <a:lstStyle/>
          <a:p>
            <a:r>
              <a:rPr lang="en-US" altLang="zh-CN" dirty="0"/>
              <a:t>Summary</a:t>
            </a:r>
            <a:endParaRPr lang="zh-CN" altLang="en-US" dirty="0"/>
          </a:p>
        </p:txBody>
      </p:sp>
      <p:sp>
        <p:nvSpPr>
          <p:cNvPr id="8" name="内容占位符 2">
            <a:extLst>
              <a:ext uri="{FF2B5EF4-FFF2-40B4-BE49-F238E27FC236}">
                <a16:creationId xmlns:a16="http://schemas.microsoft.com/office/drawing/2014/main" id="{55AD7B3A-317A-4237-AC00-E6FDD14266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8881" y="2023661"/>
            <a:ext cx="10097679" cy="757268"/>
          </a:xfrm>
        </p:spPr>
        <p:txBody>
          <a:bodyPr/>
          <a:lstStyle/>
          <a:p>
            <a:pPr marL="0" indent="0"/>
            <a:r>
              <a:rPr lang="en-US" altLang="zh-CN" sz="2000" dirty="0">
                <a:solidFill>
                  <a:schemeClr val="tx1"/>
                </a:solidFill>
              </a:rPr>
              <a:t>From the above 2 recaps, we would like to provide our suggestions that: </a:t>
            </a:r>
          </a:p>
        </p:txBody>
      </p:sp>
      <p:graphicFrame>
        <p:nvGraphicFramePr>
          <p:cNvPr id="3" name="表格 2">
            <a:extLst>
              <a:ext uri="{FF2B5EF4-FFF2-40B4-BE49-F238E27FC236}">
                <a16:creationId xmlns:a16="http://schemas.microsoft.com/office/drawing/2014/main" id="{72A8B821-A7A0-4E58-BD7E-8DE74E93B60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6248901"/>
              </p:ext>
            </p:extLst>
          </p:nvPr>
        </p:nvGraphicFramePr>
        <p:xfrm>
          <a:off x="1055440" y="2708920"/>
          <a:ext cx="9145016" cy="171220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664296">
                  <a:extLst>
                    <a:ext uri="{9D8B030D-6E8A-4147-A177-3AD203B41FA5}">
                      <a16:colId xmlns:a16="http://schemas.microsoft.com/office/drawing/2014/main" val="601488977"/>
                    </a:ext>
                  </a:extLst>
                </a:gridCol>
                <a:gridCol w="6480720">
                  <a:extLst>
                    <a:ext uri="{9D8B030D-6E8A-4147-A177-3AD203B41FA5}">
                      <a16:colId xmlns:a16="http://schemas.microsoft.com/office/drawing/2014/main" val="925026118"/>
                    </a:ext>
                  </a:extLst>
                </a:gridCol>
              </a:tblGrid>
              <a:tr h="432048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>
                          <a:solidFill>
                            <a:schemeClr val="bg1"/>
                          </a:solidFill>
                        </a:rPr>
                        <a:t>Main Concern</a:t>
                      </a:r>
                      <a:endParaRPr lang="zh-CN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Suggestion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7548740"/>
                  </a:ext>
                </a:extLst>
              </a:tr>
              <a:tr h="630070"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dirty="0"/>
                        <a:t>Bandwidth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b="1" dirty="0">
                          <a:solidFill>
                            <a:srgbClr val="C00000"/>
                          </a:solidFill>
                        </a:rPr>
                        <a:t>A maximum bandwidth is 1280MHz </a:t>
                      </a:r>
                      <a:r>
                        <a:rPr lang="en-US" altLang="zh-CN" dirty="0"/>
                        <a:t>to both meet actual throughput requirements and expand the ecosystem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9212091"/>
                  </a:ext>
                </a:extLst>
              </a:tr>
              <a:tr h="630070"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dirty="0"/>
                        <a:t>Spatial Stream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The number of spatial streams are </a:t>
                      </a:r>
                      <a:r>
                        <a:rPr lang="en-US" altLang="zh-CN" b="1" dirty="0">
                          <a:solidFill>
                            <a:srgbClr val="C00000"/>
                          </a:solidFill>
                        </a:rPr>
                        <a:t>no more than 2SS under SU-MIMO</a:t>
                      </a:r>
                      <a:r>
                        <a:rPr lang="en-US" altLang="zh-CN" dirty="0"/>
                        <a:t>.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4422576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14401" y="1565594"/>
            <a:ext cx="10583839" cy="4896544"/>
          </a:xfrm>
        </p:spPr>
        <p:txBody>
          <a:bodyPr/>
          <a:lstStyle/>
          <a:p>
            <a:pPr marL="0" indent="0"/>
            <a:r>
              <a:rPr lang="en-US" altLang="zh-CN" sz="1400" dirty="0">
                <a:solidFill>
                  <a:schemeClr val="tx1"/>
                </a:solidFill>
              </a:rPr>
              <a:t>[1] 11-24-0116-03-immw-immw-draft-proposed-par</a:t>
            </a:r>
          </a:p>
          <a:p>
            <a:pPr marL="0" indent="0"/>
            <a:r>
              <a:rPr lang="en-US" altLang="zh-CN" sz="1400" dirty="0">
                <a:solidFill>
                  <a:schemeClr val="tx1"/>
                </a:solidFill>
              </a:rPr>
              <a:t>[2] </a:t>
            </a:r>
            <a:r>
              <a:rPr lang="en-US" altLang="zh-CN" sz="1400" dirty="0"/>
              <a:t>11-23-1570-00-0uhr-latency-consideration-of-industrial-scenarios</a:t>
            </a:r>
            <a:endParaRPr lang="en-US" altLang="zh-CN" sz="1400" dirty="0">
              <a:solidFill>
                <a:schemeClr val="tx1"/>
              </a:solidFill>
            </a:endParaRPr>
          </a:p>
          <a:p>
            <a:pPr marL="0" indent="0"/>
            <a:r>
              <a:rPr lang="en-US" altLang="zh-CN" sz="1400" dirty="0">
                <a:solidFill>
                  <a:schemeClr val="tx1"/>
                </a:solidFill>
              </a:rPr>
              <a:t>[3] 11-24-0723-01-immw-sensing-and-ranging-in-immw</a:t>
            </a:r>
          </a:p>
          <a:p>
            <a:pPr marL="0" indent="0"/>
            <a:r>
              <a:rPr lang="en-US" altLang="ko-KR" sz="1400" dirty="0"/>
              <a:t>[4] 11-20-1712-02-00bf-wifi-sensing-use-cases</a:t>
            </a:r>
          </a:p>
          <a:p>
            <a:pPr marL="0" indent="0"/>
            <a:r>
              <a:rPr lang="en-US" altLang="ko-KR" sz="1400" dirty="0"/>
              <a:t>[5] 11-20-1102-01-</a:t>
            </a:r>
            <a:r>
              <a:rPr lang="en-US" altLang="zh-CN" sz="1400" dirty="0">
                <a:solidFill>
                  <a:schemeClr val="tx1"/>
                </a:solidFill>
              </a:rPr>
              <a:t>immw</a:t>
            </a:r>
            <a:r>
              <a:rPr lang="en-US" altLang="ko-KR" sz="1400" dirty="0"/>
              <a:t>-Thoughts on IMMW For the Industry Use</a:t>
            </a:r>
          </a:p>
          <a:p>
            <a:pPr marL="0" indent="0"/>
            <a:endParaRPr lang="en-US" altLang="zh-CN" sz="1400" dirty="0">
              <a:solidFill>
                <a:schemeClr val="tx1"/>
              </a:solidFill>
            </a:endParaRPr>
          </a:p>
          <a:p>
            <a:pPr marL="0" indent="0"/>
            <a:endParaRPr lang="en-US" altLang="zh-CN" sz="1400" dirty="0">
              <a:solidFill>
                <a:schemeClr val="tx1"/>
              </a:solidFill>
            </a:endParaRPr>
          </a:p>
          <a:p>
            <a:pPr marL="0" indent="0"/>
            <a:endParaRPr lang="en-US" altLang="zh-CN" sz="1400" dirty="0">
              <a:solidFill>
                <a:schemeClr val="tx1"/>
              </a:solidFill>
            </a:endParaRPr>
          </a:p>
          <a:p>
            <a:endParaRPr lang="en-GB" sz="1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zh-CN" dirty="0"/>
              <a:t>Yue Xu</a:t>
            </a:r>
            <a:r>
              <a:rPr lang="en-US" altLang="zh-CN" dirty="0"/>
              <a:t> (Huawei)</a:t>
            </a:r>
            <a:endParaRPr lang="en-GB" altLang="zh-CN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/>
              <a:t>Nov 2024</a:t>
            </a:r>
            <a:endParaRPr lang="en-GB" altLang="zh-CN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SP1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829948" y="1751015"/>
            <a:ext cx="10234604" cy="2398066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ja-JP" dirty="0"/>
              <a:t>Do you agree to add the following into 11bq SFD: “</a:t>
            </a:r>
            <a:r>
              <a:rPr lang="en-US" altLang="ja-JP" b="0" dirty="0"/>
              <a:t>the maximum bandwidth </a:t>
            </a:r>
            <a:r>
              <a:rPr lang="en-US" altLang="ja-JP" b="0" dirty="0">
                <a:solidFill>
                  <a:srgbClr val="00B050"/>
                </a:solidFill>
              </a:rPr>
              <a:t>of an IMMW PPDU </a:t>
            </a:r>
            <a:r>
              <a:rPr lang="en-US" altLang="ja-JP" b="0" dirty="0"/>
              <a:t>is 1280 MHz</a:t>
            </a:r>
            <a:r>
              <a:rPr lang="en-US" altLang="ja-JP" dirty="0"/>
              <a:t>”?</a:t>
            </a:r>
          </a:p>
          <a:p>
            <a:pPr marL="457200" lvl="1" indent="0"/>
            <a:r>
              <a:rPr lang="en-US" altLang="ja-JP" dirty="0"/>
              <a:t>-Yes</a:t>
            </a:r>
          </a:p>
          <a:p>
            <a:pPr marL="457200" lvl="1" indent="0"/>
            <a:r>
              <a:rPr lang="en-US" altLang="ja-JP" dirty="0"/>
              <a:t>-No</a:t>
            </a:r>
          </a:p>
          <a:p>
            <a:pPr marL="457200" lvl="1" indent="0"/>
            <a:r>
              <a:rPr lang="en-US" altLang="ja-JP" dirty="0"/>
              <a:t>-Abstain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altLang="zh-CN" dirty="0"/>
              <a:t>Yue Xu</a:t>
            </a:r>
            <a:r>
              <a:rPr lang="en-US" altLang="zh-CN" dirty="0"/>
              <a:t> (Huawei)</a:t>
            </a:r>
            <a:endParaRPr lang="en-GB" altLang="zh-CN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/>
              <a:t>Nov 2024</a:t>
            </a:r>
            <a:endParaRPr lang="en-GB" altLang="zh-CN" dirty="0"/>
          </a:p>
        </p:txBody>
      </p:sp>
    </p:spTree>
    <p:extLst>
      <p:ext uri="{BB962C8B-B14F-4D97-AF65-F5344CB8AC3E}">
        <p14:creationId xmlns:p14="http://schemas.microsoft.com/office/powerpoint/2010/main" val="8957921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SP2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829948" y="1751015"/>
            <a:ext cx="10234604" cy="2398066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ja-JP" dirty="0"/>
              <a:t>Do you agree to add the following into 11bq SFD: “</a:t>
            </a:r>
            <a:r>
              <a:rPr lang="en-US" altLang="ja-JP" b="0" dirty="0">
                <a:solidFill>
                  <a:srgbClr val="00B050"/>
                </a:solidFill>
              </a:rPr>
              <a:t>no more than 2SS under SU-MIMO</a:t>
            </a:r>
            <a:r>
              <a:rPr lang="en-US" altLang="ja-JP" b="0" dirty="0"/>
              <a:t>.</a:t>
            </a:r>
            <a:r>
              <a:rPr lang="en-US" altLang="ja-JP" dirty="0"/>
              <a:t>”?</a:t>
            </a:r>
          </a:p>
          <a:p>
            <a:pPr marL="457200" lvl="1" indent="0"/>
            <a:r>
              <a:rPr lang="en-US" altLang="ja-JP" dirty="0"/>
              <a:t>-Yes</a:t>
            </a:r>
          </a:p>
          <a:p>
            <a:pPr marL="457200" lvl="1" indent="0"/>
            <a:r>
              <a:rPr lang="en-US" altLang="ja-JP" dirty="0"/>
              <a:t>-No</a:t>
            </a:r>
          </a:p>
          <a:p>
            <a:pPr marL="457200" lvl="1" indent="0"/>
            <a:r>
              <a:rPr lang="en-US" altLang="ja-JP" dirty="0"/>
              <a:t>-Abstain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altLang="zh-CN" dirty="0"/>
              <a:t>Yue Xu</a:t>
            </a:r>
            <a:r>
              <a:rPr lang="en-US" altLang="zh-CN" dirty="0"/>
              <a:t> (Huawei)</a:t>
            </a:r>
            <a:endParaRPr lang="en-GB" altLang="zh-CN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/>
              <a:t>Nov 2024</a:t>
            </a:r>
            <a:endParaRPr lang="en-GB" altLang="zh-CN" dirty="0"/>
          </a:p>
        </p:txBody>
      </p:sp>
    </p:spTree>
    <p:extLst>
      <p:ext uri="{BB962C8B-B14F-4D97-AF65-F5344CB8AC3E}">
        <p14:creationId xmlns:p14="http://schemas.microsoft.com/office/powerpoint/2010/main" val="208644352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65696</TotalTime>
  <Words>660</Words>
  <Application>Microsoft Office PowerPoint</Application>
  <PresentationFormat>宽屏</PresentationFormat>
  <Paragraphs>145</Paragraphs>
  <Slides>8</Slides>
  <Notes>8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5" baseType="lpstr">
      <vt:lpstr>Arial Unicode MS</vt:lpstr>
      <vt:lpstr>MS Gothic</vt:lpstr>
      <vt:lpstr>Microsoft YaHei</vt:lpstr>
      <vt:lpstr>Arial</vt:lpstr>
      <vt:lpstr>Calibri</vt:lpstr>
      <vt:lpstr>Times New Roman</vt:lpstr>
      <vt:lpstr>Office 主题​​</vt:lpstr>
      <vt:lpstr>IMMW SPs</vt:lpstr>
      <vt:lpstr>Introduction</vt:lpstr>
      <vt:lpstr>Recap-1: IMMW SG PAR[1] @fast and integrated</vt:lpstr>
      <vt:lpstr>Recap-2：Implements @Multi-streams and bandwidth</vt:lpstr>
      <vt:lpstr>Summary</vt:lpstr>
      <vt:lpstr>References</vt:lpstr>
      <vt:lpstr>SP1</vt:lpstr>
      <vt:lpstr>SP2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xuyue (I)</dc:creator>
  <cp:lastModifiedBy>xuyue (I)</cp:lastModifiedBy>
  <cp:revision>937</cp:revision>
  <cp:lastPrinted>1601-01-01T00:00:00Z</cp:lastPrinted>
  <dcterms:created xsi:type="dcterms:W3CDTF">2023-05-31T01:05:25Z</dcterms:created>
  <dcterms:modified xsi:type="dcterms:W3CDTF">2025-02-25T08:29:05Z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(3)XJ2VeydwhIe0ltcjuOhaIq8Epwq81nY6LfoKKt9tn4WySkJcAJNlow31TupsmbsqHPCMh2Bo
uecolebUbJoth5zar+Z6+3AFZOp1Vt4K4tSdjuhJoo0FlxO93vd3dPN7Q4E+lHxSpMAgJYLt
jwyGOXsiQYAI8/u72MHxU06cckYH4t9q+8XInr8kPnQ5Lqjy74Rtq3VG7wlwjn2z44InRNUI
oTsmuwcKitk6em/dwr</vt:lpwstr>
  </property>
  <property fmtid="{D5CDD505-2E9C-101B-9397-08002B2CF9AE}" pid="3" name="_2015_ms_pID_7253431">
    <vt:lpwstr>vJq19HB1/dF/XPX6YpEsTFIazlSb0U+3j1kiAtKWXLGWUmQOQ5Wt8i
l0CaMdxYem7FOSu1giTmChyfZf8Q1gVwvR7eSeyaUBDdJe2WYUZUatzY45x2BpgXxyZi3NCa
DUKbUNUIlwB8d9ceQXiTvr1zXXpI7fqu/lPdP7vPzbNpbIGy1+z95sby/Oh/CTgS11PXSMkC
u35Z3f9JYWRZgfHnECd1VRlvZiB5y1bEe5cF</vt:lpwstr>
  </property>
  <property fmtid="{D5CDD505-2E9C-101B-9397-08002B2CF9AE}" pid="4" name="_2015_ms_pID_7253432">
    <vt:lpwstr>87sYx66ygYIby6ZC7HCOy3M=</vt:lpwstr>
  </property>
  <property fmtid="{D5CDD505-2E9C-101B-9397-08002B2CF9AE}" pid="5" name="_readonly">
    <vt:lpwstr/>
  </property>
  <property fmtid="{D5CDD505-2E9C-101B-9397-08002B2CF9AE}" pid="6" name="_change">
    <vt:lpwstr/>
  </property>
  <property fmtid="{D5CDD505-2E9C-101B-9397-08002B2CF9AE}" pid="7" name="_full-control">
    <vt:lpwstr/>
  </property>
  <property fmtid="{D5CDD505-2E9C-101B-9397-08002B2CF9AE}" pid="8" name="sflag">
    <vt:lpwstr>1740016539</vt:lpwstr>
  </property>
</Properties>
</file>