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56" r:id="rId2"/>
    <p:sldId id="257" r:id="rId3"/>
    <p:sldId id="262" r:id="rId4"/>
    <p:sldId id="281" r:id="rId5"/>
    <p:sldId id="266" r:id="rId6"/>
    <p:sldId id="276" r:id="rId7"/>
    <p:sldId id="265" r:id="rId8"/>
    <p:sldId id="263" r:id="rId9"/>
    <p:sldId id="277" r:id="rId10"/>
    <p:sldId id="267" r:id="rId11"/>
    <p:sldId id="278" r:id="rId12"/>
    <p:sldId id="275" r:id="rId13"/>
    <p:sldId id="279" r:id="rId14"/>
    <p:sldId id="280" r:id="rId15"/>
    <p:sldId id="272" r:id="rId16"/>
    <p:sldId id="274" r:id="rId17"/>
    <p:sldId id="270" r:id="rId18"/>
    <p:sldId id="264" r:id="rId19"/>
    <p:sldId id="271" r:id="rId20"/>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DE9AD-A282-BE42-84F5-84578C9E8461}" v="41" dt="2025-03-11T17:46:58.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86" autoAdjust="0"/>
    <p:restoredTop sz="94660"/>
  </p:normalViewPr>
  <p:slideViewPr>
    <p:cSldViewPr>
      <p:cViewPr varScale="1">
        <p:scale>
          <a:sx n="143" d="100"/>
          <a:sy n="143" d="100"/>
        </p:scale>
        <p:origin x="464" y="20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chai sanderovich" userId="81a338b5-6a80-42e0-8dc7-58343fda8d54" providerId="ADAL" clId="{338DE9AD-A282-BE42-84F5-84578C9E8461}"/>
    <pc:docChg chg="modSld">
      <pc:chgData name="Amichai sanderovich" userId="81a338b5-6a80-42e0-8dc7-58343fda8d54" providerId="ADAL" clId="{338DE9AD-A282-BE42-84F5-84578C9E8461}" dt="2025-03-12T20:49:37.830" v="95" actId="729"/>
      <pc:docMkLst>
        <pc:docMk/>
      </pc:docMkLst>
      <pc:sldChg chg="modSp mod">
        <pc:chgData name="Amichai sanderovich" userId="81a338b5-6a80-42e0-8dc7-58343fda8d54" providerId="ADAL" clId="{338DE9AD-A282-BE42-84F5-84578C9E8461}" dt="2025-03-12T20:45:33.139" v="74" actId="20577"/>
        <pc:sldMkLst>
          <pc:docMk/>
          <pc:sldMk cId="0" sldId="262"/>
        </pc:sldMkLst>
        <pc:spChg chg="mod">
          <ac:chgData name="Amichai sanderovich" userId="81a338b5-6a80-42e0-8dc7-58343fda8d54" providerId="ADAL" clId="{338DE9AD-A282-BE42-84F5-84578C9E8461}" dt="2025-03-12T20:45:33.139" v="74" actId="20577"/>
          <ac:spMkLst>
            <pc:docMk/>
            <pc:sldMk cId="0" sldId="262"/>
            <ac:spMk id="9218" creationId="{00000000-0000-0000-0000-000000000000}"/>
          </ac:spMkLst>
        </pc:spChg>
      </pc:sldChg>
      <pc:sldChg chg="mod modShow">
        <pc:chgData name="Amichai sanderovich" userId="81a338b5-6a80-42e0-8dc7-58343fda8d54" providerId="ADAL" clId="{338DE9AD-A282-BE42-84F5-84578C9E8461}" dt="2025-03-12T20:43:11.598" v="34" actId="729"/>
        <pc:sldMkLst>
          <pc:docMk/>
          <pc:sldMk cId="0" sldId="263"/>
        </pc:sldMkLst>
      </pc:sldChg>
      <pc:sldChg chg="mod modShow">
        <pc:chgData name="Amichai sanderovich" userId="81a338b5-6a80-42e0-8dc7-58343fda8d54" providerId="ADAL" clId="{338DE9AD-A282-BE42-84F5-84578C9E8461}" dt="2025-03-12T20:42:52.959" v="33" actId="729"/>
        <pc:sldMkLst>
          <pc:docMk/>
          <pc:sldMk cId="836062664" sldId="266"/>
        </pc:sldMkLst>
      </pc:sldChg>
      <pc:sldChg chg="mod modShow">
        <pc:chgData name="Amichai sanderovich" userId="81a338b5-6a80-42e0-8dc7-58343fda8d54" providerId="ADAL" clId="{338DE9AD-A282-BE42-84F5-84578C9E8461}" dt="2025-03-12T20:48:21.115" v="94" actId="729"/>
        <pc:sldMkLst>
          <pc:docMk/>
          <pc:sldMk cId="4215264212" sldId="272"/>
        </pc:sldMkLst>
      </pc:sldChg>
      <pc:sldChg chg="mod modShow">
        <pc:chgData name="Amichai sanderovich" userId="81a338b5-6a80-42e0-8dc7-58343fda8d54" providerId="ADAL" clId="{338DE9AD-A282-BE42-84F5-84578C9E8461}" dt="2025-03-12T20:48:21.115" v="94" actId="729"/>
        <pc:sldMkLst>
          <pc:docMk/>
          <pc:sldMk cId="1650341757" sldId="274"/>
        </pc:sldMkLst>
      </pc:sldChg>
      <pc:sldChg chg="mod modShow">
        <pc:chgData name="Amichai sanderovich" userId="81a338b5-6a80-42e0-8dc7-58343fda8d54" providerId="ADAL" clId="{338DE9AD-A282-BE42-84F5-84578C9E8461}" dt="2025-03-12T20:49:37.830" v="95" actId="729"/>
        <pc:sldMkLst>
          <pc:docMk/>
          <pc:sldMk cId="3209550470" sldId="275"/>
        </pc:sldMkLst>
      </pc:sldChg>
      <pc:sldChg chg="mod modShow">
        <pc:chgData name="Amichai sanderovich" userId="81a338b5-6a80-42e0-8dc7-58343fda8d54" providerId="ADAL" clId="{338DE9AD-A282-BE42-84F5-84578C9E8461}" dt="2025-03-12T20:43:48.077" v="35" actId="729"/>
        <pc:sldMkLst>
          <pc:docMk/>
          <pc:sldMk cId="2100907798" sldId="277"/>
        </pc:sldMkLst>
      </pc:sldChg>
      <pc:sldChg chg="modSp mod">
        <pc:chgData name="Amichai sanderovich" userId="81a338b5-6a80-42e0-8dc7-58343fda8d54" providerId="ADAL" clId="{338DE9AD-A282-BE42-84F5-84578C9E8461}" dt="2025-03-12T20:46:54.645" v="93" actId="20577"/>
        <pc:sldMkLst>
          <pc:docMk/>
          <pc:sldMk cId="3026912032" sldId="278"/>
        </pc:sldMkLst>
        <pc:spChg chg="mod">
          <ac:chgData name="Amichai sanderovich" userId="81a338b5-6a80-42e0-8dc7-58343fda8d54" providerId="ADAL" clId="{338DE9AD-A282-BE42-84F5-84578C9E8461}" dt="2025-03-12T20:46:54.645" v="93" actId="20577"/>
          <ac:spMkLst>
            <pc:docMk/>
            <pc:sldMk cId="3026912032" sldId="278"/>
            <ac:spMk id="3" creationId="{85C400B3-FF97-A125-A36E-158DE314760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802.11-25/0252r1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March 2025</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Amichai Sanderovich, Wiliot</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802.11-25/0252r1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March 2025</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Amichai Sanderovich, Wiliot</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802.11-25/0252r1</a:t>
            </a:r>
          </a:p>
        </p:txBody>
      </p:sp>
      <p:sp>
        <p:nvSpPr>
          <p:cNvPr id="5" name="Rectangle 3"/>
          <p:cNvSpPr>
            <a:spLocks noGrp="1" noChangeArrowheads="1"/>
          </p:cNvSpPr>
          <p:nvPr>
            <p:ph type="dt"/>
          </p:nvPr>
        </p:nvSpPr>
        <p:spPr>
          <a:ln/>
        </p:spPr>
        <p:txBody>
          <a:bodyPr/>
          <a:lstStyle/>
          <a:p>
            <a:r>
              <a:rPr lang="en-US"/>
              <a:t>March 2025</a:t>
            </a:r>
          </a:p>
        </p:txBody>
      </p:sp>
      <p:sp>
        <p:nvSpPr>
          <p:cNvPr id="6" name="Rectangle 6"/>
          <p:cNvSpPr>
            <a:spLocks noGrp="1" noChangeArrowheads="1"/>
          </p:cNvSpPr>
          <p:nvPr>
            <p:ph type="ftr"/>
          </p:nvPr>
        </p:nvSpPr>
        <p:spPr>
          <a:ln/>
        </p:spPr>
        <p:txBody>
          <a:bodyPr/>
          <a:lstStyle/>
          <a:p>
            <a:r>
              <a:rPr lang="en-US"/>
              <a:t>Amichai Sanderovich, Wiliot</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802.11-25/0252r1</a:t>
            </a:r>
          </a:p>
        </p:txBody>
      </p:sp>
      <p:sp>
        <p:nvSpPr>
          <p:cNvPr id="5" name="Rectangle 3"/>
          <p:cNvSpPr>
            <a:spLocks noGrp="1" noChangeArrowheads="1"/>
          </p:cNvSpPr>
          <p:nvPr>
            <p:ph type="dt"/>
          </p:nvPr>
        </p:nvSpPr>
        <p:spPr>
          <a:ln/>
        </p:spPr>
        <p:txBody>
          <a:bodyPr/>
          <a:lstStyle/>
          <a:p>
            <a:r>
              <a:rPr lang="en-US"/>
              <a:t>March 2025</a:t>
            </a:r>
          </a:p>
        </p:txBody>
      </p:sp>
      <p:sp>
        <p:nvSpPr>
          <p:cNvPr id="6" name="Rectangle 6"/>
          <p:cNvSpPr>
            <a:spLocks noGrp="1" noChangeArrowheads="1"/>
          </p:cNvSpPr>
          <p:nvPr>
            <p:ph type="ftr"/>
          </p:nvPr>
        </p:nvSpPr>
        <p:spPr>
          <a:ln/>
        </p:spPr>
        <p:txBody>
          <a:bodyPr/>
          <a:lstStyle/>
          <a:p>
            <a:r>
              <a:rPr lang="en-US"/>
              <a:t>Amichai Sanderovich, Wiliot</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802.11-25/0252r1</a:t>
            </a:r>
          </a:p>
        </p:txBody>
      </p:sp>
      <p:sp>
        <p:nvSpPr>
          <p:cNvPr id="5" name="Rectangle 3"/>
          <p:cNvSpPr>
            <a:spLocks noGrp="1" noChangeArrowheads="1"/>
          </p:cNvSpPr>
          <p:nvPr>
            <p:ph type="dt"/>
          </p:nvPr>
        </p:nvSpPr>
        <p:spPr>
          <a:ln/>
        </p:spPr>
        <p:txBody>
          <a:bodyPr/>
          <a:lstStyle/>
          <a:p>
            <a:r>
              <a:rPr lang="en-US"/>
              <a:t>March 2025</a:t>
            </a:r>
          </a:p>
        </p:txBody>
      </p:sp>
      <p:sp>
        <p:nvSpPr>
          <p:cNvPr id="6" name="Rectangle 6"/>
          <p:cNvSpPr>
            <a:spLocks noGrp="1" noChangeArrowheads="1"/>
          </p:cNvSpPr>
          <p:nvPr>
            <p:ph type="ftr"/>
          </p:nvPr>
        </p:nvSpPr>
        <p:spPr>
          <a:ln/>
        </p:spPr>
        <p:txBody>
          <a:bodyPr/>
          <a:lstStyle/>
          <a:p>
            <a:r>
              <a:rPr lang="en-US"/>
              <a:t>Amichai Sanderovich, Wiliot</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802.11-25/0252r1</a:t>
            </a:r>
          </a:p>
        </p:txBody>
      </p:sp>
      <p:sp>
        <p:nvSpPr>
          <p:cNvPr id="5" name="Rectangle 3"/>
          <p:cNvSpPr>
            <a:spLocks noGrp="1" noChangeArrowheads="1"/>
          </p:cNvSpPr>
          <p:nvPr>
            <p:ph type="dt"/>
          </p:nvPr>
        </p:nvSpPr>
        <p:spPr>
          <a:ln/>
        </p:spPr>
        <p:txBody>
          <a:bodyPr/>
          <a:lstStyle/>
          <a:p>
            <a:r>
              <a:rPr lang="en-US"/>
              <a:t>March 2025</a:t>
            </a:r>
          </a:p>
        </p:txBody>
      </p:sp>
      <p:sp>
        <p:nvSpPr>
          <p:cNvPr id="6" name="Rectangle 6"/>
          <p:cNvSpPr>
            <a:spLocks noGrp="1" noChangeArrowheads="1"/>
          </p:cNvSpPr>
          <p:nvPr>
            <p:ph type="ftr"/>
          </p:nvPr>
        </p:nvSpPr>
        <p:spPr>
          <a:ln/>
        </p:spPr>
        <p:txBody>
          <a:bodyPr/>
          <a:lstStyle/>
          <a:p>
            <a:r>
              <a:rPr lang="en-US"/>
              <a:t>Amichai Sanderovich, Wiliot</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4C0CD7C-E6F6-3128-3E38-241BA07E2C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E08C79D-B7B1-5DD9-0262-6C2395F0DE42}"/>
              </a:ext>
            </a:extLst>
          </p:cNvPr>
          <p:cNvSpPr>
            <a:spLocks noGrp="1" noChangeArrowheads="1"/>
          </p:cNvSpPr>
          <p:nvPr>
            <p:ph type="hdr"/>
          </p:nvPr>
        </p:nvSpPr>
        <p:spPr>
          <a:ln/>
        </p:spPr>
        <p:txBody>
          <a:bodyPr/>
          <a:lstStyle/>
          <a:p>
            <a:r>
              <a:rPr lang="en-US"/>
              <a:t>doc.: IEEE 802.11-25/0252r1</a:t>
            </a:r>
          </a:p>
        </p:txBody>
      </p:sp>
      <p:sp>
        <p:nvSpPr>
          <p:cNvPr id="5" name="Rectangle 3">
            <a:extLst>
              <a:ext uri="{FF2B5EF4-FFF2-40B4-BE49-F238E27FC236}">
                <a16:creationId xmlns:a16="http://schemas.microsoft.com/office/drawing/2014/main" id="{CA2E60E4-69C6-EE69-EA6C-3F7CF561E64F}"/>
              </a:ext>
            </a:extLst>
          </p:cNvPr>
          <p:cNvSpPr>
            <a:spLocks noGrp="1" noChangeArrowheads="1"/>
          </p:cNvSpPr>
          <p:nvPr>
            <p:ph type="dt"/>
          </p:nvPr>
        </p:nvSpPr>
        <p:spPr>
          <a:ln/>
        </p:spPr>
        <p:txBody>
          <a:bodyPr/>
          <a:lstStyle/>
          <a:p>
            <a:r>
              <a:rPr lang="en-US"/>
              <a:t>March 2025</a:t>
            </a:r>
          </a:p>
        </p:txBody>
      </p:sp>
      <p:sp>
        <p:nvSpPr>
          <p:cNvPr id="6" name="Rectangle 6">
            <a:extLst>
              <a:ext uri="{FF2B5EF4-FFF2-40B4-BE49-F238E27FC236}">
                <a16:creationId xmlns:a16="http://schemas.microsoft.com/office/drawing/2014/main" id="{CD3C1854-F54D-32DC-2407-CF19064A1459}"/>
              </a:ext>
            </a:extLst>
          </p:cNvPr>
          <p:cNvSpPr>
            <a:spLocks noGrp="1" noChangeArrowheads="1"/>
          </p:cNvSpPr>
          <p:nvPr>
            <p:ph type="ftr"/>
          </p:nvPr>
        </p:nvSpPr>
        <p:spPr>
          <a:ln/>
        </p:spPr>
        <p:txBody>
          <a:bodyPr/>
          <a:lstStyle/>
          <a:p>
            <a:r>
              <a:rPr lang="en-US"/>
              <a:t>Amichai Sanderovich, Wiliot</a:t>
            </a:r>
          </a:p>
        </p:txBody>
      </p:sp>
      <p:sp>
        <p:nvSpPr>
          <p:cNvPr id="7" name="Rectangle 7">
            <a:extLst>
              <a:ext uri="{FF2B5EF4-FFF2-40B4-BE49-F238E27FC236}">
                <a16:creationId xmlns:a16="http://schemas.microsoft.com/office/drawing/2014/main" id="{2EE00EAA-BC9B-403C-2CB1-0D3B2623072F}"/>
              </a:ext>
            </a:extLst>
          </p:cNvPr>
          <p:cNvSpPr>
            <a:spLocks noGrp="1" noChangeArrowheads="1"/>
          </p:cNvSpPr>
          <p:nvPr>
            <p:ph type="sldNum"/>
          </p:nvPr>
        </p:nvSpPr>
        <p:spPr>
          <a:ln/>
        </p:spPr>
        <p:txBody>
          <a:bodyPr/>
          <a:lstStyle/>
          <a:p>
            <a:r>
              <a:rPr lang="en-US"/>
              <a:t>Page </a:t>
            </a:r>
            <a:fld id="{07B9ED38-6DD0-4691-9FC3-0BE6EBBA3E57}" type="slidenum">
              <a:rPr lang="en-US"/>
              <a:pPr/>
              <a:t>9</a:t>
            </a:fld>
            <a:endParaRPr lang="en-US"/>
          </a:p>
        </p:txBody>
      </p:sp>
      <p:sp>
        <p:nvSpPr>
          <p:cNvPr id="19457" name="Rectangle 1">
            <a:extLst>
              <a:ext uri="{FF2B5EF4-FFF2-40B4-BE49-F238E27FC236}">
                <a16:creationId xmlns:a16="http://schemas.microsoft.com/office/drawing/2014/main" id="{EC8009ED-EB71-0CCF-B48D-5A819934826D}"/>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a:extLst>
              <a:ext uri="{FF2B5EF4-FFF2-40B4-BE49-F238E27FC236}">
                <a16:creationId xmlns:a16="http://schemas.microsoft.com/office/drawing/2014/main" id="{E86102F1-D758-E450-CB7E-78735067187D}"/>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4416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802.11-25/0252r1</a:t>
            </a:r>
          </a:p>
        </p:txBody>
      </p:sp>
      <p:sp>
        <p:nvSpPr>
          <p:cNvPr id="5" name="Rectangle 3"/>
          <p:cNvSpPr>
            <a:spLocks noGrp="1" noChangeArrowheads="1"/>
          </p:cNvSpPr>
          <p:nvPr>
            <p:ph type="dt"/>
          </p:nvPr>
        </p:nvSpPr>
        <p:spPr>
          <a:ln/>
        </p:spPr>
        <p:txBody>
          <a:bodyPr/>
          <a:lstStyle/>
          <a:p>
            <a:r>
              <a:rPr lang="en-US"/>
              <a:t>March 2025</a:t>
            </a:r>
          </a:p>
        </p:txBody>
      </p:sp>
      <p:sp>
        <p:nvSpPr>
          <p:cNvPr id="6" name="Rectangle 6"/>
          <p:cNvSpPr>
            <a:spLocks noGrp="1" noChangeArrowheads="1"/>
          </p:cNvSpPr>
          <p:nvPr>
            <p:ph type="ftr"/>
          </p:nvPr>
        </p:nvSpPr>
        <p:spPr>
          <a:ln/>
        </p:spPr>
        <p:txBody>
          <a:bodyPr/>
          <a:lstStyle/>
          <a:p>
            <a:r>
              <a:rPr lang="en-US"/>
              <a:t>Amichai Sanderovich, Wiliot</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18</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March 2025</a:t>
            </a:r>
            <a:endParaRPr lang="en-GB"/>
          </a:p>
        </p:txBody>
      </p:sp>
      <p:sp>
        <p:nvSpPr>
          <p:cNvPr id="5" name="Footer Placeholder 4"/>
          <p:cNvSpPr>
            <a:spLocks noGrp="1"/>
          </p:cNvSpPr>
          <p:nvPr>
            <p:ph type="ftr" idx="11"/>
          </p:nvPr>
        </p:nvSpPr>
        <p:spPr/>
        <p:txBody>
          <a:bodyPr/>
          <a:lstStyle>
            <a:lvl1pPr>
              <a:defRPr/>
            </a:lvl1pPr>
          </a:lstStyle>
          <a:p>
            <a:r>
              <a:rPr lang="en-GB"/>
              <a:t>Amichai Sanderovich, Wiliot</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Amichai Sanderovich, Wiliot</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March 2025</a:t>
            </a:r>
            <a:endParaRPr lang="en-GB"/>
          </a:p>
        </p:txBody>
      </p:sp>
      <p:sp>
        <p:nvSpPr>
          <p:cNvPr id="5" name="Footer Placeholder 4"/>
          <p:cNvSpPr>
            <a:spLocks noGrp="1"/>
          </p:cNvSpPr>
          <p:nvPr>
            <p:ph type="ftr" idx="11"/>
          </p:nvPr>
        </p:nvSpPr>
        <p:spPr/>
        <p:txBody>
          <a:bodyPr/>
          <a:lstStyle>
            <a:lvl1pPr>
              <a:defRPr/>
            </a:lvl1pPr>
          </a:lstStyle>
          <a:p>
            <a:r>
              <a:rPr lang="en-GB"/>
              <a:t>Amichai Sanderovich, Wiliot</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March 2025</a:t>
            </a:r>
            <a:endParaRPr lang="en-GB"/>
          </a:p>
        </p:txBody>
      </p:sp>
      <p:sp>
        <p:nvSpPr>
          <p:cNvPr id="6" name="Footer Placeholder 5"/>
          <p:cNvSpPr>
            <a:spLocks noGrp="1"/>
          </p:cNvSpPr>
          <p:nvPr>
            <p:ph type="ftr" idx="11"/>
          </p:nvPr>
        </p:nvSpPr>
        <p:spPr/>
        <p:txBody>
          <a:bodyPr/>
          <a:lstStyle>
            <a:lvl1pPr>
              <a:defRPr/>
            </a:lvl1pPr>
          </a:lstStyle>
          <a:p>
            <a:r>
              <a:rPr lang="en-GB"/>
              <a:t>Amichai Sanderovich, Wiliot</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March 2025</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Amichai Sanderovich, Wiliot</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March 2025</a:t>
            </a:r>
            <a:endParaRPr lang="en-GB"/>
          </a:p>
        </p:txBody>
      </p:sp>
      <p:sp>
        <p:nvSpPr>
          <p:cNvPr id="4" name="Footer Placeholder 3"/>
          <p:cNvSpPr>
            <a:spLocks noGrp="1"/>
          </p:cNvSpPr>
          <p:nvPr>
            <p:ph type="ftr" idx="11"/>
          </p:nvPr>
        </p:nvSpPr>
        <p:spPr/>
        <p:txBody>
          <a:bodyPr/>
          <a:lstStyle>
            <a:lvl1pPr>
              <a:defRPr/>
            </a:lvl1pPr>
          </a:lstStyle>
          <a:p>
            <a:r>
              <a:rPr lang="en-GB"/>
              <a:t>Amichai Sanderovich, Wiliot</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March 2025</a:t>
            </a:r>
            <a:endParaRPr lang="en-GB"/>
          </a:p>
        </p:txBody>
      </p:sp>
      <p:sp>
        <p:nvSpPr>
          <p:cNvPr id="3" name="Footer Placeholder 2"/>
          <p:cNvSpPr>
            <a:spLocks noGrp="1"/>
          </p:cNvSpPr>
          <p:nvPr>
            <p:ph type="ftr" idx="11"/>
          </p:nvPr>
        </p:nvSpPr>
        <p:spPr/>
        <p:txBody>
          <a:bodyPr/>
          <a:lstStyle>
            <a:lvl1pPr>
              <a:defRPr/>
            </a:lvl1pPr>
          </a:lstStyle>
          <a:p>
            <a:r>
              <a:rPr lang="en-GB"/>
              <a:t>Amichai Sanderovich, Wiliot</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March 2025</a:t>
            </a:r>
            <a:endParaRPr lang="en-GB"/>
          </a:p>
        </p:txBody>
      </p:sp>
      <p:sp>
        <p:nvSpPr>
          <p:cNvPr id="5" name="Footer Placeholder 4"/>
          <p:cNvSpPr>
            <a:spLocks noGrp="1"/>
          </p:cNvSpPr>
          <p:nvPr>
            <p:ph type="ftr" idx="11"/>
          </p:nvPr>
        </p:nvSpPr>
        <p:spPr/>
        <p:txBody>
          <a:bodyPr/>
          <a:lstStyle>
            <a:lvl1pPr>
              <a:defRPr/>
            </a:lvl1pPr>
          </a:lstStyle>
          <a:p>
            <a:r>
              <a:rPr lang="en-GB"/>
              <a:t>Amichai Sanderovich, Wiliot</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March 2025</a:t>
            </a:r>
            <a:endParaRPr lang="en-GB"/>
          </a:p>
        </p:txBody>
      </p:sp>
      <p:sp>
        <p:nvSpPr>
          <p:cNvPr id="5" name="Footer Placeholder 4"/>
          <p:cNvSpPr>
            <a:spLocks noGrp="1"/>
          </p:cNvSpPr>
          <p:nvPr>
            <p:ph type="ftr" idx="11"/>
          </p:nvPr>
        </p:nvSpPr>
        <p:spPr/>
        <p:txBody>
          <a:bodyPr/>
          <a:lstStyle>
            <a:lvl1pPr>
              <a:defRPr/>
            </a:lvl1pPr>
          </a:lstStyle>
          <a:p>
            <a:r>
              <a:rPr lang="en-GB"/>
              <a:t>Amichai Sanderovich, Wiliot</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March 2025</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Amichai Sanderovich, Wiliot</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802.11-25/0252r1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695400" y="469900"/>
            <a:ext cx="10945216"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Slotted vs Pure Aloha for Active Transmitter AMP Use Cases </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2025-03-10</a:t>
            </a:r>
          </a:p>
        </p:txBody>
      </p:sp>
      <p:sp>
        <p:nvSpPr>
          <p:cNvPr id="6" name="Date Placeholder 3"/>
          <p:cNvSpPr>
            <a:spLocks noGrp="1"/>
          </p:cNvSpPr>
          <p:nvPr>
            <p:ph type="dt" idx="10"/>
          </p:nvPr>
        </p:nvSpPr>
        <p:spPr/>
        <p:txBody>
          <a:bodyPr/>
          <a:lstStyle/>
          <a:p>
            <a:r>
              <a:rPr lang="en-US"/>
              <a:t>March 2025</a:t>
            </a:r>
            <a:endParaRPr lang="en-GB" dirty="0"/>
          </a:p>
        </p:txBody>
      </p:sp>
      <p:sp>
        <p:nvSpPr>
          <p:cNvPr id="7" name="Footer Placeholder 4"/>
          <p:cNvSpPr>
            <a:spLocks noGrp="1"/>
          </p:cNvSpPr>
          <p:nvPr>
            <p:ph type="ftr" idx="11"/>
          </p:nvPr>
        </p:nvSpPr>
        <p:spPr/>
        <p:txBody>
          <a:bodyPr/>
          <a:lstStyle/>
          <a:p>
            <a:r>
              <a:rPr lang="en-GB"/>
              <a:t>Amichai Sanderovich, Wiliot</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034462500"/>
              </p:ext>
            </p:extLst>
          </p:nvPr>
        </p:nvGraphicFramePr>
        <p:xfrm>
          <a:off x="993775" y="2484438"/>
          <a:ext cx="10272713" cy="2346325"/>
        </p:xfrm>
        <a:graphic>
          <a:graphicData uri="http://schemas.openxmlformats.org/presentationml/2006/ole">
            <mc:AlternateContent xmlns:mc="http://schemas.openxmlformats.org/markup-compatibility/2006">
              <mc:Choice xmlns:v="urn:schemas-microsoft-com:vml" Requires="v">
                <p:oleObj name="Document" r:id="rId3" imgW="10439400" imgH="2400300" progId="Word.Document.8">
                  <p:embed/>
                </p:oleObj>
              </mc:Choice>
              <mc:Fallback>
                <p:oleObj name="Document" r:id="rId3" imgW="10439400" imgH="2400300" progId="Word.Document.8">
                  <p:embed/>
                  <p:pic>
                    <p:nvPicPr>
                      <p:cNvPr id="3075" name="Object 3"/>
                      <p:cNvPicPr>
                        <a:picLocks noChangeAspect="1" noChangeArrowheads="1"/>
                      </p:cNvPicPr>
                      <p:nvPr/>
                    </p:nvPicPr>
                    <p:blipFill>
                      <a:blip r:embed="rId4"/>
                      <a:srcRect/>
                      <a:stretch>
                        <a:fillRect/>
                      </a:stretch>
                    </p:blipFill>
                    <p:spPr bwMode="auto">
                      <a:xfrm>
                        <a:off x="993775" y="2484438"/>
                        <a:ext cx="10272713" cy="23463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B971D-7693-C662-DBA7-ACBDDABD64B9}"/>
              </a:ext>
            </a:extLst>
          </p:cNvPr>
          <p:cNvSpPr>
            <a:spLocks noGrp="1"/>
          </p:cNvSpPr>
          <p:nvPr>
            <p:ph type="title"/>
          </p:nvPr>
        </p:nvSpPr>
        <p:spPr/>
        <p:txBody>
          <a:bodyPr/>
          <a:lstStyle/>
          <a:p>
            <a:r>
              <a:rPr lang="en-IL" dirty="0"/>
              <a:t>Simulation of Pure vs Slotted Aloha on Examplary Scenarios</a:t>
            </a:r>
          </a:p>
        </p:txBody>
      </p:sp>
      <p:sp>
        <p:nvSpPr>
          <p:cNvPr id="9" name="Content Placeholder 8">
            <a:extLst>
              <a:ext uri="{FF2B5EF4-FFF2-40B4-BE49-F238E27FC236}">
                <a16:creationId xmlns:a16="http://schemas.microsoft.com/office/drawing/2014/main" id="{32A05B38-5538-F67C-CFBE-2F56625AB544}"/>
              </a:ext>
            </a:extLst>
          </p:cNvPr>
          <p:cNvSpPr>
            <a:spLocks noGrp="1"/>
          </p:cNvSpPr>
          <p:nvPr>
            <p:ph idx="1"/>
          </p:nvPr>
        </p:nvSpPr>
        <p:spPr>
          <a:xfrm>
            <a:off x="643281" y="1654814"/>
            <a:ext cx="11233248" cy="4113213"/>
          </a:xfrm>
        </p:spPr>
        <p:txBody>
          <a:bodyPr/>
          <a:lstStyle/>
          <a:p>
            <a:pPr>
              <a:buFont typeface="Arial" panose="020B0604020202020204" pitchFamily="34" charset="0"/>
              <a:buChar char="•"/>
            </a:pPr>
            <a:r>
              <a:rPr lang="en-IL" sz="1800" dirty="0"/>
              <a:t>Simulation of inventory scenarios over Pure and Slotted Aloha </a:t>
            </a:r>
            <a:br>
              <a:rPr lang="en-IL" sz="1800" dirty="0"/>
            </a:br>
            <a:r>
              <a:rPr lang="en-IL" sz="1800" dirty="0"/>
              <a:t>and Modified Slotted Aloha</a:t>
            </a:r>
          </a:p>
          <a:p>
            <a:pPr>
              <a:buFont typeface="Arial" panose="020B0604020202020204" pitchFamily="34" charset="0"/>
              <a:buChar char="•"/>
            </a:pPr>
            <a:r>
              <a:rPr lang="en-IL" sz="1800" dirty="0"/>
              <a:t>Deployed a unified S1G energizer + reader device</a:t>
            </a:r>
          </a:p>
          <a:p>
            <a:pPr>
              <a:buFont typeface="Arial" panose="020B0604020202020204" pitchFamily="34" charset="0"/>
              <a:buChar char="•"/>
            </a:pPr>
            <a:r>
              <a:rPr lang="en-IL" sz="1800" dirty="0"/>
              <a:t>Tags distributed on a regular grid</a:t>
            </a:r>
          </a:p>
          <a:p>
            <a:pPr>
              <a:buFont typeface="Arial" panose="020B0604020202020204" pitchFamily="34" charset="0"/>
              <a:buChar char="•"/>
            </a:pPr>
            <a:r>
              <a:rPr lang="en-IL" sz="1800" dirty="0"/>
              <a:t>Energizing times and communication protocols are included (incl. </a:t>
            </a:r>
            <a:br>
              <a:rPr lang="en-IL" sz="1800" dirty="0"/>
            </a:br>
            <a:r>
              <a:rPr lang="en-IL" sz="1800" dirty="0"/>
              <a:t>retries, energy per RX/TX, energizing time, RX/TX switch times)</a:t>
            </a:r>
          </a:p>
          <a:p>
            <a:pPr>
              <a:buFont typeface="Arial" panose="020B0604020202020204" pitchFamily="34" charset="0"/>
              <a:buChar char="•"/>
            </a:pPr>
            <a:r>
              <a:rPr lang="en-IL" sz="1800" dirty="0"/>
              <a:t>Target tags to be read, others just interference (not required to be read)</a:t>
            </a:r>
          </a:p>
          <a:p>
            <a:pPr>
              <a:buFont typeface="Arial" panose="020B0604020202020204" pitchFamily="34" charset="0"/>
              <a:buChar char="•"/>
            </a:pPr>
            <a:r>
              <a:rPr lang="en-IL" sz="1800" dirty="0"/>
              <a:t>DL interferences from hidden/out-of-band: PER=0% or 30%</a:t>
            </a:r>
          </a:p>
          <a:p>
            <a:pPr>
              <a:buFont typeface="Arial" panose="020B0604020202020204" pitchFamily="34" charset="0"/>
              <a:buChar char="•"/>
            </a:pPr>
            <a:r>
              <a:rPr lang="en-IL" sz="1800" dirty="0"/>
              <a:t>TX-OP </a:t>
            </a:r>
            <a:r>
              <a:rPr lang="en-US" sz="1800" dirty="0"/>
              <a:t>are 4ms each, with short 33dBm energizing in between TXOPs</a:t>
            </a:r>
          </a:p>
          <a:p>
            <a:pPr>
              <a:buFont typeface="Arial" panose="020B0604020202020204" pitchFamily="34" charset="0"/>
              <a:buChar char="•"/>
            </a:pPr>
            <a:r>
              <a:rPr lang="en-US" sz="1800" dirty="0"/>
              <a:t>Tags do not use carrier sense or duty-cycle in this exemplary simulation</a:t>
            </a:r>
          </a:p>
          <a:p>
            <a:pPr>
              <a:buFont typeface="Arial" panose="020B0604020202020204" pitchFamily="34" charset="0"/>
              <a:buChar char="•"/>
            </a:pPr>
            <a:r>
              <a:rPr lang="en-US" sz="1800" dirty="0"/>
              <a:t>Friis channel</a:t>
            </a:r>
          </a:p>
          <a:p>
            <a:pPr marL="0" indent="0"/>
            <a:br>
              <a:rPr lang="en-US" sz="2000" dirty="0"/>
            </a:br>
            <a:endParaRPr lang="en-IL" sz="2000" dirty="0"/>
          </a:p>
          <a:p>
            <a:pPr>
              <a:buFont typeface="Arial" panose="020B0604020202020204" pitchFamily="34" charset="0"/>
              <a:buChar char="•"/>
            </a:pPr>
            <a:endParaRPr lang="en-IL" sz="2000" dirty="0"/>
          </a:p>
          <a:p>
            <a:pPr>
              <a:buFont typeface="Arial" panose="020B0604020202020204" pitchFamily="34" charset="0"/>
              <a:buChar char="•"/>
            </a:pPr>
            <a:endParaRPr lang="en-IL" sz="2000" dirty="0"/>
          </a:p>
        </p:txBody>
      </p:sp>
      <p:sp>
        <p:nvSpPr>
          <p:cNvPr id="7" name="Slide Number Placeholder 6">
            <a:extLst>
              <a:ext uri="{FF2B5EF4-FFF2-40B4-BE49-F238E27FC236}">
                <a16:creationId xmlns:a16="http://schemas.microsoft.com/office/drawing/2014/main" id="{23FA1CD0-1E80-BF1E-4C30-AA42E2EA88F9}"/>
              </a:ext>
            </a:extLst>
          </p:cNvPr>
          <p:cNvSpPr>
            <a:spLocks noGrp="1"/>
          </p:cNvSpPr>
          <p:nvPr>
            <p:ph type="sldNum" idx="12"/>
          </p:nvPr>
        </p:nvSpPr>
        <p:spPr/>
        <p:txBody>
          <a:bodyPr/>
          <a:lstStyle/>
          <a:p>
            <a:r>
              <a:rPr lang="en-GB"/>
              <a:t>Slide </a:t>
            </a:r>
            <a:fld id="{1CD163DD-D5E7-41DA-95F2-71530C24F8C3}" type="slidenum">
              <a:rPr lang="en-GB" smtClean="0"/>
              <a:pPr/>
              <a:t>10</a:t>
            </a:fld>
            <a:endParaRPr lang="en-GB"/>
          </a:p>
        </p:txBody>
      </p:sp>
      <p:sp>
        <p:nvSpPr>
          <p:cNvPr id="6" name="Footer Placeholder 5">
            <a:extLst>
              <a:ext uri="{FF2B5EF4-FFF2-40B4-BE49-F238E27FC236}">
                <a16:creationId xmlns:a16="http://schemas.microsoft.com/office/drawing/2014/main" id="{54AEC1C7-F7EA-AABF-4F9B-99838DBD0571}"/>
              </a:ext>
            </a:extLst>
          </p:cNvPr>
          <p:cNvSpPr>
            <a:spLocks noGrp="1"/>
          </p:cNvSpPr>
          <p:nvPr>
            <p:ph type="ftr" idx="14"/>
          </p:nvPr>
        </p:nvSpPr>
        <p:spPr/>
        <p:txBody>
          <a:bodyPr/>
          <a:lstStyle/>
          <a:p>
            <a:r>
              <a:rPr lang="en-GB"/>
              <a:t>Amichai Sanderovich, Wiliot</a:t>
            </a:r>
          </a:p>
        </p:txBody>
      </p:sp>
      <p:sp>
        <p:nvSpPr>
          <p:cNvPr id="5" name="Date Placeholder 4">
            <a:extLst>
              <a:ext uri="{FF2B5EF4-FFF2-40B4-BE49-F238E27FC236}">
                <a16:creationId xmlns:a16="http://schemas.microsoft.com/office/drawing/2014/main" id="{E2B038EC-E09D-D449-73D7-4BA35F6C94B6}"/>
              </a:ext>
            </a:extLst>
          </p:cNvPr>
          <p:cNvSpPr>
            <a:spLocks noGrp="1"/>
          </p:cNvSpPr>
          <p:nvPr>
            <p:ph type="dt" idx="15"/>
          </p:nvPr>
        </p:nvSpPr>
        <p:spPr/>
        <p:txBody>
          <a:bodyPr/>
          <a:lstStyle/>
          <a:p>
            <a:r>
              <a:rPr lang="en-US"/>
              <a:t>March 2025</a:t>
            </a:r>
            <a:endParaRPr lang="en-GB"/>
          </a:p>
        </p:txBody>
      </p:sp>
      <p:pic>
        <p:nvPicPr>
          <p:cNvPr id="6150" name="Picture 6">
            <a:extLst>
              <a:ext uri="{FF2B5EF4-FFF2-40B4-BE49-F238E27FC236}">
                <a16:creationId xmlns:a16="http://schemas.microsoft.com/office/drawing/2014/main" id="{49D9CA50-AA4F-A634-6001-5A5AF88269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6001" y="4267197"/>
            <a:ext cx="2474060" cy="19924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6156307-2963-33C8-22D7-B03F1CDAA51F}"/>
              </a:ext>
            </a:extLst>
          </p:cNvPr>
          <p:cNvPicPr>
            <a:picLocks noChangeAspect="1"/>
          </p:cNvPicPr>
          <p:nvPr/>
        </p:nvPicPr>
        <p:blipFill>
          <a:blip r:embed="rId3"/>
          <a:stretch>
            <a:fillRect/>
          </a:stretch>
        </p:blipFill>
        <p:spPr>
          <a:xfrm>
            <a:off x="8400256" y="1180105"/>
            <a:ext cx="4249606" cy="3065636"/>
          </a:xfrm>
          <a:prstGeom prst="rect">
            <a:avLst/>
          </a:prstGeom>
        </p:spPr>
      </p:pic>
      <p:pic>
        <p:nvPicPr>
          <p:cNvPr id="17" name="Picture 16">
            <a:extLst>
              <a:ext uri="{FF2B5EF4-FFF2-40B4-BE49-F238E27FC236}">
                <a16:creationId xmlns:a16="http://schemas.microsoft.com/office/drawing/2014/main" id="{10516096-F9DD-169E-CBA5-892483B75A91}"/>
              </a:ext>
            </a:extLst>
          </p:cNvPr>
          <p:cNvPicPr>
            <a:picLocks noChangeAspect="1"/>
          </p:cNvPicPr>
          <p:nvPr/>
        </p:nvPicPr>
        <p:blipFill>
          <a:blip r:embed="rId4"/>
          <a:srcRect t="6922" b="72964"/>
          <a:stretch/>
        </p:blipFill>
        <p:spPr>
          <a:xfrm>
            <a:off x="5678110" y="5363528"/>
            <a:ext cx="4305300" cy="1065213"/>
          </a:xfrm>
          <a:prstGeom prst="rect">
            <a:avLst/>
          </a:prstGeom>
        </p:spPr>
      </p:pic>
      <p:pic>
        <p:nvPicPr>
          <p:cNvPr id="18" name="Picture 17">
            <a:extLst>
              <a:ext uri="{FF2B5EF4-FFF2-40B4-BE49-F238E27FC236}">
                <a16:creationId xmlns:a16="http://schemas.microsoft.com/office/drawing/2014/main" id="{574DCE63-EB1F-B51C-D29D-2A7DE3010530}"/>
              </a:ext>
            </a:extLst>
          </p:cNvPr>
          <p:cNvPicPr>
            <a:picLocks noChangeAspect="1"/>
          </p:cNvPicPr>
          <p:nvPr/>
        </p:nvPicPr>
        <p:blipFill>
          <a:blip r:embed="rId5"/>
          <a:srcRect t="4402" b="72483"/>
          <a:stretch/>
        </p:blipFill>
        <p:spPr>
          <a:xfrm>
            <a:off x="1372810" y="5262611"/>
            <a:ext cx="4305300" cy="1224136"/>
          </a:xfrm>
          <a:prstGeom prst="rect">
            <a:avLst/>
          </a:prstGeom>
        </p:spPr>
      </p:pic>
      <p:sp>
        <p:nvSpPr>
          <p:cNvPr id="19" name="TextBox 18">
            <a:extLst>
              <a:ext uri="{FF2B5EF4-FFF2-40B4-BE49-F238E27FC236}">
                <a16:creationId xmlns:a16="http://schemas.microsoft.com/office/drawing/2014/main" id="{EBB3AA5D-9C27-5C60-503A-BBCBE0493ACE}"/>
              </a:ext>
            </a:extLst>
          </p:cNvPr>
          <p:cNvSpPr txBox="1"/>
          <p:nvPr/>
        </p:nvSpPr>
        <p:spPr>
          <a:xfrm>
            <a:off x="3033921" y="5323580"/>
            <a:ext cx="1167051" cy="307777"/>
          </a:xfrm>
          <a:prstGeom prst="rect">
            <a:avLst/>
          </a:prstGeom>
          <a:noFill/>
        </p:spPr>
        <p:txBody>
          <a:bodyPr wrap="none" rtlCol="0">
            <a:spAutoFit/>
          </a:bodyPr>
          <a:lstStyle/>
          <a:p>
            <a:r>
              <a:rPr lang="en-IL" sz="1400" dirty="0">
                <a:solidFill>
                  <a:schemeClr val="tx1"/>
                </a:solidFill>
              </a:rPr>
              <a:t>Slotted Aloha</a:t>
            </a:r>
          </a:p>
        </p:txBody>
      </p:sp>
      <p:sp>
        <p:nvSpPr>
          <p:cNvPr id="20" name="TextBox 19">
            <a:extLst>
              <a:ext uri="{FF2B5EF4-FFF2-40B4-BE49-F238E27FC236}">
                <a16:creationId xmlns:a16="http://schemas.microsoft.com/office/drawing/2014/main" id="{9760C786-E255-5187-DFA2-BEFA3C7BC67A}"/>
              </a:ext>
            </a:extLst>
          </p:cNvPr>
          <p:cNvSpPr txBox="1"/>
          <p:nvPr/>
        </p:nvSpPr>
        <p:spPr>
          <a:xfrm>
            <a:off x="7358204" y="5303835"/>
            <a:ext cx="987514" cy="307777"/>
          </a:xfrm>
          <a:prstGeom prst="rect">
            <a:avLst/>
          </a:prstGeom>
          <a:noFill/>
        </p:spPr>
        <p:txBody>
          <a:bodyPr wrap="none" rtlCol="0">
            <a:spAutoFit/>
          </a:bodyPr>
          <a:lstStyle/>
          <a:p>
            <a:r>
              <a:rPr lang="en-IL" sz="1400" dirty="0">
                <a:solidFill>
                  <a:schemeClr val="tx1"/>
                </a:solidFill>
              </a:rPr>
              <a:t>Pure Aloha</a:t>
            </a:r>
          </a:p>
        </p:txBody>
      </p:sp>
      <p:sp>
        <p:nvSpPr>
          <p:cNvPr id="21" name="TextBox 20">
            <a:extLst>
              <a:ext uri="{FF2B5EF4-FFF2-40B4-BE49-F238E27FC236}">
                <a16:creationId xmlns:a16="http://schemas.microsoft.com/office/drawing/2014/main" id="{9E2B1B9F-0B3A-59E3-39C7-BB31EB9443F9}"/>
              </a:ext>
            </a:extLst>
          </p:cNvPr>
          <p:cNvSpPr txBox="1"/>
          <p:nvPr/>
        </p:nvSpPr>
        <p:spPr>
          <a:xfrm>
            <a:off x="8945120" y="6237001"/>
            <a:ext cx="1349600" cy="276999"/>
          </a:xfrm>
          <a:prstGeom prst="rect">
            <a:avLst/>
          </a:prstGeom>
          <a:noFill/>
        </p:spPr>
        <p:txBody>
          <a:bodyPr wrap="none" rtlCol="0">
            <a:spAutoFit/>
          </a:bodyPr>
          <a:lstStyle/>
          <a:p>
            <a:r>
              <a:rPr lang="en-IL" sz="1200" dirty="0">
                <a:solidFill>
                  <a:schemeClr val="tx1"/>
                </a:solidFill>
              </a:rPr>
              <a:t>Collision with Ack</a:t>
            </a:r>
          </a:p>
        </p:txBody>
      </p:sp>
      <p:cxnSp>
        <p:nvCxnSpPr>
          <p:cNvPr id="23" name="Straight Arrow Connector 22">
            <a:extLst>
              <a:ext uri="{FF2B5EF4-FFF2-40B4-BE49-F238E27FC236}">
                <a16:creationId xmlns:a16="http://schemas.microsoft.com/office/drawing/2014/main" id="{D5219A88-7926-07BF-6D71-823E44EB5822}"/>
              </a:ext>
            </a:extLst>
          </p:cNvPr>
          <p:cNvCxnSpPr/>
          <p:nvPr/>
        </p:nvCxnSpPr>
        <p:spPr bwMode="auto">
          <a:xfrm flipH="1" flipV="1">
            <a:off x="8535660" y="6042213"/>
            <a:ext cx="720080" cy="24385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4" name="TextBox 23">
            <a:extLst>
              <a:ext uri="{FF2B5EF4-FFF2-40B4-BE49-F238E27FC236}">
                <a16:creationId xmlns:a16="http://schemas.microsoft.com/office/drawing/2014/main" id="{A8D56939-D44C-AC45-66BC-B3B9C5DC6B6D}"/>
              </a:ext>
            </a:extLst>
          </p:cNvPr>
          <p:cNvSpPr txBox="1"/>
          <p:nvPr/>
        </p:nvSpPr>
        <p:spPr>
          <a:xfrm>
            <a:off x="4596936" y="6273444"/>
            <a:ext cx="1101584" cy="461665"/>
          </a:xfrm>
          <a:prstGeom prst="rect">
            <a:avLst/>
          </a:prstGeom>
          <a:noFill/>
        </p:spPr>
        <p:txBody>
          <a:bodyPr wrap="none" rtlCol="0">
            <a:spAutoFit/>
          </a:bodyPr>
          <a:lstStyle/>
          <a:p>
            <a:r>
              <a:rPr lang="en-IL" sz="1200" dirty="0">
                <a:solidFill>
                  <a:schemeClr val="tx1"/>
                </a:solidFill>
              </a:rPr>
              <a:t>Collision with </a:t>
            </a:r>
          </a:p>
          <a:p>
            <a:r>
              <a:rPr lang="en-IL" sz="1200" dirty="0">
                <a:solidFill>
                  <a:schemeClr val="tx1"/>
                </a:solidFill>
              </a:rPr>
              <a:t>another tag</a:t>
            </a:r>
          </a:p>
        </p:txBody>
      </p:sp>
      <p:cxnSp>
        <p:nvCxnSpPr>
          <p:cNvPr id="25" name="Straight Arrow Connector 24">
            <a:extLst>
              <a:ext uri="{FF2B5EF4-FFF2-40B4-BE49-F238E27FC236}">
                <a16:creationId xmlns:a16="http://schemas.microsoft.com/office/drawing/2014/main" id="{802DADBA-B83E-EE13-9B4E-15F103F9EB02}"/>
              </a:ext>
            </a:extLst>
          </p:cNvPr>
          <p:cNvCxnSpPr>
            <a:cxnSpLocks/>
          </p:cNvCxnSpPr>
          <p:nvPr/>
        </p:nvCxnSpPr>
        <p:spPr bwMode="auto">
          <a:xfrm flipH="1" flipV="1">
            <a:off x="4606265" y="6085068"/>
            <a:ext cx="624345" cy="29043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7" name="TextBox 26">
            <a:extLst>
              <a:ext uri="{FF2B5EF4-FFF2-40B4-BE49-F238E27FC236}">
                <a16:creationId xmlns:a16="http://schemas.microsoft.com/office/drawing/2014/main" id="{89045291-9A5A-9321-90E1-8468860CB7F2}"/>
              </a:ext>
            </a:extLst>
          </p:cNvPr>
          <p:cNvSpPr txBox="1"/>
          <p:nvPr/>
        </p:nvSpPr>
        <p:spPr>
          <a:xfrm>
            <a:off x="2387412" y="6261829"/>
            <a:ext cx="1101584" cy="461665"/>
          </a:xfrm>
          <a:prstGeom prst="rect">
            <a:avLst/>
          </a:prstGeom>
          <a:noFill/>
        </p:spPr>
        <p:txBody>
          <a:bodyPr wrap="square" rtlCol="0">
            <a:spAutoFit/>
          </a:bodyPr>
          <a:lstStyle/>
          <a:p>
            <a:r>
              <a:rPr lang="en-IL" sz="1200" dirty="0">
                <a:solidFill>
                  <a:schemeClr val="tx1"/>
                </a:solidFill>
              </a:rPr>
              <a:t>Succefully received</a:t>
            </a:r>
          </a:p>
        </p:txBody>
      </p:sp>
      <p:cxnSp>
        <p:nvCxnSpPr>
          <p:cNvPr id="28" name="Straight Arrow Connector 27">
            <a:extLst>
              <a:ext uri="{FF2B5EF4-FFF2-40B4-BE49-F238E27FC236}">
                <a16:creationId xmlns:a16="http://schemas.microsoft.com/office/drawing/2014/main" id="{71C49B7A-0F44-0A7F-721E-64B3D1091509}"/>
              </a:ext>
            </a:extLst>
          </p:cNvPr>
          <p:cNvCxnSpPr>
            <a:cxnSpLocks/>
          </p:cNvCxnSpPr>
          <p:nvPr/>
        </p:nvCxnSpPr>
        <p:spPr bwMode="auto">
          <a:xfrm flipV="1">
            <a:off x="3063479" y="6085068"/>
            <a:ext cx="474015" cy="27659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1" name="TextBox 30">
            <a:extLst>
              <a:ext uri="{FF2B5EF4-FFF2-40B4-BE49-F238E27FC236}">
                <a16:creationId xmlns:a16="http://schemas.microsoft.com/office/drawing/2014/main" id="{BA076BA0-6482-3A58-05B6-9FD726BF1DF5}"/>
              </a:ext>
            </a:extLst>
          </p:cNvPr>
          <p:cNvSpPr txBox="1"/>
          <p:nvPr/>
        </p:nvSpPr>
        <p:spPr>
          <a:xfrm>
            <a:off x="6259905" y="5004884"/>
            <a:ext cx="648032" cy="276999"/>
          </a:xfrm>
          <a:prstGeom prst="rect">
            <a:avLst/>
          </a:prstGeom>
          <a:noFill/>
        </p:spPr>
        <p:txBody>
          <a:bodyPr wrap="square" rtlCol="0">
            <a:spAutoFit/>
          </a:bodyPr>
          <a:lstStyle/>
          <a:p>
            <a:r>
              <a:rPr lang="en-IL" sz="1200" dirty="0">
                <a:solidFill>
                  <a:schemeClr val="tx1"/>
                </a:solidFill>
              </a:rPr>
              <a:t>Trigger</a:t>
            </a:r>
          </a:p>
        </p:txBody>
      </p:sp>
      <p:cxnSp>
        <p:nvCxnSpPr>
          <p:cNvPr id="32" name="Straight Arrow Connector 31">
            <a:extLst>
              <a:ext uri="{FF2B5EF4-FFF2-40B4-BE49-F238E27FC236}">
                <a16:creationId xmlns:a16="http://schemas.microsoft.com/office/drawing/2014/main" id="{E6D8B88C-FC02-232E-AD47-DCADBD2AFBBB}"/>
              </a:ext>
            </a:extLst>
          </p:cNvPr>
          <p:cNvCxnSpPr>
            <a:cxnSpLocks/>
          </p:cNvCxnSpPr>
          <p:nvPr/>
        </p:nvCxnSpPr>
        <p:spPr bwMode="auto">
          <a:xfrm>
            <a:off x="6653363" y="5262611"/>
            <a:ext cx="174032" cy="44548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7" name="TextBox 36">
            <a:extLst>
              <a:ext uri="{FF2B5EF4-FFF2-40B4-BE49-F238E27FC236}">
                <a16:creationId xmlns:a16="http://schemas.microsoft.com/office/drawing/2014/main" id="{FA7DB66A-4446-0D5F-498B-9A82C5A3CA68}"/>
              </a:ext>
            </a:extLst>
          </p:cNvPr>
          <p:cNvSpPr txBox="1"/>
          <p:nvPr/>
        </p:nvSpPr>
        <p:spPr>
          <a:xfrm>
            <a:off x="8361656" y="5065073"/>
            <a:ext cx="648032" cy="276999"/>
          </a:xfrm>
          <a:prstGeom prst="rect">
            <a:avLst/>
          </a:prstGeom>
          <a:noFill/>
        </p:spPr>
        <p:txBody>
          <a:bodyPr wrap="square" rtlCol="0">
            <a:spAutoFit/>
          </a:bodyPr>
          <a:lstStyle/>
          <a:p>
            <a:r>
              <a:rPr lang="en-IL" sz="1200" dirty="0">
                <a:solidFill>
                  <a:schemeClr val="tx1"/>
                </a:solidFill>
              </a:rPr>
              <a:t>Ack</a:t>
            </a:r>
          </a:p>
        </p:txBody>
      </p:sp>
      <p:cxnSp>
        <p:nvCxnSpPr>
          <p:cNvPr id="38" name="Straight Arrow Connector 37">
            <a:extLst>
              <a:ext uri="{FF2B5EF4-FFF2-40B4-BE49-F238E27FC236}">
                <a16:creationId xmlns:a16="http://schemas.microsoft.com/office/drawing/2014/main" id="{6303B2D4-BB60-6F33-53CA-3D6748FCAEEC}"/>
              </a:ext>
            </a:extLst>
          </p:cNvPr>
          <p:cNvCxnSpPr>
            <a:cxnSpLocks/>
          </p:cNvCxnSpPr>
          <p:nvPr/>
        </p:nvCxnSpPr>
        <p:spPr bwMode="auto">
          <a:xfrm flipH="1">
            <a:off x="8480558" y="5278269"/>
            <a:ext cx="102747" cy="44058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0" name="TextBox 39">
            <a:extLst>
              <a:ext uri="{FF2B5EF4-FFF2-40B4-BE49-F238E27FC236}">
                <a16:creationId xmlns:a16="http://schemas.microsoft.com/office/drawing/2014/main" id="{E430DC59-D412-AB40-48A3-47A9D9751335}"/>
              </a:ext>
            </a:extLst>
          </p:cNvPr>
          <p:cNvSpPr txBox="1"/>
          <p:nvPr/>
        </p:nvSpPr>
        <p:spPr>
          <a:xfrm>
            <a:off x="4453879" y="5185080"/>
            <a:ext cx="802249" cy="276999"/>
          </a:xfrm>
          <a:prstGeom prst="rect">
            <a:avLst/>
          </a:prstGeom>
          <a:noFill/>
        </p:spPr>
        <p:txBody>
          <a:bodyPr wrap="square" rtlCol="0">
            <a:spAutoFit/>
          </a:bodyPr>
          <a:lstStyle/>
          <a:p>
            <a:r>
              <a:rPr lang="en-IL" sz="1200" dirty="0">
                <a:solidFill>
                  <a:schemeClr val="tx1"/>
                </a:solidFill>
              </a:rPr>
              <a:t>Slot Ind</a:t>
            </a:r>
          </a:p>
        </p:txBody>
      </p:sp>
      <p:cxnSp>
        <p:nvCxnSpPr>
          <p:cNvPr id="41" name="Straight Arrow Connector 40">
            <a:extLst>
              <a:ext uri="{FF2B5EF4-FFF2-40B4-BE49-F238E27FC236}">
                <a16:creationId xmlns:a16="http://schemas.microsoft.com/office/drawing/2014/main" id="{9B723CE1-95DE-884F-687D-952880F36B8E}"/>
              </a:ext>
            </a:extLst>
          </p:cNvPr>
          <p:cNvCxnSpPr>
            <a:cxnSpLocks/>
          </p:cNvCxnSpPr>
          <p:nvPr/>
        </p:nvCxnSpPr>
        <p:spPr bwMode="auto">
          <a:xfrm flipH="1">
            <a:off x="4665168" y="5323580"/>
            <a:ext cx="159303" cy="37869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021524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CF94F-579E-6308-833F-A0DB3A9CA6A4}"/>
              </a:ext>
            </a:extLst>
          </p:cNvPr>
          <p:cNvSpPr>
            <a:spLocks noGrp="1"/>
          </p:cNvSpPr>
          <p:nvPr>
            <p:ph type="title"/>
          </p:nvPr>
        </p:nvSpPr>
        <p:spPr/>
        <p:txBody>
          <a:bodyPr/>
          <a:lstStyle/>
          <a:p>
            <a:r>
              <a:rPr lang="en-IL" dirty="0"/>
              <a:t>Simulation of Modified Slotted Aloha</a:t>
            </a:r>
          </a:p>
        </p:txBody>
      </p:sp>
      <p:sp>
        <p:nvSpPr>
          <p:cNvPr id="3" name="Content Placeholder 2">
            <a:extLst>
              <a:ext uri="{FF2B5EF4-FFF2-40B4-BE49-F238E27FC236}">
                <a16:creationId xmlns:a16="http://schemas.microsoft.com/office/drawing/2014/main" id="{85C400B3-FF97-A125-A36E-158DE3147607}"/>
              </a:ext>
            </a:extLst>
          </p:cNvPr>
          <p:cNvSpPr>
            <a:spLocks noGrp="1"/>
          </p:cNvSpPr>
          <p:nvPr>
            <p:ph idx="1"/>
          </p:nvPr>
        </p:nvSpPr>
        <p:spPr/>
        <p:txBody>
          <a:bodyPr/>
          <a:lstStyle/>
          <a:p>
            <a:r>
              <a:rPr lang="en-IL" dirty="0"/>
              <a:t>Using two approaches for Modified Slotted Aloha:</a:t>
            </a:r>
          </a:p>
          <a:p>
            <a:pPr>
              <a:buFont typeface="Arial" panose="020B0604020202020204" pitchFamily="34" charset="0"/>
              <a:buChar char="•"/>
            </a:pPr>
            <a:r>
              <a:rPr lang="en-IL" dirty="0"/>
              <a:t>Fitting TXOP into exact number of slots, including the guard interval growth over time to account for the AMP-TSF clock drift (10</a:t>
            </a:r>
            <a:r>
              <a:rPr lang="en-IL" baseline="30000" dirty="0"/>
              <a:t>4 </a:t>
            </a:r>
            <a:r>
              <a:rPr lang="en-IL" dirty="0"/>
              <a:t>ppm)</a:t>
            </a:r>
          </a:p>
          <a:p>
            <a:pPr>
              <a:buFont typeface="Arial" panose="020B0604020202020204" pitchFamily="34" charset="0"/>
              <a:buChar char="•"/>
            </a:pPr>
            <a:r>
              <a:rPr lang="en-IL" dirty="0"/>
              <a:t>Fitting the provided TXOP with the maximum # slots, leaving out some slack that can not be utilized due to guard interval increase/slot granularity</a:t>
            </a:r>
          </a:p>
        </p:txBody>
      </p:sp>
      <p:sp>
        <p:nvSpPr>
          <p:cNvPr id="4" name="Slide Number Placeholder 3">
            <a:extLst>
              <a:ext uri="{FF2B5EF4-FFF2-40B4-BE49-F238E27FC236}">
                <a16:creationId xmlns:a16="http://schemas.microsoft.com/office/drawing/2014/main" id="{57E6CC04-DBFC-C53C-A972-C8BF35040B87}"/>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E77A0418-E2EE-2D57-99F4-1A2D654F5DA9}"/>
              </a:ext>
            </a:extLst>
          </p:cNvPr>
          <p:cNvSpPr>
            <a:spLocks noGrp="1"/>
          </p:cNvSpPr>
          <p:nvPr>
            <p:ph type="ftr" idx="14"/>
          </p:nvPr>
        </p:nvSpPr>
        <p:spPr/>
        <p:txBody>
          <a:bodyPr/>
          <a:lstStyle/>
          <a:p>
            <a:r>
              <a:rPr lang="en-GB"/>
              <a:t>Amichai Sanderovich, Wiliot</a:t>
            </a:r>
            <a:endParaRPr lang="en-GB" dirty="0"/>
          </a:p>
        </p:txBody>
      </p:sp>
      <p:sp>
        <p:nvSpPr>
          <p:cNvPr id="6" name="Date Placeholder 5">
            <a:extLst>
              <a:ext uri="{FF2B5EF4-FFF2-40B4-BE49-F238E27FC236}">
                <a16:creationId xmlns:a16="http://schemas.microsoft.com/office/drawing/2014/main" id="{8900B0E9-AD71-F948-12EE-D63DDBDC4E84}"/>
              </a:ext>
            </a:extLst>
          </p:cNvPr>
          <p:cNvSpPr>
            <a:spLocks noGrp="1"/>
          </p:cNvSpPr>
          <p:nvPr>
            <p:ph type="dt" idx="15"/>
          </p:nvPr>
        </p:nvSpPr>
        <p:spPr/>
        <p:txBody>
          <a:bodyPr/>
          <a:lstStyle/>
          <a:p>
            <a:r>
              <a:rPr lang="en-US"/>
              <a:t>March 2025</a:t>
            </a:r>
            <a:endParaRPr lang="en-GB" dirty="0"/>
          </a:p>
        </p:txBody>
      </p:sp>
      <p:pic>
        <p:nvPicPr>
          <p:cNvPr id="3074" name="Picture 2" descr="Image">
            <a:extLst>
              <a:ext uri="{FF2B5EF4-FFF2-40B4-BE49-F238E27FC236}">
                <a16:creationId xmlns:a16="http://schemas.microsoft.com/office/drawing/2014/main" id="{E07927F1-DD30-4B4D-1411-60CAB80B5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265238"/>
            <a:ext cx="14300200" cy="927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1C9843B-5573-EF4B-8358-2FEBE69FC540}"/>
              </a:ext>
            </a:extLst>
          </p:cNvPr>
          <p:cNvPicPr>
            <a:picLocks noChangeAspect="1"/>
          </p:cNvPicPr>
          <p:nvPr/>
        </p:nvPicPr>
        <p:blipFill>
          <a:blip r:embed="rId3"/>
          <a:srcRect t="14398" r="14980" b="64700"/>
          <a:stretch/>
        </p:blipFill>
        <p:spPr>
          <a:xfrm>
            <a:off x="6816080" y="4738736"/>
            <a:ext cx="5069719" cy="1433463"/>
          </a:xfrm>
          <a:prstGeom prst="rect">
            <a:avLst/>
          </a:prstGeom>
        </p:spPr>
      </p:pic>
      <p:sp>
        <p:nvSpPr>
          <p:cNvPr id="8" name="TextBox 7">
            <a:extLst>
              <a:ext uri="{FF2B5EF4-FFF2-40B4-BE49-F238E27FC236}">
                <a16:creationId xmlns:a16="http://schemas.microsoft.com/office/drawing/2014/main" id="{F779460C-CB78-907C-EF2E-DCF0D57A00A9}"/>
              </a:ext>
            </a:extLst>
          </p:cNvPr>
          <p:cNvSpPr txBox="1"/>
          <p:nvPr/>
        </p:nvSpPr>
        <p:spPr>
          <a:xfrm>
            <a:off x="8988482" y="4825104"/>
            <a:ext cx="2171620" cy="461665"/>
          </a:xfrm>
          <a:prstGeom prst="rect">
            <a:avLst/>
          </a:prstGeom>
          <a:noFill/>
        </p:spPr>
        <p:txBody>
          <a:bodyPr wrap="none" rtlCol="0">
            <a:spAutoFit/>
          </a:bodyPr>
          <a:lstStyle/>
          <a:p>
            <a:r>
              <a:rPr lang="en-IL" dirty="0">
                <a:solidFill>
                  <a:schemeClr val="tx1"/>
                </a:solidFill>
              </a:rPr>
              <a:t>Provided TXOP</a:t>
            </a:r>
          </a:p>
        </p:txBody>
      </p:sp>
      <p:pic>
        <p:nvPicPr>
          <p:cNvPr id="11" name="Picture 10">
            <a:extLst>
              <a:ext uri="{FF2B5EF4-FFF2-40B4-BE49-F238E27FC236}">
                <a16:creationId xmlns:a16="http://schemas.microsoft.com/office/drawing/2014/main" id="{CCE092B4-C082-831D-525D-D390EFCA7E97}"/>
              </a:ext>
            </a:extLst>
          </p:cNvPr>
          <p:cNvPicPr>
            <a:picLocks noChangeAspect="1"/>
          </p:cNvPicPr>
          <p:nvPr/>
        </p:nvPicPr>
        <p:blipFill>
          <a:blip r:embed="rId4"/>
          <a:srcRect t="6816" r="7282" b="74717"/>
          <a:stretch/>
        </p:blipFill>
        <p:spPr>
          <a:xfrm>
            <a:off x="988178" y="4814423"/>
            <a:ext cx="5157564" cy="1139830"/>
          </a:xfrm>
          <a:prstGeom prst="rect">
            <a:avLst/>
          </a:prstGeom>
        </p:spPr>
      </p:pic>
      <p:sp>
        <p:nvSpPr>
          <p:cNvPr id="13" name="TextBox 12">
            <a:extLst>
              <a:ext uri="{FF2B5EF4-FFF2-40B4-BE49-F238E27FC236}">
                <a16:creationId xmlns:a16="http://schemas.microsoft.com/office/drawing/2014/main" id="{57477634-724C-B1DA-87C7-679A8C0FA0BC}"/>
              </a:ext>
            </a:extLst>
          </p:cNvPr>
          <p:cNvSpPr txBox="1"/>
          <p:nvPr/>
        </p:nvSpPr>
        <p:spPr>
          <a:xfrm>
            <a:off x="2927648" y="4767535"/>
            <a:ext cx="1759649" cy="461665"/>
          </a:xfrm>
          <a:prstGeom prst="rect">
            <a:avLst/>
          </a:prstGeom>
          <a:noFill/>
        </p:spPr>
        <p:txBody>
          <a:bodyPr wrap="none" rtlCol="0">
            <a:spAutoFit/>
          </a:bodyPr>
          <a:lstStyle/>
          <a:p>
            <a:r>
              <a:rPr lang="en-IL" dirty="0">
                <a:solidFill>
                  <a:schemeClr val="tx1"/>
                </a:solidFill>
              </a:rPr>
              <a:t>Exact TXOP</a:t>
            </a:r>
          </a:p>
        </p:txBody>
      </p:sp>
      <p:sp>
        <p:nvSpPr>
          <p:cNvPr id="14" name="TextBox 13">
            <a:extLst>
              <a:ext uri="{FF2B5EF4-FFF2-40B4-BE49-F238E27FC236}">
                <a16:creationId xmlns:a16="http://schemas.microsoft.com/office/drawing/2014/main" id="{0B1B9781-1B00-CFAD-BACE-6FE0CC32E824}"/>
              </a:ext>
            </a:extLst>
          </p:cNvPr>
          <p:cNvSpPr txBox="1"/>
          <p:nvPr/>
        </p:nvSpPr>
        <p:spPr>
          <a:xfrm>
            <a:off x="5430002" y="5867706"/>
            <a:ext cx="2108269" cy="646331"/>
          </a:xfrm>
          <a:prstGeom prst="rect">
            <a:avLst/>
          </a:prstGeom>
          <a:noFill/>
        </p:spPr>
        <p:txBody>
          <a:bodyPr wrap="none" rtlCol="0">
            <a:spAutoFit/>
          </a:bodyPr>
          <a:lstStyle/>
          <a:p>
            <a:r>
              <a:rPr lang="en-IL" sz="1800" dirty="0">
                <a:solidFill>
                  <a:schemeClr val="tx1"/>
                </a:solidFill>
              </a:rPr>
              <a:t>Last slot fits exactly </a:t>
            </a:r>
            <a:br>
              <a:rPr lang="en-IL" sz="1800" dirty="0">
                <a:solidFill>
                  <a:schemeClr val="tx1"/>
                </a:solidFill>
              </a:rPr>
            </a:br>
            <a:r>
              <a:rPr lang="en-IL" sz="1800" dirty="0">
                <a:solidFill>
                  <a:schemeClr val="tx1"/>
                </a:solidFill>
              </a:rPr>
              <a:t>to TXOP end</a:t>
            </a:r>
          </a:p>
        </p:txBody>
      </p:sp>
      <p:cxnSp>
        <p:nvCxnSpPr>
          <p:cNvPr id="16" name="Straight Arrow Connector 15">
            <a:extLst>
              <a:ext uri="{FF2B5EF4-FFF2-40B4-BE49-F238E27FC236}">
                <a16:creationId xmlns:a16="http://schemas.microsoft.com/office/drawing/2014/main" id="{4FAC91E3-D991-D937-787C-4725A5B761B3}"/>
              </a:ext>
            </a:extLst>
          </p:cNvPr>
          <p:cNvCxnSpPr>
            <a:cxnSpLocks/>
          </p:cNvCxnSpPr>
          <p:nvPr/>
        </p:nvCxnSpPr>
        <p:spPr bwMode="auto">
          <a:xfrm flipH="1" flipV="1">
            <a:off x="5735960" y="5542792"/>
            <a:ext cx="216024" cy="41146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1" name="TextBox 20">
            <a:extLst>
              <a:ext uri="{FF2B5EF4-FFF2-40B4-BE49-F238E27FC236}">
                <a16:creationId xmlns:a16="http://schemas.microsoft.com/office/drawing/2014/main" id="{7BF01CEC-9C15-75C7-7E8B-632DB6890BC5}"/>
              </a:ext>
            </a:extLst>
          </p:cNvPr>
          <p:cNvSpPr txBox="1"/>
          <p:nvPr/>
        </p:nvSpPr>
        <p:spPr>
          <a:xfrm>
            <a:off x="9922715" y="5882814"/>
            <a:ext cx="1960793" cy="646331"/>
          </a:xfrm>
          <a:prstGeom prst="rect">
            <a:avLst/>
          </a:prstGeom>
          <a:noFill/>
        </p:spPr>
        <p:txBody>
          <a:bodyPr wrap="none" rtlCol="0">
            <a:spAutoFit/>
          </a:bodyPr>
          <a:lstStyle/>
          <a:p>
            <a:r>
              <a:rPr lang="en-US" sz="1800" dirty="0">
                <a:solidFill>
                  <a:schemeClr val="tx1"/>
                </a:solidFill>
              </a:rPr>
              <a:t>S</a:t>
            </a:r>
            <a:r>
              <a:rPr lang="en-IL" sz="1800" dirty="0">
                <a:solidFill>
                  <a:schemeClr val="tx1"/>
                </a:solidFill>
              </a:rPr>
              <a:t>lack between last </a:t>
            </a:r>
            <a:br>
              <a:rPr lang="en-IL" sz="1800" dirty="0">
                <a:solidFill>
                  <a:schemeClr val="tx1"/>
                </a:solidFill>
              </a:rPr>
            </a:br>
            <a:r>
              <a:rPr lang="en-IL" sz="1800" dirty="0">
                <a:solidFill>
                  <a:schemeClr val="tx1"/>
                </a:solidFill>
              </a:rPr>
              <a:t>slot to TXOP end</a:t>
            </a:r>
          </a:p>
        </p:txBody>
      </p:sp>
      <p:cxnSp>
        <p:nvCxnSpPr>
          <p:cNvPr id="22" name="Straight Arrow Connector 21">
            <a:extLst>
              <a:ext uri="{FF2B5EF4-FFF2-40B4-BE49-F238E27FC236}">
                <a16:creationId xmlns:a16="http://schemas.microsoft.com/office/drawing/2014/main" id="{3652165D-353F-CD89-C034-2C4C98678AA5}"/>
              </a:ext>
            </a:extLst>
          </p:cNvPr>
          <p:cNvCxnSpPr>
            <a:cxnSpLocks/>
          </p:cNvCxnSpPr>
          <p:nvPr/>
        </p:nvCxnSpPr>
        <p:spPr bwMode="auto">
          <a:xfrm flipV="1">
            <a:off x="10966703" y="5589984"/>
            <a:ext cx="97849" cy="39771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026912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5825A-7BBF-DD78-BDDF-A980546A5EF0}"/>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709F3A81-50D7-94E4-8543-CEED2F8E893A}"/>
              </a:ext>
            </a:extLst>
          </p:cNvPr>
          <p:cNvPicPr>
            <a:picLocks noChangeAspect="1"/>
          </p:cNvPicPr>
          <p:nvPr/>
        </p:nvPicPr>
        <p:blipFill>
          <a:blip r:embed="rId2"/>
          <a:stretch>
            <a:fillRect/>
          </a:stretch>
        </p:blipFill>
        <p:spPr>
          <a:xfrm>
            <a:off x="8639239" y="2863969"/>
            <a:ext cx="2422608" cy="1555717"/>
          </a:xfrm>
          <a:prstGeom prst="rect">
            <a:avLst/>
          </a:prstGeom>
        </p:spPr>
      </p:pic>
      <p:sp>
        <p:nvSpPr>
          <p:cNvPr id="2" name="Title 1">
            <a:extLst>
              <a:ext uri="{FF2B5EF4-FFF2-40B4-BE49-F238E27FC236}">
                <a16:creationId xmlns:a16="http://schemas.microsoft.com/office/drawing/2014/main" id="{3EA18842-4228-EA6B-BFC2-774058B4C814}"/>
              </a:ext>
            </a:extLst>
          </p:cNvPr>
          <p:cNvSpPr>
            <a:spLocks noGrp="1"/>
          </p:cNvSpPr>
          <p:nvPr>
            <p:ph type="title"/>
          </p:nvPr>
        </p:nvSpPr>
        <p:spPr/>
        <p:txBody>
          <a:bodyPr/>
          <a:lstStyle/>
          <a:p>
            <a:r>
              <a:rPr lang="en-IL" dirty="0"/>
              <a:t>Results of A Small Scenrio with Interference </a:t>
            </a:r>
          </a:p>
        </p:txBody>
      </p:sp>
      <p:sp>
        <p:nvSpPr>
          <p:cNvPr id="3" name="Content Placeholder 2">
            <a:extLst>
              <a:ext uri="{FF2B5EF4-FFF2-40B4-BE49-F238E27FC236}">
                <a16:creationId xmlns:a16="http://schemas.microsoft.com/office/drawing/2014/main" id="{D3196D99-C45A-4ADD-61CF-1CF0BCBC4223}"/>
              </a:ext>
            </a:extLst>
          </p:cNvPr>
          <p:cNvSpPr>
            <a:spLocks noGrp="1"/>
          </p:cNvSpPr>
          <p:nvPr>
            <p:ph idx="1"/>
          </p:nvPr>
        </p:nvSpPr>
        <p:spPr>
          <a:xfrm>
            <a:off x="929217" y="1751014"/>
            <a:ext cx="10361084" cy="4113213"/>
          </a:xfrm>
        </p:spPr>
        <p:txBody>
          <a:bodyPr/>
          <a:lstStyle/>
          <a:p>
            <a:r>
              <a:rPr lang="en-IL" dirty="0"/>
              <a:t>250 tags across 50m</a:t>
            </a:r>
            <a:r>
              <a:rPr lang="en-IL" baseline="30000" dirty="0"/>
              <a:t>2 </a:t>
            </a:r>
            <a:r>
              <a:rPr lang="en-IL" dirty="0"/>
              <a:t> region + </a:t>
            </a:r>
            <a:r>
              <a:rPr lang="en-US" dirty="0"/>
              <a:t>400</a:t>
            </a:r>
            <a:r>
              <a:rPr lang="en-IL" dirty="0"/>
              <a:t> interfering tags outside region + 30% collisions due to out-of-band interference (DL) + 2% in-band interference (UL):</a:t>
            </a:r>
          </a:p>
          <a:p>
            <a:endParaRPr lang="en-IL" dirty="0"/>
          </a:p>
        </p:txBody>
      </p:sp>
      <p:sp>
        <p:nvSpPr>
          <p:cNvPr id="4" name="Slide Number Placeholder 3">
            <a:extLst>
              <a:ext uri="{FF2B5EF4-FFF2-40B4-BE49-F238E27FC236}">
                <a16:creationId xmlns:a16="http://schemas.microsoft.com/office/drawing/2014/main" id="{FB4418DE-7960-3246-7012-23D050219966}"/>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CBFAC5C3-3C72-2472-23CB-BB7A943FC264}"/>
              </a:ext>
            </a:extLst>
          </p:cNvPr>
          <p:cNvSpPr>
            <a:spLocks noGrp="1"/>
          </p:cNvSpPr>
          <p:nvPr>
            <p:ph type="ftr" idx="14"/>
          </p:nvPr>
        </p:nvSpPr>
        <p:spPr/>
        <p:txBody>
          <a:bodyPr/>
          <a:lstStyle/>
          <a:p>
            <a:r>
              <a:rPr lang="en-GB"/>
              <a:t>Amichai Sanderovich, Wiliot</a:t>
            </a:r>
            <a:endParaRPr lang="en-GB" dirty="0"/>
          </a:p>
        </p:txBody>
      </p:sp>
      <p:sp>
        <p:nvSpPr>
          <p:cNvPr id="6" name="Date Placeholder 5">
            <a:extLst>
              <a:ext uri="{FF2B5EF4-FFF2-40B4-BE49-F238E27FC236}">
                <a16:creationId xmlns:a16="http://schemas.microsoft.com/office/drawing/2014/main" id="{773020E4-D76F-A648-AD2D-347C13AFC58A}"/>
              </a:ext>
            </a:extLst>
          </p:cNvPr>
          <p:cNvSpPr>
            <a:spLocks noGrp="1"/>
          </p:cNvSpPr>
          <p:nvPr>
            <p:ph type="dt" idx="15"/>
          </p:nvPr>
        </p:nvSpPr>
        <p:spPr/>
        <p:txBody>
          <a:bodyPr/>
          <a:lstStyle/>
          <a:p>
            <a:r>
              <a:rPr lang="en-US"/>
              <a:t>March 2025</a:t>
            </a:r>
            <a:endParaRPr lang="en-GB" dirty="0"/>
          </a:p>
        </p:txBody>
      </p:sp>
      <p:graphicFrame>
        <p:nvGraphicFramePr>
          <p:cNvPr id="7" name="Table 6">
            <a:extLst>
              <a:ext uri="{FF2B5EF4-FFF2-40B4-BE49-F238E27FC236}">
                <a16:creationId xmlns:a16="http://schemas.microsoft.com/office/drawing/2014/main" id="{2E8D82A4-CD44-FA3F-A6FA-2F4BD0139F01}"/>
              </a:ext>
            </a:extLst>
          </p:cNvPr>
          <p:cNvGraphicFramePr>
            <a:graphicFrameLocks noGrp="1"/>
          </p:cNvGraphicFramePr>
          <p:nvPr>
            <p:extLst>
              <p:ext uri="{D42A27DB-BD31-4B8C-83A1-F6EECF244321}">
                <p14:modId xmlns:p14="http://schemas.microsoft.com/office/powerpoint/2010/main" val="187968252"/>
              </p:ext>
            </p:extLst>
          </p:nvPr>
        </p:nvGraphicFramePr>
        <p:xfrm>
          <a:off x="767408" y="2996952"/>
          <a:ext cx="6480720" cy="2966720"/>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3573033652"/>
                    </a:ext>
                  </a:extLst>
                </a:gridCol>
                <a:gridCol w="1728192">
                  <a:extLst>
                    <a:ext uri="{9D8B030D-6E8A-4147-A177-3AD203B41FA5}">
                      <a16:colId xmlns:a16="http://schemas.microsoft.com/office/drawing/2014/main" val="3872323594"/>
                    </a:ext>
                  </a:extLst>
                </a:gridCol>
                <a:gridCol w="1512168">
                  <a:extLst>
                    <a:ext uri="{9D8B030D-6E8A-4147-A177-3AD203B41FA5}">
                      <a16:colId xmlns:a16="http://schemas.microsoft.com/office/drawing/2014/main" val="1116794669"/>
                    </a:ext>
                  </a:extLst>
                </a:gridCol>
              </a:tblGrid>
              <a:tr h="370840">
                <a:tc>
                  <a:txBody>
                    <a:bodyPr/>
                    <a:lstStyle/>
                    <a:p>
                      <a:endParaRPr lang="en-IL" dirty="0"/>
                    </a:p>
                  </a:txBody>
                  <a:tcPr/>
                </a:tc>
                <a:tc>
                  <a:txBody>
                    <a:bodyPr/>
                    <a:lstStyle/>
                    <a:p>
                      <a:r>
                        <a:rPr lang="en-IL" dirty="0"/>
                        <a:t>Pure Aloha</a:t>
                      </a:r>
                    </a:p>
                  </a:txBody>
                  <a:tcPr/>
                </a:tc>
                <a:tc>
                  <a:txBody>
                    <a:bodyPr/>
                    <a:lstStyle/>
                    <a:p>
                      <a:r>
                        <a:rPr lang="en-IL" dirty="0"/>
                        <a:t>Slotted Aloha</a:t>
                      </a:r>
                    </a:p>
                  </a:txBody>
                  <a:tcPr/>
                </a:tc>
                <a:extLst>
                  <a:ext uri="{0D108BD9-81ED-4DB2-BD59-A6C34878D82A}">
                    <a16:rowId xmlns:a16="http://schemas.microsoft.com/office/drawing/2014/main" val="2889497944"/>
                  </a:ext>
                </a:extLst>
              </a:tr>
              <a:tr h="370840">
                <a:tc>
                  <a:txBody>
                    <a:bodyPr/>
                    <a:lstStyle/>
                    <a:p>
                      <a:r>
                        <a:rPr lang="en-IL" dirty="0"/>
                        <a:t>Successful reads</a:t>
                      </a:r>
                    </a:p>
                  </a:txBody>
                  <a:tcPr/>
                </a:tc>
                <a:tc>
                  <a:txBody>
                    <a:bodyPr/>
                    <a:lstStyle/>
                    <a:p>
                      <a:r>
                        <a:rPr lang="en-IL" dirty="0"/>
                        <a:t>100%</a:t>
                      </a:r>
                    </a:p>
                  </a:txBody>
                  <a:tcPr/>
                </a:tc>
                <a:tc>
                  <a:txBody>
                    <a:bodyPr/>
                    <a:lstStyle/>
                    <a:p>
                      <a:r>
                        <a:rPr lang="en-IL" dirty="0"/>
                        <a:t>99.6%</a:t>
                      </a:r>
                    </a:p>
                  </a:txBody>
                  <a:tcPr/>
                </a:tc>
                <a:extLst>
                  <a:ext uri="{0D108BD9-81ED-4DB2-BD59-A6C34878D82A}">
                    <a16:rowId xmlns:a16="http://schemas.microsoft.com/office/drawing/2014/main" val="3155789338"/>
                  </a:ext>
                </a:extLst>
              </a:tr>
              <a:tr h="370840">
                <a:tc>
                  <a:txBody>
                    <a:bodyPr/>
                    <a:lstStyle/>
                    <a:p>
                      <a:r>
                        <a:rPr lang="en-IL" dirty="0"/>
                        <a:t>Comm+Energizing 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L" dirty="0"/>
                        <a:t>2.54s+0.12s</a:t>
                      </a:r>
                    </a:p>
                  </a:txBody>
                  <a:tcPr/>
                </a:tc>
                <a:tc>
                  <a:txBody>
                    <a:bodyPr/>
                    <a:lstStyle/>
                    <a:p>
                      <a:r>
                        <a:rPr lang="en-IL" dirty="0"/>
                        <a:t>3.1s+0.15s</a:t>
                      </a:r>
                    </a:p>
                  </a:txBody>
                  <a:tcPr/>
                </a:tc>
                <a:extLst>
                  <a:ext uri="{0D108BD9-81ED-4DB2-BD59-A6C34878D82A}">
                    <a16:rowId xmlns:a16="http://schemas.microsoft.com/office/drawing/2014/main" val="1583744944"/>
                  </a:ext>
                </a:extLst>
              </a:tr>
              <a:tr h="370840">
                <a:tc>
                  <a:txBody>
                    <a:bodyPr/>
                    <a:lstStyle/>
                    <a:p>
                      <a:r>
                        <a:rPr lang="en-IL" dirty="0"/>
                        <a:t># TXOP</a:t>
                      </a:r>
                    </a:p>
                  </a:txBody>
                  <a:tcPr/>
                </a:tc>
                <a:tc>
                  <a:txBody>
                    <a:bodyPr/>
                    <a:lstStyle/>
                    <a:p>
                      <a:r>
                        <a:rPr lang="en-IL" dirty="0"/>
                        <a:t>667</a:t>
                      </a:r>
                    </a:p>
                  </a:txBody>
                  <a:tcPr/>
                </a:tc>
                <a:tc>
                  <a:txBody>
                    <a:bodyPr/>
                    <a:lstStyle/>
                    <a:p>
                      <a:r>
                        <a:rPr lang="en-IL" dirty="0"/>
                        <a:t>818</a:t>
                      </a:r>
                    </a:p>
                  </a:txBody>
                  <a:tcPr/>
                </a:tc>
                <a:extLst>
                  <a:ext uri="{0D108BD9-81ED-4DB2-BD59-A6C34878D82A}">
                    <a16:rowId xmlns:a16="http://schemas.microsoft.com/office/drawing/2014/main" val="1013601860"/>
                  </a:ext>
                </a:extLst>
              </a:tr>
              <a:tr h="370840">
                <a:tc>
                  <a:txBody>
                    <a:bodyPr/>
                    <a:lstStyle/>
                    <a:p>
                      <a:r>
                        <a:rPr lang="en-IL" dirty="0"/>
                        <a:t>TXOP duration</a:t>
                      </a:r>
                    </a:p>
                  </a:txBody>
                  <a:tcPr/>
                </a:tc>
                <a:tc>
                  <a:txBody>
                    <a:bodyPr/>
                    <a:lstStyle/>
                    <a:p>
                      <a:r>
                        <a:rPr lang="en-IL" dirty="0"/>
                        <a:t>3.8ms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L" dirty="0"/>
                        <a:t>3.8ms</a:t>
                      </a:r>
                    </a:p>
                  </a:txBody>
                  <a:tcPr/>
                </a:tc>
                <a:extLst>
                  <a:ext uri="{0D108BD9-81ED-4DB2-BD59-A6C34878D82A}">
                    <a16:rowId xmlns:a16="http://schemas.microsoft.com/office/drawing/2014/main" val="3881647534"/>
                  </a:ext>
                </a:extLst>
              </a:tr>
              <a:tr h="370840">
                <a:tc>
                  <a:txBody>
                    <a:bodyPr/>
                    <a:lstStyle/>
                    <a:p>
                      <a:r>
                        <a:rPr lang="en-IL" dirty="0"/>
                        <a:t>Average # tag transmissions</a:t>
                      </a:r>
                    </a:p>
                  </a:txBody>
                  <a:tcPr/>
                </a:tc>
                <a:tc>
                  <a:txBody>
                    <a:bodyPr/>
                    <a:lstStyle/>
                    <a:p>
                      <a:r>
                        <a:rPr lang="en-IL" dirty="0"/>
                        <a:t>3.98</a:t>
                      </a:r>
                    </a:p>
                  </a:txBody>
                  <a:tcPr/>
                </a:tc>
                <a:tc>
                  <a:txBody>
                    <a:bodyPr/>
                    <a:lstStyle/>
                    <a:p>
                      <a:r>
                        <a:rPr lang="en-IL" dirty="0"/>
                        <a:t>3.7</a:t>
                      </a:r>
                    </a:p>
                  </a:txBody>
                  <a:tcPr/>
                </a:tc>
                <a:extLst>
                  <a:ext uri="{0D108BD9-81ED-4DB2-BD59-A6C34878D82A}">
                    <a16:rowId xmlns:a16="http://schemas.microsoft.com/office/drawing/2014/main" val="1666394779"/>
                  </a:ext>
                </a:extLst>
              </a:tr>
              <a:tr h="370840">
                <a:tc>
                  <a:txBody>
                    <a:bodyPr/>
                    <a:lstStyle/>
                    <a:p>
                      <a:r>
                        <a:rPr lang="en-IL" dirty="0"/>
                        <a:t>Collisions with other tags + Acks</a:t>
                      </a:r>
                    </a:p>
                  </a:txBody>
                  <a:tcPr/>
                </a:tc>
                <a:tc>
                  <a:txBody>
                    <a:bodyPr/>
                    <a:lstStyle/>
                    <a:p>
                      <a:r>
                        <a:rPr lang="en-IL" dirty="0"/>
                        <a:t>8.4%+7.5%</a:t>
                      </a:r>
                    </a:p>
                  </a:txBody>
                  <a:tcPr/>
                </a:tc>
                <a:tc>
                  <a:txBody>
                    <a:bodyPr/>
                    <a:lstStyle/>
                    <a:p>
                      <a:r>
                        <a:rPr lang="en-IL" dirty="0"/>
                        <a:t>5.6%+0%</a:t>
                      </a:r>
                    </a:p>
                  </a:txBody>
                  <a:tcPr/>
                </a:tc>
                <a:extLst>
                  <a:ext uri="{0D108BD9-81ED-4DB2-BD59-A6C34878D82A}">
                    <a16:rowId xmlns:a16="http://schemas.microsoft.com/office/drawing/2014/main" val="864680015"/>
                  </a:ext>
                </a:extLst>
              </a:tr>
              <a:tr h="370840">
                <a:tc>
                  <a:txBody>
                    <a:bodyPr/>
                    <a:lstStyle/>
                    <a:p>
                      <a:endParaRPr lang="en-IL" dirty="0"/>
                    </a:p>
                  </a:txBody>
                  <a:tcPr/>
                </a:tc>
                <a:tc>
                  <a:txBody>
                    <a:bodyPr/>
                    <a:lstStyle/>
                    <a:p>
                      <a:endParaRPr lang="en-IL"/>
                    </a:p>
                  </a:txBody>
                  <a:tcPr/>
                </a:tc>
                <a:tc>
                  <a:txBody>
                    <a:bodyPr/>
                    <a:lstStyle/>
                    <a:p>
                      <a:endParaRPr lang="en-IL" dirty="0"/>
                    </a:p>
                  </a:txBody>
                  <a:tcPr/>
                </a:tc>
                <a:extLst>
                  <a:ext uri="{0D108BD9-81ED-4DB2-BD59-A6C34878D82A}">
                    <a16:rowId xmlns:a16="http://schemas.microsoft.com/office/drawing/2014/main" val="3092845519"/>
                  </a:ext>
                </a:extLst>
              </a:tr>
            </a:tbl>
          </a:graphicData>
        </a:graphic>
      </p:graphicFrame>
      <p:pic>
        <p:nvPicPr>
          <p:cNvPr id="8" name="Picture 7">
            <a:extLst>
              <a:ext uri="{FF2B5EF4-FFF2-40B4-BE49-F238E27FC236}">
                <a16:creationId xmlns:a16="http://schemas.microsoft.com/office/drawing/2014/main" id="{4751E4B1-20EA-F375-68BB-06D8F5FEEB3D}"/>
              </a:ext>
            </a:extLst>
          </p:cNvPr>
          <p:cNvPicPr>
            <a:picLocks noChangeAspect="1"/>
          </p:cNvPicPr>
          <p:nvPr/>
        </p:nvPicPr>
        <p:blipFill>
          <a:blip r:embed="rId3"/>
          <a:stretch>
            <a:fillRect/>
          </a:stretch>
        </p:blipFill>
        <p:spPr>
          <a:xfrm>
            <a:off x="7270462" y="1760886"/>
            <a:ext cx="5262926" cy="3336228"/>
          </a:xfrm>
          <a:prstGeom prst="rect">
            <a:avLst/>
          </a:prstGeom>
        </p:spPr>
      </p:pic>
      <p:cxnSp>
        <p:nvCxnSpPr>
          <p:cNvPr id="12" name="Straight Arrow Connector 11">
            <a:extLst>
              <a:ext uri="{FF2B5EF4-FFF2-40B4-BE49-F238E27FC236}">
                <a16:creationId xmlns:a16="http://schemas.microsoft.com/office/drawing/2014/main" id="{DC926137-69C1-4399-1078-37AC8C57B40A}"/>
              </a:ext>
            </a:extLst>
          </p:cNvPr>
          <p:cNvCxnSpPr>
            <a:cxnSpLocks/>
          </p:cNvCxnSpPr>
          <p:nvPr/>
        </p:nvCxnSpPr>
        <p:spPr bwMode="auto">
          <a:xfrm flipV="1">
            <a:off x="8037007" y="2996952"/>
            <a:ext cx="3209" cy="432048"/>
          </a:xfrm>
          <a:prstGeom prst="straightConnector1">
            <a:avLst/>
          </a:prstGeom>
          <a:solidFill>
            <a:srgbClr val="00B8FF"/>
          </a:solidFill>
          <a:ln w="9525" cap="flat" cmpd="sng" algn="ctr">
            <a:solidFill>
              <a:schemeClr val="tx1"/>
            </a:solidFill>
            <a:prstDash val="solid"/>
            <a:round/>
            <a:headEnd type="triangle"/>
            <a:tailEnd type="none"/>
          </a:ln>
          <a:effectLst/>
        </p:spPr>
      </p:cxnSp>
      <p:cxnSp>
        <p:nvCxnSpPr>
          <p:cNvPr id="13" name="Straight Arrow Connector 12">
            <a:extLst>
              <a:ext uri="{FF2B5EF4-FFF2-40B4-BE49-F238E27FC236}">
                <a16:creationId xmlns:a16="http://schemas.microsoft.com/office/drawing/2014/main" id="{7BDABBA7-10CF-04C1-8392-F697C2B818E5}"/>
              </a:ext>
            </a:extLst>
          </p:cNvPr>
          <p:cNvCxnSpPr>
            <a:cxnSpLocks/>
          </p:cNvCxnSpPr>
          <p:nvPr/>
        </p:nvCxnSpPr>
        <p:spPr bwMode="auto">
          <a:xfrm flipV="1">
            <a:off x="8038580" y="3501008"/>
            <a:ext cx="0" cy="1151903"/>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15" name="TextBox 14">
            <a:extLst>
              <a:ext uri="{FF2B5EF4-FFF2-40B4-BE49-F238E27FC236}">
                <a16:creationId xmlns:a16="http://schemas.microsoft.com/office/drawing/2014/main" id="{E0ABDDA5-B3E9-B469-F6F7-447B0C09DB96}"/>
              </a:ext>
            </a:extLst>
          </p:cNvPr>
          <p:cNvSpPr txBox="1"/>
          <p:nvPr/>
        </p:nvSpPr>
        <p:spPr>
          <a:xfrm>
            <a:off x="8043425" y="2986080"/>
            <a:ext cx="1132041" cy="276999"/>
          </a:xfrm>
          <a:prstGeom prst="rect">
            <a:avLst/>
          </a:prstGeom>
          <a:noFill/>
        </p:spPr>
        <p:txBody>
          <a:bodyPr wrap="none" rtlCol="0">
            <a:spAutoFit/>
          </a:bodyPr>
          <a:lstStyle/>
          <a:p>
            <a:r>
              <a:rPr lang="en-IL" sz="1200" dirty="0">
                <a:solidFill>
                  <a:schemeClr val="tx1"/>
                </a:solidFill>
              </a:rPr>
              <a:t>Interfering tags</a:t>
            </a:r>
          </a:p>
        </p:txBody>
      </p:sp>
      <p:cxnSp>
        <p:nvCxnSpPr>
          <p:cNvPr id="18" name="Straight Connector 17">
            <a:extLst>
              <a:ext uri="{FF2B5EF4-FFF2-40B4-BE49-F238E27FC236}">
                <a16:creationId xmlns:a16="http://schemas.microsoft.com/office/drawing/2014/main" id="{F32A7094-C09D-105F-FD05-76BF44BE03AA}"/>
              </a:ext>
            </a:extLst>
          </p:cNvPr>
          <p:cNvCxnSpPr/>
          <p:nvPr/>
        </p:nvCxnSpPr>
        <p:spPr bwMode="auto">
          <a:xfrm>
            <a:off x="8040216" y="2691980"/>
            <a:ext cx="0" cy="304972"/>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19" name="TextBox 18">
            <a:extLst>
              <a:ext uri="{FF2B5EF4-FFF2-40B4-BE49-F238E27FC236}">
                <a16:creationId xmlns:a16="http://schemas.microsoft.com/office/drawing/2014/main" id="{219692F9-BD19-238B-95AB-E47396214245}"/>
              </a:ext>
            </a:extLst>
          </p:cNvPr>
          <p:cNvSpPr txBox="1"/>
          <p:nvPr/>
        </p:nvSpPr>
        <p:spPr>
          <a:xfrm>
            <a:off x="8037007" y="3826488"/>
            <a:ext cx="862031" cy="276999"/>
          </a:xfrm>
          <a:prstGeom prst="rect">
            <a:avLst/>
          </a:prstGeom>
          <a:noFill/>
        </p:spPr>
        <p:txBody>
          <a:bodyPr wrap="none" rtlCol="0">
            <a:spAutoFit/>
          </a:bodyPr>
          <a:lstStyle/>
          <a:p>
            <a:r>
              <a:rPr lang="en-IL" sz="1200" dirty="0">
                <a:solidFill>
                  <a:schemeClr val="tx1"/>
                </a:solidFill>
              </a:rPr>
              <a:t>Target tags</a:t>
            </a:r>
          </a:p>
        </p:txBody>
      </p:sp>
      <p:sp>
        <p:nvSpPr>
          <p:cNvPr id="20" name="TextBox 19">
            <a:extLst>
              <a:ext uri="{FF2B5EF4-FFF2-40B4-BE49-F238E27FC236}">
                <a16:creationId xmlns:a16="http://schemas.microsoft.com/office/drawing/2014/main" id="{A67A5A92-1454-2F01-16BF-C85C1C518FCB}"/>
              </a:ext>
            </a:extLst>
          </p:cNvPr>
          <p:cNvSpPr txBox="1"/>
          <p:nvPr/>
        </p:nvSpPr>
        <p:spPr>
          <a:xfrm>
            <a:off x="10081712" y="5151655"/>
            <a:ext cx="1101584" cy="646331"/>
          </a:xfrm>
          <a:prstGeom prst="rect">
            <a:avLst/>
          </a:prstGeom>
          <a:noFill/>
        </p:spPr>
        <p:txBody>
          <a:bodyPr wrap="none" rtlCol="0">
            <a:spAutoFit/>
          </a:bodyPr>
          <a:lstStyle/>
          <a:p>
            <a:r>
              <a:rPr lang="en-IL" sz="1200" dirty="0">
                <a:solidFill>
                  <a:schemeClr val="tx1"/>
                </a:solidFill>
              </a:rPr>
              <a:t>90% of target </a:t>
            </a:r>
          </a:p>
          <a:p>
            <a:r>
              <a:rPr lang="en-US" sz="1200" dirty="0">
                <a:solidFill>
                  <a:schemeClr val="tx1"/>
                </a:solidFill>
              </a:rPr>
              <a:t>t</a:t>
            </a:r>
            <a:r>
              <a:rPr lang="en-IL" sz="1200" dirty="0">
                <a:solidFill>
                  <a:schemeClr val="tx1"/>
                </a:solidFill>
              </a:rPr>
              <a:t>ags succefuly </a:t>
            </a:r>
          </a:p>
          <a:p>
            <a:r>
              <a:rPr lang="en-IL" sz="1200" dirty="0">
                <a:solidFill>
                  <a:schemeClr val="tx1"/>
                </a:solidFill>
              </a:rPr>
              <a:t>read</a:t>
            </a:r>
            <a:endParaRPr lang="en-IL" sz="2000" dirty="0">
              <a:solidFill>
                <a:schemeClr val="tx1"/>
              </a:solidFill>
            </a:endParaRPr>
          </a:p>
        </p:txBody>
      </p:sp>
      <p:sp>
        <p:nvSpPr>
          <p:cNvPr id="21" name="TextBox 20">
            <a:extLst>
              <a:ext uri="{FF2B5EF4-FFF2-40B4-BE49-F238E27FC236}">
                <a16:creationId xmlns:a16="http://schemas.microsoft.com/office/drawing/2014/main" id="{6FCD1383-877D-E20E-DB28-61D1D446B4D0}"/>
              </a:ext>
            </a:extLst>
          </p:cNvPr>
          <p:cNvSpPr txBox="1"/>
          <p:nvPr/>
        </p:nvSpPr>
        <p:spPr>
          <a:xfrm>
            <a:off x="8037007" y="4992222"/>
            <a:ext cx="1101584" cy="646331"/>
          </a:xfrm>
          <a:prstGeom prst="rect">
            <a:avLst/>
          </a:prstGeom>
          <a:noFill/>
        </p:spPr>
        <p:txBody>
          <a:bodyPr wrap="none" rtlCol="0">
            <a:spAutoFit/>
          </a:bodyPr>
          <a:lstStyle/>
          <a:p>
            <a:r>
              <a:rPr lang="en-IL" sz="1200" dirty="0">
                <a:solidFill>
                  <a:schemeClr val="tx1"/>
                </a:solidFill>
              </a:rPr>
              <a:t>10% of target </a:t>
            </a:r>
          </a:p>
          <a:p>
            <a:r>
              <a:rPr lang="en-US" sz="1200" dirty="0">
                <a:solidFill>
                  <a:schemeClr val="tx1"/>
                </a:solidFill>
              </a:rPr>
              <a:t>t</a:t>
            </a:r>
            <a:r>
              <a:rPr lang="en-IL" sz="1200" dirty="0">
                <a:solidFill>
                  <a:schemeClr val="tx1"/>
                </a:solidFill>
              </a:rPr>
              <a:t>ags succefuly </a:t>
            </a:r>
          </a:p>
          <a:p>
            <a:r>
              <a:rPr lang="en-IL" sz="1200" dirty="0">
                <a:solidFill>
                  <a:schemeClr val="tx1"/>
                </a:solidFill>
              </a:rPr>
              <a:t>read</a:t>
            </a:r>
            <a:endParaRPr lang="en-IL" sz="2000" dirty="0">
              <a:solidFill>
                <a:schemeClr val="tx1"/>
              </a:solidFill>
            </a:endParaRPr>
          </a:p>
        </p:txBody>
      </p:sp>
      <p:cxnSp>
        <p:nvCxnSpPr>
          <p:cNvPr id="23" name="Straight Arrow Connector 22">
            <a:extLst>
              <a:ext uri="{FF2B5EF4-FFF2-40B4-BE49-F238E27FC236}">
                <a16:creationId xmlns:a16="http://schemas.microsoft.com/office/drawing/2014/main" id="{68243CC3-AC6B-0720-A421-D8925ECFF39D}"/>
              </a:ext>
            </a:extLst>
          </p:cNvPr>
          <p:cNvCxnSpPr>
            <a:cxnSpLocks/>
          </p:cNvCxnSpPr>
          <p:nvPr/>
        </p:nvCxnSpPr>
        <p:spPr bwMode="auto">
          <a:xfrm flipV="1">
            <a:off x="10416480" y="4581999"/>
            <a:ext cx="144016" cy="620878"/>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25" name="Straight Arrow Connector 24">
            <a:extLst>
              <a:ext uri="{FF2B5EF4-FFF2-40B4-BE49-F238E27FC236}">
                <a16:creationId xmlns:a16="http://schemas.microsoft.com/office/drawing/2014/main" id="{2EEACC26-D679-E600-3FBA-92FC928358FC}"/>
              </a:ext>
            </a:extLst>
          </p:cNvPr>
          <p:cNvCxnSpPr>
            <a:cxnSpLocks/>
          </p:cNvCxnSpPr>
          <p:nvPr/>
        </p:nvCxnSpPr>
        <p:spPr bwMode="auto">
          <a:xfrm flipV="1">
            <a:off x="8341196" y="4151814"/>
            <a:ext cx="388299" cy="860371"/>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14" name="TextBox 13">
            <a:extLst>
              <a:ext uri="{FF2B5EF4-FFF2-40B4-BE49-F238E27FC236}">
                <a16:creationId xmlns:a16="http://schemas.microsoft.com/office/drawing/2014/main" id="{97E2A187-382F-F633-870F-E79E33F3A76B}"/>
              </a:ext>
            </a:extLst>
          </p:cNvPr>
          <p:cNvSpPr txBox="1"/>
          <p:nvPr/>
        </p:nvSpPr>
        <p:spPr>
          <a:xfrm>
            <a:off x="10841848" y="5608856"/>
            <a:ext cx="1137299" cy="646331"/>
          </a:xfrm>
          <a:prstGeom prst="rect">
            <a:avLst/>
          </a:prstGeom>
          <a:noFill/>
        </p:spPr>
        <p:txBody>
          <a:bodyPr wrap="none" rtlCol="0">
            <a:spAutoFit/>
          </a:bodyPr>
          <a:lstStyle/>
          <a:p>
            <a:r>
              <a:rPr lang="en-IL" sz="1200" dirty="0">
                <a:solidFill>
                  <a:schemeClr val="tx1"/>
                </a:solidFill>
              </a:rPr>
              <a:t>100% of target </a:t>
            </a:r>
          </a:p>
          <a:p>
            <a:r>
              <a:rPr lang="en-US" sz="1200" dirty="0">
                <a:solidFill>
                  <a:schemeClr val="tx1"/>
                </a:solidFill>
              </a:rPr>
              <a:t>t</a:t>
            </a:r>
            <a:r>
              <a:rPr lang="en-IL" sz="1200" dirty="0">
                <a:solidFill>
                  <a:schemeClr val="tx1"/>
                </a:solidFill>
              </a:rPr>
              <a:t>ags succefuly </a:t>
            </a:r>
          </a:p>
          <a:p>
            <a:r>
              <a:rPr lang="en-IL" sz="1200" dirty="0">
                <a:solidFill>
                  <a:schemeClr val="tx1"/>
                </a:solidFill>
              </a:rPr>
              <a:t>read</a:t>
            </a:r>
            <a:endParaRPr lang="en-IL" sz="2000" dirty="0">
              <a:solidFill>
                <a:schemeClr val="tx1"/>
              </a:solidFill>
            </a:endParaRPr>
          </a:p>
        </p:txBody>
      </p:sp>
      <p:cxnSp>
        <p:nvCxnSpPr>
          <p:cNvPr id="16" name="Straight Arrow Connector 15">
            <a:extLst>
              <a:ext uri="{FF2B5EF4-FFF2-40B4-BE49-F238E27FC236}">
                <a16:creationId xmlns:a16="http://schemas.microsoft.com/office/drawing/2014/main" id="{DE08CD4C-B119-B32F-21E3-CDBE476D6ADC}"/>
              </a:ext>
            </a:extLst>
          </p:cNvPr>
          <p:cNvCxnSpPr>
            <a:cxnSpLocks/>
          </p:cNvCxnSpPr>
          <p:nvPr/>
        </p:nvCxnSpPr>
        <p:spPr bwMode="auto">
          <a:xfrm flipV="1">
            <a:off x="11176616" y="4419686"/>
            <a:ext cx="341448" cy="1240392"/>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Tree>
    <p:extLst>
      <p:ext uri="{BB962C8B-B14F-4D97-AF65-F5344CB8AC3E}">
        <p14:creationId xmlns:p14="http://schemas.microsoft.com/office/powerpoint/2010/main" val="3209550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796A-9763-2404-FD86-DD5082E66B9E}"/>
              </a:ext>
            </a:extLst>
          </p:cNvPr>
          <p:cNvSpPr>
            <a:spLocks noGrp="1"/>
          </p:cNvSpPr>
          <p:nvPr>
            <p:ph type="title"/>
          </p:nvPr>
        </p:nvSpPr>
        <p:spPr/>
        <p:txBody>
          <a:bodyPr/>
          <a:lstStyle/>
          <a:p>
            <a:r>
              <a:rPr lang="en-IL" dirty="0"/>
              <a:t>Slot vs Non-Slot</a:t>
            </a:r>
          </a:p>
        </p:txBody>
      </p:sp>
      <p:sp>
        <p:nvSpPr>
          <p:cNvPr id="3" name="Content Placeholder 2">
            <a:extLst>
              <a:ext uri="{FF2B5EF4-FFF2-40B4-BE49-F238E27FC236}">
                <a16:creationId xmlns:a16="http://schemas.microsoft.com/office/drawing/2014/main" id="{DF3A401E-950B-DE9A-AF35-F76DC981345A}"/>
              </a:ext>
            </a:extLst>
          </p:cNvPr>
          <p:cNvSpPr>
            <a:spLocks noGrp="1"/>
          </p:cNvSpPr>
          <p:nvPr>
            <p:ph idx="1"/>
          </p:nvPr>
        </p:nvSpPr>
        <p:spPr>
          <a:xfrm>
            <a:off x="929217" y="1640388"/>
            <a:ext cx="10361084" cy="4113213"/>
          </a:xfrm>
        </p:spPr>
        <p:txBody>
          <a:bodyPr/>
          <a:lstStyle/>
          <a:p>
            <a:pPr>
              <a:buFont typeface="Arial" panose="020B0604020202020204" pitchFamily="34" charset="0"/>
              <a:buChar char="•"/>
            </a:pPr>
            <a:r>
              <a:rPr lang="en-IL" dirty="0"/>
              <a:t>Slotted vs Non-Slotted (regardless of transmission of slot indication): </a:t>
            </a:r>
          </a:p>
          <a:p>
            <a:pPr lvl="1">
              <a:buFont typeface="Arial" panose="020B0604020202020204" pitchFamily="34" charset="0"/>
              <a:buChar char="•"/>
            </a:pPr>
            <a:r>
              <a:rPr lang="en-IL" dirty="0"/>
              <a:t>Non-Slotted: A non successful transmission takes only 1 UL time from TXOP</a:t>
            </a:r>
          </a:p>
          <a:p>
            <a:pPr lvl="1">
              <a:buFont typeface="Arial" panose="020B0604020202020204" pitchFamily="34" charset="0"/>
              <a:buChar char="•"/>
            </a:pPr>
            <a:r>
              <a:rPr lang="en-IL" dirty="0"/>
              <a:t>Slotted: A non-successful transmission takes 1UL and 1 Ack time from TXOP</a:t>
            </a:r>
          </a:p>
          <a:p>
            <a:pPr lvl="1">
              <a:buFont typeface="Arial" panose="020B0604020202020204" pitchFamily="34" charset="0"/>
              <a:buChar char="•"/>
            </a:pPr>
            <a:r>
              <a:rPr lang="en-IL" dirty="0"/>
              <a:t>To summarize, the slotted is expected to see higher contention rates due to inefficient utilization of the medium for low rate DL transmissions. This is improved when not transmitting the slot indication but not by much.</a:t>
            </a:r>
          </a:p>
          <a:p>
            <a:pPr>
              <a:buFont typeface="Arial" panose="020B0604020202020204" pitchFamily="34" charset="0"/>
              <a:buChar char="•"/>
            </a:pPr>
            <a:endParaRPr lang="en-IL" dirty="0"/>
          </a:p>
          <a:p>
            <a:pPr marL="0" indent="0"/>
            <a:endParaRPr lang="en-IL" dirty="0"/>
          </a:p>
        </p:txBody>
      </p:sp>
      <p:sp>
        <p:nvSpPr>
          <p:cNvPr id="4" name="Slide Number Placeholder 3">
            <a:extLst>
              <a:ext uri="{FF2B5EF4-FFF2-40B4-BE49-F238E27FC236}">
                <a16:creationId xmlns:a16="http://schemas.microsoft.com/office/drawing/2014/main" id="{94A6B04E-974B-A57E-4E39-588DEED90D62}"/>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E9435C8F-D24E-1D93-2320-6DA78BA7524F}"/>
              </a:ext>
            </a:extLst>
          </p:cNvPr>
          <p:cNvSpPr>
            <a:spLocks noGrp="1"/>
          </p:cNvSpPr>
          <p:nvPr>
            <p:ph type="ftr" idx="14"/>
          </p:nvPr>
        </p:nvSpPr>
        <p:spPr/>
        <p:txBody>
          <a:bodyPr/>
          <a:lstStyle/>
          <a:p>
            <a:r>
              <a:rPr lang="en-GB" dirty="0"/>
              <a:t>Amichai </a:t>
            </a:r>
            <a:r>
              <a:rPr lang="en-GB" dirty="0" err="1"/>
              <a:t>Sanderovich</a:t>
            </a:r>
            <a:r>
              <a:rPr lang="en-GB" dirty="0"/>
              <a:t>, </a:t>
            </a:r>
            <a:r>
              <a:rPr lang="en-GB" dirty="0" err="1"/>
              <a:t>Wiliot</a:t>
            </a:r>
            <a:endParaRPr lang="en-GB" dirty="0"/>
          </a:p>
        </p:txBody>
      </p:sp>
      <p:sp>
        <p:nvSpPr>
          <p:cNvPr id="6" name="Date Placeholder 5">
            <a:extLst>
              <a:ext uri="{FF2B5EF4-FFF2-40B4-BE49-F238E27FC236}">
                <a16:creationId xmlns:a16="http://schemas.microsoft.com/office/drawing/2014/main" id="{07055FBC-A87D-F073-A104-7FA316B3B549}"/>
              </a:ext>
            </a:extLst>
          </p:cNvPr>
          <p:cNvSpPr>
            <a:spLocks noGrp="1"/>
          </p:cNvSpPr>
          <p:nvPr>
            <p:ph type="dt" idx="15"/>
          </p:nvPr>
        </p:nvSpPr>
        <p:spPr/>
        <p:txBody>
          <a:bodyPr/>
          <a:lstStyle/>
          <a:p>
            <a:r>
              <a:rPr lang="en-US"/>
              <a:t>March 2025</a:t>
            </a:r>
            <a:endParaRPr lang="en-GB" dirty="0"/>
          </a:p>
        </p:txBody>
      </p:sp>
      <p:pic>
        <p:nvPicPr>
          <p:cNvPr id="7" name="Picture 6">
            <a:extLst>
              <a:ext uri="{FF2B5EF4-FFF2-40B4-BE49-F238E27FC236}">
                <a16:creationId xmlns:a16="http://schemas.microsoft.com/office/drawing/2014/main" id="{CC6E387D-E1D4-CB7F-8C71-47357618B0C5}"/>
              </a:ext>
            </a:extLst>
          </p:cNvPr>
          <p:cNvPicPr>
            <a:picLocks noChangeAspect="1"/>
          </p:cNvPicPr>
          <p:nvPr/>
        </p:nvPicPr>
        <p:blipFill>
          <a:blip r:embed="rId2"/>
          <a:srcRect l="4602" t="13640" r="24060" b="67150"/>
          <a:stretch/>
        </p:blipFill>
        <p:spPr>
          <a:xfrm>
            <a:off x="1293419" y="3429000"/>
            <a:ext cx="8747691" cy="1680577"/>
          </a:xfrm>
          <a:prstGeom prst="rect">
            <a:avLst/>
          </a:prstGeom>
        </p:spPr>
      </p:pic>
      <p:pic>
        <p:nvPicPr>
          <p:cNvPr id="8" name="Picture 7">
            <a:extLst>
              <a:ext uri="{FF2B5EF4-FFF2-40B4-BE49-F238E27FC236}">
                <a16:creationId xmlns:a16="http://schemas.microsoft.com/office/drawing/2014/main" id="{C0819B6C-6702-5214-B12C-C0A134EF2F2B}"/>
              </a:ext>
            </a:extLst>
          </p:cNvPr>
          <p:cNvPicPr>
            <a:picLocks noChangeAspect="1"/>
          </p:cNvPicPr>
          <p:nvPr/>
        </p:nvPicPr>
        <p:blipFill>
          <a:blip r:embed="rId3"/>
          <a:srcRect t="15583" r="16174" b="63159"/>
          <a:stretch/>
        </p:blipFill>
        <p:spPr>
          <a:xfrm>
            <a:off x="817032" y="5143499"/>
            <a:ext cx="9289032" cy="1680577"/>
          </a:xfrm>
          <a:prstGeom prst="rect">
            <a:avLst/>
          </a:prstGeom>
        </p:spPr>
      </p:pic>
      <p:sp>
        <p:nvSpPr>
          <p:cNvPr id="9" name="TextBox 8">
            <a:extLst>
              <a:ext uri="{FF2B5EF4-FFF2-40B4-BE49-F238E27FC236}">
                <a16:creationId xmlns:a16="http://schemas.microsoft.com/office/drawing/2014/main" id="{AFC9FABA-04E0-3478-6FA6-B273C330C8F5}"/>
              </a:ext>
            </a:extLst>
          </p:cNvPr>
          <p:cNvSpPr txBox="1"/>
          <p:nvPr/>
        </p:nvSpPr>
        <p:spPr>
          <a:xfrm>
            <a:off x="8049058" y="3610937"/>
            <a:ext cx="4114011" cy="338554"/>
          </a:xfrm>
          <a:prstGeom prst="rect">
            <a:avLst/>
          </a:prstGeom>
          <a:noFill/>
        </p:spPr>
        <p:txBody>
          <a:bodyPr wrap="none" rtlCol="0">
            <a:spAutoFit/>
          </a:bodyPr>
          <a:lstStyle/>
          <a:p>
            <a:pPr algn="l" defTabSz="449263" eaLnBrk="0" fontAlgn="base" hangingPunct="0">
              <a:spcBef>
                <a:spcPct val="0"/>
              </a:spcBef>
              <a:spcAft>
                <a:spcPct val="0"/>
              </a:spcAft>
              <a:buClr>
                <a:srgbClr val="000000"/>
              </a:buClr>
              <a:buSzPct val="100000"/>
              <a:buFont typeface="Times New Roman" pitchFamily="16" charset="0"/>
            </a:pPr>
            <a:r>
              <a:rPr lang="en-US" sz="1600" dirty="0">
                <a:solidFill>
                  <a:schemeClr val="tx1"/>
                </a:solidFill>
              </a:rPr>
              <a:t>Success and failure take UL+DL ack time (slot)</a:t>
            </a:r>
            <a:endParaRPr lang="en-IL" sz="1600" dirty="0">
              <a:solidFill>
                <a:schemeClr val="tx1"/>
              </a:solidFill>
            </a:endParaRPr>
          </a:p>
        </p:txBody>
      </p:sp>
      <p:cxnSp>
        <p:nvCxnSpPr>
          <p:cNvPr id="11" name="Straight Arrow Connector 10">
            <a:extLst>
              <a:ext uri="{FF2B5EF4-FFF2-40B4-BE49-F238E27FC236}">
                <a16:creationId xmlns:a16="http://schemas.microsoft.com/office/drawing/2014/main" id="{E1A075C9-9997-AA81-F1CA-905527D8B506}"/>
              </a:ext>
            </a:extLst>
          </p:cNvPr>
          <p:cNvCxnSpPr>
            <a:cxnSpLocks/>
          </p:cNvCxnSpPr>
          <p:nvPr/>
        </p:nvCxnSpPr>
        <p:spPr bwMode="auto">
          <a:xfrm flipH="1">
            <a:off x="8256240" y="3915216"/>
            <a:ext cx="2060394" cy="63654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3" name="TextBox 12">
            <a:extLst>
              <a:ext uri="{FF2B5EF4-FFF2-40B4-BE49-F238E27FC236}">
                <a16:creationId xmlns:a16="http://schemas.microsoft.com/office/drawing/2014/main" id="{CACF8A31-BE96-35AB-3733-E33689EACB56}"/>
              </a:ext>
            </a:extLst>
          </p:cNvPr>
          <p:cNvSpPr txBox="1"/>
          <p:nvPr/>
        </p:nvSpPr>
        <p:spPr>
          <a:xfrm>
            <a:off x="9422909" y="5019966"/>
            <a:ext cx="2769091" cy="584775"/>
          </a:xfrm>
          <a:prstGeom prst="rect">
            <a:avLst/>
          </a:prstGeom>
          <a:noFill/>
        </p:spPr>
        <p:txBody>
          <a:bodyPr wrap="none" rtlCol="0">
            <a:spAutoFit/>
          </a:bodyPr>
          <a:lstStyle/>
          <a:p>
            <a:r>
              <a:rPr lang="en-US" sz="1600" dirty="0">
                <a:solidFill>
                  <a:schemeClr val="tx1"/>
                </a:solidFill>
              </a:rPr>
              <a:t>Failure takes only UL time</a:t>
            </a:r>
          </a:p>
          <a:p>
            <a:pPr algn="l" defTabSz="449263" eaLnBrk="0" fontAlgn="base" hangingPunct="0">
              <a:spcBef>
                <a:spcPct val="0"/>
              </a:spcBef>
              <a:spcAft>
                <a:spcPct val="0"/>
              </a:spcAft>
              <a:buClr>
                <a:srgbClr val="000000"/>
              </a:buClr>
              <a:buSzPct val="100000"/>
              <a:buFont typeface="Times New Roman" pitchFamily="16" charset="0"/>
            </a:pPr>
            <a:r>
              <a:rPr lang="en-US" sz="1600" dirty="0">
                <a:solidFill>
                  <a:schemeClr val="tx1"/>
                </a:solidFill>
              </a:rPr>
              <a:t>Success takes UL+DL ack time</a:t>
            </a:r>
          </a:p>
        </p:txBody>
      </p:sp>
      <p:cxnSp>
        <p:nvCxnSpPr>
          <p:cNvPr id="14" name="Straight Arrow Connector 13">
            <a:extLst>
              <a:ext uri="{FF2B5EF4-FFF2-40B4-BE49-F238E27FC236}">
                <a16:creationId xmlns:a16="http://schemas.microsoft.com/office/drawing/2014/main" id="{59C42700-8512-9400-F8CF-575B51E9ABC7}"/>
              </a:ext>
            </a:extLst>
          </p:cNvPr>
          <p:cNvCxnSpPr>
            <a:cxnSpLocks/>
          </p:cNvCxnSpPr>
          <p:nvPr/>
        </p:nvCxnSpPr>
        <p:spPr bwMode="auto">
          <a:xfrm flipH="1">
            <a:off x="8760296" y="5477716"/>
            <a:ext cx="677429" cy="44052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CA7E9A2A-7B89-4760-4160-649480FEC32B}"/>
              </a:ext>
            </a:extLst>
          </p:cNvPr>
          <p:cNvCxnSpPr>
            <a:cxnSpLocks/>
          </p:cNvCxnSpPr>
          <p:nvPr/>
        </p:nvCxnSpPr>
        <p:spPr bwMode="auto">
          <a:xfrm flipH="1">
            <a:off x="6744072" y="5198545"/>
            <a:ext cx="2678837" cy="78170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508420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7E21C-A8D8-F89D-F163-1BEB06A0BD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B62509-9BA5-B2EF-CA0A-D0954C7A052D}"/>
              </a:ext>
            </a:extLst>
          </p:cNvPr>
          <p:cNvSpPr>
            <a:spLocks noGrp="1"/>
          </p:cNvSpPr>
          <p:nvPr>
            <p:ph type="title"/>
          </p:nvPr>
        </p:nvSpPr>
        <p:spPr/>
        <p:txBody>
          <a:bodyPr/>
          <a:lstStyle/>
          <a:p>
            <a:r>
              <a:rPr lang="en-IL" dirty="0"/>
              <a:t>Results of A Dense Small Scenrio with Interference </a:t>
            </a:r>
          </a:p>
        </p:txBody>
      </p:sp>
      <p:sp>
        <p:nvSpPr>
          <p:cNvPr id="3" name="Content Placeholder 2">
            <a:extLst>
              <a:ext uri="{FF2B5EF4-FFF2-40B4-BE49-F238E27FC236}">
                <a16:creationId xmlns:a16="http://schemas.microsoft.com/office/drawing/2014/main" id="{75B21B78-1BAE-E1D4-A3C9-8BF25A80042F}"/>
              </a:ext>
            </a:extLst>
          </p:cNvPr>
          <p:cNvSpPr>
            <a:spLocks noGrp="1"/>
          </p:cNvSpPr>
          <p:nvPr>
            <p:ph idx="1"/>
          </p:nvPr>
        </p:nvSpPr>
        <p:spPr>
          <a:xfrm>
            <a:off x="929217" y="1751014"/>
            <a:ext cx="10361084" cy="4113213"/>
          </a:xfrm>
        </p:spPr>
        <p:txBody>
          <a:bodyPr/>
          <a:lstStyle/>
          <a:p>
            <a:r>
              <a:rPr lang="en-IL" dirty="0"/>
              <a:t>1000 tags across 50m</a:t>
            </a:r>
            <a:r>
              <a:rPr lang="en-IL" baseline="30000" dirty="0"/>
              <a:t>2 </a:t>
            </a:r>
            <a:r>
              <a:rPr lang="en-IL" dirty="0"/>
              <a:t> region + 2000 interfering tags outside region + 30% collisions due to out-of-band interference (DL) + 2% in-band interference (UL):</a:t>
            </a:r>
          </a:p>
          <a:p>
            <a:endParaRPr lang="en-IL" dirty="0"/>
          </a:p>
        </p:txBody>
      </p:sp>
      <p:sp>
        <p:nvSpPr>
          <p:cNvPr id="4" name="Slide Number Placeholder 3">
            <a:extLst>
              <a:ext uri="{FF2B5EF4-FFF2-40B4-BE49-F238E27FC236}">
                <a16:creationId xmlns:a16="http://schemas.microsoft.com/office/drawing/2014/main" id="{DEB752FB-7108-7C1E-CA4C-E911B95310B3}"/>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8D74368B-D097-5725-6C27-61BD7C13CD08}"/>
              </a:ext>
            </a:extLst>
          </p:cNvPr>
          <p:cNvSpPr>
            <a:spLocks noGrp="1"/>
          </p:cNvSpPr>
          <p:nvPr>
            <p:ph type="ftr" idx="14"/>
          </p:nvPr>
        </p:nvSpPr>
        <p:spPr/>
        <p:txBody>
          <a:bodyPr/>
          <a:lstStyle/>
          <a:p>
            <a:r>
              <a:rPr lang="en-GB"/>
              <a:t>Amichai Sanderovich, Wiliot</a:t>
            </a:r>
            <a:endParaRPr lang="en-GB" dirty="0"/>
          </a:p>
        </p:txBody>
      </p:sp>
      <p:sp>
        <p:nvSpPr>
          <p:cNvPr id="6" name="Date Placeholder 5">
            <a:extLst>
              <a:ext uri="{FF2B5EF4-FFF2-40B4-BE49-F238E27FC236}">
                <a16:creationId xmlns:a16="http://schemas.microsoft.com/office/drawing/2014/main" id="{F711A2FE-D1AC-5EF7-CD13-896E94C8DAD0}"/>
              </a:ext>
            </a:extLst>
          </p:cNvPr>
          <p:cNvSpPr>
            <a:spLocks noGrp="1"/>
          </p:cNvSpPr>
          <p:nvPr>
            <p:ph type="dt" idx="15"/>
          </p:nvPr>
        </p:nvSpPr>
        <p:spPr/>
        <p:txBody>
          <a:bodyPr/>
          <a:lstStyle/>
          <a:p>
            <a:r>
              <a:rPr lang="en-US"/>
              <a:t>March 2025</a:t>
            </a:r>
            <a:endParaRPr lang="en-GB" dirty="0"/>
          </a:p>
        </p:txBody>
      </p:sp>
      <p:graphicFrame>
        <p:nvGraphicFramePr>
          <p:cNvPr id="7" name="Table 6">
            <a:extLst>
              <a:ext uri="{FF2B5EF4-FFF2-40B4-BE49-F238E27FC236}">
                <a16:creationId xmlns:a16="http://schemas.microsoft.com/office/drawing/2014/main" id="{9B49D883-AD04-29D3-56B5-7B6925DD2DEC}"/>
              </a:ext>
            </a:extLst>
          </p:cNvPr>
          <p:cNvGraphicFramePr>
            <a:graphicFrameLocks noGrp="1"/>
          </p:cNvGraphicFramePr>
          <p:nvPr>
            <p:extLst>
              <p:ext uri="{D42A27DB-BD31-4B8C-83A1-F6EECF244321}">
                <p14:modId xmlns:p14="http://schemas.microsoft.com/office/powerpoint/2010/main" val="2818888382"/>
              </p:ext>
            </p:extLst>
          </p:nvPr>
        </p:nvGraphicFramePr>
        <p:xfrm>
          <a:off x="730347" y="2903868"/>
          <a:ext cx="10729191" cy="3510280"/>
        </p:xfrm>
        <a:graphic>
          <a:graphicData uri="http://schemas.openxmlformats.org/drawingml/2006/table">
            <a:tbl>
              <a:tblPr firstRow="1" bandRow="1">
                <a:tableStyleId>{5C22544A-7EE6-4342-B048-85BDC9FD1C3A}</a:tableStyleId>
              </a:tblPr>
              <a:tblGrid>
                <a:gridCol w="3349429">
                  <a:extLst>
                    <a:ext uri="{9D8B030D-6E8A-4147-A177-3AD203B41FA5}">
                      <a16:colId xmlns:a16="http://schemas.microsoft.com/office/drawing/2014/main" val="3573033652"/>
                    </a:ext>
                  </a:extLst>
                </a:gridCol>
                <a:gridCol w="1800200">
                  <a:extLst>
                    <a:ext uri="{9D8B030D-6E8A-4147-A177-3AD203B41FA5}">
                      <a16:colId xmlns:a16="http://schemas.microsoft.com/office/drawing/2014/main" val="3872323594"/>
                    </a:ext>
                  </a:extLst>
                </a:gridCol>
                <a:gridCol w="2016224">
                  <a:extLst>
                    <a:ext uri="{9D8B030D-6E8A-4147-A177-3AD203B41FA5}">
                      <a16:colId xmlns:a16="http://schemas.microsoft.com/office/drawing/2014/main" val="248304660"/>
                    </a:ext>
                  </a:extLst>
                </a:gridCol>
                <a:gridCol w="1930634">
                  <a:extLst>
                    <a:ext uri="{9D8B030D-6E8A-4147-A177-3AD203B41FA5}">
                      <a16:colId xmlns:a16="http://schemas.microsoft.com/office/drawing/2014/main" val="3959550049"/>
                    </a:ext>
                  </a:extLst>
                </a:gridCol>
                <a:gridCol w="1632704">
                  <a:extLst>
                    <a:ext uri="{9D8B030D-6E8A-4147-A177-3AD203B41FA5}">
                      <a16:colId xmlns:a16="http://schemas.microsoft.com/office/drawing/2014/main" val="1116794669"/>
                    </a:ext>
                  </a:extLst>
                </a:gridCol>
              </a:tblGrid>
              <a:tr h="370840">
                <a:tc>
                  <a:txBody>
                    <a:bodyPr/>
                    <a:lstStyle/>
                    <a:p>
                      <a:endParaRPr lang="en-IL" dirty="0"/>
                    </a:p>
                  </a:txBody>
                  <a:tcPr/>
                </a:tc>
                <a:tc>
                  <a:txBody>
                    <a:bodyPr/>
                    <a:lstStyle/>
                    <a:p>
                      <a:r>
                        <a:rPr lang="en-IL" dirty="0"/>
                        <a:t>Pure Aloha</a:t>
                      </a:r>
                    </a:p>
                  </a:txBody>
                  <a:tcPr/>
                </a:tc>
                <a:tc>
                  <a:txBody>
                    <a:bodyPr/>
                    <a:lstStyle/>
                    <a:p>
                      <a:r>
                        <a:rPr lang="en-IL" dirty="0"/>
                        <a:t>Modified Slotted Aloha [same TXOP – 9 slots]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L" dirty="0"/>
                        <a:t>Modified Slotted Aloha [optimal  TXOP – 9 slots]</a:t>
                      </a:r>
                    </a:p>
                  </a:txBody>
                  <a:tcPr/>
                </a:tc>
                <a:tc>
                  <a:txBody>
                    <a:bodyPr/>
                    <a:lstStyle/>
                    <a:p>
                      <a:r>
                        <a:rPr lang="en-IL" dirty="0"/>
                        <a:t>Slotted Aloha [6 slots]</a:t>
                      </a:r>
                    </a:p>
                  </a:txBody>
                  <a:tcPr/>
                </a:tc>
                <a:extLst>
                  <a:ext uri="{0D108BD9-81ED-4DB2-BD59-A6C34878D82A}">
                    <a16:rowId xmlns:a16="http://schemas.microsoft.com/office/drawing/2014/main" val="2889497944"/>
                  </a:ext>
                </a:extLst>
              </a:tr>
              <a:tr h="370840">
                <a:tc>
                  <a:txBody>
                    <a:bodyPr/>
                    <a:lstStyle/>
                    <a:p>
                      <a:r>
                        <a:rPr lang="en-IL" dirty="0"/>
                        <a:t>Successful reads</a:t>
                      </a:r>
                    </a:p>
                  </a:txBody>
                  <a:tcPr/>
                </a:tc>
                <a:tc>
                  <a:txBody>
                    <a:bodyPr/>
                    <a:lstStyle/>
                    <a:p>
                      <a:r>
                        <a:rPr lang="en-IL" dirty="0"/>
                        <a:t>99.9%</a:t>
                      </a:r>
                    </a:p>
                  </a:txBody>
                  <a:tcPr/>
                </a:tc>
                <a:tc>
                  <a:txBody>
                    <a:bodyPr/>
                    <a:lstStyle/>
                    <a:p>
                      <a:r>
                        <a:rPr lang="en-IL" dirty="0"/>
                        <a:t>99.8%</a:t>
                      </a:r>
                    </a:p>
                  </a:txBody>
                  <a:tcPr/>
                </a:tc>
                <a:tc>
                  <a:txBody>
                    <a:bodyPr/>
                    <a:lstStyle/>
                    <a:p>
                      <a:r>
                        <a:rPr lang="en-IL" dirty="0"/>
                        <a:t>99.7%</a:t>
                      </a:r>
                    </a:p>
                  </a:txBody>
                  <a:tcPr/>
                </a:tc>
                <a:tc>
                  <a:txBody>
                    <a:bodyPr/>
                    <a:lstStyle/>
                    <a:p>
                      <a:r>
                        <a:rPr lang="en-IL" dirty="0"/>
                        <a:t>99.6%</a:t>
                      </a:r>
                    </a:p>
                  </a:txBody>
                  <a:tcPr/>
                </a:tc>
                <a:extLst>
                  <a:ext uri="{0D108BD9-81ED-4DB2-BD59-A6C34878D82A}">
                    <a16:rowId xmlns:a16="http://schemas.microsoft.com/office/drawing/2014/main" val="3155789338"/>
                  </a:ext>
                </a:extLst>
              </a:tr>
              <a:tr h="370840">
                <a:tc>
                  <a:txBody>
                    <a:bodyPr/>
                    <a:lstStyle/>
                    <a:p>
                      <a:r>
                        <a:rPr lang="en-IL" dirty="0"/>
                        <a:t>Comm+Energizing 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L" dirty="0"/>
                        <a:t>7.16s+0.1s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L" dirty="0"/>
                        <a:t>7.56s+0.1s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L" dirty="0"/>
                        <a:t>6.8s+0.1s</a:t>
                      </a:r>
                    </a:p>
                  </a:txBody>
                  <a:tcPr/>
                </a:tc>
                <a:tc>
                  <a:txBody>
                    <a:bodyPr/>
                    <a:lstStyle/>
                    <a:p>
                      <a:r>
                        <a:rPr lang="en-IL" dirty="0"/>
                        <a:t>10.69s+0.11s</a:t>
                      </a:r>
                    </a:p>
                  </a:txBody>
                  <a:tcPr/>
                </a:tc>
                <a:extLst>
                  <a:ext uri="{0D108BD9-81ED-4DB2-BD59-A6C34878D82A}">
                    <a16:rowId xmlns:a16="http://schemas.microsoft.com/office/drawing/2014/main" val="1583744944"/>
                  </a:ext>
                </a:extLst>
              </a:tr>
              <a:tr h="370840">
                <a:tc>
                  <a:txBody>
                    <a:bodyPr/>
                    <a:lstStyle/>
                    <a:p>
                      <a:r>
                        <a:rPr lang="en-IL" dirty="0"/>
                        <a:t># TXOP</a:t>
                      </a:r>
                    </a:p>
                  </a:txBody>
                  <a:tcPr/>
                </a:tc>
                <a:tc>
                  <a:txBody>
                    <a:bodyPr/>
                    <a:lstStyle/>
                    <a:p>
                      <a:r>
                        <a:rPr lang="en-IL" dirty="0"/>
                        <a:t>1791</a:t>
                      </a:r>
                    </a:p>
                  </a:txBody>
                  <a:tcPr/>
                </a:tc>
                <a:tc>
                  <a:txBody>
                    <a:bodyPr/>
                    <a:lstStyle/>
                    <a:p>
                      <a:r>
                        <a:rPr lang="en-IL" dirty="0"/>
                        <a:t>1891</a:t>
                      </a:r>
                    </a:p>
                  </a:txBody>
                  <a:tcPr/>
                </a:tc>
                <a:tc>
                  <a:txBody>
                    <a:bodyPr/>
                    <a:lstStyle/>
                    <a:p>
                      <a:r>
                        <a:rPr lang="en-IL" dirty="0"/>
                        <a:t>1778</a:t>
                      </a:r>
                    </a:p>
                  </a:txBody>
                  <a:tcPr/>
                </a:tc>
                <a:tc>
                  <a:txBody>
                    <a:bodyPr/>
                    <a:lstStyle/>
                    <a:p>
                      <a:r>
                        <a:rPr lang="en-IL" dirty="0"/>
                        <a:t>3055</a:t>
                      </a:r>
                    </a:p>
                  </a:txBody>
                  <a:tcPr/>
                </a:tc>
                <a:extLst>
                  <a:ext uri="{0D108BD9-81ED-4DB2-BD59-A6C34878D82A}">
                    <a16:rowId xmlns:a16="http://schemas.microsoft.com/office/drawing/2014/main" val="1013601860"/>
                  </a:ext>
                </a:extLst>
              </a:tr>
              <a:tr h="370840">
                <a:tc>
                  <a:txBody>
                    <a:bodyPr/>
                    <a:lstStyle/>
                    <a:p>
                      <a:r>
                        <a:rPr lang="en-IL" dirty="0"/>
                        <a:t>TXOP duration</a:t>
                      </a:r>
                    </a:p>
                  </a:txBody>
                  <a:tcPr/>
                </a:tc>
                <a:tc>
                  <a:txBody>
                    <a:bodyPr/>
                    <a:lstStyle/>
                    <a:p>
                      <a:r>
                        <a:rPr lang="en-IL" dirty="0"/>
                        <a:t>4ms</a:t>
                      </a:r>
                    </a:p>
                  </a:txBody>
                  <a:tcPr/>
                </a:tc>
                <a:tc>
                  <a:txBody>
                    <a:bodyPr/>
                    <a:lstStyle/>
                    <a:p>
                      <a:r>
                        <a:rPr lang="en-IL" dirty="0"/>
                        <a:t>4ms</a:t>
                      </a:r>
                    </a:p>
                  </a:txBody>
                  <a:tcPr/>
                </a:tc>
                <a:tc>
                  <a:txBody>
                    <a:bodyPr/>
                    <a:lstStyle/>
                    <a:p>
                      <a:r>
                        <a:rPr lang="en-IL" dirty="0"/>
                        <a:t>3.825ms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L" dirty="0"/>
                        <a:t>3.5ms</a:t>
                      </a:r>
                    </a:p>
                  </a:txBody>
                  <a:tcPr/>
                </a:tc>
                <a:extLst>
                  <a:ext uri="{0D108BD9-81ED-4DB2-BD59-A6C34878D82A}">
                    <a16:rowId xmlns:a16="http://schemas.microsoft.com/office/drawing/2014/main" val="3881647534"/>
                  </a:ext>
                </a:extLst>
              </a:tr>
              <a:tr h="370840">
                <a:tc>
                  <a:txBody>
                    <a:bodyPr/>
                    <a:lstStyle/>
                    <a:p>
                      <a:r>
                        <a:rPr lang="en-IL" dirty="0"/>
                        <a:t>Average # tag transmissions</a:t>
                      </a:r>
                    </a:p>
                  </a:txBody>
                  <a:tcPr/>
                </a:tc>
                <a:tc>
                  <a:txBody>
                    <a:bodyPr/>
                    <a:lstStyle/>
                    <a:p>
                      <a:r>
                        <a:rPr lang="en-IL" dirty="0"/>
                        <a:t>4.78</a:t>
                      </a:r>
                    </a:p>
                  </a:txBody>
                  <a:tcPr/>
                </a:tc>
                <a:tc>
                  <a:txBody>
                    <a:bodyPr/>
                    <a:lstStyle/>
                    <a:p>
                      <a:r>
                        <a:rPr lang="en-IL" dirty="0"/>
                        <a:t>4.49</a:t>
                      </a:r>
                    </a:p>
                  </a:txBody>
                  <a:tcPr/>
                </a:tc>
                <a:tc>
                  <a:txBody>
                    <a:bodyPr/>
                    <a:lstStyle/>
                    <a:p>
                      <a:r>
                        <a:rPr lang="en-IL" dirty="0"/>
                        <a:t>4.62</a:t>
                      </a:r>
                    </a:p>
                  </a:txBody>
                  <a:tcPr/>
                </a:tc>
                <a:tc>
                  <a:txBody>
                    <a:bodyPr/>
                    <a:lstStyle/>
                    <a:p>
                      <a:r>
                        <a:rPr lang="en-IL" dirty="0"/>
                        <a:t>4.93</a:t>
                      </a:r>
                    </a:p>
                  </a:txBody>
                  <a:tcPr/>
                </a:tc>
                <a:extLst>
                  <a:ext uri="{0D108BD9-81ED-4DB2-BD59-A6C34878D82A}">
                    <a16:rowId xmlns:a16="http://schemas.microsoft.com/office/drawing/2014/main" val="1666394779"/>
                  </a:ext>
                </a:extLst>
              </a:tr>
              <a:tr h="370840">
                <a:tc>
                  <a:txBody>
                    <a:bodyPr/>
                    <a:lstStyle/>
                    <a:p>
                      <a:r>
                        <a:rPr lang="en-IL" dirty="0"/>
                        <a:t>Collisions with other tags + Acks</a:t>
                      </a:r>
                    </a:p>
                  </a:txBody>
                  <a:tcPr/>
                </a:tc>
                <a:tc>
                  <a:txBody>
                    <a:bodyPr/>
                    <a:lstStyle/>
                    <a:p>
                      <a:r>
                        <a:rPr lang="en-IL" dirty="0"/>
                        <a:t>13.7%+10.13%</a:t>
                      </a:r>
                    </a:p>
                  </a:txBody>
                  <a:tcPr/>
                </a:tc>
                <a:tc>
                  <a:txBody>
                    <a:bodyPr/>
                    <a:lstStyle/>
                    <a:p>
                      <a:r>
                        <a:rPr lang="en-IL" dirty="0"/>
                        <a:t>27.75%+0%</a:t>
                      </a:r>
                    </a:p>
                  </a:txBody>
                  <a:tcPr/>
                </a:tc>
                <a:tc>
                  <a:txBody>
                    <a:bodyPr/>
                    <a:lstStyle/>
                    <a:p>
                      <a:r>
                        <a:rPr lang="en-IL" dirty="0"/>
                        <a:t>29.78%+0%</a:t>
                      </a:r>
                    </a:p>
                  </a:txBody>
                  <a:tcPr/>
                </a:tc>
                <a:tc>
                  <a:txBody>
                    <a:bodyPr/>
                    <a:lstStyle/>
                    <a:p>
                      <a:r>
                        <a:rPr lang="en-IL" dirty="0"/>
                        <a:t>31.2%+0%</a:t>
                      </a:r>
                    </a:p>
                  </a:txBody>
                  <a:tcPr/>
                </a:tc>
                <a:extLst>
                  <a:ext uri="{0D108BD9-81ED-4DB2-BD59-A6C34878D82A}">
                    <a16:rowId xmlns:a16="http://schemas.microsoft.com/office/drawing/2014/main" val="864680015"/>
                  </a:ext>
                </a:extLst>
              </a:tr>
              <a:tr h="370840">
                <a:tc>
                  <a:txBody>
                    <a:bodyPr/>
                    <a:lstStyle/>
                    <a:p>
                      <a:endParaRPr lang="en-IL" dirty="0"/>
                    </a:p>
                  </a:txBody>
                  <a:tcPr/>
                </a:tc>
                <a:tc>
                  <a:txBody>
                    <a:bodyPr/>
                    <a:lstStyle/>
                    <a:p>
                      <a:endParaRPr lang="en-IL" dirty="0"/>
                    </a:p>
                  </a:txBody>
                  <a:tcPr/>
                </a:tc>
                <a:tc>
                  <a:txBody>
                    <a:bodyPr/>
                    <a:lstStyle/>
                    <a:p>
                      <a:endParaRPr lang="en-IL" dirty="0"/>
                    </a:p>
                  </a:txBody>
                  <a:tcPr/>
                </a:tc>
                <a:tc>
                  <a:txBody>
                    <a:bodyPr/>
                    <a:lstStyle/>
                    <a:p>
                      <a:endParaRPr lang="en-IL" dirty="0"/>
                    </a:p>
                  </a:txBody>
                  <a:tcPr/>
                </a:tc>
                <a:tc>
                  <a:txBody>
                    <a:bodyPr/>
                    <a:lstStyle/>
                    <a:p>
                      <a:endParaRPr lang="en-IL" dirty="0"/>
                    </a:p>
                  </a:txBody>
                  <a:tcPr/>
                </a:tc>
                <a:extLst>
                  <a:ext uri="{0D108BD9-81ED-4DB2-BD59-A6C34878D82A}">
                    <a16:rowId xmlns:a16="http://schemas.microsoft.com/office/drawing/2014/main" val="3092845519"/>
                  </a:ext>
                </a:extLst>
              </a:tr>
            </a:tbl>
          </a:graphicData>
        </a:graphic>
      </p:graphicFrame>
    </p:spTree>
    <p:extLst>
      <p:ext uri="{BB962C8B-B14F-4D97-AF65-F5344CB8AC3E}">
        <p14:creationId xmlns:p14="http://schemas.microsoft.com/office/powerpoint/2010/main" val="200329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23B256E-C266-E909-1C1C-4581E889E7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B91956-8170-1565-4A41-809EB65E3979}"/>
              </a:ext>
            </a:extLst>
          </p:cNvPr>
          <p:cNvSpPr>
            <a:spLocks noGrp="1"/>
          </p:cNvSpPr>
          <p:nvPr>
            <p:ph type="title"/>
          </p:nvPr>
        </p:nvSpPr>
        <p:spPr/>
        <p:txBody>
          <a:bodyPr/>
          <a:lstStyle/>
          <a:p>
            <a:r>
              <a:rPr lang="en-IL" dirty="0"/>
              <a:t>Results</a:t>
            </a:r>
            <a:r>
              <a:rPr lang="en-US" dirty="0"/>
              <a:t> of Large Scenario With no OOB Interference</a:t>
            </a:r>
            <a:endParaRPr lang="en-IL" dirty="0"/>
          </a:p>
        </p:txBody>
      </p:sp>
      <p:sp>
        <p:nvSpPr>
          <p:cNvPr id="3" name="Content Placeholder 2">
            <a:extLst>
              <a:ext uri="{FF2B5EF4-FFF2-40B4-BE49-F238E27FC236}">
                <a16:creationId xmlns:a16="http://schemas.microsoft.com/office/drawing/2014/main" id="{9C79A36D-1B87-163E-FBCA-916223749674}"/>
              </a:ext>
            </a:extLst>
          </p:cNvPr>
          <p:cNvSpPr>
            <a:spLocks noGrp="1"/>
          </p:cNvSpPr>
          <p:nvPr>
            <p:ph idx="1"/>
          </p:nvPr>
        </p:nvSpPr>
        <p:spPr/>
        <p:txBody>
          <a:bodyPr/>
          <a:lstStyle/>
          <a:p>
            <a:r>
              <a:rPr lang="en-IL" dirty="0"/>
              <a:t>10,000 tags across 1260m</a:t>
            </a:r>
            <a:r>
              <a:rPr lang="en-IL" baseline="30000" dirty="0"/>
              <a:t>2 </a:t>
            </a:r>
            <a:r>
              <a:rPr lang="en-IL" dirty="0"/>
              <a:t> region + 20,000 interfering tags outside region but no out-of-band interference:</a:t>
            </a:r>
          </a:p>
          <a:p>
            <a:endParaRPr lang="en-IL" dirty="0"/>
          </a:p>
        </p:txBody>
      </p:sp>
      <p:sp>
        <p:nvSpPr>
          <p:cNvPr id="4" name="Slide Number Placeholder 3">
            <a:extLst>
              <a:ext uri="{FF2B5EF4-FFF2-40B4-BE49-F238E27FC236}">
                <a16:creationId xmlns:a16="http://schemas.microsoft.com/office/drawing/2014/main" id="{A83D4FE4-D637-D82A-5ABA-E818F85CB89C}"/>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ABD7982A-B682-5744-2AF1-AEA40E6D76C8}"/>
              </a:ext>
            </a:extLst>
          </p:cNvPr>
          <p:cNvSpPr>
            <a:spLocks noGrp="1"/>
          </p:cNvSpPr>
          <p:nvPr>
            <p:ph type="ftr" idx="14"/>
          </p:nvPr>
        </p:nvSpPr>
        <p:spPr/>
        <p:txBody>
          <a:bodyPr/>
          <a:lstStyle/>
          <a:p>
            <a:r>
              <a:rPr lang="en-GB"/>
              <a:t>Amichai Sanderovich, Wiliot</a:t>
            </a:r>
            <a:endParaRPr lang="en-GB" dirty="0"/>
          </a:p>
        </p:txBody>
      </p:sp>
      <p:sp>
        <p:nvSpPr>
          <p:cNvPr id="6" name="Date Placeholder 5">
            <a:extLst>
              <a:ext uri="{FF2B5EF4-FFF2-40B4-BE49-F238E27FC236}">
                <a16:creationId xmlns:a16="http://schemas.microsoft.com/office/drawing/2014/main" id="{7C874B75-A578-B35C-3892-C6CBE33816FA}"/>
              </a:ext>
            </a:extLst>
          </p:cNvPr>
          <p:cNvSpPr>
            <a:spLocks noGrp="1"/>
          </p:cNvSpPr>
          <p:nvPr>
            <p:ph type="dt" idx="15"/>
          </p:nvPr>
        </p:nvSpPr>
        <p:spPr/>
        <p:txBody>
          <a:bodyPr/>
          <a:lstStyle/>
          <a:p>
            <a:r>
              <a:rPr lang="en-US"/>
              <a:t>March 2025</a:t>
            </a:r>
            <a:endParaRPr lang="en-GB" dirty="0"/>
          </a:p>
        </p:txBody>
      </p:sp>
      <p:graphicFrame>
        <p:nvGraphicFramePr>
          <p:cNvPr id="7" name="Table 6">
            <a:extLst>
              <a:ext uri="{FF2B5EF4-FFF2-40B4-BE49-F238E27FC236}">
                <a16:creationId xmlns:a16="http://schemas.microsoft.com/office/drawing/2014/main" id="{47D294F4-186D-4423-333A-E60811518218}"/>
              </a:ext>
            </a:extLst>
          </p:cNvPr>
          <p:cNvGraphicFramePr>
            <a:graphicFrameLocks noGrp="1"/>
          </p:cNvGraphicFramePr>
          <p:nvPr>
            <p:extLst>
              <p:ext uri="{D42A27DB-BD31-4B8C-83A1-F6EECF244321}">
                <p14:modId xmlns:p14="http://schemas.microsoft.com/office/powerpoint/2010/main" val="3652767240"/>
              </p:ext>
            </p:extLst>
          </p:nvPr>
        </p:nvGraphicFramePr>
        <p:xfrm>
          <a:off x="929217" y="2924944"/>
          <a:ext cx="9495048" cy="2966720"/>
        </p:xfrm>
        <a:graphic>
          <a:graphicData uri="http://schemas.openxmlformats.org/drawingml/2006/table">
            <a:tbl>
              <a:tblPr firstRow="1" bandRow="1">
                <a:tableStyleId>{5C22544A-7EE6-4342-B048-85BDC9FD1C3A}</a:tableStyleId>
              </a:tblPr>
              <a:tblGrid>
                <a:gridCol w="3600399">
                  <a:extLst>
                    <a:ext uri="{9D8B030D-6E8A-4147-A177-3AD203B41FA5}">
                      <a16:colId xmlns:a16="http://schemas.microsoft.com/office/drawing/2014/main" val="3573033652"/>
                    </a:ext>
                  </a:extLst>
                </a:gridCol>
                <a:gridCol w="2729633">
                  <a:extLst>
                    <a:ext uri="{9D8B030D-6E8A-4147-A177-3AD203B41FA5}">
                      <a16:colId xmlns:a16="http://schemas.microsoft.com/office/drawing/2014/main" val="3872323594"/>
                    </a:ext>
                  </a:extLst>
                </a:gridCol>
                <a:gridCol w="3165016">
                  <a:extLst>
                    <a:ext uri="{9D8B030D-6E8A-4147-A177-3AD203B41FA5}">
                      <a16:colId xmlns:a16="http://schemas.microsoft.com/office/drawing/2014/main" val="1116794669"/>
                    </a:ext>
                  </a:extLst>
                </a:gridCol>
              </a:tblGrid>
              <a:tr h="370840">
                <a:tc>
                  <a:txBody>
                    <a:bodyPr/>
                    <a:lstStyle/>
                    <a:p>
                      <a:endParaRPr lang="en-IL" dirty="0"/>
                    </a:p>
                  </a:txBody>
                  <a:tcPr/>
                </a:tc>
                <a:tc>
                  <a:txBody>
                    <a:bodyPr/>
                    <a:lstStyle/>
                    <a:p>
                      <a:r>
                        <a:rPr lang="en-IL" dirty="0"/>
                        <a:t>Pure Aloha</a:t>
                      </a:r>
                    </a:p>
                  </a:txBody>
                  <a:tcPr/>
                </a:tc>
                <a:tc>
                  <a:txBody>
                    <a:bodyPr/>
                    <a:lstStyle/>
                    <a:p>
                      <a:r>
                        <a:rPr lang="en-IL" dirty="0"/>
                        <a:t>Slotted Aloha</a:t>
                      </a:r>
                    </a:p>
                  </a:txBody>
                  <a:tcPr/>
                </a:tc>
                <a:extLst>
                  <a:ext uri="{0D108BD9-81ED-4DB2-BD59-A6C34878D82A}">
                    <a16:rowId xmlns:a16="http://schemas.microsoft.com/office/drawing/2014/main" val="2889497944"/>
                  </a:ext>
                </a:extLst>
              </a:tr>
              <a:tr h="370840">
                <a:tc>
                  <a:txBody>
                    <a:bodyPr/>
                    <a:lstStyle/>
                    <a:p>
                      <a:r>
                        <a:rPr lang="en-IL" dirty="0"/>
                        <a:t>Successful reads</a:t>
                      </a:r>
                    </a:p>
                  </a:txBody>
                  <a:tcPr/>
                </a:tc>
                <a:tc>
                  <a:txBody>
                    <a:bodyPr/>
                    <a:lstStyle/>
                    <a:p>
                      <a:r>
                        <a:rPr lang="en-IL" dirty="0"/>
                        <a:t>97%</a:t>
                      </a:r>
                    </a:p>
                  </a:txBody>
                  <a:tcPr/>
                </a:tc>
                <a:tc>
                  <a:txBody>
                    <a:bodyPr/>
                    <a:lstStyle/>
                    <a:p>
                      <a:r>
                        <a:rPr lang="en-IL" dirty="0"/>
                        <a:t>96.2%</a:t>
                      </a:r>
                    </a:p>
                  </a:txBody>
                  <a:tcPr/>
                </a:tc>
                <a:extLst>
                  <a:ext uri="{0D108BD9-81ED-4DB2-BD59-A6C34878D82A}">
                    <a16:rowId xmlns:a16="http://schemas.microsoft.com/office/drawing/2014/main" val="3155789338"/>
                  </a:ext>
                </a:extLst>
              </a:tr>
              <a:tr h="370840">
                <a:tc>
                  <a:txBody>
                    <a:bodyPr/>
                    <a:lstStyle/>
                    <a:p>
                      <a:r>
                        <a:rPr lang="en-IL" dirty="0"/>
                        <a:t>Comm+Energizing 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L" dirty="0"/>
                        <a:t>27.1s+2s</a:t>
                      </a:r>
                    </a:p>
                  </a:txBody>
                  <a:tcPr/>
                </a:tc>
                <a:tc>
                  <a:txBody>
                    <a:bodyPr/>
                    <a:lstStyle/>
                    <a:p>
                      <a:r>
                        <a:rPr lang="en-IL" dirty="0"/>
                        <a:t>27.8s+2.1s</a:t>
                      </a:r>
                    </a:p>
                  </a:txBody>
                  <a:tcPr/>
                </a:tc>
                <a:extLst>
                  <a:ext uri="{0D108BD9-81ED-4DB2-BD59-A6C34878D82A}">
                    <a16:rowId xmlns:a16="http://schemas.microsoft.com/office/drawing/2014/main" val="1583744944"/>
                  </a:ext>
                </a:extLst>
              </a:tr>
              <a:tr h="370840">
                <a:tc>
                  <a:txBody>
                    <a:bodyPr/>
                    <a:lstStyle/>
                    <a:p>
                      <a:r>
                        <a:rPr lang="en-IL" dirty="0"/>
                        <a:t># TXOP</a:t>
                      </a:r>
                    </a:p>
                  </a:txBody>
                  <a:tcPr/>
                </a:tc>
                <a:tc>
                  <a:txBody>
                    <a:bodyPr/>
                    <a:lstStyle/>
                    <a:p>
                      <a:r>
                        <a:rPr lang="en-IL" dirty="0"/>
                        <a:t>7126</a:t>
                      </a:r>
                    </a:p>
                  </a:txBody>
                  <a:tcPr/>
                </a:tc>
                <a:tc>
                  <a:txBody>
                    <a:bodyPr/>
                    <a:lstStyle/>
                    <a:p>
                      <a:r>
                        <a:rPr lang="en-IL" dirty="0"/>
                        <a:t>7311</a:t>
                      </a:r>
                    </a:p>
                  </a:txBody>
                  <a:tcPr/>
                </a:tc>
                <a:extLst>
                  <a:ext uri="{0D108BD9-81ED-4DB2-BD59-A6C34878D82A}">
                    <a16:rowId xmlns:a16="http://schemas.microsoft.com/office/drawing/2014/main" val="1013601860"/>
                  </a:ext>
                </a:extLst>
              </a:tr>
              <a:tr h="370840">
                <a:tc>
                  <a:txBody>
                    <a:bodyPr/>
                    <a:lstStyle/>
                    <a:p>
                      <a:r>
                        <a:rPr lang="en-IL" dirty="0"/>
                        <a:t>TXOP duration</a:t>
                      </a:r>
                    </a:p>
                  </a:txBody>
                  <a:tcPr/>
                </a:tc>
                <a:tc>
                  <a:txBody>
                    <a:bodyPr/>
                    <a:lstStyle/>
                    <a:p>
                      <a:r>
                        <a:rPr lang="en-IL" dirty="0"/>
                        <a:t>3.8ms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L" dirty="0"/>
                        <a:t>3.8ms</a:t>
                      </a:r>
                    </a:p>
                  </a:txBody>
                  <a:tcPr/>
                </a:tc>
                <a:extLst>
                  <a:ext uri="{0D108BD9-81ED-4DB2-BD59-A6C34878D82A}">
                    <a16:rowId xmlns:a16="http://schemas.microsoft.com/office/drawing/2014/main" val="3881647534"/>
                  </a:ext>
                </a:extLst>
              </a:tr>
              <a:tr h="370840">
                <a:tc>
                  <a:txBody>
                    <a:bodyPr/>
                    <a:lstStyle/>
                    <a:p>
                      <a:r>
                        <a:rPr lang="en-IL" dirty="0"/>
                        <a:t>Average # tag transmissions</a:t>
                      </a:r>
                    </a:p>
                  </a:txBody>
                  <a:tcPr/>
                </a:tc>
                <a:tc>
                  <a:txBody>
                    <a:bodyPr/>
                    <a:lstStyle/>
                    <a:p>
                      <a:r>
                        <a:rPr lang="en-IL" dirty="0"/>
                        <a:t>3.56</a:t>
                      </a:r>
                    </a:p>
                  </a:txBody>
                  <a:tcPr/>
                </a:tc>
                <a:tc>
                  <a:txBody>
                    <a:bodyPr/>
                    <a:lstStyle/>
                    <a:p>
                      <a:r>
                        <a:rPr lang="en-IL" dirty="0"/>
                        <a:t>2.95</a:t>
                      </a:r>
                    </a:p>
                  </a:txBody>
                  <a:tcPr/>
                </a:tc>
                <a:extLst>
                  <a:ext uri="{0D108BD9-81ED-4DB2-BD59-A6C34878D82A}">
                    <a16:rowId xmlns:a16="http://schemas.microsoft.com/office/drawing/2014/main" val="1666394779"/>
                  </a:ext>
                </a:extLst>
              </a:tr>
              <a:tr h="370840">
                <a:tc>
                  <a:txBody>
                    <a:bodyPr/>
                    <a:lstStyle/>
                    <a:p>
                      <a:r>
                        <a:rPr lang="en-IL" dirty="0"/>
                        <a:t>Collisions with other tags + Acks</a:t>
                      </a:r>
                    </a:p>
                  </a:txBody>
                  <a:tcPr/>
                </a:tc>
                <a:tc>
                  <a:txBody>
                    <a:bodyPr/>
                    <a:lstStyle/>
                    <a:p>
                      <a:r>
                        <a:rPr lang="en-IL" dirty="0"/>
                        <a:t>16%+14.5%</a:t>
                      </a:r>
                    </a:p>
                  </a:txBody>
                  <a:tcPr/>
                </a:tc>
                <a:tc>
                  <a:txBody>
                    <a:bodyPr/>
                    <a:lstStyle/>
                    <a:p>
                      <a:r>
                        <a:rPr lang="en-IL" dirty="0"/>
                        <a:t>15%+0%</a:t>
                      </a:r>
                    </a:p>
                  </a:txBody>
                  <a:tcPr/>
                </a:tc>
                <a:extLst>
                  <a:ext uri="{0D108BD9-81ED-4DB2-BD59-A6C34878D82A}">
                    <a16:rowId xmlns:a16="http://schemas.microsoft.com/office/drawing/2014/main" val="864680015"/>
                  </a:ext>
                </a:extLst>
              </a:tr>
              <a:tr h="370840">
                <a:tc>
                  <a:txBody>
                    <a:bodyPr/>
                    <a:lstStyle/>
                    <a:p>
                      <a:endParaRPr lang="en-IL" dirty="0"/>
                    </a:p>
                  </a:txBody>
                  <a:tcPr/>
                </a:tc>
                <a:tc>
                  <a:txBody>
                    <a:bodyPr/>
                    <a:lstStyle/>
                    <a:p>
                      <a:endParaRPr lang="en-IL" dirty="0"/>
                    </a:p>
                  </a:txBody>
                  <a:tcPr/>
                </a:tc>
                <a:tc>
                  <a:txBody>
                    <a:bodyPr/>
                    <a:lstStyle/>
                    <a:p>
                      <a:endParaRPr lang="en-IL" dirty="0"/>
                    </a:p>
                  </a:txBody>
                  <a:tcPr/>
                </a:tc>
                <a:extLst>
                  <a:ext uri="{0D108BD9-81ED-4DB2-BD59-A6C34878D82A}">
                    <a16:rowId xmlns:a16="http://schemas.microsoft.com/office/drawing/2014/main" val="3092845519"/>
                  </a:ext>
                </a:extLst>
              </a:tr>
            </a:tbl>
          </a:graphicData>
        </a:graphic>
      </p:graphicFrame>
    </p:spTree>
    <p:extLst>
      <p:ext uri="{BB962C8B-B14F-4D97-AF65-F5344CB8AC3E}">
        <p14:creationId xmlns:p14="http://schemas.microsoft.com/office/powerpoint/2010/main" val="4215264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CA02902-68DC-4A80-3AD6-E268B7AD8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E20518-D5F1-BC7C-3FF2-C01AF3F44CB8}"/>
              </a:ext>
            </a:extLst>
          </p:cNvPr>
          <p:cNvSpPr>
            <a:spLocks noGrp="1"/>
          </p:cNvSpPr>
          <p:nvPr>
            <p:ph type="title"/>
          </p:nvPr>
        </p:nvSpPr>
        <p:spPr/>
        <p:txBody>
          <a:bodyPr/>
          <a:lstStyle/>
          <a:p>
            <a:r>
              <a:rPr lang="en-IL" dirty="0"/>
              <a:t>Results</a:t>
            </a:r>
            <a:r>
              <a:rPr lang="en-US" dirty="0"/>
              <a:t> of Dense Scenario With no OOB Interference</a:t>
            </a:r>
            <a:endParaRPr lang="en-IL" dirty="0"/>
          </a:p>
        </p:txBody>
      </p:sp>
      <p:sp>
        <p:nvSpPr>
          <p:cNvPr id="3" name="Content Placeholder 2">
            <a:extLst>
              <a:ext uri="{FF2B5EF4-FFF2-40B4-BE49-F238E27FC236}">
                <a16:creationId xmlns:a16="http://schemas.microsoft.com/office/drawing/2014/main" id="{BA72EF8A-86BF-95EF-83AE-57C15C9506E9}"/>
              </a:ext>
            </a:extLst>
          </p:cNvPr>
          <p:cNvSpPr>
            <a:spLocks noGrp="1"/>
          </p:cNvSpPr>
          <p:nvPr>
            <p:ph idx="1"/>
          </p:nvPr>
        </p:nvSpPr>
        <p:spPr/>
        <p:txBody>
          <a:bodyPr/>
          <a:lstStyle/>
          <a:p>
            <a:r>
              <a:rPr lang="en-IL" dirty="0"/>
              <a:t>10,000 tags across 50m</a:t>
            </a:r>
            <a:r>
              <a:rPr lang="en-IL" baseline="30000" dirty="0"/>
              <a:t>2 </a:t>
            </a:r>
            <a:r>
              <a:rPr lang="en-IL" dirty="0"/>
              <a:t> region + 15,000 interfering tags outside region - but no out-of-band interference and using high rates (1Mbps DL, 4Mbps UL)</a:t>
            </a:r>
          </a:p>
          <a:p>
            <a:endParaRPr lang="en-IL" dirty="0"/>
          </a:p>
        </p:txBody>
      </p:sp>
      <p:sp>
        <p:nvSpPr>
          <p:cNvPr id="4" name="Slide Number Placeholder 3">
            <a:extLst>
              <a:ext uri="{FF2B5EF4-FFF2-40B4-BE49-F238E27FC236}">
                <a16:creationId xmlns:a16="http://schemas.microsoft.com/office/drawing/2014/main" id="{1B1EA221-5CB3-0E39-2302-CE189BBC92C0}"/>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ED4BD922-2B1B-33D8-E794-A552E2672F41}"/>
              </a:ext>
            </a:extLst>
          </p:cNvPr>
          <p:cNvSpPr>
            <a:spLocks noGrp="1"/>
          </p:cNvSpPr>
          <p:nvPr>
            <p:ph type="ftr" idx="14"/>
          </p:nvPr>
        </p:nvSpPr>
        <p:spPr/>
        <p:txBody>
          <a:bodyPr/>
          <a:lstStyle/>
          <a:p>
            <a:r>
              <a:rPr lang="en-GB"/>
              <a:t>Amichai Sanderovich, Wiliot</a:t>
            </a:r>
            <a:endParaRPr lang="en-GB" dirty="0"/>
          </a:p>
        </p:txBody>
      </p:sp>
      <p:sp>
        <p:nvSpPr>
          <p:cNvPr id="6" name="Date Placeholder 5">
            <a:extLst>
              <a:ext uri="{FF2B5EF4-FFF2-40B4-BE49-F238E27FC236}">
                <a16:creationId xmlns:a16="http://schemas.microsoft.com/office/drawing/2014/main" id="{D4C3972D-546D-9343-7D7E-EFE9BBCC4228}"/>
              </a:ext>
            </a:extLst>
          </p:cNvPr>
          <p:cNvSpPr>
            <a:spLocks noGrp="1"/>
          </p:cNvSpPr>
          <p:nvPr>
            <p:ph type="dt" idx="15"/>
          </p:nvPr>
        </p:nvSpPr>
        <p:spPr/>
        <p:txBody>
          <a:bodyPr/>
          <a:lstStyle/>
          <a:p>
            <a:r>
              <a:rPr lang="en-US"/>
              <a:t>March 2025</a:t>
            </a:r>
            <a:endParaRPr lang="en-GB" dirty="0"/>
          </a:p>
        </p:txBody>
      </p:sp>
      <p:graphicFrame>
        <p:nvGraphicFramePr>
          <p:cNvPr id="7" name="Table 6">
            <a:extLst>
              <a:ext uri="{FF2B5EF4-FFF2-40B4-BE49-F238E27FC236}">
                <a16:creationId xmlns:a16="http://schemas.microsoft.com/office/drawing/2014/main" id="{B61A406F-1FD5-1D5F-23BC-055FDF908170}"/>
              </a:ext>
            </a:extLst>
          </p:cNvPr>
          <p:cNvGraphicFramePr>
            <a:graphicFrameLocks noGrp="1"/>
          </p:cNvGraphicFramePr>
          <p:nvPr>
            <p:extLst>
              <p:ext uri="{D42A27DB-BD31-4B8C-83A1-F6EECF244321}">
                <p14:modId xmlns:p14="http://schemas.microsoft.com/office/powerpoint/2010/main" val="670943913"/>
              </p:ext>
            </p:extLst>
          </p:nvPr>
        </p:nvGraphicFramePr>
        <p:xfrm>
          <a:off x="929217" y="2924944"/>
          <a:ext cx="9495048" cy="2966720"/>
        </p:xfrm>
        <a:graphic>
          <a:graphicData uri="http://schemas.openxmlformats.org/drawingml/2006/table">
            <a:tbl>
              <a:tblPr firstRow="1" bandRow="1">
                <a:tableStyleId>{5C22544A-7EE6-4342-B048-85BDC9FD1C3A}</a:tableStyleId>
              </a:tblPr>
              <a:tblGrid>
                <a:gridCol w="3600399">
                  <a:extLst>
                    <a:ext uri="{9D8B030D-6E8A-4147-A177-3AD203B41FA5}">
                      <a16:colId xmlns:a16="http://schemas.microsoft.com/office/drawing/2014/main" val="3573033652"/>
                    </a:ext>
                  </a:extLst>
                </a:gridCol>
                <a:gridCol w="2729633">
                  <a:extLst>
                    <a:ext uri="{9D8B030D-6E8A-4147-A177-3AD203B41FA5}">
                      <a16:colId xmlns:a16="http://schemas.microsoft.com/office/drawing/2014/main" val="3872323594"/>
                    </a:ext>
                  </a:extLst>
                </a:gridCol>
                <a:gridCol w="3165016">
                  <a:extLst>
                    <a:ext uri="{9D8B030D-6E8A-4147-A177-3AD203B41FA5}">
                      <a16:colId xmlns:a16="http://schemas.microsoft.com/office/drawing/2014/main" val="1116794669"/>
                    </a:ext>
                  </a:extLst>
                </a:gridCol>
              </a:tblGrid>
              <a:tr h="370840">
                <a:tc>
                  <a:txBody>
                    <a:bodyPr/>
                    <a:lstStyle/>
                    <a:p>
                      <a:endParaRPr lang="en-IL" dirty="0"/>
                    </a:p>
                  </a:txBody>
                  <a:tcPr/>
                </a:tc>
                <a:tc>
                  <a:txBody>
                    <a:bodyPr/>
                    <a:lstStyle/>
                    <a:p>
                      <a:r>
                        <a:rPr lang="en-IL" dirty="0"/>
                        <a:t>Pure Aloha</a:t>
                      </a:r>
                    </a:p>
                  </a:txBody>
                  <a:tcPr/>
                </a:tc>
                <a:tc>
                  <a:txBody>
                    <a:bodyPr/>
                    <a:lstStyle/>
                    <a:p>
                      <a:r>
                        <a:rPr lang="en-IL" dirty="0"/>
                        <a:t>Slotted Aloha</a:t>
                      </a:r>
                    </a:p>
                  </a:txBody>
                  <a:tcPr/>
                </a:tc>
                <a:extLst>
                  <a:ext uri="{0D108BD9-81ED-4DB2-BD59-A6C34878D82A}">
                    <a16:rowId xmlns:a16="http://schemas.microsoft.com/office/drawing/2014/main" val="2889497944"/>
                  </a:ext>
                </a:extLst>
              </a:tr>
              <a:tr h="370840">
                <a:tc>
                  <a:txBody>
                    <a:bodyPr/>
                    <a:lstStyle/>
                    <a:p>
                      <a:r>
                        <a:rPr lang="en-IL" dirty="0"/>
                        <a:t>Successful reads</a:t>
                      </a:r>
                    </a:p>
                  </a:txBody>
                  <a:tcPr/>
                </a:tc>
                <a:tc>
                  <a:txBody>
                    <a:bodyPr/>
                    <a:lstStyle/>
                    <a:p>
                      <a:r>
                        <a:rPr lang="en-IL" dirty="0"/>
                        <a:t>95.1%</a:t>
                      </a:r>
                    </a:p>
                  </a:txBody>
                  <a:tcPr/>
                </a:tc>
                <a:tc>
                  <a:txBody>
                    <a:bodyPr/>
                    <a:lstStyle/>
                    <a:p>
                      <a:r>
                        <a:rPr lang="en-IL" dirty="0"/>
                        <a:t>96%</a:t>
                      </a:r>
                    </a:p>
                  </a:txBody>
                  <a:tcPr/>
                </a:tc>
                <a:extLst>
                  <a:ext uri="{0D108BD9-81ED-4DB2-BD59-A6C34878D82A}">
                    <a16:rowId xmlns:a16="http://schemas.microsoft.com/office/drawing/2014/main" val="3155789338"/>
                  </a:ext>
                </a:extLst>
              </a:tr>
              <a:tr h="370840">
                <a:tc>
                  <a:txBody>
                    <a:bodyPr/>
                    <a:lstStyle/>
                    <a:p>
                      <a:r>
                        <a:rPr lang="en-IL" dirty="0"/>
                        <a:t>Comm+Energizing 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L" dirty="0"/>
                        <a:t>7.7s+0.1s</a:t>
                      </a:r>
                    </a:p>
                  </a:txBody>
                  <a:tcPr/>
                </a:tc>
                <a:tc>
                  <a:txBody>
                    <a:bodyPr/>
                    <a:lstStyle/>
                    <a:p>
                      <a:r>
                        <a:rPr lang="en-IL" dirty="0"/>
                        <a:t>8.9s+0.1s</a:t>
                      </a:r>
                    </a:p>
                  </a:txBody>
                  <a:tcPr/>
                </a:tc>
                <a:extLst>
                  <a:ext uri="{0D108BD9-81ED-4DB2-BD59-A6C34878D82A}">
                    <a16:rowId xmlns:a16="http://schemas.microsoft.com/office/drawing/2014/main" val="1583744944"/>
                  </a:ext>
                </a:extLst>
              </a:tr>
              <a:tr h="370840">
                <a:tc>
                  <a:txBody>
                    <a:bodyPr/>
                    <a:lstStyle/>
                    <a:p>
                      <a:r>
                        <a:rPr lang="en-IL" dirty="0"/>
                        <a:t># TXOP</a:t>
                      </a:r>
                    </a:p>
                  </a:txBody>
                  <a:tcPr/>
                </a:tc>
                <a:tc>
                  <a:txBody>
                    <a:bodyPr/>
                    <a:lstStyle/>
                    <a:p>
                      <a:r>
                        <a:rPr lang="en-IL" dirty="0"/>
                        <a:t>1888</a:t>
                      </a:r>
                    </a:p>
                  </a:txBody>
                  <a:tcPr/>
                </a:tc>
                <a:tc>
                  <a:txBody>
                    <a:bodyPr/>
                    <a:lstStyle/>
                    <a:p>
                      <a:r>
                        <a:rPr lang="en-IL" dirty="0"/>
                        <a:t>2194</a:t>
                      </a:r>
                    </a:p>
                  </a:txBody>
                  <a:tcPr/>
                </a:tc>
                <a:extLst>
                  <a:ext uri="{0D108BD9-81ED-4DB2-BD59-A6C34878D82A}">
                    <a16:rowId xmlns:a16="http://schemas.microsoft.com/office/drawing/2014/main" val="1013601860"/>
                  </a:ext>
                </a:extLst>
              </a:tr>
              <a:tr h="370840">
                <a:tc>
                  <a:txBody>
                    <a:bodyPr/>
                    <a:lstStyle/>
                    <a:p>
                      <a:r>
                        <a:rPr lang="en-IL" dirty="0"/>
                        <a:t>TXOP duration</a:t>
                      </a:r>
                    </a:p>
                  </a:txBody>
                  <a:tcPr/>
                </a:tc>
                <a:tc>
                  <a:txBody>
                    <a:bodyPr/>
                    <a:lstStyle/>
                    <a:p>
                      <a:r>
                        <a:rPr lang="en-IL" dirty="0"/>
                        <a:t>4.07ms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L" dirty="0"/>
                        <a:t>4.07ms</a:t>
                      </a:r>
                    </a:p>
                  </a:txBody>
                  <a:tcPr/>
                </a:tc>
                <a:extLst>
                  <a:ext uri="{0D108BD9-81ED-4DB2-BD59-A6C34878D82A}">
                    <a16:rowId xmlns:a16="http://schemas.microsoft.com/office/drawing/2014/main" val="3881647534"/>
                  </a:ext>
                </a:extLst>
              </a:tr>
              <a:tr h="370840">
                <a:tc>
                  <a:txBody>
                    <a:bodyPr/>
                    <a:lstStyle/>
                    <a:p>
                      <a:r>
                        <a:rPr lang="en-IL" dirty="0"/>
                        <a:t>Average # tag transmissions</a:t>
                      </a:r>
                    </a:p>
                  </a:txBody>
                  <a:tcPr/>
                </a:tc>
                <a:tc>
                  <a:txBody>
                    <a:bodyPr/>
                    <a:lstStyle/>
                    <a:p>
                      <a:r>
                        <a:rPr lang="en-IL" dirty="0"/>
                        <a:t>4.35</a:t>
                      </a:r>
                    </a:p>
                  </a:txBody>
                  <a:tcPr/>
                </a:tc>
                <a:tc>
                  <a:txBody>
                    <a:bodyPr/>
                    <a:lstStyle/>
                    <a:p>
                      <a:r>
                        <a:rPr lang="en-IL" dirty="0"/>
                        <a:t>2.91</a:t>
                      </a:r>
                    </a:p>
                  </a:txBody>
                  <a:tcPr/>
                </a:tc>
                <a:extLst>
                  <a:ext uri="{0D108BD9-81ED-4DB2-BD59-A6C34878D82A}">
                    <a16:rowId xmlns:a16="http://schemas.microsoft.com/office/drawing/2014/main" val="1666394779"/>
                  </a:ext>
                </a:extLst>
              </a:tr>
              <a:tr h="370840">
                <a:tc>
                  <a:txBody>
                    <a:bodyPr/>
                    <a:lstStyle/>
                    <a:p>
                      <a:r>
                        <a:rPr lang="en-IL" dirty="0"/>
                        <a:t>Collisions with other tags + Acks</a:t>
                      </a:r>
                    </a:p>
                  </a:txBody>
                  <a:tcPr/>
                </a:tc>
                <a:tc>
                  <a:txBody>
                    <a:bodyPr/>
                    <a:lstStyle/>
                    <a:p>
                      <a:r>
                        <a:rPr lang="en-IL" dirty="0"/>
                        <a:t>12.7%+6.8%</a:t>
                      </a:r>
                    </a:p>
                  </a:txBody>
                  <a:tcPr/>
                </a:tc>
                <a:tc>
                  <a:txBody>
                    <a:bodyPr/>
                    <a:lstStyle/>
                    <a:p>
                      <a:r>
                        <a:rPr lang="en-IL" dirty="0"/>
                        <a:t>16.6%+0%</a:t>
                      </a:r>
                    </a:p>
                  </a:txBody>
                  <a:tcPr/>
                </a:tc>
                <a:extLst>
                  <a:ext uri="{0D108BD9-81ED-4DB2-BD59-A6C34878D82A}">
                    <a16:rowId xmlns:a16="http://schemas.microsoft.com/office/drawing/2014/main" val="864680015"/>
                  </a:ext>
                </a:extLst>
              </a:tr>
              <a:tr h="370840">
                <a:tc>
                  <a:txBody>
                    <a:bodyPr/>
                    <a:lstStyle/>
                    <a:p>
                      <a:endParaRPr lang="en-IL" dirty="0"/>
                    </a:p>
                  </a:txBody>
                  <a:tcPr/>
                </a:tc>
                <a:tc>
                  <a:txBody>
                    <a:bodyPr/>
                    <a:lstStyle/>
                    <a:p>
                      <a:endParaRPr lang="en-IL" dirty="0"/>
                    </a:p>
                  </a:txBody>
                  <a:tcPr/>
                </a:tc>
                <a:tc>
                  <a:txBody>
                    <a:bodyPr/>
                    <a:lstStyle/>
                    <a:p>
                      <a:endParaRPr lang="en-IL" dirty="0"/>
                    </a:p>
                  </a:txBody>
                  <a:tcPr/>
                </a:tc>
                <a:extLst>
                  <a:ext uri="{0D108BD9-81ED-4DB2-BD59-A6C34878D82A}">
                    <a16:rowId xmlns:a16="http://schemas.microsoft.com/office/drawing/2014/main" val="3092845519"/>
                  </a:ext>
                </a:extLst>
              </a:tr>
            </a:tbl>
          </a:graphicData>
        </a:graphic>
      </p:graphicFrame>
    </p:spTree>
    <p:extLst>
      <p:ext uri="{BB962C8B-B14F-4D97-AF65-F5344CB8AC3E}">
        <p14:creationId xmlns:p14="http://schemas.microsoft.com/office/powerpoint/2010/main" val="1650341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A7CF-EFEB-02DE-2445-F274A5FE2042}"/>
              </a:ext>
            </a:extLst>
          </p:cNvPr>
          <p:cNvSpPr>
            <a:spLocks noGrp="1"/>
          </p:cNvSpPr>
          <p:nvPr>
            <p:ph type="title"/>
          </p:nvPr>
        </p:nvSpPr>
        <p:spPr>
          <a:xfrm>
            <a:off x="915458" y="541549"/>
            <a:ext cx="10361084" cy="1065213"/>
          </a:xfrm>
        </p:spPr>
        <p:txBody>
          <a:bodyPr/>
          <a:lstStyle/>
          <a:p>
            <a:r>
              <a:rPr lang="en-IL" dirty="0"/>
              <a:t>Summary</a:t>
            </a:r>
          </a:p>
        </p:txBody>
      </p:sp>
      <p:sp>
        <p:nvSpPr>
          <p:cNvPr id="3" name="Content Placeholder 2">
            <a:extLst>
              <a:ext uri="{FF2B5EF4-FFF2-40B4-BE49-F238E27FC236}">
                <a16:creationId xmlns:a16="http://schemas.microsoft.com/office/drawing/2014/main" id="{80EBA8E2-30E1-56C5-640B-BC81A796D385}"/>
              </a:ext>
            </a:extLst>
          </p:cNvPr>
          <p:cNvSpPr>
            <a:spLocks noGrp="1"/>
          </p:cNvSpPr>
          <p:nvPr>
            <p:ph idx="1"/>
          </p:nvPr>
        </p:nvSpPr>
        <p:spPr>
          <a:xfrm>
            <a:off x="901699" y="1426741"/>
            <a:ext cx="10954941" cy="4113213"/>
          </a:xfrm>
        </p:spPr>
        <p:txBody>
          <a:bodyPr/>
          <a:lstStyle/>
          <a:p>
            <a:pPr>
              <a:buFont typeface="Arial" panose="020B0604020202020204" pitchFamily="34" charset="0"/>
              <a:buChar char="•"/>
            </a:pPr>
            <a:r>
              <a:rPr lang="en-IL" dirty="0"/>
              <a:t>We presented Pure Aloha and Slotted Aloha and modified Slotted Aloha access approaches</a:t>
            </a:r>
          </a:p>
          <a:p>
            <a:pPr>
              <a:buFont typeface="Arial" panose="020B0604020202020204" pitchFamily="34" charset="0"/>
              <a:buChar char="•"/>
            </a:pPr>
            <a:r>
              <a:rPr lang="en-IL" dirty="0"/>
              <a:t>Advantages and disadvantages of each were considered</a:t>
            </a:r>
          </a:p>
          <a:p>
            <a:pPr>
              <a:buFont typeface="Arial" panose="020B0604020202020204" pitchFamily="34" charset="0"/>
              <a:buChar char="•"/>
            </a:pPr>
            <a:r>
              <a:rPr lang="en-IL" dirty="0"/>
              <a:t>Simulation results of both approaches over active transmitter AMP devices were presented</a:t>
            </a:r>
          </a:p>
          <a:p>
            <a:pPr>
              <a:buFont typeface="Arial" panose="020B0604020202020204" pitchFamily="34" charset="0"/>
              <a:buChar char="•"/>
            </a:pPr>
            <a:r>
              <a:rPr lang="en-IL" dirty="0"/>
              <a:t>From network simulations under current parameters assumptions - it appears Slotted Aloha and modified Slotted Aloha (omitting slot indication) provides marginal advantages over Pure Aloha, while adding requirements and complexities to the tag and reader implementations.</a:t>
            </a:r>
          </a:p>
          <a:p>
            <a:pPr>
              <a:buFont typeface="Arial" panose="020B0604020202020204" pitchFamily="34" charset="0"/>
              <a:buChar char="•"/>
            </a:pPr>
            <a:r>
              <a:rPr lang="en-IL" dirty="0"/>
              <a:t>We suggest Pure Aloha or modified Slotted Aloha as access approaches for 802.11bp</a:t>
            </a:r>
          </a:p>
          <a:p>
            <a:pPr>
              <a:buFont typeface="Arial" panose="020B0604020202020204" pitchFamily="34" charset="0"/>
              <a:buChar char="•"/>
            </a:pPr>
            <a:r>
              <a:rPr lang="en-IL" dirty="0"/>
              <a:t>Further study is required to determine best approach for </a:t>
            </a:r>
            <a:r>
              <a:rPr lang="en-US" dirty="0"/>
              <a:t>contentions deferral </a:t>
            </a:r>
            <a:endParaRPr lang="en-IL" dirty="0"/>
          </a:p>
          <a:p>
            <a:pPr>
              <a:buFont typeface="Arial" panose="020B0604020202020204" pitchFamily="34" charset="0"/>
              <a:buChar char="•"/>
            </a:pPr>
            <a:endParaRPr lang="en-IL" dirty="0"/>
          </a:p>
        </p:txBody>
      </p:sp>
      <p:sp>
        <p:nvSpPr>
          <p:cNvPr id="4" name="Slide Number Placeholder 3">
            <a:extLst>
              <a:ext uri="{FF2B5EF4-FFF2-40B4-BE49-F238E27FC236}">
                <a16:creationId xmlns:a16="http://schemas.microsoft.com/office/drawing/2014/main" id="{D77CB7A4-D0EE-6919-9912-5A4EB9FCCBFB}"/>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1DE03929-CC21-99A2-8100-49A69AC70A0E}"/>
              </a:ext>
            </a:extLst>
          </p:cNvPr>
          <p:cNvSpPr>
            <a:spLocks noGrp="1"/>
          </p:cNvSpPr>
          <p:nvPr>
            <p:ph type="ftr" idx="14"/>
          </p:nvPr>
        </p:nvSpPr>
        <p:spPr/>
        <p:txBody>
          <a:bodyPr/>
          <a:lstStyle/>
          <a:p>
            <a:r>
              <a:rPr lang="en-GB"/>
              <a:t>Amichai Sanderovich, Wiliot</a:t>
            </a:r>
            <a:endParaRPr lang="en-GB" dirty="0"/>
          </a:p>
        </p:txBody>
      </p:sp>
      <p:sp>
        <p:nvSpPr>
          <p:cNvPr id="6" name="Date Placeholder 5">
            <a:extLst>
              <a:ext uri="{FF2B5EF4-FFF2-40B4-BE49-F238E27FC236}">
                <a16:creationId xmlns:a16="http://schemas.microsoft.com/office/drawing/2014/main" id="{920D5F7A-D127-ECD0-7388-E074E4E34C1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1726407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p:txBody>
          <a:bodyPr/>
          <a:lstStyle/>
          <a:p>
            <a:r>
              <a:rPr lang="en-US" altLang="zh-CN" b="0" dirty="0"/>
              <a:t>[1] 11-25/0031r0 Trigger based multiple access for AMP, OPPO</a:t>
            </a:r>
          </a:p>
          <a:p>
            <a:r>
              <a:rPr lang="en-US" altLang="zh-CN" b="0" dirty="0"/>
              <a:t>[2] 11-24/1776r1, multiple access mechanisms for amp, OPPO</a:t>
            </a:r>
          </a:p>
          <a:p>
            <a:r>
              <a:rPr lang="en-US" b="0" dirty="0"/>
              <a:t>[3] 11-24/1806r0, AMP time-based channel access for active tags, Huawei</a:t>
            </a:r>
          </a:p>
          <a:p>
            <a:r>
              <a:rPr lang="en-US" b="0" dirty="0"/>
              <a:t>[4] 11-25-0046r0, Channel access for Active Tx non-AP AMP STAs, Huawei</a:t>
            </a:r>
          </a:p>
          <a:p>
            <a:r>
              <a:rPr lang="en-US" b="0" dirty="0"/>
              <a:t>[5] 11-24/1537r2, Wireless connectivity challenges for AMP only IoT devices under 802.11 specification, </a:t>
            </a:r>
            <a:r>
              <a:rPr lang="en-US" b="0" dirty="0" err="1"/>
              <a:t>Wiliot</a:t>
            </a:r>
            <a:endParaRPr lang="en-US" b="0" dirty="0"/>
          </a:p>
          <a:p>
            <a:endParaRPr lang="en-US" dirty="0"/>
          </a:p>
          <a:p>
            <a:endParaRPr kumimoji="0" lang="en-US" sz="5400" b="1" i="0" u="none" strike="noStrike" kern="0" cap="none" spc="0" normalizeH="0" baseline="0" noProof="0" dirty="0">
              <a:ln>
                <a:noFill/>
              </a:ln>
              <a:solidFill>
                <a:srgbClr val="000000"/>
              </a:solidFill>
              <a:effectLst/>
              <a:uLnTx/>
              <a:uFillTx/>
              <a:latin typeface="Times New Roman"/>
              <a:ea typeface="+mj-ea"/>
              <a:cs typeface="+mj-cs"/>
            </a:endParaRPr>
          </a:p>
          <a:p>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18</a:t>
            </a:fld>
            <a:endParaRPr lang="en-GB"/>
          </a:p>
        </p:txBody>
      </p:sp>
      <p:sp>
        <p:nvSpPr>
          <p:cNvPr id="5" name="Footer Placeholder 4"/>
          <p:cNvSpPr>
            <a:spLocks noGrp="1"/>
          </p:cNvSpPr>
          <p:nvPr>
            <p:ph type="ftr" idx="14"/>
          </p:nvPr>
        </p:nvSpPr>
        <p:spPr/>
        <p:txBody>
          <a:bodyPr/>
          <a:lstStyle/>
          <a:p>
            <a:r>
              <a:rPr lang="en-GB"/>
              <a:t>Amichai Sanderovich, Wiliot</a:t>
            </a:r>
            <a:endParaRPr lang="en-GB" dirty="0"/>
          </a:p>
        </p:txBody>
      </p:sp>
      <p:sp>
        <p:nvSpPr>
          <p:cNvPr id="4" name="Date Placeholder 3"/>
          <p:cNvSpPr>
            <a:spLocks noGrp="1"/>
          </p:cNvSpPr>
          <p:nvPr>
            <p:ph type="dt" idx="15"/>
          </p:nvPr>
        </p:nvSpPr>
        <p:spPr/>
        <p:txBody>
          <a:bodyPr/>
          <a:lstStyle/>
          <a:p>
            <a:r>
              <a:rPr lang="en-US"/>
              <a:t>March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469E-B585-77A1-A49A-5E3193202F78}"/>
              </a:ext>
            </a:extLst>
          </p:cNvPr>
          <p:cNvSpPr>
            <a:spLocks noGrp="1"/>
          </p:cNvSpPr>
          <p:nvPr>
            <p:ph type="title"/>
          </p:nvPr>
        </p:nvSpPr>
        <p:spPr/>
        <p:txBody>
          <a:bodyPr/>
          <a:lstStyle/>
          <a:p>
            <a:r>
              <a:rPr lang="en-IL" dirty="0"/>
              <a:t>SP 1</a:t>
            </a:r>
          </a:p>
        </p:txBody>
      </p:sp>
      <p:sp>
        <p:nvSpPr>
          <p:cNvPr id="3" name="Content Placeholder 2">
            <a:extLst>
              <a:ext uri="{FF2B5EF4-FFF2-40B4-BE49-F238E27FC236}">
                <a16:creationId xmlns:a16="http://schemas.microsoft.com/office/drawing/2014/main" id="{C277E004-7FE7-B40C-BB70-F0A80690FDE4}"/>
              </a:ext>
            </a:extLst>
          </p:cNvPr>
          <p:cNvSpPr>
            <a:spLocks noGrp="1"/>
          </p:cNvSpPr>
          <p:nvPr>
            <p:ph idx="1"/>
          </p:nvPr>
        </p:nvSpPr>
        <p:spPr/>
        <p:txBody>
          <a:bodyPr/>
          <a:lstStyle/>
          <a:p>
            <a:r>
              <a:rPr lang="en-IL" dirty="0"/>
              <a:t>Do you agree to consider at least one mode of access without the explict transmission of slot indication in 802.11bp for active transmitter AMP non-AP STAs?</a:t>
            </a:r>
          </a:p>
          <a:p>
            <a:endParaRPr lang="en-IL" dirty="0"/>
          </a:p>
          <a:p>
            <a:endParaRPr lang="en-IL" dirty="0"/>
          </a:p>
          <a:p>
            <a:r>
              <a:rPr lang="en-IL" dirty="0"/>
              <a:t>Y:</a:t>
            </a:r>
          </a:p>
          <a:p>
            <a:r>
              <a:rPr lang="en-IL" dirty="0"/>
              <a:t>N:</a:t>
            </a:r>
          </a:p>
          <a:p>
            <a:r>
              <a:rPr lang="en-IL" dirty="0"/>
              <a:t>A:</a:t>
            </a:r>
          </a:p>
        </p:txBody>
      </p:sp>
      <p:sp>
        <p:nvSpPr>
          <p:cNvPr id="4" name="Slide Number Placeholder 3">
            <a:extLst>
              <a:ext uri="{FF2B5EF4-FFF2-40B4-BE49-F238E27FC236}">
                <a16:creationId xmlns:a16="http://schemas.microsoft.com/office/drawing/2014/main" id="{3E833E7C-9501-3792-A1CB-C9E1979B5230}"/>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BED91F0A-0B13-297B-44D6-58ED117F57E1}"/>
              </a:ext>
            </a:extLst>
          </p:cNvPr>
          <p:cNvSpPr>
            <a:spLocks noGrp="1"/>
          </p:cNvSpPr>
          <p:nvPr>
            <p:ph type="ftr" idx="14"/>
          </p:nvPr>
        </p:nvSpPr>
        <p:spPr/>
        <p:txBody>
          <a:bodyPr/>
          <a:lstStyle/>
          <a:p>
            <a:r>
              <a:rPr lang="en-GB"/>
              <a:t>Amichai Sanderovich, Wiliot</a:t>
            </a:r>
            <a:endParaRPr lang="en-GB" dirty="0"/>
          </a:p>
        </p:txBody>
      </p:sp>
      <p:sp>
        <p:nvSpPr>
          <p:cNvPr id="6" name="Date Placeholder 5">
            <a:extLst>
              <a:ext uri="{FF2B5EF4-FFF2-40B4-BE49-F238E27FC236}">
                <a16:creationId xmlns:a16="http://schemas.microsoft.com/office/drawing/2014/main" id="{C2C9B7DD-B2C6-CC72-2B11-D1A3E201F0DE}"/>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05100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In this revision, we consider a modifications to the slotted Aloha as an access procedure – Omitting </a:t>
            </a:r>
            <a:r>
              <a:rPr lang="en-GB"/>
              <a:t>slot indication.</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Amichai Sanderovich, Wiliot</a:t>
            </a:r>
            <a:endParaRPr lang="en-GB" dirty="0"/>
          </a:p>
        </p:txBody>
      </p:sp>
      <p:sp>
        <p:nvSpPr>
          <p:cNvPr id="4" name="Date Placeholder 3"/>
          <p:cNvSpPr>
            <a:spLocks noGrp="1"/>
          </p:cNvSpPr>
          <p:nvPr>
            <p:ph type="dt" idx="15"/>
          </p:nvPr>
        </p:nvSpPr>
        <p:spPr/>
        <p:txBody>
          <a:bodyPr/>
          <a:lstStyle/>
          <a:p>
            <a:r>
              <a:rPr lang="en-US"/>
              <a:t>March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699" y="512527"/>
            <a:ext cx="10361084" cy="1065213"/>
          </a:xfrm>
        </p:spPr>
        <p:txBody>
          <a:bodyPr/>
          <a:lstStyle/>
          <a:p>
            <a:r>
              <a:rPr lang="en-GB" dirty="0"/>
              <a:t>AMP non AP Active TX STAs (AAMP)</a:t>
            </a:r>
          </a:p>
        </p:txBody>
      </p:sp>
      <p:sp>
        <p:nvSpPr>
          <p:cNvPr id="9218" name="Rectangle 2"/>
          <p:cNvSpPr>
            <a:spLocks noGrp="1" noChangeArrowheads="1"/>
          </p:cNvSpPr>
          <p:nvPr>
            <p:ph idx="1"/>
          </p:nvPr>
        </p:nvSpPr>
        <p:spPr>
          <a:xfrm>
            <a:off x="914401" y="1484784"/>
            <a:ext cx="10361084" cy="4113213"/>
          </a:xfrm>
          <a:ln/>
        </p:spPr>
        <p:txBody>
          <a:bodyPr/>
          <a:lstStyle/>
          <a:p>
            <a:pPr>
              <a:buFont typeface="Times New Roman" pitchFamily="16" charset="0"/>
              <a:buChar char="•"/>
            </a:pPr>
            <a:r>
              <a:rPr lang="en-GB" dirty="0"/>
              <a:t>Due to high BW of ED-RX, protocol should be expected to work with high PER of 10%-90% [90% means that 1 in 10 packets is correctly received], even in relative high SNR.</a:t>
            </a:r>
          </a:p>
          <a:p>
            <a:pPr>
              <a:buFont typeface="Times New Roman" pitchFamily="16" charset="0"/>
              <a:buChar char="•"/>
            </a:pPr>
            <a:r>
              <a:rPr lang="en-GB" dirty="0"/>
              <a:t>Additionally, every time the Tag-RX is in awake state (SYNC,RX) takes up energy from capacitor (&gt;few </a:t>
            </a:r>
            <a:r>
              <a:rPr lang="en-GB" dirty="0" err="1"/>
              <a:t>uW</a:t>
            </a:r>
            <a:r>
              <a:rPr lang="en-GB" dirty="0"/>
              <a:t>) and reduces the energy for other tasks, like transmitting back.</a:t>
            </a:r>
          </a:p>
          <a:p>
            <a:pPr>
              <a:buFont typeface="Times New Roman" pitchFamily="16" charset="0"/>
              <a:buChar char="•"/>
            </a:pPr>
            <a:endParaRPr lang="en-GB" dirty="0"/>
          </a:p>
          <a:p>
            <a:pPr>
              <a:buFont typeface="Times New Roman" pitchFamily="16" charset="0"/>
              <a:buChar char="•"/>
            </a:pPr>
            <a:endParaRPr lang="en-GB" dirty="0"/>
          </a:p>
          <a:p>
            <a:pPr>
              <a:buFont typeface="Times New Roman" pitchFamily="16" charset="0"/>
              <a:buChar char="•"/>
            </a:pP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5" name="Footer Placeholder 4"/>
          <p:cNvSpPr>
            <a:spLocks noGrp="1"/>
          </p:cNvSpPr>
          <p:nvPr>
            <p:ph type="ftr" idx="14"/>
          </p:nvPr>
        </p:nvSpPr>
        <p:spPr/>
        <p:txBody>
          <a:bodyPr/>
          <a:lstStyle/>
          <a:p>
            <a:r>
              <a:rPr lang="en-GB"/>
              <a:t>Amichai Sanderovich, Wiliot</a:t>
            </a:r>
            <a:endParaRPr lang="en-GB" dirty="0"/>
          </a:p>
        </p:txBody>
      </p:sp>
      <p:sp>
        <p:nvSpPr>
          <p:cNvPr id="4" name="Date Placeholder 3"/>
          <p:cNvSpPr>
            <a:spLocks noGrp="1"/>
          </p:cNvSpPr>
          <p:nvPr>
            <p:ph type="dt" idx="15"/>
          </p:nvPr>
        </p:nvSpPr>
        <p:spPr/>
        <p:txBody>
          <a:bodyPr/>
          <a:lstStyle/>
          <a:p>
            <a:r>
              <a:rPr lang="en-US"/>
              <a:t>March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1880-382D-26A1-5CAC-E44C5234AF0C}"/>
              </a:ext>
            </a:extLst>
          </p:cNvPr>
          <p:cNvSpPr>
            <a:spLocks noGrp="1"/>
          </p:cNvSpPr>
          <p:nvPr>
            <p:ph type="title"/>
          </p:nvPr>
        </p:nvSpPr>
        <p:spPr>
          <a:xfrm>
            <a:off x="929217" y="469900"/>
            <a:ext cx="10361084" cy="1065213"/>
          </a:xfrm>
        </p:spPr>
        <p:txBody>
          <a:bodyPr/>
          <a:lstStyle/>
          <a:p>
            <a:r>
              <a:rPr lang="en-IL" dirty="0"/>
              <a:t>Contentions Deferral With 10</a:t>
            </a:r>
            <a:r>
              <a:rPr lang="en-IL" baseline="30000" dirty="0"/>
              <a:t>2</a:t>
            </a:r>
            <a:r>
              <a:rPr lang="en-IL" dirty="0"/>
              <a:t>-10</a:t>
            </a:r>
            <a:r>
              <a:rPr lang="en-IL" baseline="30000" dirty="0"/>
              <a:t>4</a:t>
            </a:r>
            <a:r>
              <a:rPr lang="en-IL" dirty="0"/>
              <a:t> Tags</a:t>
            </a:r>
          </a:p>
        </p:txBody>
      </p:sp>
      <p:sp>
        <p:nvSpPr>
          <p:cNvPr id="3" name="Content Placeholder 2">
            <a:extLst>
              <a:ext uri="{FF2B5EF4-FFF2-40B4-BE49-F238E27FC236}">
                <a16:creationId xmlns:a16="http://schemas.microsoft.com/office/drawing/2014/main" id="{6CE7E07B-9EC7-CBDB-8DDB-B9CCE0A8A1B2}"/>
              </a:ext>
            </a:extLst>
          </p:cNvPr>
          <p:cNvSpPr>
            <a:spLocks noGrp="1"/>
          </p:cNvSpPr>
          <p:nvPr>
            <p:ph idx="1"/>
          </p:nvPr>
        </p:nvSpPr>
        <p:spPr>
          <a:xfrm>
            <a:off x="623392" y="1433513"/>
            <a:ext cx="11377263" cy="4113213"/>
          </a:xfrm>
        </p:spPr>
        <p:txBody>
          <a:bodyPr/>
          <a:lstStyle/>
          <a:p>
            <a:pPr marL="457200" indent="-457200">
              <a:buFont typeface="Arial" panose="020B0604020202020204" pitchFamily="34" charset="0"/>
              <a:buChar char="•"/>
            </a:pPr>
            <a:r>
              <a:rPr lang="en-IL" dirty="0"/>
              <a:t>Two main mechanisms:</a:t>
            </a:r>
          </a:p>
          <a:p>
            <a:pPr marL="457200" indent="-457200">
              <a:buFont typeface="+mj-lt"/>
              <a:buAutoNum type="arabicPeriod"/>
            </a:pPr>
            <a:r>
              <a:rPr lang="en-IL" dirty="0"/>
              <a:t>RFID: Trigger includes a parameter for tag slot-counter random count (Q)</a:t>
            </a:r>
          </a:p>
          <a:p>
            <a:pPr marL="857250" lvl="1" indent="-457200">
              <a:buFont typeface="Arial" panose="020B0604020202020204" pitchFamily="34" charset="0"/>
              <a:buChar char="•"/>
            </a:pPr>
            <a:r>
              <a:rPr lang="en-IL" dirty="0"/>
              <a:t>As described in subsection 6.3.2.6.8 in </a:t>
            </a:r>
            <a:r>
              <a:rPr lang="en-US" dirty="0"/>
              <a:t>EPC™ Radio-Frequency Identity Protocols Generation-2 UHF RFID Standard</a:t>
            </a:r>
            <a:endParaRPr lang="en-IL" dirty="0"/>
          </a:p>
          <a:p>
            <a:pPr marL="457200" indent="-457200">
              <a:buFont typeface="+mj-lt"/>
              <a:buAutoNum type="arabicPeriod"/>
            </a:pPr>
            <a:r>
              <a:rPr lang="en-IL" dirty="0"/>
              <a:t>802.11: Tags use exponential backoff for slot-counter random count </a:t>
            </a:r>
            <a:r>
              <a:rPr lang="en-US" dirty="0"/>
              <a:t>(CW)</a:t>
            </a:r>
            <a:endParaRPr lang="en-IL" dirty="0"/>
          </a:p>
          <a:p>
            <a:pPr marL="857250" lvl="1" indent="-457200">
              <a:buFont typeface="Arial" panose="020B0604020202020204" pitchFamily="34" charset="0"/>
              <a:buChar char="•"/>
            </a:pPr>
            <a:r>
              <a:rPr lang="en-IL" dirty="0"/>
              <a:t>As described in subsection </a:t>
            </a:r>
            <a:r>
              <a:rPr lang="en-US" dirty="0"/>
              <a:t>10.3.3 in IEEE Std 802.11™‐2020</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Nonetheless, in this contribution we use the variable harvesting-time behavior of the tags within inventory for contention deferral – so no need for above mechanisms, which were thus not included in the simulations. </a:t>
            </a:r>
          </a:p>
          <a:p>
            <a:pPr marL="457200" indent="-457200">
              <a:buFont typeface="Arial" panose="020B0604020202020204" pitchFamily="34" charset="0"/>
              <a:buChar char="•"/>
            </a:pPr>
            <a:r>
              <a:rPr lang="en-US" dirty="0"/>
              <a:t>Further study is required in order to determine the best mechanism for AMP in case no harvesting-time variability can be assumed (did not consider it here).</a:t>
            </a:r>
            <a:endParaRPr lang="en-IL" dirty="0"/>
          </a:p>
        </p:txBody>
      </p:sp>
      <p:sp>
        <p:nvSpPr>
          <p:cNvPr id="4" name="Slide Number Placeholder 3">
            <a:extLst>
              <a:ext uri="{FF2B5EF4-FFF2-40B4-BE49-F238E27FC236}">
                <a16:creationId xmlns:a16="http://schemas.microsoft.com/office/drawing/2014/main" id="{3C0B8097-A928-49D1-F1D0-3951D581EE43}"/>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C54AB169-F7DC-BAA3-1823-628B1E71A238}"/>
              </a:ext>
            </a:extLst>
          </p:cNvPr>
          <p:cNvSpPr>
            <a:spLocks noGrp="1"/>
          </p:cNvSpPr>
          <p:nvPr>
            <p:ph type="ftr" idx="14"/>
          </p:nvPr>
        </p:nvSpPr>
        <p:spPr/>
        <p:txBody>
          <a:bodyPr/>
          <a:lstStyle/>
          <a:p>
            <a:r>
              <a:rPr lang="en-GB"/>
              <a:t>Amichai Sanderovich, Wiliot</a:t>
            </a:r>
            <a:endParaRPr lang="en-GB" dirty="0"/>
          </a:p>
        </p:txBody>
      </p:sp>
      <p:sp>
        <p:nvSpPr>
          <p:cNvPr id="6" name="Date Placeholder 5">
            <a:extLst>
              <a:ext uri="{FF2B5EF4-FFF2-40B4-BE49-F238E27FC236}">
                <a16:creationId xmlns:a16="http://schemas.microsoft.com/office/drawing/2014/main" id="{C12E289A-9E5A-B389-9F90-CED4754FDBA8}"/>
              </a:ext>
            </a:extLst>
          </p:cNvPr>
          <p:cNvSpPr>
            <a:spLocks noGrp="1"/>
          </p:cNvSpPr>
          <p:nvPr>
            <p:ph type="dt" idx="15"/>
          </p:nvPr>
        </p:nvSpPr>
        <p:spPr/>
        <p:txBody>
          <a:bodyPr/>
          <a:lstStyle/>
          <a:p>
            <a:r>
              <a:rPr lang="en-US"/>
              <a:t>March 2025</a:t>
            </a:r>
            <a:endParaRPr lang="en-GB" dirty="0"/>
          </a:p>
        </p:txBody>
      </p:sp>
    </p:spTree>
    <p:extLst>
      <p:ext uri="{BB962C8B-B14F-4D97-AF65-F5344CB8AC3E}">
        <p14:creationId xmlns:p14="http://schemas.microsoft.com/office/powerpoint/2010/main" val="2147561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B4CD-69C4-777E-8DCF-880F6EC4A68A}"/>
              </a:ext>
            </a:extLst>
          </p:cNvPr>
          <p:cNvSpPr>
            <a:spLocks noGrp="1"/>
          </p:cNvSpPr>
          <p:nvPr>
            <p:ph type="title"/>
          </p:nvPr>
        </p:nvSpPr>
        <p:spPr>
          <a:xfrm>
            <a:off x="909266" y="606425"/>
            <a:ext cx="10361084" cy="1065213"/>
          </a:xfrm>
        </p:spPr>
        <p:txBody>
          <a:bodyPr/>
          <a:lstStyle/>
          <a:p>
            <a:r>
              <a:rPr lang="en-IL" dirty="0"/>
              <a:t>Pure and Slotted Aloha Access</a:t>
            </a:r>
          </a:p>
        </p:txBody>
      </p:sp>
      <p:sp>
        <p:nvSpPr>
          <p:cNvPr id="3" name="Content Placeholder 2">
            <a:extLst>
              <a:ext uri="{FF2B5EF4-FFF2-40B4-BE49-F238E27FC236}">
                <a16:creationId xmlns:a16="http://schemas.microsoft.com/office/drawing/2014/main" id="{3744C128-724A-E538-5381-3638EB0B69B0}"/>
              </a:ext>
            </a:extLst>
          </p:cNvPr>
          <p:cNvSpPr>
            <a:spLocks noGrp="1"/>
          </p:cNvSpPr>
          <p:nvPr>
            <p:ph idx="1"/>
          </p:nvPr>
        </p:nvSpPr>
        <p:spPr>
          <a:xfrm>
            <a:off x="623392" y="1428717"/>
            <a:ext cx="6651640" cy="2023863"/>
          </a:xfrm>
        </p:spPr>
        <p:txBody>
          <a:bodyPr/>
          <a:lstStyle/>
          <a:p>
            <a:pPr marL="0" indent="0"/>
            <a:r>
              <a:rPr lang="en-IL" dirty="0"/>
              <a:t>Slotted Aloha </a:t>
            </a:r>
          </a:p>
          <a:p>
            <a:pPr>
              <a:buFont typeface="Arial" panose="020B0604020202020204" pitchFamily="34" charset="0"/>
              <a:buChar char="•"/>
            </a:pPr>
            <a:r>
              <a:rPr lang="en-IL" sz="2000" b="0" dirty="0"/>
              <a:t>Allows transmission only within slot boundery</a:t>
            </a:r>
          </a:p>
          <a:p>
            <a:pPr>
              <a:buFont typeface="Arial" panose="020B0604020202020204" pitchFamily="34" charset="0"/>
              <a:buChar char="•"/>
            </a:pPr>
            <a:r>
              <a:rPr lang="en-IL" sz="2000" b="0" dirty="0"/>
              <a:t>Slots are indicated by slot indications as transmitted by reader</a:t>
            </a:r>
          </a:p>
          <a:p>
            <a:pPr>
              <a:buFont typeface="Arial" panose="020B0604020202020204" pitchFamily="34" charset="0"/>
              <a:buChar char="•"/>
            </a:pPr>
            <a:r>
              <a:rPr lang="en-IL" sz="2000" b="0" dirty="0"/>
              <a:t>TX/RX synchronization between reader and STAs</a:t>
            </a:r>
          </a:p>
          <a:p>
            <a:pPr>
              <a:buFont typeface="Arial" panose="020B0604020202020204" pitchFamily="34" charset="0"/>
              <a:buChar char="•"/>
            </a:pPr>
            <a:r>
              <a:rPr lang="en-IL" sz="2000" b="0" dirty="0"/>
              <a:t>Each STA randomly selects a slot [# slots from trigger]</a:t>
            </a:r>
          </a:p>
          <a:p>
            <a:pPr>
              <a:buFont typeface="Arial" panose="020B0604020202020204" pitchFamily="34" charset="0"/>
              <a:buChar char="•"/>
            </a:pPr>
            <a:r>
              <a:rPr lang="en-IL" sz="2000" b="0" dirty="0"/>
              <a:t>STAs can not detect TX from other STAs</a:t>
            </a:r>
          </a:p>
          <a:p>
            <a:pPr>
              <a:buFont typeface="Arial" panose="020B0604020202020204" pitchFamily="34" charset="0"/>
              <a:buChar char="•"/>
            </a:pPr>
            <a:endParaRPr lang="en-IL" sz="2000" dirty="0"/>
          </a:p>
          <a:p>
            <a:pPr>
              <a:buFont typeface="Arial" panose="020B0604020202020204" pitchFamily="34" charset="0"/>
              <a:buChar char="•"/>
            </a:pPr>
            <a:endParaRPr lang="en-IL" dirty="0"/>
          </a:p>
          <a:p>
            <a:pPr>
              <a:buFont typeface="Arial" panose="020B0604020202020204" pitchFamily="34" charset="0"/>
              <a:buChar char="•"/>
            </a:pPr>
            <a:endParaRPr lang="en-IL" dirty="0"/>
          </a:p>
        </p:txBody>
      </p:sp>
      <p:sp>
        <p:nvSpPr>
          <p:cNvPr id="4" name="Slide Number Placeholder 3">
            <a:extLst>
              <a:ext uri="{FF2B5EF4-FFF2-40B4-BE49-F238E27FC236}">
                <a16:creationId xmlns:a16="http://schemas.microsoft.com/office/drawing/2014/main" id="{A6E04C86-2411-7551-E6D7-D00F7B8BC355}"/>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F2BAC01A-0F34-42E0-204B-79D63F12C240}"/>
              </a:ext>
            </a:extLst>
          </p:cNvPr>
          <p:cNvSpPr>
            <a:spLocks noGrp="1"/>
          </p:cNvSpPr>
          <p:nvPr>
            <p:ph type="ftr" idx="14"/>
          </p:nvPr>
        </p:nvSpPr>
        <p:spPr/>
        <p:txBody>
          <a:bodyPr/>
          <a:lstStyle/>
          <a:p>
            <a:r>
              <a:rPr lang="en-GB"/>
              <a:t>Amichai Sanderovich, Wiliot</a:t>
            </a:r>
            <a:endParaRPr lang="en-GB" dirty="0"/>
          </a:p>
        </p:txBody>
      </p:sp>
      <p:sp>
        <p:nvSpPr>
          <p:cNvPr id="6" name="Date Placeholder 5">
            <a:extLst>
              <a:ext uri="{FF2B5EF4-FFF2-40B4-BE49-F238E27FC236}">
                <a16:creationId xmlns:a16="http://schemas.microsoft.com/office/drawing/2014/main" id="{0F45D5A1-B1F1-A0ED-0A57-B0F9FADD1A65}"/>
              </a:ext>
            </a:extLst>
          </p:cNvPr>
          <p:cNvSpPr>
            <a:spLocks noGrp="1"/>
          </p:cNvSpPr>
          <p:nvPr>
            <p:ph type="dt" idx="15"/>
          </p:nvPr>
        </p:nvSpPr>
        <p:spPr/>
        <p:txBody>
          <a:bodyPr/>
          <a:lstStyle/>
          <a:p>
            <a:r>
              <a:rPr lang="en-US"/>
              <a:t>March 2025</a:t>
            </a:r>
            <a:endParaRPr lang="en-GB" dirty="0"/>
          </a:p>
        </p:txBody>
      </p:sp>
      <p:sp>
        <p:nvSpPr>
          <p:cNvPr id="7" name="Content Placeholder 2">
            <a:extLst>
              <a:ext uri="{FF2B5EF4-FFF2-40B4-BE49-F238E27FC236}">
                <a16:creationId xmlns:a16="http://schemas.microsoft.com/office/drawing/2014/main" id="{AFE5C1E4-46CE-131B-B59F-C7DF9804F288}"/>
              </a:ext>
            </a:extLst>
          </p:cNvPr>
          <p:cNvSpPr txBox="1">
            <a:spLocks/>
          </p:cNvSpPr>
          <p:nvPr/>
        </p:nvSpPr>
        <p:spPr bwMode="auto">
          <a:xfrm>
            <a:off x="695400" y="4213449"/>
            <a:ext cx="5901679" cy="202386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IL" kern="0" dirty="0"/>
              <a:t>Pure Aloha </a:t>
            </a:r>
          </a:p>
          <a:p>
            <a:pPr>
              <a:buFont typeface="Arial" panose="020B0604020202020204" pitchFamily="34" charset="0"/>
              <a:buChar char="•"/>
            </a:pPr>
            <a:r>
              <a:rPr lang="en-IL" sz="2000" b="0" kern="0" dirty="0"/>
              <a:t>Trigger frame sets TXOP limit</a:t>
            </a:r>
          </a:p>
          <a:p>
            <a:pPr>
              <a:buFont typeface="Arial" panose="020B0604020202020204" pitchFamily="34" charset="0"/>
              <a:buChar char="•"/>
            </a:pPr>
            <a:r>
              <a:rPr lang="en-IL" sz="2000" b="0" kern="0" dirty="0"/>
              <a:t>Each STA transmits with random backoff (with arbitrary time units) during time from trigger to TXOP end</a:t>
            </a:r>
          </a:p>
          <a:p>
            <a:pPr>
              <a:buFont typeface="Arial" panose="020B0604020202020204" pitchFamily="34" charset="0"/>
              <a:buChar char="•"/>
            </a:pPr>
            <a:r>
              <a:rPr lang="en-IL" sz="2000" b="0" dirty="0"/>
              <a:t>STAs can not detect TX from other STAs</a:t>
            </a:r>
          </a:p>
          <a:p>
            <a:pPr>
              <a:buFont typeface="Arial" panose="020B0604020202020204" pitchFamily="34" charset="0"/>
              <a:buChar char="•"/>
            </a:pPr>
            <a:endParaRPr lang="en-IL" sz="2000" b="0" dirty="0"/>
          </a:p>
          <a:p>
            <a:pPr>
              <a:buFont typeface="Arial" panose="020B0604020202020204" pitchFamily="34" charset="0"/>
              <a:buChar char="•"/>
            </a:pPr>
            <a:endParaRPr lang="en-IL" sz="2000" b="0" kern="0" dirty="0"/>
          </a:p>
          <a:p>
            <a:pPr>
              <a:buFont typeface="Arial" panose="020B0604020202020204" pitchFamily="34" charset="0"/>
              <a:buChar char="•"/>
            </a:pPr>
            <a:endParaRPr lang="en-IL" sz="2000" b="0" kern="0" dirty="0"/>
          </a:p>
          <a:p>
            <a:pPr>
              <a:buFont typeface="Arial" panose="020B0604020202020204" pitchFamily="34" charset="0"/>
              <a:buChar char="•"/>
            </a:pPr>
            <a:endParaRPr lang="en-IL" sz="2000" b="0" kern="0" dirty="0"/>
          </a:p>
          <a:p>
            <a:pPr>
              <a:buFont typeface="Arial" panose="020B0604020202020204" pitchFamily="34" charset="0"/>
              <a:buChar char="•"/>
            </a:pPr>
            <a:endParaRPr lang="en-IL" kern="0" dirty="0"/>
          </a:p>
          <a:p>
            <a:pPr>
              <a:buFont typeface="Arial" panose="020B0604020202020204" pitchFamily="34" charset="0"/>
              <a:buChar char="•"/>
            </a:pPr>
            <a:endParaRPr lang="en-IL" kern="0" dirty="0"/>
          </a:p>
        </p:txBody>
      </p:sp>
      <p:pic>
        <p:nvPicPr>
          <p:cNvPr id="5126" name="Picture 6">
            <a:extLst>
              <a:ext uri="{FF2B5EF4-FFF2-40B4-BE49-F238E27FC236}">
                <a16:creationId xmlns:a16="http://schemas.microsoft.com/office/drawing/2014/main" id="{C5F75152-B2E3-66C3-D7A0-28DEBDB59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829" y="1747038"/>
            <a:ext cx="5116728" cy="440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062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FB84-3757-D1CA-0CF6-D79DB13CE548}"/>
              </a:ext>
            </a:extLst>
          </p:cNvPr>
          <p:cNvSpPr>
            <a:spLocks noGrp="1"/>
          </p:cNvSpPr>
          <p:nvPr>
            <p:ph type="title"/>
          </p:nvPr>
        </p:nvSpPr>
        <p:spPr/>
        <p:txBody>
          <a:bodyPr/>
          <a:lstStyle/>
          <a:p>
            <a:r>
              <a:rPr lang="en-IL" dirty="0"/>
              <a:t>Modification of Slotted Aloha Access</a:t>
            </a:r>
          </a:p>
        </p:txBody>
      </p:sp>
      <p:sp>
        <p:nvSpPr>
          <p:cNvPr id="3" name="Content Placeholder 2">
            <a:extLst>
              <a:ext uri="{FF2B5EF4-FFF2-40B4-BE49-F238E27FC236}">
                <a16:creationId xmlns:a16="http://schemas.microsoft.com/office/drawing/2014/main" id="{B9E5891E-66F4-1383-1F37-2C56EC398675}"/>
              </a:ext>
            </a:extLst>
          </p:cNvPr>
          <p:cNvSpPr>
            <a:spLocks noGrp="1"/>
          </p:cNvSpPr>
          <p:nvPr>
            <p:ph idx="1"/>
          </p:nvPr>
        </p:nvSpPr>
        <p:spPr>
          <a:xfrm>
            <a:off x="479376" y="1818705"/>
            <a:ext cx="10057964" cy="4113213"/>
          </a:xfrm>
        </p:spPr>
        <p:txBody>
          <a:bodyPr/>
          <a:lstStyle/>
          <a:p>
            <a:pPr>
              <a:buFont typeface="Arial" panose="020B0604020202020204" pitchFamily="34" charset="0"/>
              <a:buChar char="•"/>
            </a:pPr>
            <a:r>
              <a:rPr lang="en-IL" sz="2400" b="0" dirty="0"/>
              <a:t>Very similar to Slotted Aloha - only difference </a:t>
            </a:r>
            <a:br>
              <a:rPr lang="en-IL" sz="2400" b="0" dirty="0"/>
            </a:br>
            <a:r>
              <a:rPr lang="en-IL" sz="2400" b="0" dirty="0"/>
              <a:t>is that no slot indication is transmitted by </a:t>
            </a:r>
            <a:br>
              <a:rPr lang="en-IL" sz="2400" b="0" dirty="0"/>
            </a:br>
            <a:r>
              <a:rPr lang="en-IL" sz="2400" b="0" dirty="0"/>
              <a:t>Reader</a:t>
            </a:r>
          </a:p>
          <a:p>
            <a:pPr>
              <a:buFont typeface="Arial" panose="020B0604020202020204" pitchFamily="34" charset="0"/>
              <a:buChar char="•"/>
            </a:pPr>
            <a:r>
              <a:rPr lang="en-IL" sz="2400" b="0" dirty="0"/>
              <a:t>Slots bounderies are maintained using TSF </a:t>
            </a:r>
            <a:br>
              <a:rPr lang="en-IL" sz="2400" b="0" dirty="0"/>
            </a:br>
            <a:r>
              <a:rPr lang="en-IL" sz="2400" b="0" dirty="0"/>
              <a:t>clock – 10</a:t>
            </a:r>
            <a:r>
              <a:rPr lang="en-IL" sz="2400" b="0" baseline="30000" dirty="0"/>
              <a:t>4 </a:t>
            </a:r>
            <a:r>
              <a:rPr lang="en-IL" sz="2400" b="0" dirty="0"/>
              <a:t>ppm. </a:t>
            </a:r>
          </a:p>
          <a:p>
            <a:pPr>
              <a:buFont typeface="Arial" panose="020B0604020202020204" pitchFamily="34" charset="0"/>
              <a:buChar char="•"/>
            </a:pPr>
            <a:r>
              <a:rPr lang="en-IL" b="0" dirty="0"/>
              <a:t>Guard interval between slots is increased by +0.1% per slot. </a:t>
            </a:r>
            <a:r>
              <a:rPr lang="en-US" b="0" dirty="0"/>
              <a:t>F</a:t>
            </a:r>
            <a:r>
              <a:rPr lang="en-IL" b="0" dirty="0"/>
              <a:t>or 4ms, last guard is 40us longer.</a:t>
            </a:r>
            <a:endParaRPr lang="en-IL" sz="2400" b="0" dirty="0"/>
          </a:p>
          <a:p>
            <a:endParaRPr lang="en-IL" dirty="0"/>
          </a:p>
        </p:txBody>
      </p:sp>
      <p:sp>
        <p:nvSpPr>
          <p:cNvPr id="4" name="Slide Number Placeholder 3">
            <a:extLst>
              <a:ext uri="{FF2B5EF4-FFF2-40B4-BE49-F238E27FC236}">
                <a16:creationId xmlns:a16="http://schemas.microsoft.com/office/drawing/2014/main" id="{10F4D79C-4028-009B-744C-61D1F2DABE3E}"/>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365BB8A9-B219-1BD4-2DBC-5ADCFFD65BCF}"/>
              </a:ext>
            </a:extLst>
          </p:cNvPr>
          <p:cNvSpPr>
            <a:spLocks noGrp="1"/>
          </p:cNvSpPr>
          <p:nvPr>
            <p:ph type="ftr" idx="14"/>
          </p:nvPr>
        </p:nvSpPr>
        <p:spPr/>
        <p:txBody>
          <a:bodyPr/>
          <a:lstStyle/>
          <a:p>
            <a:r>
              <a:rPr lang="en-GB"/>
              <a:t>Amichai Sanderovich, Wiliot</a:t>
            </a:r>
            <a:endParaRPr lang="en-GB" dirty="0"/>
          </a:p>
        </p:txBody>
      </p:sp>
      <p:sp>
        <p:nvSpPr>
          <p:cNvPr id="6" name="Date Placeholder 5">
            <a:extLst>
              <a:ext uri="{FF2B5EF4-FFF2-40B4-BE49-F238E27FC236}">
                <a16:creationId xmlns:a16="http://schemas.microsoft.com/office/drawing/2014/main" id="{3485E809-93C0-E176-8F7D-424B83CB0A62}"/>
              </a:ext>
            </a:extLst>
          </p:cNvPr>
          <p:cNvSpPr>
            <a:spLocks noGrp="1"/>
          </p:cNvSpPr>
          <p:nvPr>
            <p:ph type="dt" idx="15"/>
          </p:nvPr>
        </p:nvSpPr>
        <p:spPr/>
        <p:txBody>
          <a:bodyPr/>
          <a:lstStyle/>
          <a:p>
            <a:r>
              <a:rPr lang="en-US"/>
              <a:t>March 2025</a:t>
            </a:r>
            <a:endParaRPr lang="en-GB" dirty="0"/>
          </a:p>
        </p:txBody>
      </p:sp>
      <p:pic>
        <p:nvPicPr>
          <p:cNvPr id="1026" name="Picture 2">
            <a:extLst>
              <a:ext uri="{FF2B5EF4-FFF2-40B4-BE49-F238E27FC236}">
                <a16:creationId xmlns:a16="http://schemas.microsoft.com/office/drawing/2014/main" id="{32E4D0D3-82EA-5E55-4053-672DF381C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519" y="1484613"/>
            <a:ext cx="5369761" cy="239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54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EC10-9F05-EB1D-E992-7C9DB7C407CE}"/>
              </a:ext>
            </a:extLst>
          </p:cNvPr>
          <p:cNvSpPr>
            <a:spLocks noGrp="1"/>
          </p:cNvSpPr>
          <p:nvPr>
            <p:ph type="title"/>
          </p:nvPr>
        </p:nvSpPr>
        <p:spPr>
          <a:xfrm>
            <a:off x="875163" y="377824"/>
            <a:ext cx="10361084" cy="1065213"/>
          </a:xfrm>
        </p:spPr>
        <p:txBody>
          <a:bodyPr/>
          <a:lstStyle/>
          <a:p>
            <a:r>
              <a:rPr lang="en-IL" dirty="0"/>
              <a:t>DL/UL Rates Impact Example</a:t>
            </a:r>
          </a:p>
        </p:txBody>
      </p:sp>
      <p:sp>
        <p:nvSpPr>
          <p:cNvPr id="3" name="Content Placeholder 2">
            <a:extLst>
              <a:ext uri="{FF2B5EF4-FFF2-40B4-BE49-F238E27FC236}">
                <a16:creationId xmlns:a16="http://schemas.microsoft.com/office/drawing/2014/main" id="{C67AF791-10EF-1686-14CD-1503C18E55D5}"/>
              </a:ext>
            </a:extLst>
          </p:cNvPr>
          <p:cNvSpPr>
            <a:spLocks noGrp="1"/>
          </p:cNvSpPr>
          <p:nvPr>
            <p:ph idx="1"/>
          </p:nvPr>
        </p:nvSpPr>
        <p:spPr>
          <a:xfrm>
            <a:off x="965200" y="1108174"/>
            <a:ext cx="10361084" cy="4113213"/>
          </a:xfrm>
        </p:spPr>
        <p:txBody>
          <a:bodyPr/>
          <a:lstStyle/>
          <a:p>
            <a:pPr>
              <a:buFont typeface="Arial" panose="020B0604020202020204" pitchFamily="34" charset="0"/>
              <a:buChar char="•"/>
            </a:pPr>
            <a:r>
              <a:rPr lang="en-IL" dirty="0"/>
              <a:t>The agreed rates AAMP for DL were 0.25 and 1Mbps, while the agreed rates for the UL were 0.25,1,4Mbps</a:t>
            </a:r>
          </a:p>
          <a:p>
            <a:pPr>
              <a:buFont typeface="Arial" panose="020B0604020202020204" pitchFamily="34" charset="0"/>
              <a:buChar char="•"/>
            </a:pPr>
            <a:r>
              <a:rPr lang="en-US" dirty="0"/>
              <a:t>F</a:t>
            </a:r>
            <a:r>
              <a:rPr lang="en-IL" dirty="0"/>
              <a:t>or 48 bits inventory command and 112 bits replied payload, we get the following timing parameters (all STAs use the same MCS)</a:t>
            </a:r>
          </a:p>
          <a:p>
            <a:pPr>
              <a:buFont typeface="Arial" panose="020B0604020202020204" pitchFamily="34" charset="0"/>
              <a:buChar char="•"/>
            </a:pPr>
            <a:r>
              <a:rPr lang="en-IL" dirty="0"/>
              <a:t>TX/RX switch times=10us</a:t>
            </a:r>
          </a:p>
          <a:p>
            <a:pPr>
              <a:buFont typeface="Arial" panose="020B0604020202020204" pitchFamily="34" charset="0"/>
              <a:buChar char="•"/>
            </a:pPr>
            <a:r>
              <a:rPr lang="en-IL" dirty="0"/>
              <a:t>Example 1: UL=1Mbps, DL=0.25Mbps:</a:t>
            </a:r>
          </a:p>
          <a:p>
            <a:pPr lvl="1">
              <a:buFont typeface="Arial" panose="020B0604020202020204" pitchFamily="34" charset="0"/>
              <a:buChar char="•"/>
            </a:pPr>
            <a:r>
              <a:rPr lang="en-IL" dirty="0"/>
              <a:t>UL Transmission + DL Ack = 284us</a:t>
            </a:r>
          </a:p>
          <a:p>
            <a:pPr lvl="1">
              <a:buFont typeface="Arial" panose="020B0604020202020204" pitchFamily="34" charset="0"/>
              <a:buChar char="•"/>
            </a:pPr>
            <a:r>
              <a:rPr lang="en-IL" dirty="0"/>
              <a:t>Slot indication + UL Transmission + DL Ack = 448us</a:t>
            </a:r>
          </a:p>
          <a:p>
            <a:pPr lvl="1">
              <a:buFont typeface="Arial" panose="020B0604020202020204" pitchFamily="34" charset="0"/>
              <a:buChar char="•"/>
            </a:pPr>
            <a:r>
              <a:rPr lang="en-IL" dirty="0"/>
              <a:t>4ms TXOP = 12 net UL+Ack or 7 slots separated by slot indication</a:t>
            </a:r>
          </a:p>
          <a:p>
            <a:pPr>
              <a:buFont typeface="Arial" panose="020B0604020202020204" pitchFamily="34" charset="0"/>
              <a:buChar char="•"/>
            </a:pPr>
            <a:r>
              <a:rPr lang="en-IL" dirty="0"/>
              <a:t>Example 2: UL=4Mbps, DL=1Mbps:</a:t>
            </a:r>
          </a:p>
          <a:p>
            <a:pPr lvl="1">
              <a:buFont typeface="Arial" panose="020B0604020202020204" pitchFamily="34" charset="0"/>
              <a:buChar char="•"/>
            </a:pPr>
            <a:r>
              <a:rPr lang="en-IL" dirty="0"/>
              <a:t>UL Transmission + DL Ack = 95us</a:t>
            </a:r>
          </a:p>
          <a:p>
            <a:pPr lvl="1">
              <a:buFont typeface="Arial" panose="020B0604020202020204" pitchFamily="34" charset="0"/>
              <a:buChar char="•"/>
            </a:pPr>
            <a:r>
              <a:rPr lang="en-IL" dirty="0"/>
              <a:t>Slot indication + UL Transmission + DL Ack = 160us</a:t>
            </a:r>
          </a:p>
          <a:p>
            <a:pPr lvl="1">
              <a:buFont typeface="Arial" panose="020B0604020202020204" pitchFamily="34" charset="0"/>
              <a:buChar char="•"/>
            </a:pPr>
            <a:r>
              <a:rPr lang="en-IL" dirty="0"/>
              <a:t>4ms TXOP = 31.7 net non-overlapped transmissions or 20 slots separated by slot indication</a:t>
            </a:r>
            <a:br>
              <a:rPr lang="en-IL" dirty="0"/>
            </a:br>
            <a:r>
              <a:rPr lang="en-IL" dirty="0"/>
              <a:t> </a:t>
            </a:r>
          </a:p>
        </p:txBody>
      </p:sp>
      <p:sp>
        <p:nvSpPr>
          <p:cNvPr id="4" name="Slide Number Placeholder 3">
            <a:extLst>
              <a:ext uri="{FF2B5EF4-FFF2-40B4-BE49-F238E27FC236}">
                <a16:creationId xmlns:a16="http://schemas.microsoft.com/office/drawing/2014/main" id="{7BB1BFAF-8555-702D-D000-F43CEDFE6413}"/>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92F0E1AF-A8B6-3525-3193-C473168890B5}"/>
              </a:ext>
            </a:extLst>
          </p:cNvPr>
          <p:cNvSpPr>
            <a:spLocks noGrp="1"/>
          </p:cNvSpPr>
          <p:nvPr>
            <p:ph type="ftr" idx="14"/>
          </p:nvPr>
        </p:nvSpPr>
        <p:spPr/>
        <p:txBody>
          <a:bodyPr/>
          <a:lstStyle/>
          <a:p>
            <a:r>
              <a:rPr lang="en-GB"/>
              <a:t>Amichai Sanderovich, Wiliot</a:t>
            </a:r>
            <a:endParaRPr lang="en-GB" dirty="0"/>
          </a:p>
        </p:txBody>
      </p:sp>
      <p:sp>
        <p:nvSpPr>
          <p:cNvPr id="6" name="Date Placeholder 5">
            <a:extLst>
              <a:ext uri="{FF2B5EF4-FFF2-40B4-BE49-F238E27FC236}">
                <a16:creationId xmlns:a16="http://schemas.microsoft.com/office/drawing/2014/main" id="{5C5178D7-E7ED-E0FE-AB27-DFE7CC12C417}"/>
              </a:ext>
            </a:extLst>
          </p:cNvPr>
          <p:cNvSpPr>
            <a:spLocks noGrp="1"/>
          </p:cNvSpPr>
          <p:nvPr>
            <p:ph type="dt" idx="15"/>
          </p:nvPr>
        </p:nvSpPr>
        <p:spPr/>
        <p:txBody>
          <a:bodyPr/>
          <a:lstStyle/>
          <a:p>
            <a:r>
              <a:rPr lang="en-US"/>
              <a:t>March 2025</a:t>
            </a:r>
            <a:endParaRPr lang="en-GB" dirty="0"/>
          </a:p>
        </p:txBody>
      </p:sp>
      <p:graphicFrame>
        <p:nvGraphicFramePr>
          <p:cNvPr id="9" name="Table 8">
            <a:extLst>
              <a:ext uri="{FF2B5EF4-FFF2-40B4-BE49-F238E27FC236}">
                <a16:creationId xmlns:a16="http://schemas.microsoft.com/office/drawing/2014/main" id="{BDD3A31E-7A22-6F10-329D-6B7338E5EDDE}"/>
              </a:ext>
            </a:extLst>
          </p:cNvPr>
          <p:cNvGraphicFramePr>
            <a:graphicFrameLocks noGrp="1"/>
          </p:cNvGraphicFramePr>
          <p:nvPr>
            <p:extLst>
              <p:ext uri="{D42A27DB-BD31-4B8C-83A1-F6EECF244321}">
                <p14:modId xmlns:p14="http://schemas.microsoft.com/office/powerpoint/2010/main" val="2093005333"/>
              </p:ext>
            </p:extLst>
          </p:nvPr>
        </p:nvGraphicFramePr>
        <p:xfrm>
          <a:off x="6888088" y="2818631"/>
          <a:ext cx="5097636" cy="1114425"/>
        </p:xfrm>
        <a:graphic>
          <a:graphicData uri="http://schemas.openxmlformats.org/drawingml/2006/table">
            <a:tbl>
              <a:tblPr>
                <a:tableStyleId>{5C22544A-7EE6-4342-B048-85BDC9FD1C3A}</a:tableStyleId>
              </a:tblPr>
              <a:tblGrid>
                <a:gridCol w="2088232">
                  <a:extLst>
                    <a:ext uri="{9D8B030D-6E8A-4147-A177-3AD203B41FA5}">
                      <a16:colId xmlns:a16="http://schemas.microsoft.com/office/drawing/2014/main" val="3129694616"/>
                    </a:ext>
                  </a:extLst>
                </a:gridCol>
                <a:gridCol w="1368152">
                  <a:extLst>
                    <a:ext uri="{9D8B030D-6E8A-4147-A177-3AD203B41FA5}">
                      <a16:colId xmlns:a16="http://schemas.microsoft.com/office/drawing/2014/main" val="2168422360"/>
                    </a:ext>
                  </a:extLst>
                </a:gridCol>
                <a:gridCol w="864096">
                  <a:extLst>
                    <a:ext uri="{9D8B030D-6E8A-4147-A177-3AD203B41FA5}">
                      <a16:colId xmlns:a16="http://schemas.microsoft.com/office/drawing/2014/main" val="2296257958"/>
                    </a:ext>
                  </a:extLst>
                </a:gridCol>
                <a:gridCol w="777156">
                  <a:extLst>
                    <a:ext uri="{9D8B030D-6E8A-4147-A177-3AD203B41FA5}">
                      <a16:colId xmlns:a16="http://schemas.microsoft.com/office/drawing/2014/main" val="384373908"/>
                    </a:ext>
                  </a:extLst>
                </a:gridCol>
              </a:tblGrid>
              <a:tr h="203200">
                <a:tc>
                  <a:txBody>
                    <a:bodyPr/>
                    <a:lstStyle/>
                    <a:p>
                      <a:pPr algn="l" fontAlgn="b"/>
                      <a:endParaRPr lang="en-US" sz="1400" b="1" i="0" u="none" strike="noStrike" dirty="0">
                        <a:solidFill>
                          <a:srgbClr val="FFFFFF"/>
                        </a:solidFill>
                        <a:effectLst/>
                        <a:latin typeface="Aptos Narrow" panose="020B0004020202020204" pitchFamily="34" charset="0"/>
                      </a:endParaRPr>
                    </a:p>
                  </a:txBody>
                  <a:tcPr marL="9525" marR="9525" marT="9525" marB="0" anchor="b"/>
                </a:tc>
                <a:tc>
                  <a:txBody>
                    <a:bodyPr/>
                    <a:lstStyle/>
                    <a:p>
                      <a:pPr algn="l" fontAlgn="b"/>
                      <a:r>
                        <a:rPr lang="en-US" sz="1400" u="none" strike="noStrike" dirty="0">
                          <a:effectLst/>
                        </a:rPr>
                        <a:t>DL-ack/slot Ind</a:t>
                      </a:r>
                      <a:endParaRPr lang="en-US" sz="1400" b="1" i="0" u="none" strike="noStrike" dirty="0">
                        <a:solidFill>
                          <a:srgbClr val="FFFFFF"/>
                        </a:solidFill>
                        <a:effectLst/>
                        <a:latin typeface="Aptos Narrow" panose="020B0004020202020204" pitchFamily="34" charset="0"/>
                      </a:endParaRPr>
                    </a:p>
                  </a:txBody>
                  <a:tcPr marL="9525" marR="9525" marT="9525" marB="0" anchor="b"/>
                </a:tc>
                <a:tc>
                  <a:txBody>
                    <a:bodyPr/>
                    <a:lstStyle/>
                    <a:p>
                      <a:pPr algn="l" fontAlgn="b"/>
                      <a:r>
                        <a:rPr lang="en-US" sz="1400" u="none" strike="noStrike" dirty="0">
                          <a:effectLst/>
                        </a:rPr>
                        <a:t>DL-trigger</a:t>
                      </a:r>
                      <a:endParaRPr lang="en-US" sz="1400" b="1" i="0" u="none" strike="noStrike" dirty="0">
                        <a:solidFill>
                          <a:srgbClr val="FFFFFF"/>
                        </a:solidFill>
                        <a:effectLst/>
                        <a:latin typeface="Aptos Narrow" panose="020B0004020202020204" pitchFamily="34" charset="0"/>
                      </a:endParaRPr>
                    </a:p>
                  </a:txBody>
                  <a:tcPr marL="9525" marR="9525" marT="9525" marB="0" anchor="b"/>
                </a:tc>
                <a:tc>
                  <a:txBody>
                    <a:bodyPr/>
                    <a:lstStyle/>
                    <a:p>
                      <a:pPr algn="l" fontAlgn="b"/>
                      <a:r>
                        <a:rPr lang="en-US" sz="1400" u="none" strike="noStrike" dirty="0">
                          <a:effectLst/>
                        </a:rPr>
                        <a:t>UL - data</a:t>
                      </a:r>
                      <a:endParaRPr lang="en-US" sz="1400" b="1" i="0" u="none" strike="noStrike" dirty="0">
                        <a:solidFill>
                          <a:srgbClr val="FFFFFF"/>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946829195"/>
                  </a:ext>
                </a:extLst>
              </a:tr>
              <a:tr h="203200">
                <a:tc>
                  <a:txBody>
                    <a:bodyPr/>
                    <a:lstStyle/>
                    <a:p>
                      <a:pPr algn="l" fontAlgn="b"/>
                      <a:r>
                        <a:rPr lang="en-US" sz="1400" u="none" strike="noStrike">
                          <a:effectLst/>
                        </a:rPr>
                        <a:t>bits [payload+SIG+SYNC]</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IL" sz="1400" u="none" strike="noStrike">
                          <a:effectLst/>
                        </a:rPr>
                        <a:t>33</a:t>
                      </a:r>
                      <a:endParaRPr lang="en-IL"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IL" sz="1400" u="none" strike="noStrike">
                          <a:effectLst/>
                        </a:rPr>
                        <a:t>80</a:t>
                      </a:r>
                      <a:endParaRPr lang="en-IL"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IL" sz="1400" u="none" strike="noStrike" dirty="0">
                          <a:effectLst/>
                        </a:rPr>
                        <a:t>120</a:t>
                      </a:r>
                      <a:endParaRPr lang="en-IL"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38474254"/>
                  </a:ext>
                </a:extLst>
              </a:tr>
              <a:tr h="203200">
                <a:tc>
                  <a:txBody>
                    <a:bodyPr/>
                    <a:lstStyle/>
                    <a:p>
                      <a:pPr algn="l" fontAlgn="b"/>
                      <a:r>
                        <a:rPr lang="en-US" sz="1400" u="none" strike="noStrike">
                          <a:effectLst/>
                        </a:rPr>
                        <a:t>Rate=0.25Mbps</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400" u="none" strike="noStrike" dirty="0">
                          <a:effectLst/>
                        </a:rPr>
                        <a:t>164us</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1400" u="none" strike="noStrike">
                          <a:effectLst/>
                        </a:rPr>
                        <a:t>352us</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400" u="none" strike="noStrike" dirty="0">
                          <a:effectLst/>
                        </a:rPr>
                        <a:t>480us</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02783003"/>
                  </a:ext>
                </a:extLst>
              </a:tr>
              <a:tr h="203200">
                <a:tc>
                  <a:txBody>
                    <a:bodyPr/>
                    <a:lstStyle/>
                    <a:p>
                      <a:pPr algn="l" fontAlgn="b"/>
                      <a:r>
                        <a:rPr lang="en-US" sz="1400" u="none" strike="noStrike">
                          <a:effectLst/>
                        </a:rPr>
                        <a:t>Rate=1Mbps</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400" u="none" strike="noStrike">
                          <a:effectLst/>
                        </a:rPr>
                        <a:t>65us</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400" u="none" strike="noStrike">
                          <a:effectLst/>
                        </a:rPr>
                        <a:t>112us</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400" u="none" strike="noStrike">
                          <a:effectLst/>
                        </a:rPr>
                        <a:t>120us</a:t>
                      </a:r>
                      <a:endParaRPr lang="en-US" sz="1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252124509"/>
                  </a:ext>
                </a:extLst>
              </a:tr>
              <a:tr h="203200">
                <a:tc>
                  <a:txBody>
                    <a:bodyPr/>
                    <a:lstStyle/>
                    <a:p>
                      <a:pPr algn="l" fontAlgn="b"/>
                      <a:r>
                        <a:rPr lang="en-US" sz="1400" u="none" strike="noStrike">
                          <a:effectLst/>
                        </a:rPr>
                        <a:t>Rate=4Mbps</a:t>
                      </a:r>
                      <a:endParaRPr lang="en-US"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IL"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IL" sz="1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1400" u="none" strike="noStrike" dirty="0">
                          <a:effectLst/>
                        </a:rPr>
                        <a:t>30us</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61130353"/>
                  </a:ext>
                </a:extLst>
              </a:tr>
            </a:tbl>
          </a:graphicData>
        </a:graphic>
      </p:graphicFrame>
    </p:spTree>
    <p:extLst>
      <p:ext uri="{BB962C8B-B14F-4D97-AF65-F5344CB8AC3E}">
        <p14:creationId xmlns:p14="http://schemas.microsoft.com/office/powerpoint/2010/main" val="1365549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74DD9B-3FC9-730B-0C01-F887DA596AE5}"/>
              </a:ext>
            </a:extLst>
          </p:cNvPr>
          <p:cNvSpPr>
            <a:spLocks noGrp="1"/>
          </p:cNvSpPr>
          <p:nvPr>
            <p:ph type="title"/>
          </p:nvPr>
        </p:nvSpPr>
        <p:spPr>
          <a:xfrm>
            <a:off x="852575" y="491579"/>
            <a:ext cx="10361084" cy="1065213"/>
          </a:xfrm>
        </p:spPr>
        <p:txBody>
          <a:bodyPr/>
          <a:lstStyle/>
          <a:p>
            <a:r>
              <a:rPr lang="en-IL" dirty="0"/>
              <a:t>Pure vs Slotted Aloha</a:t>
            </a:r>
          </a:p>
        </p:txBody>
      </p:sp>
      <p:sp>
        <p:nvSpPr>
          <p:cNvPr id="8" name="Content Placeholder 7">
            <a:extLst>
              <a:ext uri="{FF2B5EF4-FFF2-40B4-BE49-F238E27FC236}">
                <a16:creationId xmlns:a16="http://schemas.microsoft.com/office/drawing/2014/main" id="{08157070-038B-E0F8-FE28-B937C64EAD50}"/>
              </a:ext>
            </a:extLst>
          </p:cNvPr>
          <p:cNvSpPr>
            <a:spLocks noGrp="1"/>
          </p:cNvSpPr>
          <p:nvPr>
            <p:ph sz="half" idx="1"/>
          </p:nvPr>
        </p:nvSpPr>
        <p:spPr>
          <a:xfrm>
            <a:off x="0" y="1403909"/>
            <a:ext cx="6738871" cy="4113213"/>
          </a:xfrm>
        </p:spPr>
        <p:txBody>
          <a:bodyPr/>
          <a:lstStyle/>
          <a:p>
            <a:pPr marL="457200" marR="0" lvl="1" indent="0" algn="l" defTabSz="914400" rtl="0" eaLnBrk="1" fontAlgn="auto" latinLnBrk="0" hangingPunct="1">
              <a:lnSpc>
                <a:spcPct val="90000"/>
              </a:lnSpc>
              <a:spcBef>
                <a:spcPts val="500"/>
              </a:spcBef>
              <a:spcAft>
                <a:spcPts val="0"/>
              </a:spcAft>
              <a:buClr>
                <a:srgbClr val="196B24">
                  <a:lumMod val="75000"/>
                </a:srgbClr>
              </a:buClr>
              <a:buSzTx/>
              <a:tabLst/>
              <a:defRPr/>
            </a:pPr>
            <a:r>
              <a:rPr kumimoji="0" lang="en-IL" b="1" i="0" u="none" strike="noStrike" kern="1200" cap="none" spc="0" normalizeH="0" baseline="0" noProof="0" dirty="0">
                <a:ln>
                  <a:noFill/>
                </a:ln>
                <a:solidFill>
                  <a:prstClr val="black"/>
                </a:solidFill>
                <a:effectLst/>
                <a:uLnTx/>
                <a:uFillTx/>
                <a:ea typeface="+mn-ea"/>
                <a:cs typeface="+mn-cs"/>
              </a:rPr>
              <a:t>Slotted Aloha</a:t>
            </a:r>
            <a:endParaRPr kumimoji="0" lang="en-IL" sz="2000" b="1" i="0" u="none" strike="noStrike" kern="1200" cap="none" spc="0" normalizeH="0" baseline="0" noProof="0" dirty="0">
              <a:ln>
                <a:noFill/>
              </a:ln>
              <a:solidFill>
                <a:prstClr val="black"/>
              </a:solidFill>
              <a:effectLst/>
              <a:uLnTx/>
              <a:uFillTx/>
              <a:ea typeface="+mn-ea"/>
              <a:cs typeface="+mn-cs"/>
            </a:endParaRPr>
          </a:p>
          <a:p>
            <a:pPr marL="685800" marR="0" lvl="1" indent="-228600" algn="l" defTabSz="914400" rtl="0" eaLnBrk="1" fontAlgn="auto" latinLnBrk="0" hangingPunct="1">
              <a:lnSpc>
                <a:spcPct val="90000"/>
              </a:lnSpc>
              <a:spcBef>
                <a:spcPts val="500"/>
              </a:spcBef>
              <a:spcAft>
                <a:spcPts val="0"/>
              </a:spcAft>
              <a:buClr>
                <a:srgbClr val="FF0000"/>
              </a:buClr>
              <a:buSzTx/>
              <a:buFont typeface="System Font Regular"/>
              <a:buChar char="−"/>
              <a:tabLst/>
              <a:defRPr/>
            </a:pPr>
            <a:r>
              <a:rPr kumimoji="0" lang="en-IL" sz="2000" b="0" i="0" u="none" strike="noStrike" kern="1200" cap="none" spc="0" normalizeH="0" baseline="0" noProof="0" dirty="0">
                <a:ln>
                  <a:noFill/>
                </a:ln>
                <a:solidFill>
                  <a:prstClr val="black"/>
                </a:solidFill>
                <a:effectLst/>
                <a:uLnTx/>
                <a:uFillTx/>
                <a:ea typeface="+mn-ea"/>
                <a:cs typeface="+mn-cs"/>
              </a:rPr>
              <a:t>Tag needs to maintain slot boundary and count slots</a:t>
            </a:r>
          </a:p>
          <a:p>
            <a:pPr marL="685800" marR="0" lvl="1" indent="-228600" algn="l" defTabSz="914400" rtl="0" eaLnBrk="1" fontAlgn="auto" latinLnBrk="0" hangingPunct="1">
              <a:lnSpc>
                <a:spcPct val="90000"/>
              </a:lnSpc>
              <a:spcBef>
                <a:spcPts val="500"/>
              </a:spcBef>
              <a:spcAft>
                <a:spcPts val="0"/>
              </a:spcAft>
              <a:buClr>
                <a:srgbClr val="FF0000"/>
              </a:buClr>
              <a:buSzTx/>
              <a:buFont typeface="System Font Regular"/>
              <a:buChar char="−"/>
              <a:tabLst/>
              <a:defRPr/>
            </a:pPr>
            <a:r>
              <a:rPr kumimoji="0" lang="en-IL" sz="2000" b="0" i="0" u="none" strike="noStrike" kern="1200" cap="none" spc="0" normalizeH="0" baseline="0" noProof="0" dirty="0">
                <a:ln>
                  <a:noFill/>
                </a:ln>
                <a:solidFill>
                  <a:prstClr val="black"/>
                </a:solidFill>
                <a:effectLst/>
                <a:uLnTx/>
                <a:uFillTx/>
                <a:ea typeface="+mn-ea"/>
                <a:cs typeface="+mn-cs"/>
              </a:rPr>
              <a:t>More manag</a:t>
            </a:r>
            <a:r>
              <a:rPr kumimoji="0" lang="en-US" sz="2000" b="0" i="0" u="none" strike="noStrike" kern="1200" cap="none" spc="0" normalizeH="0" baseline="0" noProof="0" dirty="0">
                <a:ln>
                  <a:noFill/>
                </a:ln>
                <a:solidFill>
                  <a:prstClr val="black"/>
                </a:solidFill>
                <a:effectLst/>
                <a:uLnTx/>
                <a:uFillTx/>
                <a:ea typeface="+mn-ea"/>
                <a:cs typeface="+mn-cs"/>
              </a:rPr>
              <a:t>e</a:t>
            </a:r>
            <a:r>
              <a:rPr kumimoji="0" lang="en-IL" sz="2000" b="0" i="0" u="none" strike="noStrike" kern="1200" cap="none" spc="0" normalizeH="0" baseline="0" noProof="0" dirty="0">
                <a:ln>
                  <a:noFill/>
                </a:ln>
                <a:solidFill>
                  <a:prstClr val="black"/>
                </a:solidFill>
                <a:effectLst/>
                <a:uLnTx/>
                <a:uFillTx/>
                <a:ea typeface="+mn-ea"/>
                <a:cs typeface="+mn-cs"/>
              </a:rPr>
              <a:t>ment @ reader</a:t>
            </a:r>
          </a:p>
          <a:p>
            <a:pPr marL="685800" marR="0" lvl="1" indent="-228600" algn="l" defTabSz="914400" rtl="0" eaLnBrk="1" fontAlgn="auto" latinLnBrk="0" hangingPunct="1">
              <a:lnSpc>
                <a:spcPct val="90000"/>
              </a:lnSpc>
              <a:spcBef>
                <a:spcPts val="500"/>
              </a:spcBef>
              <a:spcAft>
                <a:spcPts val="0"/>
              </a:spcAft>
              <a:buClr>
                <a:srgbClr val="FF0000"/>
              </a:buClr>
              <a:buSzTx/>
              <a:buFont typeface="System Font Regular"/>
              <a:buChar char="−"/>
              <a:tabLst/>
              <a:defRPr/>
            </a:pPr>
            <a:r>
              <a:rPr kumimoji="0" lang="en-IL" sz="2000" b="0" i="0" u="none" strike="noStrike" kern="1200" cap="none" spc="0" normalizeH="0" baseline="0" noProof="0" dirty="0">
                <a:ln>
                  <a:noFill/>
                </a:ln>
                <a:solidFill>
                  <a:prstClr val="black"/>
                </a:solidFill>
                <a:effectLst/>
                <a:uLnTx/>
                <a:uFillTx/>
                <a:ea typeface="+mn-ea"/>
                <a:cs typeface="+mn-cs"/>
              </a:rPr>
              <a:t>At least 3-5 receptions per tag tranmission (Trigger+slotInd+Ack) – higher energy requitement</a:t>
            </a:r>
          </a:p>
          <a:p>
            <a:pPr marL="685800" marR="0" lvl="1" indent="-228600" algn="l" defTabSz="914400" rtl="0" eaLnBrk="1" fontAlgn="auto" latinLnBrk="0" hangingPunct="1">
              <a:lnSpc>
                <a:spcPct val="90000"/>
              </a:lnSpc>
              <a:spcBef>
                <a:spcPts val="500"/>
              </a:spcBef>
              <a:spcAft>
                <a:spcPts val="0"/>
              </a:spcAft>
              <a:buClr>
                <a:srgbClr val="FF0000"/>
              </a:buClr>
              <a:buSzTx/>
              <a:buFont typeface="System Font Regular"/>
              <a:buChar char="−"/>
              <a:tabLst/>
              <a:defRPr/>
            </a:pPr>
            <a:r>
              <a:rPr lang="en-IL" sz="2000" kern="1200" dirty="0">
                <a:solidFill>
                  <a:prstClr val="black"/>
                </a:solidFill>
                <a:cs typeface="+mn-cs"/>
              </a:rPr>
              <a:t>Consistent interference between neigboring readers/tags:</a:t>
            </a:r>
          </a:p>
          <a:p>
            <a:pPr marL="685800" marR="0" lvl="1" indent="-228600" algn="l" defTabSz="914400" rtl="0" eaLnBrk="1" fontAlgn="auto" latinLnBrk="0" hangingPunct="1">
              <a:lnSpc>
                <a:spcPct val="90000"/>
              </a:lnSpc>
              <a:spcBef>
                <a:spcPts val="500"/>
              </a:spcBef>
              <a:spcAft>
                <a:spcPts val="0"/>
              </a:spcAft>
              <a:buClr>
                <a:srgbClr val="FF0000"/>
              </a:buClr>
              <a:buSzTx/>
              <a:buFont typeface="System Font Regular"/>
              <a:buChar char="−"/>
              <a:tabLst/>
              <a:defRPr/>
            </a:pPr>
            <a:endParaRPr lang="en-IL" sz="2000" kern="1200" dirty="0">
              <a:solidFill>
                <a:prstClr val="black"/>
              </a:solidFill>
              <a:cs typeface="+mn-cs"/>
            </a:endParaRPr>
          </a:p>
          <a:p>
            <a:pPr marL="685800" marR="0" lvl="1" indent="-228600" algn="l" defTabSz="914400" rtl="0" eaLnBrk="1" fontAlgn="auto" latinLnBrk="0" hangingPunct="1">
              <a:lnSpc>
                <a:spcPct val="90000"/>
              </a:lnSpc>
              <a:spcBef>
                <a:spcPts val="500"/>
              </a:spcBef>
              <a:spcAft>
                <a:spcPts val="0"/>
              </a:spcAft>
              <a:buClr>
                <a:srgbClr val="FF0000"/>
              </a:buClr>
              <a:buSzTx/>
              <a:buFont typeface="System Font Regular"/>
              <a:buChar char="−"/>
              <a:tabLst/>
              <a:defRPr/>
            </a:pPr>
            <a:endParaRPr lang="en-IL" sz="2000" kern="1200" dirty="0">
              <a:solidFill>
                <a:prstClr val="black"/>
              </a:solidFill>
              <a:cs typeface="+mn-cs"/>
            </a:endParaRPr>
          </a:p>
          <a:p>
            <a:pPr marL="685800" marR="0" lvl="1" indent="-228600" algn="l" defTabSz="914400" rtl="0" eaLnBrk="1" fontAlgn="auto" latinLnBrk="0" hangingPunct="1">
              <a:lnSpc>
                <a:spcPct val="90000"/>
              </a:lnSpc>
              <a:spcBef>
                <a:spcPts val="500"/>
              </a:spcBef>
              <a:spcAft>
                <a:spcPts val="0"/>
              </a:spcAft>
              <a:buClr>
                <a:srgbClr val="FF0000"/>
              </a:buClr>
              <a:buSzTx/>
              <a:buFont typeface="System Font Regular"/>
              <a:buChar char="−"/>
              <a:tabLst/>
              <a:defRPr/>
            </a:pPr>
            <a:endParaRPr kumimoji="0" lang="en-IL" sz="2000" b="0" i="0" u="none" strike="noStrike" kern="1200" cap="none" spc="0" normalizeH="0" baseline="0" noProof="0" dirty="0">
              <a:ln>
                <a:noFill/>
              </a:ln>
              <a:solidFill>
                <a:prstClr val="black"/>
              </a:solidFill>
              <a:effectLst/>
              <a:uLnTx/>
              <a:uFillTx/>
              <a:ea typeface="+mn-ea"/>
              <a:cs typeface="+mn-cs"/>
            </a:endParaRPr>
          </a:p>
          <a:p>
            <a:pPr marL="685800" marR="0" lvl="1" indent="-228600" algn="l" defTabSz="914400" rtl="0" eaLnBrk="1" fontAlgn="auto" latinLnBrk="0" hangingPunct="1">
              <a:lnSpc>
                <a:spcPct val="90000"/>
              </a:lnSpc>
              <a:spcBef>
                <a:spcPts val="500"/>
              </a:spcBef>
              <a:spcAft>
                <a:spcPts val="0"/>
              </a:spcAft>
              <a:buClr>
                <a:srgbClr val="FF0000"/>
              </a:buClr>
              <a:buSzTx/>
              <a:buFont typeface="System Font Regular"/>
              <a:buChar char="−"/>
              <a:tabLst/>
              <a:defRPr/>
            </a:pPr>
            <a:endParaRPr lang="en-IL" sz="2000" kern="1200" dirty="0">
              <a:solidFill>
                <a:prstClr val="black"/>
              </a:solidFill>
              <a:cs typeface="+mn-cs"/>
            </a:endParaRPr>
          </a:p>
          <a:p>
            <a:pPr marL="457200" marR="0" lvl="1" indent="0" algn="l" defTabSz="914400" rtl="0" eaLnBrk="1" fontAlgn="auto" latinLnBrk="0" hangingPunct="1">
              <a:lnSpc>
                <a:spcPct val="90000"/>
              </a:lnSpc>
              <a:spcBef>
                <a:spcPts val="500"/>
              </a:spcBef>
              <a:spcAft>
                <a:spcPts val="0"/>
              </a:spcAft>
              <a:buClr>
                <a:srgbClr val="FF0000"/>
              </a:buClr>
              <a:buSzTx/>
              <a:tabLst/>
              <a:defRPr/>
            </a:pPr>
            <a:endParaRPr lang="en-IL" sz="2000" kern="1200" dirty="0">
              <a:solidFill>
                <a:prstClr val="black"/>
              </a:solidFill>
              <a:cs typeface="+mn-cs"/>
            </a:endParaRPr>
          </a:p>
          <a:p>
            <a:pPr marL="685800" marR="0" lvl="1" indent="-228600" algn="l" defTabSz="914400" rtl="0" eaLnBrk="1" fontAlgn="auto" latinLnBrk="0" hangingPunct="1">
              <a:lnSpc>
                <a:spcPct val="90000"/>
              </a:lnSpc>
              <a:spcBef>
                <a:spcPts val="500"/>
              </a:spcBef>
              <a:spcAft>
                <a:spcPts val="0"/>
              </a:spcAft>
              <a:buClr>
                <a:srgbClr val="196B24">
                  <a:lumMod val="75000"/>
                </a:srgbClr>
              </a:buClr>
              <a:buSzTx/>
              <a:buFont typeface="Wingdings" pitchFamily="2" charset="2"/>
              <a:buChar char="ü"/>
              <a:tabLst/>
              <a:defRPr/>
            </a:pPr>
            <a:r>
              <a:rPr kumimoji="0" lang="en-IL" sz="2000" b="0" i="0" u="none" strike="noStrike" kern="1200" cap="none" spc="0" normalizeH="0" baseline="0" noProof="0" dirty="0">
                <a:ln>
                  <a:noFill/>
                </a:ln>
                <a:solidFill>
                  <a:prstClr val="black"/>
                </a:solidFill>
                <a:effectLst/>
                <a:uLnTx/>
                <a:uFillTx/>
                <a:latin typeface="Times New Roman"/>
                <a:ea typeface="MS Gothic"/>
                <a:cs typeface="+mn-cs"/>
              </a:rPr>
              <a:t>Single reader: No contensions between the reader &amp; tags</a:t>
            </a:r>
          </a:p>
          <a:p>
            <a:pPr marL="685800" marR="0" lvl="1" indent="-228600" algn="l" defTabSz="914400" rtl="0" eaLnBrk="1" fontAlgn="auto" latinLnBrk="0" hangingPunct="1">
              <a:lnSpc>
                <a:spcPct val="90000"/>
              </a:lnSpc>
              <a:spcBef>
                <a:spcPts val="500"/>
              </a:spcBef>
              <a:spcAft>
                <a:spcPts val="0"/>
              </a:spcAft>
              <a:buClr>
                <a:srgbClr val="196B24">
                  <a:lumMod val="75000"/>
                </a:srgbClr>
              </a:buClr>
              <a:buSzTx/>
              <a:buFont typeface="Wingdings" pitchFamily="2" charset="2"/>
              <a:buChar char="ü"/>
              <a:tabLst/>
              <a:defRPr/>
            </a:pPr>
            <a:r>
              <a:rPr lang="en-IL" sz="2000" kern="1200" dirty="0">
                <a:solidFill>
                  <a:prstClr val="black"/>
                </a:solidFill>
                <a:latin typeface="Times New Roman"/>
                <a:ea typeface="MS Gothic"/>
                <a:cs typeface="+mn-cs"/>
              </a:rPr>
              <a:t>Single reader: No interference from in-band tags – only collisions</a:t>
            </a:r>
            <a:endParaRPr kumimoji="0" lang="en-IL" sz="2000" b="0" i="0" u="none" strike="noStrike" kern="1200" cap="none" spc="0" normalizeH="0" baseline="0" noProof="0" dirty="0">
              <a:ln>
                <a:noFill/>
              </a:ln>
              <a:solidFill>
                <a:prstClr val="black"/>
              </a:solidFill>
              <a:effectLst/>
              <a:uLnTx/>
              <a:uFillTx/>
              <a:latin typeface="Times New Roman"/>
              <a:ea typeface="MS Gothic"/>
              <a:cs typeface="+mn-cs"/>
            </a:endParaRPr>
          </a:p>
          <a:p>
            <a:pPr marL="800100" marR="0" lvl="1" indent="-342900" algn="l" defTabSz="914400" rtl="0" eaLnBrk="1" fontAlgn="auto" latinLnBrk="0" hangingPunct="1">
              <a:lnSpc>
                <a:spcPct val="90000"/>
              </a:lnSpc>
              <a:spcBef>
                <a:spcPts val="500"/>
              </a:spcBef>
              <a:spcAft>
                <a:spcPts val="0"/>
              </a:spcAft>
              <a:buClr>
                <a:srgbClr val="000000"/>
              </a:buClr>
              <a:buSzTx/>
              <a:buFont typeface="Arial" panose="020B0604020202020204" pitchFamily="34" charset="0"/>
              <a:buChar char="•"/>
              <a:tabLst/>
              <a:defRPr/>
            </a:pPr>
            <a:r>
              <a:rPr kumimoji="0" lang="en-IL" sz="2000" b="0" i="0" u="none" strike="noStrike" kern="1200" cap="none" spc="0" normalizeH="0" baseline="0" noProof="0" dirty="0">
                <a:ln>
                  <a:noFill/>
                </a:ln>
                <a:solidFill>
                  <a:prstClr val="black"/>
                </a:solidFill>
                <a:effectLst/>
                <a:uLnTx/>
                <a:uFillTx/>
                <a:latin typeface="Times New Roman"/>
                <a:ea typeface="MS Gothic"/>
                <a:cs typeface="+mn-cs"/>
              </a:rPr>
              <a:t>FDM/CDM extendable</a:t>
            </a:r>
          </a:p>
          <a:p>
            <a:pPr marL="457200" marR="0" lvl="1" indent="0" algn="l" defTabSz="914400" rtl="0" eaLnBrk="1" fontAlgn="auto" latinLnBrk="0" hangingPunct="1">
              <a:lnSpc>
                <a:spcPct val="90000"/>
              </a:lnSpc>
              <a:spcBef>
                <a:spcPts val="500"/>
              </a:spcBef>
              <a:spcAft>
                <a:spcPts val="0"/>
              </a:spcAft>
              <a:buClr>
                <a:srgbClr val="FF0000"/>
              </a:buClr>
              <a:buSzTx/>
              <a:tabLst/>
              <a:defRPr/>
            </a:pPr>
            <a:endParaRPr kumimoji="0" lang="en-IL" sz="2000" b="0" i="0" u="none" strike="noStrike" kern="1200" cap="none" spc="0" normalizeH="0" baseline="0" noProof="0" dirty="0">
              <a:ln>
                <a:noFill/>
              </a:ln>
              <a:solidFill>
                <a:prstClr val="black"/>
              </a:solidFill>
              <a:effectLst/>
              <a:uLnTx/>
              <a:uFillTx/>
              <a:ea typeface="+mn-ea"/>
              <a:cs typeface="+mn-cs"/>
            </a:endParaRPr>
          </a:p>
          <a:p>
            <a:pPr marL="685800" marR="0" lvl="1" indent="-228600" algn="l" defTabSz="914400" rtl="0" eaLnBrk="1" fontAlgn="auto" latinLnBrk="0" hangingPunct="1">
              <a:lnSpc>
                <a:spcPct val="90000"/>
              </a:lnSpc>
              <a:spcBef>
                <a:spcPts val="500"/>
              </a:spcBef>
              <a:spcAft>
                <a:spcPts val="0"/>
              </a:spcAft>
              <a:buClr>
                <a:srgbClr val="FF0000"/>
              </a:buClr>
              <a:buSzTx/>
              <a:buFont typeface="System Font Regular"/>
              <a:buChar char="−"/>
              <a:tabLst/>
              <a:defRPr/>
            </a:pPr>
            <a:endParaRPr kumimoji="0" lang="en-IL" sz="2000" b="0" i="0" u="none" strike="noStrike" kern="1200" cap="none" spc="0" normalizeH="0" baseline="0" noProof="0" dirty="0">
              <a:ln>
                <a:noFill/>
              </a:ln>
              <a:solidFill>
                <a:prstClr val="black"/>
              </a:solidFill>
              <a:effectLst/>
              <a:uLnTx/>
              <a:uFillTx/>
              <a:ea typeface="+mn-ea"/>
              <a:cs typeface="+mn-cs"/>
            </a:endParaRPr>
          </a:p>
          <a:p>
            <a:endParaRPr lang="en-IL" dirty="0"/>
          </a:p>
        </p:txBody>
      </p:sp>
      <p:sp>
        <p:nvSpPr>
          <p:cNvPr id="9" name="Content Placeholder 8">
            <a:extLst>
              <a:ext uri="{FF2B5EF4-FFF2-40B4-BE49-F238E27FC236}">
                <a16:creationId xmlns:a16="http://schemas.microsoft.com/office/drawing/2014/main" id="{0411843B-E0B3-ACCA-A190-38ECE90CF790}"/>
              </a:ext>
            </a:extLst>
          </p:cNvPr>
          <p:cNvSpPr>
            <a:spLocks noGrp="1"/>
          </p:cNvSpPr>
          <p:nvPr>
            <p:ph sz="half" idx="2"/>
          </p:nvPr>
        </p:nvSpPr>
        <p:spPr>
          <a:xfrm>
            <a:off x="6082640" y="1416381"/>
            <a:ext cx="6109360" cy="4113213"/>
          </a:xfrm>
        </p:spPr>
        <p:txBody>
          <a:bodyPr/>
          <a:lstStyle/>
          <a:p>
            <a:r>
              <a:rPr lang="en-IL" sz="2400" dirty="0"/>
              <a:t>		Pure Aloha</a:t>
            </a:r>
          </a:p>
          <a:p>
            <a:pPr marL="685800" lvl="1" indent="-228600" defTabSz="914400" fontAlgn="auto">
              <a:lnSpc>
                <a:spcPct val="90000"/>
              </a:lnSpc>
              <a:spcAft>
                <a:spcPts val="0"/>
              </a:spcAft>
              <a:buClr>
                <a:srgbClr val="196B24">
                  <a:lumMod val="75000"/>
                </a:srgbClr>
              </a:buClr>
              <a:buSzTx/>
              <a:buFont typeface="Wingdings" pitchFamily="2" charset="2"/>
              <a:buChar char="ü"/>
              <a:defRPr/>
            </a:pPr>
            <a:r>
              <a:rPr kumimoji="0" lang="en-IL" sz="2000" b="0" i="0" u="none" strike="noStrike" kern="1200" cap="none" spc="0" normalizeH="0" baseline="0" noProof="0" dirty="0">
                <a:ln>
                  <a:noFill/>
                </a:ln>
                <a:solidFill>
                  <a:prstClr val="black"/>
                </a:solidFill>
                <a:effectLst/>
                <a:uLnTx/>
                <a:uFillTx/>
                <a:ea typeface="+mn-ea"/>
                <a:cs typeface="+mn-cs"/>
              </a:rPr>
              <a:t>No need to maintain slot boundaries or count slots – just TXOP</a:t>
            </a:r>
          </a:p>
          <a:p>
            <a:pPr marL="685800" lvl="1" indent="-228600" defTabSz="914400" fontAlgn="auto">
              <a:lnSpc>
                <a:spcPct val="90000"/>
              </a:lnSpc>
              <a:spcAft>
                <a:spcPts val="0"/>
              </a:spcAft>
              <a:buClr>
                <a:srgbClr val="196B24">
                  <a:lumMod val="75000"/>
                </a:srgbClr>
              </a:buClr>
              <a:buSzTx/>
              <a:buFont typeface="Wingdings" pitchFamily="2" charset="2"/>
              <a:buChar char="ü"/>
              <a:defRPr/>
            </a:pPr>
            <a:r>
              <a:rPr lang="en-IL" sz="2000" kern="1200" dirty="0">
                <a:solidFill>
                  <a:prstClr val="black"/>
                </a:solidFill>
                <a:cs typeface="+mn-cs"/>
              </a:rPr>
              <a:t>No slot manag</a:t>
            </a:r>
            <a:r>
              <a:rPr lang="en-US" sz="2000" kern="1200" dirty="0">
                <a:solidFill>
                  <a:prstClr val="black"/>
                </a:solidFill>
                <a:cs typeface="+mn-cs"/>
              </a:rPr>
              <a:t>e</a:t>
            </a:r>
            <a:r>
              <a:rPr lang="en-IL" sz="2000" kern="1200" dirty="0">
                <a:solidFill>
                  <a:prstClr val="black"/>
                </a:solidFill>
                <a:cs typeface="+mn-cs"/>
              </a:rPr>
              <a:t>ment in reader</a:t>
            </a:r>
            <a:endParaRPr kumimoji="0" lang="en-IL" sz="2000" b="0" i="0" u="none" strike="noStrike" kern="1200" cap="none" spc="0" normalizeH="0" baseline="0" noProof="0" dirty="0">
              <a:ln>
                <a:noFill/>
              </a:ln>
              <a:solidFill>
                <a:prstClr val="black"/>
              </a:solidFill>
              <a:effectLst/>
              <a:uLnTx/>
              <a:uFillTx/>
              <a:ea typeface="+mn-ea"/>
              <a:cs typeface="+mn-cs"/>
            </a:endParaRPr>
          </a:p>
          <a:p>
            <a:pPr marL="685800" lvl="1" indent="-228600" defTabSz="914400" fontAlgn="auto">
              <a:lnSpc>
                <a:spcPct val="90000"/>
              </a:lnSpc>
              <a:spcAft>
                <a:spcPts val="0"/>
              </a:spcAft>
              <a:buClr>
                <a:srgbClr val="196B24">
                  <a:lumMod val="75000"/>
                </a:srgbClr>
              </a:buClr>
              <a:buSzTx/>
              <a:buFont typeface="Wingdings" pitchFamily="2" charset="2"/>
              <a:buChar char="ü"/>
              <a:defRPr/>
            </a:pPr>
            <a:r>
              <a:rPr lang="en-IL" sz="2000" kern="1200" dirty="0">
                <a:solidFill>
                  <a:prstClr val="black"/>
                </a:solidFill>
                <a:cs typeface="+mn-cs"/>
              </a:rPr>
              <a:t>Two receptions per tag transmission (Trigger+Ack)</a:t>
            </a:r>
          </a:p>
          <a:p>
            <a:pPr marL="685800" lvl="1" indent="-228600" defTabSz="914400" fontAlgn="auto">
              <a:lnSpc>
                <a:spcPct val="90000"/>
              </a:lnSpc>
              <a:spcAft>
                <a:spcPts val="0"/>
              </a:spcAft>
              <a:buClr>
                <a:srgbClr val="196B24">
                  <a:lumMod val="75000"/>
                </a:srgbClr>
              </a:buClr>
              <a:buSzTx/>
              <a:buFont typeface="Wingdings" pitchFamily="2" charset="2"/>
              <a:buChar char="ü"/>
              <a:defRPr/>
            </a:pPr>
            <a:r>
              <a:rPr lang="en-IL" sz="2000" kern="1200" dirty="0">
                <a:solidFill>
                  <a:prstClr val="black"/>
                </a:solidFill>
                <a:cs typeface="+mn-cs"/>
              </a:rPr>
              <a:t>Non-cosistant interference from Multi-readers:</a:t>
            </a:r>
          </a:p>
          <a:p>
            <a:pPr marL="685800" lvl="1" indent="-228600" defTabSz="914400" fontAlgn="auto">
              <a:lnSpc>
                <a:spcPct val="90000"/>
              </a:lnSpc>
              <a:spcAft>
                <a:spcPts val="0"/>
              </a:spcAft>
              <a:buClr>
                <a:srgbClr val="196B24">
                  <a:lumMod val="75000"/>
                </a:srgbClr>
              </a:buClr>
              <a:buSzTx/>
              <a:buFont typeface="Wingdings" pitchFamily="2" charset="2"/>
              <a:buChar char="ü"/>
              <a:defRPr/>
            </a:pPr>
            <a:endParaRPr lang="en-IL" sz="2000" kern="1200" dirty="0">
              <a:solidFill>
                <a:prstClr val="black"/>
              </a:solidFill>
              <a:cs typeface="+mn-cs"/>
            </a:endParaRPr>
          </a:p>
          <a:p>
            <a:pPr marL="685800" lvl="1" indent="-228600" defTabSz="914400" fontAlgn="auto">
              <a:lnSpc>
                <a:spcPct val="90000"/>
              </a:lnSpc>
              <a:spcAft>
                <a:spcPts val="0"/>
              </a:spcAft>
              <a:buClr>
                <a:srgbClr val="196B24">
                  <a:lumMod val="75000"/>
                </a:srgbClr>
              </a:buClr>
              <a:buSzTx/>
              <a:buFont typeface="Wingdings" pitchFamily="2" charset="2"/>
              <a:buChar char="ü"/>
              <a:defRPr/>
            </a:pPr>
            <a:endParaRPr kumimoji="0" lang="en-IL" sz="2000" b="0" i="0" u="none" strike="noStrike" kern="1200" cap="none" spc="0" normalizeH="0" baseline="0" noProof="0" dirty="0">
              <a:ln>
                <a:noFill/>
              </a:ln>
              <a:solidFill>
                <a:prstClr val="black"/>
              </a:solidFill>
              <a:effectLst/>
              <a:uLnTx/>
              <a:uFillTx/>
              <a:ea typeface="+mn-ea"/>
              <a:cs typeface="+mn-cs"/>
            </a:endParaRPr>
          </a:p>
          <a:p>
            <a:pPr marL="685800" lvl="1" indent="-228600" defTabSz="914400" fontAlgn="auto">
              <a:lnSpc>
                <a:spcPct val="90000"/>
              </a:lnSpc>
              <a:spcAft>
                <a:spcPts val="0"/>
              </a:spcAft>
              <a:buClr>
                <a:srgbClr val="196B24">
                  <a:lumMod val="75000"/>
                </a:srgbClr>
              </a:buClr>
              <a:buSzTx/>
              <a:buFont typeface="Wingdings" pitchFamily="2" charset="2"/>
              <a:buChar char="ü"/>
              <a:defRPr/>
            </a:pPr>
            <a:endParaRPr lang="en-IL" sz="2000" kern="1200" dirty="0">
              <a:solidFill>
                <a:prstClr val="black"/>
              </a:solidFill>
              <a:cs typeface="+mn-cs"/>
            </a:endParaRPr>
          </a:p>
          <a:p>
            <a:pPr marL="457200" lvl="1" indent="0" defTabSz="914400" fontAlgn="auto">
              <a:lnSpc>
                <a:spcPct val="90000"/>
              </a:lnSpc>
              <a:spcAft>
                <a:spcPts val="0"/>
              </a:spcAft>
              <a:buClr>
                <a:srgbClr val="196B24">
                  <a:lumMod val="75000"/>
                </a:srgbClr>
              </a:buClr>
              <a:buSzTx/>
              <a:defRPr/>
            </a:pPr>
            <a:endParaRPr lang="en-IL" sz="2000" kern="1200" dirty="0">
              <a:solidFill>
                <a:prstClr val="black"/>
              </a:solidFill>
              <a:cs typeface="+mn-cs"/>
            </a:endParaRPr>
          </a:p>
          <a:p>
            <a:pPr marL="685800" lvl="1" indent="-228600" defTabSz="914400" fontAlgn="auto">
              <a:lnSpc>
                <a:spcPct val="90000"/>
              </a:lnSpc>
              <a:spcAft>
                <a:spcPts val="0"/>
              </a:spcAft>
              <a:buClr>
                <a:srgbClr val="196B24">
                  <a:lumMod val="75000"/>
                </a:srgbClr>
              </a:buClr>
              <a:buSzTx/>
              <a:buFont typeface="Wingdings" pitchFamily="2" charset="2"/>
              <a:buChar char="ü"/>
              <a:defRPr/>
            </a:pPr>
            <a:endParaRPr lang="en-IL" sz="2000" kern="1200" dirty="0">
              <a:solidFill>
                <a:prstClr val="black"/>
              </a:solidFill>
              <a:cs typeface="+mn-cs"/>
            </a:endParaRPr>
          </a:p>
          <a:p>
            <a:pPr marL="685800" marR="0" lvl="1" indent="-228600" algn="l" defTabSz="914400" rtl="0" eaLnBrk="1" fontAlgn="auto" latinLnBrk="0" hangingPunct="1">
              <a:lnSpc>
                <a:spcPct val="90000"/>
              </a:lnSpc>
              <a:spcBef>
                <a:spcPts val="500"/>
              </a:spcBef>
              <a:spcAft>
                <a:spcPts val="0"/>
              </a:spcAft>
              <a:buClr>
                <a:srgbClr val="FF0000"/>
              </a:buClr>
              <a:buSzTx/>
              <a:buFont typeface="System Font Regular"/>
              <a:buChar char="−"/>
              <a:tabLst/>
              <a:defRPr/>
            </a:pPr>
            <a:r>
              <a:rPr kumimoji="0" lang="en-IL" sz="2000" b="0" i="0" u="none" strike="noStrike" kern="1200" cap="none" spc="0" normalizeH="0" baseline="0" noProof="0" dirty="0">
                <a:ln>
                  <a:noFill/>
                </a:ln>
                <a:solidFill>
                  <a:prstClr val="black"/>
                </a:solidFill>
                <a:effectLst/>
                <a:uLnTx/>
                <a:uFillTx/>
                <a:latin typeface="Times New Roman"/>
                <a:ea typeface="MS Gothic"/>
                <a:cs typeface="+mn-cs"/>
              </a:rPr>
              <a:t>Single reader: Contensions from the reader &amp; other tags </a:t>
            </a:r>
            <a:endParaRPr kumimoji="0" lang="en-IL" sz="2000" b="0" i="0" u="none" strike="noStrike" kern="1200" cap="none" spc="0" normalizeH="0" baseline="0" noProof="0" dirty="0">
              <a:ln>
                <a:noFill/>
              </a:ln>
              <a:solidFill>
                <a:prstClr val="black"/>
              </a:solidFill>
              <a:effectLst/>
              <a:uLnTx/>
              <a:uFillTx/>
              <a:ea typeface="+mn-ea"/>
              <a:cs typeface="+mn-cs"/>
            </a:endParaRPr>
          </a:p>
          <a:p>
            <a:pPr marL="800100" marR="0" lvl="1" indent="-342900" algn="l" defTabSz="914400" rtl="0" eaLnBrk="1" fontAlgn="auto" latinLnBrk="0" hangingPunct="1">
              <a:lnSpc>
                <a:spcPct val="90000"/>
              </a:lnSpc>
              <a:spcBef>
                <a:spcPts val="500"/>
              </a:spcBef>
              <a:spcAft>
                <a:spcPts val="0"/>
              </a:spcAft>
              <a:buClr>
                <a:srgbClr val="000000"/>
              </a:buClr>
              <a:buSzTx/>
              <a:buFont typeface="Arial" panose="020B0604020202020204" pitchFamily="34" charset="0"/>
              <a:buChar char="•"/>
              <a:tabLst/>
              <a:defRPr/>
            </a:pPr>
            <a:r>
              <a:rPr kumimoji="0" lang="en-IL" sz="2000" b="0" i="0" u="none" strike="noStrike" kern="1200" cap="none" spc="0" normalizeH="0" baseline="0" noProof="0" dirty="0">
                <a:ln>
                  <a:noFill/>
                </a:ln>
                <a:solidFill>
                  <a:prstClr val="black"/>
                </a:solidFill>
                <a:effectLst/>
                <a:uLnTx/>
                <a:uFillTx/>
                <a:latin typeface="Times New Roman"/>
                <a:ea typeface="MS Gothic"/>
                <a:cs typeface="+mn-cs"/>
              </a:rPr>
              <a:t>FDM/CDM extendable</a:t>
            </a:r>
          </a:p>
          <a:p>
            <a:pPr marL="457200" lvl="1" indent="0" defTabSz="914400" fontAlgn="auto">
              <a:lnSpc>
                <a:spcPct val="90000"/>
              </a:lnSpc>
              <a:spcAft>
                <a:spcPts val="0"/>
              </a:spcAft>
              <a:buClr>
                <a:srgbClr val="196B24">
                  <a:lumMod val="75000"/>
                </a:srgbClr>
              </a:buClr>
              <a:buSzTx/>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4" name="Date Placeholder 3"/>
          <p:cNvSpPr>
            <a:spLocks noGrp="1"/>
          </p:cNvSpPr>
          <p:nvPr>
            <p:ph type="dt" idx="10"/>
          </p:nvPr>
        </p:nvSpPr>
        <p:spPr/>
        <p:txBody>
          <a:bodyPr/>
          <a:lstStyle/>
          <a:p>
            <a:r>
              <a:rPr lang="en-US"/>
              <a:t>March 2025</a:t>
            </a:r>
            <a:endParaRPr lang="en-GB"/>
          </a:p>
        </p:txBody>
      </p:sp>
      <p:sp>
        <p:nvSpPr>
          <p:cNvPr id="5" name="Footer Placeholder 4"/>
          <p:cNvSpPr>
            <a:spLocks noGrp="1"/>
          </p:cNvSpPr>
          <p:nvPr>
            <p:ph type="ftr" idx="11"/>
          </p:nvPr>
        </p:nvSpPr>
        <p:spPr/>
        <p:txBody>
          <a:bodyPr/>
          <a:lstStyle/>
          <a:p>
            <a:r>
              <a:rPr lang="en-GB"/>
              <a:t>Amichai Sanderovich, Wiliot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8</a:t>
            </a:fld>
            <a:endParaRPr lang="en-GB"/>
          </a:p>
        </p:txBody>
      </p:sp>
      <p:sp>
        <p:nvSpPr>
          <p:cNvPr id="12" name="TextBox 11">
            <a:extLst>
              <a:ext uri="{FF2B5EF4-FFF2-40B4-BE49-F238E27FC236}">
                <a16:creationId xmlns:a16="http://schemas.microsoft.com/office/drawing/2014/main" id="{CA8FD433-8819-41F2-C351-2ED2C325EE43}"/>
              </a:ext>
            </a:extLst>
          </p:cNvPr>
          <p:cNvSpPr txBox="1"/>
          <p:nvPr/>
        </p:nvSpPr>
        <p:spPr>
          <a:xfrm>
            <a:off x="5609130" y="4614022"/>
            <a:ext cx="1744388" cy="338554"/>
          </a:xfrm>
          <a:prstGeom prst="rect">
            <a:avLst/>
          </a:prstGeom>
          <a:noFill/>
        </p:spPr>
        <p:txBody>
          <a:bodyPr wrap="none" rtlCol="0">
            <a:spAutoFit/>
          </a:bodyPr>
          <a:lstStyle/>
          <a:p>
            <a:r>
              <a:rPr lang="en-IL" sz="1600" dirty="0">
                <a:solidFill>
                  <a:schemeClr val="tx1"/>
                </a:solidFill>
              </a:rPr>
              <a:t>Examplary capture</a:t>
            </a:r>
          </a:p>
        </p:txBody>
      </p:sp>
      <p:pic>
        <p:nvPicPr>
          <p:cNvPr id="7184" name="Picture 16">
            <a:extLst>
              <a:ext uri="{FF2B5EF4-FFF2-40B4-BE49-F238E27FC236}">
                <a16:creationId xmlns:a16="http://schemas.microsoft.com/office/drawing/2014/main" id="{E0150302-2ED3-9B39-BE80-DA93B97AE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324" y="3698150"/>
            <a:ext cx="5311992" cy="1124039"/>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a:extLst>
              <a:ext uri="{FF2B5EF4-FFF2-40B4-BE49-F238E27FC236}">
                <a16:creationId xmlns:a16="http://schemas.microsoft.com/office/drawing/2014/main" id="{57D7A2DC-A5A8-8FCB-7605-595261AFD0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09" y="3409816"/>
            <a:ext cx="4920322" cy="15184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77B8FD5-6BA3-8DA8-D013-6241DD4EB80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BC37E60-6A7F-A52B-3CDC-054A5E7D7DA9}"/>
              </a:ext>
            </a:extLst>
          </p:cNvPr>
          <p:cNvSpPr>
            <a:spLocks noGrp="1"/>
          </p:cNvSpPr>
          <p:nvPr>
            <p:ph type="title"/>
          </p:nvPr>
        </p:nvSpPr>
        <p:spPr>
          <a:xfrm>
            <a:off x="852575" y="491579"/>
            <a:ext cx="10361084" cy="1065213"/>
          </a:xfrm>
        </p:spPr>
        <p:txBody>
          <a:bodyPr/>
          <a:lstStyle/>
          <a:p>
            <a:r>
              <a:rPr lang="en-IL" dirty="0"/>
              <a:t>Modified Slotted Aloha</a:t>
            </a:r>
          </a:p>
        </p:txBody>
      </p:sp>
      <p:sp>
        <p:nvSpPr>
          <p:cNvPr id="8" name="Content Placeholder 7">
            <a:extLst>
              <a:ext uri="{FF2B5EF4-FFF2-40B4-BE49-F238E27FC236}">
                <a16:creationId xmlns:a16="http://schemas.microsoft.com/office/drawing/2014/main" id="{88A039D7-13C7-6DAE-D1E1-733A284BF1EF}"/>
              </a:ext>
            </a:extLst>
          </p:cNvPr>
          <p:cNvSpPr>
            <a:spLocks noGrp="1"/>
          </p:cNvSpPr>
          <p:nvPr>
            <p:ph sz="half" idx="1"/>
          </p:nvPr>
        </p:nvSpPr>
        <p:spPr>
          <a:xfrm>
            <a:off x="0" y="1403909"/>
            <a:ext cx="6738871" cy="4113213"/>
          </a:xfrm>
        </p:spPr>
        <p:txBody>
          <a:bodyPr/>
          <a:lstStyle/>
          <a:p>
            <a:pPr marL="457200" marR="0" lvl="1" indent="0" algn="l" defTabSz="914400" rtl="0" eaLnBrk="1" fontAlgn="auto" latinLnBrk="0" hangingPunct="1">
              <a:lnSpc>
                <a:spcPct val="90000"/>
              </a:lnSpc>
              <a:spcBef>
                <a:spcPts val="500"/>
              </a:spcBef>
              <a:spcAft>
                <a:spcPts val="0"/>
              </a:spcAft>
              <a:buClr>
                <a:srgbClr val="196B24">
                  <a:lumMod val="75000"/>
                </a:srgbClr>
              </a:buClr>
              <a:buSzTx/>
              <a:tabLst/>
              <a:defRPr/>
            </a:pPr>
            <a:r>
              <a:rPr kumimoji="0" lang="en-IL" b="1" i="0" u="none" strike="noStrike" kern="1200" cap="none" spc="0" normalizeH="0" baseline="0" noProof="0" dirty="0">
                <a:ln>
                  <a:noFill/>
                </a:ln>
                <a:solidFill>
                  <a:prstClr val="black"/>
                </a:solidFill>
                <a:effectLst/>
                <a:uLnTx/>
                <a:uFillTx/>
                <a:ea typeface="+mn-ea"/>
                <a:cs typeface="+mn-cs"/>
              </a:rPr>
              <a:t>Modified Slotted Aloha</a:t>
            </a:r>
            <a:endParaRPr kumimoji="0" lang="en-IL" sz="2000" b="1" i="0" u="none" strike="noStrike" kern="1200" cap="none" spc="0" normalizeH="0" baseline="0" noProof="0" dirty="0">
              <a:ln>
                <a:noFill/>
              </a:ln>
              <a:solidFill>
                <a:prstClr val="black"/>
              </a:solidFill>
              <a:effectLst/>
              <a:uLnTx/>
              <a:uFillTx/>
              <a:ea typeface="+mn-ea"/>
              <a:cs typeface="+mn-cs"/>
            </a:endParaRPr>
          </a:p>
          <a:p>
            <a:pPr marL="685800" marR="0" lvl="1" indent="-228600" algn="l" defTabSz="914400" rtl="0" eaLnBrk="1" fontAlgn="auto" latinLnBrk="0" hangingPunct="1">
              <a:lnSpc>
                <a:spcPct val="90000"/>
              </a:lnSpc>
              <a:spcBef>
                <a:spcPts val="500"/>
              </a:spcBef>
              <a:spcAft>
                <a:spcPts val="0"/>
              </a:spcAft>
              <a:buClr>
                <a:srgbClr val="FF0000"/>
              </a:buClr>
              <a:buSzTx/>
              <a:buFont typeface="System Font Regular"/>
              <a:buChar char="−"/>
              <a:tabLst/>
              <a:defRPr/>
            </a:pPr>
            <a:r>
              <a:rPr kumimoji="0" lang="en-IL" sz="2000" b="0" i="0" u="none" strike="noStrike" kern="1200" cap="none" spc="0" normalizeH="0" baseline="0" noProof="0" dirty="0">
                <a:ln>
                  <a:noFill/>
                </a:ln>
                <a:solidFill>
                  <a:prstClr val="black"/>
                </a:solidFill>
                <a:effectLst/>
                <a:uLnTx/>
                <a:uFillTx/>
                <a:ea typeface="+mn-ea"/>
                <a:cs typeface="+mn-cs"/>
              </a:rPr>
              <a:t>Tag needs to maintain slot boundary and count slots</a:t>
            </a:r>
          </a:p>
          <a:p>
            <a:pPr marL="685800" marR="0" lvl="1" indent="-228600" algn="l" defTabSz="914400" rtl="0" eaLnBrk="1" fontAlgn="auto" latinLnBrk="0" hangingPunct="1">
              <a:lnSpc>
                <a:spcPct val="90000"/>
              </a:lnSpc>
              <a:spcBef>
                <a:spcPts val="500"/>
              </a:spcBef>
              <a:spcAft>
                <a:spcPts val="0"/>
              </a:spcAft>
              <a:buClr>
                <a:srgbClr val="FF0000"/>
              </a:buClr>
              <a:buSzTx/>
              <a:buFont typeface="System Font Regular"/>
              <a:buChar char="−"/>
              <a:tabLst/>
              <a:defRPr/>
            </a:pPr>
            <a:r>
              <a:rPr kumimoji="0" lang="en-IL" sz="2000" b="0" i="0" u="none" strike="noStrike" kern="1200" cap="none" spc="0" normalizeH="0" baseline="0" noProof="0" dirty="0">
                <a:ln>
                  <a:noFill/>
                </a:ln>
                <a:solidFill>
                  <a:prstClr val="black"/>
                </a:solidFill>
                <a:effectLst/>
                <a:uLnTx/>
                <a:uFillTx/>
                <a:ea typeface="+mn-ea"/>
                <a:cs typeface="+mn-cs"/>
              </a:rPr>
              <a:t>More manag</a:t>
            </a:r>
            <a:r>
              <a:rPr kumimoji="0" lang="en-US" sz="2000" b="0" i="0" u="none" strike="noStrike" kern="1200" cap="none" spc="0" normalizeH="0" baseline="0" noProof="0" dirty="0">
                <a:ln>
                  <a:noFill/>
                </a:ln>
                <a:solidFill>
                  <a:prstClr val="black"/>
                </a:solidFill>
                <a:effectLst/>
                <a:uLnTx/>
                <a:uFillTx/>
                <a:ea typeface="+mn-ea"/>
                <a:cs typeface="+mn-cs"/>
              </a:rPr>
              <a:t>e</a:t>
            </a:r>
            <a:r>
              <a:rPr kumimoji="0" lang="en-IL" sz="2000" b="0" i="0" u="none" strike="noStrike" kern="1200" cap="none" spc="0" normalizeH="0" baseline="0" noProof="0" dirty="0">
                <a:ln>
                  <a:noFill/>
                </a:ln>
                <a:solidFill>
                  <a:prstClr val="black"/>
                </a:solidFill>
                <a:effectLst/>
                <a:uLnTx/>
                <a:uFillTx/>
                <a:ea typeface="+mn-ea"/>
                <a:cs typeface="+mn-cs"/>
              </a:rPr>
              <a:t>ment @ reader</a:t>
            </a:r>
          </a:p>
          <a:p>
            <a:pPr marL="685800" lvl="1" indent="-228600" defTabSz="914400" fontAlgn="auto">
              <a:lnSpc>
                <a:spcPct val="90000"/>
              </a:lnSpc>
              <a:spcAft>
                <a:spcPts val="0"/>
              </a:spcAft>
              <a:buClr>
                <a:srgbClr val="196B24">
                  <a:lumMod val="75000"/>
                </a:srgbClr>
              </a:buClr>
              <a:buSzTx/>
              <a:buFont typeface="Wingdings" pitchFamily="2" charset="2"/>
              <a:buChar char="ü"/>
              <a:defRPr/>
            </a:pPr>
            <a:r>
              <a:rPr lang="en-IL" sz="2000" kern="1200" dirty="0">
                <a:solidFill>
                  <a:prstClr val="black"/>
                </a:solidFill>
                <a:cs typeface="+mn-cs"/>
              </a:rPr>
              <a:t>Two receptions per tag transmission (Trigger+Ack)</a:t>
            </a:r>
          </a:p>
          <a:p>
            <a:pPr marL="800100" marR="0" lvl="1" indent="-3429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a:pPr>
            <a:r>
              <a:rPr lang="en-IL" sz="2000" kern="1200" dirty="0">
                <a:solidFill>
                  <a:prstClr val="black"/>
                </a:solidFill>
                <a:cs typeface="+mn-cs"/>
              </a:rPr>
              <a:t>Less consistent interference between neigboring readers/tags.</a:t>
            </a:r>
          </a:p>
          <a:p>
            <a:pPr marL="685800" marR="0" lvl="1" indent="-228600" algn="l" defTabSz="914400" rtl="0" eaLnBrk="1" fontAlgn="auto" latinLnBrk="0" hangingPunct="1">
              <a:lnSpc>
                <a:spcPct val="90000"/>
              </a:lnSpc>
              <a:spcBef>
                <a:spcPts val="500"/>
              </a:spcBef>
              <a:spcAft>
                <a:spcPts val="0"/>
              </a:spcAft>
              <a:buClr>
                <a:srgbClr val="196B24">
                  <a:lumMod val="75000"/>
                </a:srgbClr>
              </a:buClr>
              <a:buSzTx/>
              <a:buFont typeface="Wingdings" pitchFamily="2" charset="2"/>
              <a:buChar char="ü"/>
              <a:tabLst/>
              <a:defRPr/>
            </a:pPr>
            <a:r>
              <a:rPr kumimoji="0" lang="en-IL" sz="2000" b="0" i="0" u="none" strike="noStrike" kern="1200" cap="none" spc="0" normalizeH="0" baseline="0" noProof="0" dirty="0">
                <a:ln>
                  <a:noFill/>
                </a:ln>
                <a:solidFill>
                  <a:prstClr val="black"/>
                </a:solidFill>
                <a:effectLst/>
                <a:uLnTx/>
                <a:uFillTx/>
                <a:latin typeface="Times New Roman"/>
                <a:ea typeface="MS Gothic"/>
                <a:cs typeface="+mn-cs"/>
              </a:rPr>
              <a:t>Single reader: No contensions between the reader &amp; tags</a:t>
            </a:r>
          </a:p>
          <a:p>
            <a:pPr marL="685800" marR="0" lvl="1" indent="-228600" algn="l" defTabSz="914400" rtl="0" eaLnBrk="1" fontAlgn="auto" latinLnBrk="0" hangingPunct="1">
              <a:lnSpc>
                <a:spcPct val="90000"/>
              </a:lnSpc>
              <a:spcBef>
                <a:spcPts val="500"/>
              </a:spcBef>
              <a:spcAft>
                <a:spcPts val="0"/>
              </a:spcAft>
              <a:buClr>
                <a:srgbClr val="196B24">
                  <a:lumMod val="75000"/>
                </a:srgbClr>
              </a:buClr>
              <a:buSzTx/>
              <a:buFont typeface="Wingdings" pitchFamily="2" charset="2"/>
              <a:buChar char="ü"/>
              <a:tabLst/>
              <a:defRPr/>
            </a:pPr>
            <a:r>
              <a:rPr lang="en-IL" sz="2000" kern="1200" dirty="0">
                <a:solidFill>
                  <a:prstClr val="black"/>
                </a:solidFill>
                <a:latin typeface="Times New Roman"/>
                <a:ea typeface="MS Gothic"/>
                <a:cs typeface="+mn-cs"/>
              </a:rPr>
              <a:t>Single reader: No interference from in-band tags – only collisions</a:t>
            </a:r>
            <a:endParaRPr kumimoji="0" lang="en-IL" sz="2000" b="0" i="0" u="none" strike="noStrike" kern="1200" cap="none" spc="0" normalizeH="0" baseline="0" noProof="0" dirty="0">
              <a:ln>
                <a:noFill/>
              </a:ln>
              <a:solidFill>
                <a:prstClr val="black"/>
              </a:solidFill>
              <a:effectLst/>
              <a:uLnTx/>
              <a:uFillTx/>
              <a:latin typeface="Times New Roman"/>
              <a:ea typeface="MS Gothic"/>
              <a:cs typeface="+mn-cs"/>
            </a:endParaRPr>
          </a:p>
          <a:p>
            <a:pPr marL="800100" marR="0" lvl="1" indent="-342900" algn="l" defTabSz="914400" rtl="0" eaLnBrk="1" fontAlgn="auto" latinLnBrk="0" hangingPunct="1">
              <a:lnSpc>
                <a:spcPct val="90000"/>
              </a:lnSpc>
              <a:spcBef>
                <a:spcPts val="500"/>
              </a:spcBef>
              <a:spcAft>
                <a:spcPts val="0"/>
              </a:spcAft>
              <a:buClr>
                <a:srgbClr val="000000"/>
              </a:buClr>
              <a:buSzTx/>
              <a:buFont typeface="Arial" panose="020B0604020202020204" pitchFamily="34" charset="0"/>
              <a:buChar char="•"/>
              <a:tabLst/>
              <a:defRPr/>
            </a:pPr>
            <a:r>
              <a:rPr kumimoji="0" lang="en-IL" sz="2000" b="0" i="0" u="none" strike="noStrike" kern="1200" cap="none" spc="0" normalizeH="0" baseline="0" noProof="0" dirty="0">
                <a:ln>
                  <a:noFill/>
                </a:ln>
                <a:solidFill>
                  <a:prstClr val="black"/>
                </a:solidFill>
                <a:effectLst/>
                <a:uLnTx/>
                <a:uFillTx/>
                <a:latin typeface="Times New Roman"/>
                <a:ea typeface="MS Gothic"/>
                <a:cs typeface="+mn-cs"/>
              </a:rPr>
              <a:t>FDM/CDM extendable</a:t>
            </a:r>
          </a:p>
          <a:p>
            <a:pPr marL="457200" marR="0" lvl="1" indent="0" algn="l" defTabSz="914400" rtl="0" eaLnBrk="1" fontAlgn="auto" latinLnBrk="0" hangingPunct="1">
              <a:lnSpc>
                <a:spcPct val="90000"/>
              </a:lnSpc>
              <a:spcBef>
                <a:spcPts val="500"/>
              </a:spcBef>
              <a:spcAft>
                <a:spcPts val="0"/>
              </a:spcAft>
              <a:buClr>
                <a:srgbClr val="FF0000"/>
              </a:buClr>
              <a:buSzTx/>
              <a:tabLst/>
              <a:defRPr/>
            </a:pPr>
            <a:endParaRPr kumimoji="0" lang="en-IL" sz="2000" b="0" i="0" u="none" strike="noStrike" kern="1200" cap="none" spc="0" normalizeH="0" baseline="0" noProof="0" dirty="0">
              <a:ln>
                <a:noFill/>
              </a:ln>
              <a:solidFill>
                <a:prstClr val="black"/>
              </a:solidFill>
              <a:effectLst/>
              <a:uLnTx/>
              <a:uFillTx/>
              <a:ea typeface="+mn-ea"/>
              <a:cs typeface="+mn-cs"/>
            </a:endParaRPr>
          </a:p>
          <a:p>
            <a:pPr marL="685800" marR="0" lvl="1" indent="-228600" algn="l" defTabSz="914400" rtl="0" eaLnBrk="1" fontAlgn="auto" latinLnBrk="0" hangingPunct="1">
              <a:lnSpc>
                <a:spcPct val="90000"/>
              </a:lnSpc>
              <a:spcBef>
                <a:spcPts val="500"/>
              </a:spcBef>
              <a:spcAft>
                <a:spcPts val="0"/>
              </a:spcAft>
              <a:buClr>
                <a:srgbClr val="FF0000"/>
              </a:buClr>
              <a:buSzTx/>
              <a:buFont typeface="System Font Regular"/>
              <a:buChar char="−"/>
              <a:tabLst/>
              <a:defRPr/>
            </a:pPr>
            <a:endParaRPr kumimoji="0" lang="en-IL" sz="2000" b="0" i="0" u="none" strike="noStrike" kern="1200" cap="none" spc="0" normalizeH="0" baseline="0" noProof="0" dirty="0">
              <a:ln>
                <a:noFill/>
              </a:ln>
              <a:solidFill>
                <a:prstClr val="black"/>
              </a:solidFill>
              <a:effectLst/>
              <a:uLnTx/>
              <a:uFillTx/>
              <a:ea typeface="+mn-ea"/>
              <a:cs typeface="+mn-cs"/>
            </a:endParaRPr>
          </a:p>
          <a:p>
            <a:endParaRPr lang="en-IL" dirty="0"/>
          </a:p>
        </p:txBody>
      </p:sp>
      <p:sp>
        <p:nvSpPr>
          <p:cNvPr id="4" name="Date Placeholder 3">
            <a:extLst>
              <a:ext uri="{FF2B5EF4-FFF2-40B4-BE49-F238E27FC236}">
                <a16:creationId xmlns:a16="http://schemas.microsoft.com/office/drawing/2014/main" id="{20ABAA98-1DDA-65B4-B436-3B95436B036E}"/>
              </a:ext>
            </a:extLst>
          </p:cNvPr>
          <p:cNvSpPr>
            <a:spLocks noGrp="1"/>
          </p:cNvSpPr>
          <p:nvPr>
            <p:ph type="dt" idx="10"/>
          </p:nvPr>
        </p:nvSpPr>
        <p:spPr/>
        <p:txBody>
          <a:bodyPr/>
          <a:lstStyle/>
          <a:p>
            <a:r>
              <a:rPr lang="en-US"/>
              <a:t>March 2025</a:t>
            </a:r>
            <a:endParaRPr lang="en-GB"/>
          </a:p>
        </p:txBody>
      </p:sp>
      <p:sp>
        <p:nvSpPr>
          <p:cNvPr id="5" name="Footer Placeholder 4">
            <a:extLst>
              <a:ext uri="{FF2B5EF4-FFF2-40B4-BE49-F238E27FC236}">
                <a16:creationId xmlns:a16="http://schemas.microsoft.com/office/drawing/2014/main" id="{34FA0A22-E4BD-6721-58DA-DCB183863FAE}"/>
              </a:ext>
            </a:extLst>
          </p:cNvPr>
          <p:cNvSpPr>
            <a:spLocks noGrp="1"/>
          </p:cNvSpPr>
          <p:nvPr>
            <p:ph type="ftr" idx="11"/>
          </p:nvPr>
        </p:nvSpPr>
        <p:spPr/>
        <p:txBody>
          <a:bodyPr/>
          <a:lstStyle/>
          <a:p>
            <a:r>
              <a:rPr lang="en-GB"/>
              <a:t>Amichai Sanderovich, Wiliot</a:t>
            </a:r>
            <a:endParaRPr lang="en-GB" dirty="0"/>
          </a:p>
        </p:txBody>
      </p:sp>
      <p:sp>
        <p:nvSpPr>
          <p:cNvPr id="6" name="Slide Number Placeholder 5">
            <a:extLst>
              <a:ext uri="{FF2B5EF4-FFF2-40B4-BE49-F238E27FC236}">
                <a16:creationId xmlns:a16="http://schemas.microsoft.com/office/drawing/2014/main" id="{A2D7BAAC-6E64-F977-9D09-346B53E27073}"/>
              </a:ext>
            </a:extLst>
          </p:cNvPr>
          <p:cNvSpPr>
            <a:spLocks noGrp="1"/>
          </p:cNvSpPr>
          <p:nvPr>
            <p:ph type="sldNum" idx="12"/>
          </p:nvPr>
        </p:nvSpPr>
        <p:spPr/>
        <p:txBody>
          <a:bodyPr/>
          <a:lstStyle/>
          <a:p>
            <a:r>
              <a:rPr lang="en-GB"/>
              <a:t>Slide </a:t>
            </a:r>
            <a:fld id="{DC83D890-10BB-4905-98E9-EC5FFEC1B9BB}" type="slidenum">
              <a:rPr lang="en-GB"/>
              <a:pPr/>
              <a:t>9</a:t>
            </a:fld>
            <a:endParaRPr lang="en-GB"/>
          </a:p>
        </p:txBody>
      </p:sp>
    </p:spTree>
    <p:extLst>
      <p:ext uri="{BB962C8B-B14F-4D97-AF65-F5344CB8AC3E}">
        <p14:creationId xmlns:p14="http://schemas.microsoft.com/office/powerpoint/2010/main" val="21009077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21855</TotalTime>
  <Words>1923</Words>
  <Application>Microsoft Macintosh PowerPoint</Application>
  <PresentationFormat>Widescreen</PresentationFormat>
  <Paragraphs>356</Paragraphs>
  <Slides>19</Slides>
  <Notes>6</Notes>
  <HiddenSlides>5</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 Unicode MS</vt:lpstr>
      <vt:lpstr>Aptos Narrow</vt:lpstr>
      <vt:lpstr>Arial</vt:lpstr>
      <vt:lpstr>System Font Regular</vt:lpstr>
      <vt:lpstr>Times New Roman</vt:lpstr>
      <vt:lpstr>Wingdings</vt:lpstr>
      <vt:lpstr>Office Theme</vt:lpstr>
      <vt:lpstr>Document</vt:lpstr>
      <vt:lpstr>Slotted vs Pure Aloha for Active Transmitter AMP Use Cases </vt:lpstr>
      <vt:lpstr>Abstract</vt:lpstr>
      <vt:lpstr>AMP non AP Active TX STAs (AAMP)</vt:lpstr>
      <vt:lpstr>Contentions Deferral With 102-104 Tags</vt:lpstr>
      <vt:lpstr>Pure and Slotted Aloha Access</vt:lpstr>
      <vt:lpstr>Modification of Slotted Aloha Access</vt:lpstr>
      <vt:lpstr>DL/UL Rates Impact Example</vt:lpstr>
      <vt:lpstr>Pure vs Slotted Aloha</vt:lpstr>
      <vt:lpstr>Modified Slotted Aloha</vt:lpstr>
      <vt:lpstr>Simulation of Pure vs Slotted Aloha on Examplary Scenarios</vt:lpstr>
      <vt:lpstr>Simulation of Modified Slotted Aloha</vt:lpstr>
      <vt:lpstr>Results of A Small Scenrio with Interference </vt:lpstr>
      <vt:lpstr>Slot vs Non-Slot</vt:lpstr>
      <vt:lpstr>Results of A Dense Small Scenrio with Interference </vt:lpstr>
      <vt:lpstr>Results of Large Scenario With no OOB Interference</vt:lpstr>
      <vt:lpstr>Results of Dense Scenario With no OOB Interference</vt:lpstr>
      <vt:lpstr>Summary</vt:lpstr>
      <vt:lpstr>References</vt:lpstr>
      <vt:lpstr>SP 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Slotted vs Pure Aloha for Active Transmitter AMP Use Cases </dc:title>
  <dc:subject/>
  <dc:creator>Amichai Senderovich</dc:creator>
  <cp:keywords/>
  <dc:description/>
  <cp:lastModifiedBy>Amichai Senderovich</cp:lastModifiedBy>
  <cp:revision>1</cp:revision>
  <cp:lastPrinted>1601-01-01T00:00:00Z</cp:lastPrinted>
  <dcterms:created xsi:type="dcterms:W3CDTF">2025-02-16T15:25:27Z</dcterms:created>
  <dcterms:modified xsi:type="dcterms:W3CDTF">2025-03-12T20:49:39Z</dcterms:modified>
  <cp:category/>
</cp:coreProperties>
</file>