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6" r:id="rId5"/>
    <p:sldId id="265" r:id="rId6"/>
    <p:sldId id="263" r:id="rId7"/>
    <p:sldId id="267" r:id="rId8"/>
    <p:sldId id="275" r:id="rId9"/>
    <p:sldId id="272" r:id="rId10"/>
    <p:sldId id="274" r:id="rId11"/>
    <p:sldId id="270" r:id="rId12"/>
    <p:sldId id="264" r:id="rId13"/>
    <p:sldId id="271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3D9910-5D76-A444-9C46-AAF8BA7E9021}" v="162" dt="2025-02-25T10:33:25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0" autoAdjust="0"/>
    <p:restoredTop sz="94660"/>
  </p:normalViewPr>
  <p:slideViewPr>
    <p:cSldViewPr>
      <p:cViewPr>
        <p:scale>
          <a:sx n="126" d="100"/>
          <a:sy n="126" d="100"/>
        </p:scale>
        <p:origin x="1576" y="5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802.11-25/0252r0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802.11-25/0252r0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802.11-25/0252r0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5400" y="469900"/>
            <a:ext cx="10945216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Slotted vs Pure Aloha for Active Transmitter AMP Use Cases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2025-02-25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462500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02902-68DC-4A80-3AD6-E268B7AD8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20518-D5F1-BC7C-3FF2-C01AF3F44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Results</a:t>
            </a:r>
            <a:r>
              <a:rPr lang="en-US" dirty="0"/>
              <a:t> of Dense Scenario With no OOB Interference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2EF8A-86BF-95EF-83AE-57C15C950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10,000 tags across 50m</a:t>
            </a:r>
            <a:r>
              <a:rPr lang="en-IL" baseline="30000" dirty="0"/>
              <a:t>2 </a:t>
            </a:r>
            <a:r>
              <a:rPr lang="en-IL" dirty="0"/>
              <a:t> region + 15,000 interfering tags outside region - but no out-of-band interference and using high rates (1Mbps DL, 4Mbps UL)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1EA221-5CB3-0E39-2302-CE189BBC92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BD922-2B1B-33D8-E794-A552E2672F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C3972D-546D-9343-7D7E-EFE9BBCC42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1A406F-1FD5-1D5F-23BC-055FDF908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943913"/>
              </p:ext>
            </p:extLst>
          </p:nvPr>
        </p:nvGraphicFramePr>
        <p:xfrm>
          <a:off x="929217" y="2924944"/>
          <a:ext cx="949504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3573033652"/>
                    </a:ext>
                  </a:extLst>
                </a:gridCol>
                <a:gridCol w="2729633">
                  <a:extLst>
                    <a:ext uri="{9D8B030D-6E8A-4147-A177-3AD203B41FA5}">
                      <a16:colId xmlns:a16="http://schemas.microsoft.com/office/drawing/2014/main" val="3872323594"/>
                    </a:ext>
                  </a:extLst>
                </a:gridCol>
                <a:gridCol w="3165016">
                  <a:extLst>
                    <a:ext uri="{9D8B030D-6E8A-4147-A177-3AD203B41FA5}">
                      <a16:colId xmlns:a16="http://schemas.microsoft.com/office/drawing/2014/main" val="1116794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Pure Aloha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Slotted Aloha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497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Successful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95.1%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789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Comm+Energizing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7.7s+0.1s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8.9s+0.1s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#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1888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2194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0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TXOP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4.07ms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4.07ms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647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Average # tag transmissions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4.35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2.91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39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Collisions with other tags + 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12.7%+6.8%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16.6%+0%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68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845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341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4A7CF-EFEB-02DE-2445-F274A5FE2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BA8E2-30E1-56C5-640B-BC81A796D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presented Pure Aloha and Slotted Aloha access approaches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Advantages and disadvantages of each were considered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Simulation results of both approaches over active transmitter AMP devices were presented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From network simulations under current parameters assumptions - it appears slotted Aloha provides marginal advantages while adding requirements and complexities to the tag and reader implementations.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7CB7A4-D0EE-6919-9912-5A4EB9FCC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03929-CC21-99A2-8100-49A69AC70A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0D5F7A-D127-ECD0-7388-E074E4E34C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407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/>
              <a:t>[1] 11-25/0031r0 Trigger based multiple access for AMP, OPPO</a:t>
            </a:r>
          </a:p>
          <a:p>
            <a:r>
              <a:rPr lang="en-US" altLang="zh-CN" b="0" dirty="0"/>
              <a:t>[2] 11-24/1776r1, multiple access mechanisms for amp, OPPO</a:t>
            </a:r>
          </a:p>
          <a:p>
            <a:r>
              <a:rPr lang="en-US" b="0" dirty="0"/>
              <a:t>[3] 11-24/1806r0, AMP time-based channel access for active tags, Huawei</a:t>
            </a:r>
          </a:p>
          <a:p>
            <a:r>
              <a:rPr lang="en-US" b="0" dirty="0"/>
              <a:t>[4] 11-25-0046r0, Channel access for Active Tx non-AP AMP STAs, Huawei</a:t>
            </a:r>
          </a:p>
          <a:p>
            <a:r>
              <a:rPr lang="en-US" b="0" dirty="0"/>
              <a:t>[5] 11-24/1537r2, Wireless connectivity challenges for AMP only IoT devices under 802.11 specification, </a:t>
            </a:r>
            <a:r>
              <a:rPr lang="en-US" b="0" dirty="0" err="1"/>
              <a:t>Wiliot</a:t>
            </a:r>
            <a:endParaRPr lang="en-US" b="0" dirty="0"/>
          </a:p>
          <a:p>
            <a:endParaRPr lang="en-US" dirty="0"/>
          </a:p>
          <a:p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C469E-B585-77A1-A49A-5E319320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7E004-7FE7-B40C-BB70-F0A80690F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Do you agree to consider Pure Aloha as one of the access approaches in 802.11bp for AMP non-AP STAs?</a:t>
            </a:r>
          </a:p>
          <a:p>
            <a:endParaRPr lang="en-IL" dirty="0"/>
          </a:p>
          <a:p>
            <a:endParaRPr lang="en-IL" dirty="0"/>
          </a:p>
          <a:p>
            <a:r>
              <a:rPr lang="en-IL" dirty="0"/>
              <a:t>Y:</a:t>
            </a:r>
          </a:p>
          <a:p>
            <a:r>
              <a:rPr lang="en-IL" dirty="0"/>
              <a:t>N:</a:t>
            </a:r>
          </a:p>
          <a:p>
            <a:r>
              <a:rPr lang="en-IL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33E7C-9501-3792-A1CB-C9E1979B52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91F0A-0B13-297B-44D6-58ED117F57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C9B7DD-B2C6-CC72-2B11-D1A3E201F0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0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contributions [1-4] have presented TDM with slotted Aloha as the main access procedure for AMP STAs. We would like to consider also pure Aloha option as an access procedure – mainly due to its simplicity and robustness.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AMP non AP Active TX STAs (AAMP)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It was presented </a:t>
            </a:r>
            <a:r>
              <a:rPr lang="en-GB" dirty="0">
                <a:solidFill>
                  <a:schemeClr val="tx1"/>
                </a:solidFill>
              </a:rPr>
              <a:t>[5] </a:t>
            </a:r>
            <a:r>
              <a:rPr lang="en-GB" dirty="0"/>
              <a:t>that the receiver of the AMP non AP STA is expected to be ultra-low power and ultra-simple.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As such, it is not expected to have a channel filter or sophisticated interference cancelling mechanisms – unlike the AMP reader which is expected to have a good channel filter as well as a good gain control and good low noise amplifiers.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Since this is the case, the receiver in the AAMP is expected to get interfered from all 2.4 channels, as well as from many internal noises.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Thus it should be expected to work with high PER of 10%-90% [90% means that 1 in 10 packets is correctly received], even in relative high SNR.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8B4CD-69C4-777E-8DCF-880F6EC4A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266" y="606425"/>
            <a:ext cx="10361084" cy="1065213"/>
          </a:xfrm>
        </p:spPr>
        <p:txBody>
          <a:bodyPr/>
          <a:lstStyle/>
          <a:p>
            <a:r>
              <a:rPr lang="en-IL" dirty="0"/>
              <a:t>Pure and Slotted Aloha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4C128-724A-E538-5381-3638EB0B69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428717"/>
            <a:ext cx="6651640" cy="2023863"/>
          </a:xfrm>
        </p:spPr>
        <p:txBody>
          <a:bodyPr/>
          <a:lstStyle/>
          <a:p>
            <a:pPr marL="0" indent="0"/>
            <a:r>
              <a:rPr lang="en-IL" dirty="0"/>
              <a:t>Slotted Aloha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b="0" dirty="0"/>
              <a:t>Allows transmission only within slot boundery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b="0" dirty="0"/>
              <a:t>Slots are indicated by slot indications as transmitted by reader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b="0" dirty="0"/>
              <a:t>TX/RX synchronization between reader and STAs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b="0" dirty="0"/>
              <a:t>Each STA randomly selects a slot [# slots from trigger]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b="0" dirty="0"/>
              <a:t>STAs can not detect TX from other STAs</a:t>
            </a:r>
          </a:p>
          <a:p>
            <a:pPr>
              <a:buFont typeface="Arial" panose="020B0604020202020204" pitchFamily="34" charset="0"/>
              <a:buChar char="•"/>
            </a:pPr>
            <a:endParaRPr lang="en-IL" sz="2000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04C86-2411-7551-E6D7-D00F7B8BC3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AC01A-0F34-42E0-204B-79D63F12C2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45D5A1-B1F1-A0ED-0A57-B0F9FADD1A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FE5C1E4-46CE-131B-B59F-C7DF9804F288}"/>
              </a:ext>
            </a:extLst>
          </p:cNvPr>
          <p:cNvSpPr txBox="1">
            <a:spLocks/>
          </p:cNvSpPr>
          <p:nvPr/>
        </p:nvSpPr>
        <p:spPr bwMode="auto">
          <a:xfrm>
            <a:off x="695400" y="4213449"/>
            <a:ext cx="5901679" cy="2023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IL" kern="0" dirty="0"/>
              <a:t>Pure Aloha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b="0" kern="0" dirty="0"/>
              <a:t>Trigger frame sets TXOP limit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b="0" kern="0" dirty="0"/>
              <a:t>Each STA transmits with random backoff (with arbitrary time units) during time from trigger to TXOP end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b="0" dirty="0"/>
              <a:t>STAs can not detect TX from other STAs</a:t>
            </a:r>
          </a:p>
          <a:p>
            <a:pPr>
              <a:buFont typeface="Arial" panose="020B0604020202020204" pitchFamily="34" charset="0"/>
              <a:buChar char="•"/>
            </a:pPr>
            <a:endParaRPr lang="en-IL" sz="2000" b="0" dirty="0"/>
          </a:p>
          <a:p>
            <a:pPr>
              <a:buFont typeface="Arial" panose="020B0604020202020204" pitchFamily="34" charset="0"/>
              <a:buChar char="•"/>
            </a:pPr>
            <a:endParaRPr lang="en-IL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IL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IL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</p:txBody>
      </p:sp>
      <p:pic>
        <p:nvPicPr>
          <p:cNvPr id="5126" name="Picture 6">
            <a:extLst>
              <a:ext uri="{FF2B5EF4-FFF2-40B4-BE49-F238E27FC236}">
                <a16:creationId xmlns:a16="http://schemas.microsoft.com/office/drawing/2014/main" id="{C5F75152-B2E3-66C3-D7A0-28DEBDB59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829" y="1747038"/>
            <a:ext cx="5116728" cy="440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062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EC10-9F05-EB1D-E992-7C9DB7C4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163" y="377824"/>
            <a:ext cx="10361084" cy="1065213"/>
          </a:xfrm>
        </p:spPr>
        <p:txBody>
          <a:bodyPr/>
          <a:lstStyle/>
          <a:p>
            <a:r>
              <a:rPr lang="en-IL" dirty="0"/>
              <a:t>DL/UL Rates Impact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AF791-10EF-1686-14CD-1503C18E5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10817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The agreed rates AAMP for DL were 0.25 and 1Mbps, while the agreed rates for the UL were 0.25,1,4Mbps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IL" dirty="0"/>
              <a:t>or 48 bits inventory command and 112 bits replied payload, we get the following timing parameters (all STAs use the same MCS)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TX/RX switch times=10us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Example 1: UL=1Mbps, DL=0.25Mbps: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UL Transmission + DL Ack = 284us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Slot indication + UL Transmission + DL Ack = 448us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4ms TXOP = 12 net UL+Ack or 7 slots separated by slot indication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Example 2: UL=4Mbps, DL=1Mbps: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UL Transmission + DL Ack = 95us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Slot indication + UL Transmission + DL Ack = 160us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4ms TXOP = 31.7 net non-overlapped transmissions or 20 slots separated by slot indication</a:t>
            </a:r>
            <a:br>
              <a:rPr lang="en-IL" dirty="0"/>
            </a:br>
            <a:r>
              <a:rPr lang="en-IL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B1BFAF-8555-702D-D000-F43CEDFE641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0E1AF-A8B6-3525-3193-C473168890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C5178D7-E7ED-E0FE-AB27-DFE7CC12C4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DD3A31E-7A22-6F10-329D-6B7338E5ED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005333"/>
              </p:ext>
            </p:extLst>
          </p:nvPr>
        </p:nvGraphicFramePr>
        <p:xfrm>
          <a:off x="6888088" y="2818631"/>
          <a:ext cx="5097636" cy="1114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3129694616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16842236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296257958"/>
                    </a:ext>
                  </a:extLst>
                </a:gridCol>
                <a:gridCol w="777156">
                  <a:extLst>
                    <a:ext uri="{9D8B030D-6E8A-4147-A177-3AD203B41FA5}">
                      <a16:colId xmlns:a16="http://schemas.microsoft.com/office/drawing/2014/main" val="384373908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DL-ack/slot Ind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DL-trigger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UL - data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682919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bits [payload+SIG+SYNC]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400" u="none" strike="noStrike">
                          <a:effectLst/>
                        </a:rPr>
                        <a:t>33</a:t>
                      </a:r>
                      <a:endParaRPr lang="en-IL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400" u="none" strike="noStrike">
                          <a:effectLst/>
                        </a:rPr>
                        <a:t>80</a:t>
                      </a:r>
                      <a:endParaRPr lang="en-IL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400" u="none" strike="noStrike" dirty="0">
                          <a:effectLst/>
                        </a:rPr>
                        <a:t>120</a:t>
                      </a:r>
                      <a:endParaRPr lang="en-IL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847425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Rate=0.25Mbps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164us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352us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480us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278300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Rate=1Mbps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65us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112us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120us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21245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Rate=4Mbps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IL" sz="14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1130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54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774DD9B-3FC9-730B-0C01-F887DA596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575" y="491579"/>
            <a:ext cx="10361084" cy="1065213"/>
          </a:xfrm>
        </p:spPr>
        <p:txBody>
          <a:bodyPr/>
          <a:lstStyle/>
          <a:p>
            <a:r>
              <a:rPr lang="en-IL" dirty="0"/>
              <a:t>Pure vs Slotted Aloha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157070-038B-E0F8-FE28-B937C64EA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03909"/>
            <a:ext cx="6738871" cy="4113213"/>
          </a:xfrm>
        </p:spPr>
        <p:txBody>
          <a:bodyPr/>
          <a:lstStyle/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tabLst/>
              <a:defRPr/>
            </a:pPr>
            <a:r>
              <a:rPr kumimoji="0" lang="en-IL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Slotted Aloha</a:t>
            </a:r>
            <a:endParaRPr kumimoji="0" lang="en-IL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Tag needs to maintain slot boundary and count slots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More manag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e</a:t>
            </a: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ment @ reader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At least 3-5 receptions per tag tranmission (Trigger+slotInd+Ack) – higher energy requitement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r>
              <a:rPr lang="en-IL" sz="2000" kern="1200" dirty="0">
                <a:solidFill>
                  <a:prstClr val="black"/>
                </a:solidFill>
                <a:cs typeface="+mn-cs"/>
              </a:rPr>
              <a:t>Consistent interference between neigboring readers/tags: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endParaRPr lang="en-IL" sz="2000" kern="1200" dirty="0">
              <a:solidFill>
                <a:prstClr val="black"/>
              </a:solidFill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endParaRPr lang="en-IL" sz="2000" kern="1200" dirty="0">
              <a:solidFill>
                <a:prstClr val="black"/>
              </a:solidFill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endParaRPr kumimoji="0" lang="en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endParaRPr lang="en-IL" sz="2000" kern="1200" dirty="0">
              <a:solidFill>
                <a:prstClr val="black"/>
              </a:solidFill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endParaRPr lang="en-IL" sz="2000" kern="1200" dirty="0">
              <a:solidFill>
                <a:prstClr val="black"/>
              </a:solidFill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Single reader: No contensions between the reader &amp; tags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tabLst/>
              <a:defRPr/>
            </a:pPr>
            <a:r>
              <a:rPr lang="en-IL" sz="2000" kern="1200" dirty="0">
                <a:solidFill>
                  <a:prstClr val="black"/>
                </a:solidFill>
                <a:latin typeface="Times New Roman"/>
                <a:ea typeface="MS Gothic"/>
                <a:cs typeface="+mn-cs"/>
              </a:rPr>
              <a:t>Single reader: No interference from in-band tags – only collisions</a:t>
            </a:r>
            <a:endParaRPr kumimoji="0" lang="en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FDM/CDM extendable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tabLst/>
              <a:defRPr/>
            </a:pPr>
            <a:endParaRPr kumimoji="0" lang="en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endParaRPr kumimoji="0" lang="en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endParaRPr lang="en-IL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411843B-E0B3-ACCA-A190-38ECE90CF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2640" y="1416381"/>
            <a:ext cx="6109360" cy="4113213"/>
          </a:xfrm>
        </p:spPr>
        <p:txBody>
          <a:bodyPr/>
          <a:lstStyle/>
          <a:p>
            <a:r>
              <a:rPr lang="en-IL" sz="2400" dirty="0"/>
              <a:t>		Pure Aloha</a:t>
            </a:r>
          </a:p>
          <a:p>
            <a:pPr marL="685800" lvl="1" indent="-22860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defRPr/>
            </a:pP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No need to maintain slot boundaries or count slots – just TXOP</a:t>
            </a:r>
          </a:p>
          <a:p>
            <a:pPr marL="685800" lvl="1" indent="-22860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defRPr/>
            </a:pPr>
            <a:r>
              <a:rPr lang="en-IL" sz="2000" kern="1200" dirty="0">
                <a:solidFill>
                  <a:prstClr val="black"/>
                </a:solidFill>
                <a:cs typeface="+mn-cs"/>
              </a:rPr>
              <a:t>No slot manag</a:t>
            </a:r>
            <a:r>
              <a:rPr lang="en-US" sz="2000" kern="1200" dirty="0">
                <a:solidFill>
                  <a:prstClr val="black"/>
                </a:solidFill>
                <a:cs typeface="+mn-cs"/>
              </a:rPr>
              <a:t>e</a:t>
            </a:r>
            <a:r>
              <a:rPr lang="en-IL" sz="2000" kern="1200" dirty="0">
                <a:solidFill>
                  <a:prstClr val="black"/>
                </a:solidFill>
                <a:cs typeface="+mn-cs"/>
              </a:rPr>
              <a:t>ment in reader</a:t>
            </a:r>
            <a:endParaRPr kumimoji="0" lang="en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685800" lvl="1" indent="-22860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defRPr/>
            </a:pPr>
            <a:r>
              <a:rPr lang="en-IL" sz="2000" kern="1200" dirty="0">
                <a:solidFill>
                  <a:prstClr val="black"/>
                </a:solidFill>
                <a:cs typeface="+mn-cs"/>
              </a:rPr>
              <a:t>Two receptions per tag transmission (Trigger+Ack)</a:t>
            </a:r>
          </a:p>
          <a:p>
            <a:pPr marL="685800" lvl="1" indent="-22860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defRPr/>
            </a:pPr>
            <a:r>
              <a:rPr lang="en-IL" sz="2000" kern="1200" dirty="0">
                <a:solidFill>
                  <a:prstClr val="black"/>
                </a:solidFill>
                <a:cs typeface="+mn-cs"/>
              </a:rPr>
              <a:t>Non-cosistant interference from Multi-readers:</a:t>
            </a:r>
          </a:p>
          <a:p>
            <a:pPr marL="685800" lvl="1" indent="-22860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defRPr/>
            </a:pPr>
            <a:endParaRPr lang="en-IL" sz="2000" kern="1200" dirty="0">
              <a:solidFill>
                <a:prstClr val="black"/>
              </a:solidFill>
              <a:cs typeface="+mn-cs"/>
            </a:endParaRPr>
          </a:p>
          <a:p>
            <a:pPr marL="685800" lvl="1" indent="-22860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defRPr/>
            </a:pPr>
            <a:endParaRPr kumimoji="0" lang="en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685800" lvl="1" indent="-22860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defRPr/>
            </a:pPr>
            <a:endParaRPr lang="en-IL" sz="2000" kern="1200" dirty="0">
              <a:solidFill>
                <a:prstClr val="black"/>
              </a:solidFill>
              <a:cs typeface="+mn-cs"/>
            </a:endParaRPr>
          </a:p>
          <a:p>
            <a:pPr marL="457200" lvl="1" indent="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defRPr/>
            </a:pPr>
            <a:endParaRPr lang="en-IL" sz="2000" kern="1200" dirty="0">
              <a:solidFill>
                <a:prstClr val="black"/>
              </a:solidFill>
              <a:cs typeface="+mn-cs"/>
            </a:endParaRPr>
          </a:p>
          <a:p>
            <a:pPr marL="685800" lvl="1" indent="-22860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buFont typeface="Wingdings" pitchFamily="2" charset="2"/>
              <a:buChar char="ü"/>
              <a:defRPr/>
            </a:pPr>
            <a:endParaRPr lang="en-IL" sz="2000" kern="1200" dirty="0">
              <a:solidFill>
                <a:prstClr val="black"/>
              </a:solidFill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Tx/>
              <a:buFont typeface="System Font Regular"/>
              <a:buChar char="−"/>
              <a:tabLst/>
              <a:defRPr/>
            </a:pP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Single reader: Contensions from the reader &amp; other tags </a:t>
            </a:r>
            <a:endParaRPr kumimoji="0" lang="en-I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FDM/CDM extendable</a:t>
            </a:r>
          </a:p>
          <a:p>
            <a:pPr marL="457200" lvl="1" indent="0" defTabSz="914400" fontAlgn="auto">
              <a:lnSpc>
                <a:spcPct val="90000"/>
              </a:lnSpc>
              <a:spcAft>
                <a:spcPts val="0"/>
              </a:spcAft>
              <a:buClr>
                <a:srgbClr val="196B24">
                  <a:lumMod val="75000"/>
                </a:srgbClr>
              </a:buClr>
              <a:buSzTx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8FD433-8819-41F2-C351-2ED2C325EE43}"/>
              </a:ext>
            </a:extLst>
          </p:cNvPr>
          <p:cNvSpPr txBox="1"/>
          <p:nvPr/>
        </p:nvSpPr>
        <p:spPr>
          <a:xfrm>
            <a:off x="5609130" y="4614022"/>
            <a:ext cx="1744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600" dirty="0">
                <a:solidFill>
                  <a:schemeClr val="tx1"/>
                </a:solidFill>
              </a:rPr>
              <a:t>Examplary capture</a:t>
            </a:r>
          </a:p>
        </p:txBody>
      </p:sp>
      <p:pic>
        <p:nvPicPr>
          <p:cNvPr id="7184" name="Picture 16">
            <a:extLst>
              <a:ext uri="{FF2B5EF4-FFF2-40B4-BE49-F238E27FC236}">
                <a16:creationId xmlns:a16="http://schemas.microsoft.com/office/drawing/2014/main" id="{E0150302-2ED3-9B39-BE80-DA93B97AE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324" y="3698150"/>
            <a:ext cx="5311992" cy="1124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" name="Picture 20">
            <a:extLst>
              <a:ext uri="{FF2B5EF4-FFF2-40B4-BE49-F238E27FC236}">
                <a16:creationId xmlns:a16="http://schemas.microsoft.com/office/drawing/2014/main" id="{57D7A2DC-A5A8-8FCB-7605-595261AFD0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9" y="3409816"/>
            <a:ext cx="4920322" cy="151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B971D-7693-C662-DBA7-ACBDDABD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Simulation of Pure vs Slotted Aloha on Examplary Scenarios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2A05B38-5538-F67C-CFBE-2F56625AB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319" y="1726745"/>
            <a:ext cx="1123324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Simulation of inventory scenarios over Pure and Slotted Aloha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Deployed a unified S1G energizer + reader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Tags distributed on a regular grid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Energizing times and communication protocols are included (incl. </a:t>
            </a:r>
            <a:br>
              <a:rPr lang="en-IL" sz="2000" dirty="0"/>
            </a:br>
            <a:r>
              <a:rPr lang="en-IL" sz="2000" dirty="0"/>
              <a:t>retries, energy per RX/TX, energizing time, RX/TX switch times)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Target tags to be read, others just interference (not required to be read)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DL interferences from hidden/out-of-band: PER=0% or 30%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sz="2000" dirty="0"/>
              <a:t>TX-OP </a:t>
            </a:r>
            <a:r>
              <a:rPr lang="en-US" sz="2000" dirty="0"/>
              <a:t>are 4ms each, with short 33dBm energizing in between TXOPs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Tags do not use carrier sense or duty-cycle in this exemplary simulation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Friis channel</a:t>
            </a:r>
          </a:p>
          <a:p>
            <a:pPr marL="0" indent="0"/>
            <a:br>
              <a:rPr lang="en-US" dirty="0"/>
            </a:b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FA1CD0-1E80-BF1E-4C30-AA42E2EA88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EC1C7-F7EA-AABF-4F9B-99838DBD05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B038EC-E09D-D449-73D7-4BA35F6C94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/>
          </a:p>
        </p:txBody>
      </p:sp>
      <p:pic>
        <p:nvPicPr>
          <p:cNvPr id="6150" name="Picture 6">
            <a:extLst>
              <a:ext uri="{FF2B5EF4-FFF2-40B4-BE49-F238E27FC236}">
                <a16:creationId xmlns:a16="http://schemas.microsoft.com/office/drawing/2014/main" id="{49D9CA50-AA4F-A634-6001-5A5AF8826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001" y="4267197"/>
            <a:ext cx="2474060" cy="199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6156307-2963-33C8-22D7-B03F1CDAA5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0256" y="1180105"/>
            <a:ext cx="4249606" cy="306563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516096-F9DD-169E-CBA5-892483B75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6922" b="72964"/>
          <a:stretch/>
        </p:blipFill>
        <p:spPr>
          <a:xfrm>
            <a:off x="5678110" y="5363528"/>
            <a:ext cx="4305300" cy="106521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74DCE63-EB1F-B51C-D29D-2A7DE301053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4402" b="72483"/>
          <a:stretch/>
        </p:blipFill>
        <p:spPr>
          <a:xfrm>
            <a:off x="1372810" y="5262611"/>
            <a:ext cx="4305300" cy="122413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BB3AA5D-9C27-5C60-503A-BBCBE0493ACE}"/>
              </a:ext>
            </a:extLst>
          </p:cNvPr>
          <p:cNvSpPr txBox="1"/>
          <p:nvPr/>
        </p:nvSpPr>
        <p:spPr>
          <a:xfrm>
            <a:off x="3033921" y="5323580"/>
            <a:ext cx="1167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400" dirty="0">
                <a:solidFill>
                  <a:schemeClr val="tx1"/>
                </a:solidFill>
              </a:rPr>
              <a:t>Slotted Aloha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60C786-E255-5187-DFA2-BEFA3C7BC67A}"/>
              </a:ext>
            </a:extLst>
          </p:cNvPr>
          <p:cNvSpPr txBox="1"/>
          <p:nvPr/>
        </p:nvSpPr>
        <p:spPr>
          <a:xfrm>
            <a:off x="7358204" y="5303835"/>
            <a:ext cx="987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400" dirty="0">
                <a:solidFill>
                  <a:schemeClr val="tx1"/>
                </a:solidFill>
              </a:rPr>
              <a:t>Pure Aloha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2B1B9F-0B3A-59E3-39C7-BB31EB9443F9}"/>
              </a:ext>
            </a:extLst>
          </p:cNvPr>
          <p:cNvSpPr txBox="1"/>
          <p:nvPr/>
        </p:nvSpPr>
        <p:spPr>
          <a:xfrm>
            <a:off x="8945120" y="6237001"/>
            <a:ext cx="13496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Collision with Ack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5219A88-7926-07BF-6D71-823E44EB5822}"/>
              </a:ext>
            </a:extLst>
          </p:cNvPr>
          <p:cNvCxnSpPr/>
          <p:nvPr/>
        </p:nvCxnSpPr>
        <p:spPr bwMode="auto">
          <a:xfrm flipH="1" flipV="1">
            <a:off x="8535660" y="6042213"/>
            <a:ext cx="720080" cy="2438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8D56939-D44C-AC45-66BC-B3B9C5DC6B6D}"/>
              </a:ext>
            </a:extLst>
          </p:cNvPr>
          <p:cNvSpPr txBox="1"/>
          <p:nvPr/>
        </p:nvSpPr>
        <p:spPr>
          <a:xfrm>
            <a:off x="4596936" y="6273444"/>
            <a:ext cx="1101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Collision with </a:t>
            </a:r>
          </a:p>
          <a:p>
            <a:r>
              <a:rPr lang="en-IL" sz="1200" dirty="0">
                <a:solidFill>
                  <a:schemeClr val="tx1"/>
                </a:solidFill>
              </a:rPr>
              <a:t>another tag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02DADBA-B83E-EE13-9B4E-15F103F9EB0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06265" y="6085068"/>
            <a:ext cx="624345" cy="2904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9045291-9A5A-9321-90E1-8468860CB7F2}"/>
              </a:ext>
            </a:extLst>
          </p:cNvPr>
          <p:cNvSpPr txBox="1"/>
          <p:nvPr/>
        </p:nvSpPr>
        <p:spPr>
          <a:xfrm>
            <a:off x="2387412" y="6261829"/>
            <a:ext cx="1101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Succefully received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1C49B7A-0F44-0A7F-721E-64B3D1091509}"/>
              </a:ext>
            </a:extLst>
          </p:cNvPr>
          <p:cNvCxnSpPr>
            <a:cxnSpLocks/>
          </p:cNvCxnSpPr>
          <p:nvPr/>
        </p:nvCxnSpPr>
        <p:spPr bwMode="auto">
          <a:xfrm flipV="1">
            <a:off x="3063479" y="6085068"/>
            <a:ext cx="474015" cy="2765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A076BA0-6482-3A58-05B6-9FD726BF1DF5}"/>
              </a:ext>
            </a:extLst>
          </p:cNvPr>
          <p:cNvSpPr txBox="1"/>
          <p:nvPr/>
        </p:nvSpPr>
        <p:spPr>
          <a:xfrm>
            <a:off x="6259905" y="5004884"/>
            <a:ext cx="64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Trigger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6D8B88C-FC02-232E-AD47-DCADBD2AFBBB}"/>
              </a:ext>
            </a:extLst>
          </p:cNvPr>
          <p:cNvCxnSpPr>
            <a:cxnSpLocks/>
          </p:cNvCxnSpPr>
          <p:nvPr/>
        </p:nvCxnSpPr>
        <p:spPr bwMode="auto">
          <a:xfrm>
            <a:off x="6653363" y="5262611"/>
            <a:ext cx="174032" cy="4454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FA7DB66A-4446-0D5F-498B-9A82C5A3CA68}"/>
              </a:ext>
            </a:extLst>
          </p:cNvPr>
          <p:cNvSpPr txBox="1"/>
          <p:nvPr/>
        </p:nvSpPr>
        <p:spPr>
          <a:xfrm>
            <a:off x="8361656" y="5065073"/>
            <a:ext cx="64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303B2D4-BB60-6F33-53CA-3D6748FCAEEC}"/>
              </a:ext>
            </a:extLst>
          </p:cNvPr>
          <p:cNvCxnSpPr>
            <a:cxnSpLocks/>
          </p:cNvCxnSpPr>
          <p:nvPr/>
        </p:nvCxnSpPr>
        <p:spPr bwMode="auto">
          <a:xfrm flipH="1">
            <a:off x="8480558" y="5278269"/>
            <a:ext cx="102747" cy="4405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430DC59-D412-AB40-48A3-47A9D9751335}"/>
              </a:ext>
            </a:extLst>
          </p:cNvPr>
          <p:cNvSpPr txBox="1"/>
          <p:nvPr/>
        </p:nvSpPr>
        <p:spPr>
          <a:xfrm>
            <a:off x="4453879" y="5185080"/>
            <a:ext cx="8022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Slot Ind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9B723CE1-95DE-884F-687D-952880F36B8E}"/>
              </a:ext>
            </a:extLst>
          </p:cNvPr>
          <p:cNvCxnSpPr>
            <a:cxnSpLocks/>
          </p:cNvCxnSpPr>
          <p:nvPr/>
        </p:nvCxnSpPr>
        <p:spPr bwMode="auto">
          <a:xfrm flipH="1">
            <a:off x="4665168" y="5323580"/>
            <a:ext cx="159303" cy="3786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21524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55825A-7BBF-DD78-BDDF-A980546A5E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09F3A81-50D7-94E4-8543-CEED2F8E89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239" y="2863969"/>
            <a:ext cx="2422608" cy="15557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A18842-4228-EA6B-BFC2-774058B4C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Results of A Small Scenrio with Interference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96D99-C45A-4ADD-61CF-1CF0BCBC4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51014"/>
            <a:ext cx="10361084" cy="4113213"/>
          </a:xfrm>
        </p:spPr>
        <p:txBody>
          <a:bodyPr/>
          <a:lstStyle/>
          <a:p>
            <a:r>
              <a:rPr lang="en-IL" dirty="0"/>
              <a:t>250 tags across 50m</a:t>
            </a:r>
            <a:r>
              <a:rPr lang="en-IL" baseline="30000" dirty="0"/>
              <a:t>2 </a:t>
            </a:r>
            <a:r>
              <a:rPr lang="en-IL" dirty="0"/>
              <a:t> region + </a:t>
            </a:r>
            <a:r>
              <a:rPr lang="en-US" dirty="0"/>
              <a:t>400</a:t>
            </a:r>
            <a:r>
              <a:rPr lang="en-IL" dirty="0"/>
              <a:t> interfering tags outside region + 30% collisions due to out-of-band interference (DL) + 2% in-band interference (UL):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418DE-7960-3246-7012-23D0502199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AC5C3-3C72-2472-23CB-BB7A943FC2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3020E4-D76F-A648-AD2D-347C13AFC5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E8D82A4-CD44-FA3F-A6FA-2F4BD0139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68252"/>
              </p:ext>
            </p:extLst>
          </p:nvPr>
        </p:nvGraphicFramePr>
        <p:xfrm>
          <a:off x="767408" y="2996952"/>
          <a:ext cx="648072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357303365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387232359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116794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Pure Aloha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Slotted Aloha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497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Successful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99.6%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789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Comm+Energizing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2.54s+0.12s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3.1s+0.15s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#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818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0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TXOP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3.8ms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3.8ms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647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Average # tag transmissions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3.98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3.7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39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Collisions with other tags + 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8.4%+7.5%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5.6%+0%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68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845519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751E4B1-20EA-F375-68BB-06D8F5FEE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0462" y="1760886"/>
            <a:ext cx="5262926" cy="333622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C926137-69C1-4399-1078-37AC8C57B40A}"/>
              </a:ext>
            </a:extLst>
          </p:cNvPr>
          <p:cNvCxnSpPr>
            <a:cxnSpLocks/>
          </p:cNvCxnSpPr>
          <p:nvPr/>
        </p:nvCxnSpPr>
        <p:spPr bwMode="auto">
          <a:xfrm flipV="1">
            <a:off x="8037007" y="2996952"/>
            <a:ext cx="3209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non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BDABBA7-10CF-04C1-8392-F697C2B818E5}"/>
              </a:ext>
            </a:extLst>
          </p:cNvPr>
          <p:cNvCxnSpPr>
            <a:cxnSpLocks/>
          </p:cNvCxnSpPr>
          <p:nvPr/>
        </p:nvCxnSpPr>
        <p:spPr bwMode="auto">
          <a:xfrm flipV="1">
            <a:off x="8038580" y="3501008"/>
            <a:ext cx="0" cy="11519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0ABDDA5-B3E9-B469-F6F7-447B0C09DB96}"/>
              </a:ext>
            </a:extLst>
          </p:cNvPr>
          <p:cNvSpPr txBox="1"/>
          <p:nvPr/>
        </p:nvSpPr>
        <p:spPr>
          <a:xfrm>
            <a:off x="8043425" y="2986080"/>
            <a:ext cx="1132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Interfering tags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2A7094-C09D-105F-FD05-76BF44BE03AA}"/>
              </a:ext>
            </a:extLst>
          </p:cNvPr>
          <p:cNvCxnSpPr/>
          <p:nvPr/>
        </p:nvCxnSpPr>
        <p:spPr bwMode="auto">
          <a:xfrm>
            <a:off x="8040216" y="2691980"/>
            <a:ext cx="0" cy="3049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19692F9-BD19-238B-95AB-E47396214245}"/>
              </a:ext>
            </a:extLst>
          </p:cNvPr>
          <p:cNvSpPr txBox="1"/>
          <p:nvPr/>
        </p:nvSpPr>
        <p:spPr>
          <a:xfrm>
            <a:off x="8037007" y="3826488"/>
            <a:ext cx="8620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Target tags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7A5A92-1454-2F01-16BF-C85C1C518FCB}"/>
              </a:ext>
            </a:extLst>
          </p:cNvPr>
          <p:cNvSpPr txBox="1"/>
          <p:nvPr/>
        </p:nvSpPr>
        <p:spPr>
          <a:xfrm>
            <a:off x="10081712" y="5151655"/>
            <a:ext cx="1101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90% of target </a:t>
            </a:r>
          </a:p>
          <a:p>
            <a:r>
              <a:rPr lang="en-US" sz="1200" dirty="0">
                <a:solidFill>
                  <a:schemeClr val="tx1"/>
                </a:solidFill>
              </a:rPr>
              <a:t>t</a:t>
            </a:r>
            <a:r>
              <a:rPr lang="en-IL" sz="1200" dirty="0">
                <a:solidFill>
                  <a:schemeClr val="tx1"/>
                </a:solidFill>
              </a:rPr>
              <a:t>ags succefuly </a:t>
            </a:r>
          </a:p>
          <a:p>
            <a:r>
              <a:rPr lang="en-IL" sz="1200" dirty="0">
                <a:solidFill>
                  <a:schemeClr val="tx1"/>
                </a:solidFill>
              </a:rPr>
              <a:t>read</a:t>
            </a:r>
            <a:endParaRPr lang="en-IL" sz="2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CD1383-877D-E20E-DB28-61D1D446B4D0}"/>
              </a:ext>
            </a:extLst>
          </p:cNvPr>
          <p:cNvSpPr txBox="1"/>
          <p:nvPr/>
        </p:nvSpPr>
        <p:spPr>
          <a:xfrm>
            <a:off x="8037007" y="4992222"/>
            <a:ext cx="1101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10% of target </a:t>
            </a:r>
          </a:p>
          <a:p>
            <a:r>
              <a:rPr lang="en-US" sz="1200" dirty="0">
                <a:solidFill>
                  <a:schemeClr val="tx1"/>
                </a:solidFill>
              </a:rPr>
              <a:t>t</a:t>
            </a:r>
            <a:r>
              <a:rPr lang="en-IL" sz="1200" dirty="0">
                <a:solidFill>
                  <a:schemeClr val="tx1"/>
                </a:solidFill>
              </a:rPr>
              <a:t>ags succefuly </a:t>
            </a:r>
          </a:p>
          <a:p>
            <a:r>
              <a:rPr lang="en-IL" sz="1200" dirty="0">
                <a:solidFill>
                  <a:schemeClr val="tx1"/>
                </a:solidFill>
              </a:rPr>
              <a:t>read</a:t>
            </a:r>
            <a:endParaRPr lang="en-IL" sz="20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243CC3-AC6B-0720-A421-D8925ECFF39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416480" y="4581999"/>
            <a:ext cx="144016" cy="6208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EEACC26-D679-E600-3FBA-92FC928358FC}"/>
              </a:ext>
            </a:extLst>
          </p:cNvPr>
          <p:cNvCxnSpPr>
            <a:cxnSpLocks/>
          </p:cNvCxnSpPr>
          <p:nvPr/>
        </p:nvCxnSpPr>
        <p:spPr bwMode="auto">
          <a:xfrm flipV="1">
            <a:off x="8341196" y="4151814"/>
            <a:ext cx="388299" cy="8603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7E2A187-382F-F633-870F-E79E33F3A76B}"/>
              </a:ext>
            </a:extLst>
          </p:cNvPr>
          <p:cNvSpPr txBox="1"/>
          <p:nvPr/>
        </p:nvSpPr>
        <p:spPr>
          <a:xfrm>
            <a:off x="10841848" y="5608856"/>
            <a:ext cx="11372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200" dirty="0">
                <a:solidFill>
                  <a:schemeClr val="tx1"/>
                </a:solidFill>
              </a:rPr>
              <a:t>100% of target </a:t>
            </a:r>
          </a:p>
          <a:p>
            <a:r>
              <a:rPr lang="en-US" sz="1200" dirty="0">
                <a:solidFill>
                  <a:schemeClr val="tx1"/>
                </a:solidFill>
              </a:rPr>
              <a:t>t</a:t>
            </a:r>
            <a:r>
              <a:rPr lang="en-IL" sz="1200" dirty="0">
                <a:solidFill>
                  <a:schemeClr val="tx1"/>
                </a:solidFill>
              </a:rPr>
              <a:t>ags succefuly </a:t>
            </a:r>
          </a:p>
          <a:p>
            <a:r>
              <a:rPr lang="en-IL" sz="1200" dirty="0">
                <a:solidFill>
                  <a:schemeClr val="tx1"/>
                </a:solidFill>
              </a:rPr>
              <a:t>read</a:t>
            </a:r>
            <a:endParaRPr lang="en-IL" sz="20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08CD4C-B119-B32F-21E3-CDBE476D6ADC}"/>
              </a:ext>
            </a:extLst>
          </p:cNvPr>
          <p:cNvCxnSpPr>
            <a:cxnSpLocks/>
          </p:cNvCxnSpPr>
          <p:nvPr/>
        </p:nvCxnSpPr>
        <p:spPr bwMode="auto">
          <a:xfrm flipV="1">
            <a:off x="11176616" y="4419686"/>
            <a:ext cx="341448" cy="12403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09550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3B256E-C266-E909-1C1C-4581E889E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91956-8170-1565-4A41-809EB65E3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Results</a:t>
            </a:r>
            <a:r>
              <a:rPr lang="en-US" dirty="0"/>
              <a:t> of Large Scenario With no OOB Interference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A36D-1B87-163E-FBCA-916223749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L" dirty="0"/>
              <a:t>10,000 tags across 1260m</a:t>
            </a:r>
            <a:r>
              <a:rPr lang="en-IL" baseline="30000" dirty="0"/>
              <a:t>2 </a:t>
            </a:r>
            <a:r>
              <a:rPr lang="en-IL" dirty="0"/>
              <a:t> region + 20,000 interfering tags outside region but no out-of-band interference:</a:t>
            </a:r>
          </a:p>
          <a:p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D4FE4-D637-D82A-5ABA-E818F85CB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7982A-B682-5744-2AF1-AEA40E6D76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874B75-A578-B35C-3892-C6CBE33816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7D294F4-186D-4423-333A-E60811518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67240"/>
              </p:ext>
            </p:extLst>
          </p:nvPr>
        </p:nvGraphicFramePr>
        <p:xfrm>
          <a:off x="929217" y="2924944"/>
          <a:ext cx="949504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3573033652"/>
                    </a:ext>
                  </a:extLst>
                </a:gridCol>
                <a:gridCol w="2729633">
                  <a:extLst>
                    <a:ext uri="{9D8B030D-6E8A-4147-A177-3AD203B41FA5}">
                      <a16:colId xmlns:a16="http://schemas.microsoft.com/office/drawing/2014/main" val="3872323594"/>
                    </a:ext>
                  </a:extLst>
                </a:gridCol>
                <a:gridCol w="3165016">
                  <a:extLst>
                    <a:ext uri="{9D8B030D-6E8A-4147-A177-3AD203B41FA5}">
                      <a16:colId xmlns:a16="http://schemas.microsoft.com/office/drawing/2014/main" val="1116794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Pure Aloha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Slotted Aloha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497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Successful 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97%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96.2%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789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Comm+Energizing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27.1s+2s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27.8s+2.1s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74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# TXOP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7126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7311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0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TXOP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3.8ms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L" dirty="0"/>
                        <a:t>3.8ms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647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Average # tag transmissions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3.56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2.95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39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L" dirty="0"/>
                        <a:t>Collisions with other tags + Acks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16%+14.5%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L" dirty="0"/>
                        <a:t>15%+0%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68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845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26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12668</TotalTime>
  <Words>1311</Words>
  <Application>Microsoft Macintosh PowerPoint</Application>
  <PresentationFormat>Widescreen</PresentationFormat>
  <Paragraphs>260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Aptos Narrow</vt:lpstr>
      <vt:lpstr>Arial</vt:lpstr>
      <vt:lpstr>System Font Regular</vt:lpstr>
      <vt:lpstr>Times New Roman</vt:lpstr>
      <vt:lpstr>Wingdings</vt:lpstr>
      <vt:lpstr>Office Theme</vt:lpstr>
      <vt:lpstr>Microsoft Word 97 - 2004 Document</vt:lpstr>
      <vt:lpstr>Slotted vs Pure Aloha for Active Transmitter AMP Use Cases </vt:lpstr>
      <vt:lpstr>Abstract</vt:lpstr>
      <vt:lpstr>AMP non AP Active TX STAs (AAMP)</vt:lpstr>
      <vt:lpstr>Pure and Slotted Aloha Access</vt:lpstr>
      <vt:lpstr>DL/UL Rates Impact Example</vt:lpstr>
      <vt:lpstr>Pure vs Slotted Aloha</vt:lpstr>
      <vt:lpstr>Simulation of Pure vs Slotted Aloha on Examplary Scenarios</vt:lpstr>
      <vt:lpstr>Results of A Small Scenrio with Interference </vt:lpstr>
      <vt:lpstr>Results of Large Scenario With no OOB Interference</vt:lpstr>
      <vt:lpstr>Results of Dense Scenario With no OOB Interference</vt:lpstr>
      <vt:lpstr>Summary</vt:lpstr>
      <vt:lpstr>References</vt:lpstr>
      <vt:lpstr>SP 1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Slotted vs Pure Aloha for Active Transmitter AMP Use Cases </dc:title>
  <dc:subject/>
  <dc:creator>Amichai Senderovich</dc:creator>
  <cp:keywords/>
  <dc:description/>
  <cp:lastModifiedBy>Amichai Senderovich</cp:lastModifiedBy>
  <cp:revision>1</cp:revision>
  <cp:lastPrinted>1601-01-01T00:00:00Z</cp:lastPrinted>
  <dcterms:created xsi:type="dcterms:W3CDTF">2025-02-16T15:25:27Z</dcterms:created>
  <dcterms:modified xsi:type="dcterms:W3CDTF">2025-02-25T10:33:29Z</dcterms:modified>
  <cp:category/>
</cp:coreProperties>
</file>