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6" r:id="rId4"/>
    <p:sldId id="334" r:id="rId5"/>
    <p:sldId id="316" r:id="rId6"/>
    <p:sldId id="336" r:id="rId7"/>
    <p:sldId id="337" r:id="rId8"/>
    <p:sldId id="338" r:id="rId9"/>
    <p:sldId id="339" r:id="rId10"/>
    <p:sldId id="340" r:id="rId11"/>
    <p:sldId id="335" r:id="rId12"/>
    <p:sldId id="27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Arik Klein" initials="AK" lastIdx="8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Genadiy Tsodik(TRC)" initials="GT" lastIdx="6" clrIdx="2">
    <p:extLst>
      <p:ext uri="{19B8F6BF-5375-455C-9EA6-DF929625EA0E}">
        <p15:presenceInfo xmlns:p15="http://schemas.microsoft.com/office/powerpoint/2012/main" userId="S-1-5-21-147214757-305610072-1517763936-4623304" providerId="AD"/>
      </p:ext>
    </p:extLst>
  </p:cmAuthor>
  <p:cmAuthor id="4" name="Shimi Shilo (TRC)" initials="SS(" lastIdx="2" clrIdx="3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68C"/>
    <a:srgbClr val="66CCFF"/>
    <a:srgbClr val="FFCC66"/>
    <a:srgbClr val="99FFCC"/>
    <a:srgbClr val="1E1EFA"/>
    <a:srgbClr val="DFB7D9"/>
    <a:srgbClr val="C2C2FE"/>
    <a:srgbClr val="90FA93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09" autoAdjust="0"/>
    <p:restoredTop sz="94660"/>
  </p:normalViewPr>
  <p:slideViewPr>
    <p:cSldViewPr>
      <p:cViewPr varScale="1">
        <p:scale>
          <a:sx n="69" d="100"/>
          <a:sy n="69" d="100"/>
        </p:scale>
        <p:origin x="143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1048189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7E503E0-3BC0-4D52-99D0-592407C833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19800" y="6504781"/>
            <a:ext cx="2295525" cy="306387"/>
          </a:xfrm>
        </p:spPr>
        <p:txBody>
          <a:bodyPr/>
          <a:lstStyle/>
          <a:p>
            <a:r>
              <a:rPr lang="nl-NL" dirty="0"/>
              <a:t>Arik Klein et al. (Huawei)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3BD8CFC-E728-4F09-9529-5DAE44EED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C64FA26-C19D-454E-AC49-D681356F5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CB8C5BA-02E5-46D3-BF21-6F81204A9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4C64FA26-C19D-454E-AC49-D681356F58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2313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255" y="33260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802.11-25/0247r1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81801" y="6413500"/>
            <a:ext cx="1828800" cy="306387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Arik Klein et al. (Huawei)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ded.redlich@huawei.com" TargetMode="External"/><Relationship Id="rId5" Type="http://schemas.openxmlformats.org/officeDocument/2006/relationships/hyperlink" Target="mailto:Shimi.Shilo@huawei.com" TargetMode="External"/><Relationship Id="rId4" Type="http://schemas.openxmlformats.org/officeDocument/2006/relationships/hyperlink" Target="mailto:genadiy.tsodik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mentor.ieee.org/802.11/dcn/25/11-25-0006-02-00bn-sounding-procedure-follow-up.pptx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17352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M-AP CoBF Sounding Sequence 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02-15-2025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593261"/>
              </p:ext>
            </p:extLst>
          </p:nvPr>
        </p:nvGraphicFramePr>
        <p:xfrm>
          <a:off x="762000" y="2895599"/>
          <a:ext cx="7620000" cy="261776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9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9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Arik Klein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arik.klein@huawei.com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Genadiy Tsodik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genadiy.tsodik@huawei.com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 Shilo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Shimi.Shilo@huawei.com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Oded Redlich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oded.redlich@huawei.com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en-US" dirty="0"/>
              <a:t>Arik Klein et al. (Huawei)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0A2041-2DDF-4BC6-9F0B-10DF9C68F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91600" cy="533400"/>
          </a:xfrm>
        </p:spPr>
        <p:txBody>
          <a:bodyPr anchor="t"/>
          <a:lstStyle/>
          <a:p>
            <a:r>
              <a:rPr lang="en-US" sz="2400" dirty="0"/>
              <a:t>Complete current CoBF Joint Sounding sequence - example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23797" y="5821160"/>
            <a:ext cx="9525000" cy="65584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Considerable overhead due to basic concept</a:t>
            </a:r>
          </a:p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Assuming relay option implemented between AP1 and AP2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">
            <a:extLst>
              <a:ext uri="{FF2B5EF4-FFF2-40B4-BE49-F238E27FC236}">
                <a16:creationId xmlns:a16="http://schemas.microsoft.com/office/drawing/2014/main" id="{A040E85C-8D85-4A90-AE8E-526BE2F06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72"/>
          <a:stretch/>
        </p:blipFill>
        <p:spPr>
          <a:xfrm>
            <a:off x="457200" y="1055826"/>
            <a:ext cx="7835051" cy="476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77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Summary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2954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This contribution discusses the challenges in the current proposed CoBF Sounding sequences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0" dirty="0"/>
              <a:t>“2-in-a-box” / “Ping- Pong” sequence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0" dirty="0"/>
              <a:t>CSI feedback corresponding to OBSS AP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/>
              <a:t>Initiation of Sequential sounding by OBSS AP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Need further discussions on the proposed resolutions for the detailed challenges.</a:t>
            </a:r>
            <a:endParaRPr lang="en-US" sz="1600" b="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b="0" kern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0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472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/>
              <a:t>[1] 11-24-0209-06-00bn-Specification Framework for </a:t>
            </a:r>
            <a:r>
              <a:rPr lang="en-US" sz="2000" b="0" dirty="0" err="1"/>
              <a:t>TGbn</a:t>
            </a:r>
            <a:endParaRPr lang="en-US" sz="2000" b="0" dirty="0"/>
          </a:p>
          <a:p>
            <a:pPr marL="0" indent="0">
              <a:buNone/>
            </a:pPr>
            <a:r>
              <a:rPr lang="en-US" sz="2000" b="0" dirty="0"/>
              <a:t>[2] 11-25-0006-02-00bn-sounding-procedure-follow-up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3ACB75-D44A-4459-AA78-30FC6FEBEC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err="1"/>
              <a:t>TGbn</a:t>
            </a:r>
            <a:r>
              <a:rPr lang="en-US" sz="2000" b="0" dirty="0"/>
              <a:t> has agreed to adopt the following coordination schemes: Co-SR (TXOP-based with power control) and Co-BF (</a:t>
            </a:r>
            <a:r>
              <a:rPr lang="en-US" sz="2000" b="0" dirty="0" err="1"/>
              <a:t>TGbn</a:t>
            </a:r>
            <a:r>
              <a:rPr lang="en-US" sz="2000" b="0" dirty="0"/>
              <a:t> SFD, Motion #29)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In addition, for M-AP Co-BF transmission, </a:t>
            </a:r>
            <a:r>
              <a:rPr lang="en-US" sz="2000" b="0" dirty="0" err="1"/>
              <a:t>TGbn</a:t>
            </a:r>
            <a:r>
              <a:rPr lang="en-US" sz="2000" b="0" dirty="0"/>
              <a:t> has agreed to support 2 variants of preceding CoBF Sounding methods: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Sequential CoBF Sounding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Joint CoBF Sounding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This presentation revisits the challenges of the proposed sequences for the CoBF Sounding.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C890FD-CEA5-4F51-9286-1D29CE492A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4860151"/>
          </a:xfrm>
          <a:prstGeom prst="rect">
            <a:avLst/>
          </a:prstGeom>
          <a:noFill/>
          <a:ln/>
        </p:spPr>
        <p:txBody>
          <a:bodyPr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According to </a:t>
            </a:r>
            <a:r>
              <a:rPr lang="en-US" sz="2000" b="0" kern="0" dirty="0" err="1"/>
              <a:t>TGbn</a:t>
            </a:r>
            <a:r>
              <a:rPr lang="en-US" sz="2000" b="0" kern="0" dirty="0"/>
              <a:t> SFD [1]: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b="0" kern="0" dirty="0"/>
              <a:t>The sequential NDP based sounding protocol will be as shown below for Co-BF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Sounding happens one BSS at a time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NDPA only addresses the in-BSS STAs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0" dirty="0"/>
              <a:t>MAC related additional frames are TBD</a:t>
            </a:r>
            <a:endParaRPr lang="en-US" sz="17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kern="0" dirty="0"/>
              <a:t>Motion #100</a:t>
            </a:r>
            <a:endParaRPr lang="en-US" sz="2000" b="0" kern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991EEC-6686-423B-95DA-96A40A207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图片 35">
            <a:extLst>
              <a:ext uri="{FF2B5EF4-FFF2-40B4-BE49-F238E27FC236}">
                <a16:creationId xmlns:a16="http://schemas.microsoft.com/office/drawing/2014/main" id="{CAE3AE2C-818F-41F1-974F-FBEC0312C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40" y="3595866"/>
            <a:ext cx="8530145" cy="204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4860151"/>
          </a:xfrm>
          <a:prstGeom prst="rect">
            <a:avLst/>
          </a:prstGeom>
          <a:noFill/>
          <a:ln/>
        </p:spPr>
        <p:txBody>
          <a:bodyPr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According to </a:t>
            </a:r>
            <a:r>
              <a:rPr lang="en-US" sz="2000" b="0" kern="0" dirty="0" err="1"/>
              <a:t>TGbn</a:t>
            </a:r>
            <a:r>
              <a:rPr lang="en-US" sz="2000" b="0" kern="0" dirty="0"/>
              <a:t> SFD [1]: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b="0" kern="0" dirty="0"/>
              <a:t>The joint NDP based sounding protocol will be as shown below for Co-BF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Sounding happens for one BSS’s STAs at a time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NDPA only addresses the in-BSS STAs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MAC related additional frames are TBD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Joint NDP based feedback will be based on large V-based feedback where the eigen-vectors span the antennas across both APs</a:t>
            </a:r>
            <a:endParaRPr lang="en-US" sz="13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kern="0" dirty="0"/>
              <a:t>Motion #101</a:t>
            </a:r>
            <a:endParaRPr lang="en-US" sz="2000" b="0" kern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991EEC-6686-423B-95DA-96A40A207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图片 36">
            <a:extLst>
              <a:ext uri="{FF2B5EF4-FFF2-40B4-BE49-F238E27FC236}">
                <a16:creationId xmlns:a16="http://schemas.microsoft.com/office/drawing/2014/main" id="{0F3E03AA-2F1E-44BA-9815-1CB7F7B2E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99" y="3509190"/>
            <a:ext cx="8460034" cy="220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38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Challenges in proposed sequences (1)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2954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The proposed sounding sequence is based on the concept that participating STAs will exchange frames only with their associated AP. </a:t>
            </a:r>
            <a:br>
              <a:rPr lang="en-US" sz="2000" b="0" dirty="0"/>
            </a:br>
            <a:endParaRPr lang="en-US" sz="20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Following this concept leads to: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“2-in-a-box” / “Ping- Pong” sequence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The “cross-BSS” part of the proposed</a:t>
            </a:r>
            <a:br>
              <a:rPr lang="en-US" sz="1400" b="0" dirty="0"/>
            </a:br>
            <a:r>
              <a:rPr lang="en-US" sz="1400" b="0" dirty="0"/>
              <a:t>sequential sounding sequence involves the</a:t>
            </a:r>
            <a:br>
              <a:rPr lang="en-US" sz="1400" b="0" dirty="0"/>
            </a:br>
            <a:r>
              <a:rPr lang="en-US" sz="1400" b="0" dirty="0"/>
              <a:t>subsequent transmission of 2 PPDUs by 2APs </a:t>
            </a:r>
            <a:br>
              <a:rPr lang="en-US" sz="1400" b="0" dirty="0"/>
            </a:br>
            <a:r>
              <a:rPr lang="en-US" sz="1400" b="0" dirty="0"/>
              <a:t>(within SIFS!), that have to carefully “listen” to each other: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(1) The transmission of the Sounding NDP by AP2 is</a:t>
            </a:r>
            <a:r>
              <a:rPr lang="en-US" sz="1200" b="0" dirty="0"/>
              <a:t> pending on the correct reception of preceding NDPA (transmitted by AP1)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(2) The transmission of the BFRP TF by AP1 is pending on the correct reception of the Sounding NDP (transmitted by AP2)</a:t>
            </a:r>
            <a:endParaRPr lang="en-US" sz="1200" b="0" dirty="0"/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This “portion” is prone to failures and unexpected behavior of the non-AP STAs in case where an AP has not correctly received the end of the previous PPDU (transmitted by the other AP), as also mentioned in </a:t>
            </a:r>
            <a:r>
              <a:rPr lang="en-US" sz="1400" b="0" dirty="0">
                <a:hlinkClick r:id="rId2"/>
              </a:rPr>
              <a:t>[2]</a:t>
            </a:r>
            <a:endParaRPr lang="en-US" sz="1400" b="0" dirty="0"/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Lack of one “PoC” AP that is responsible for the </a:t>
            </a:r>
            <a:r>
              <a:rPr lang="en-US" sz="1400" dirty="0"/>
              <a:t>entire portion of the sequence leads to u</a:t>
            </a:r>
            <a:r>
              <a:rPr lang="en-US" sz="1400" b="0" dirty="0"/>
              <a:t>nstable solution which is hard to debug (in case it is not working as expected).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图片 35">
            <a:extLst>
              <a:ext uri="{FF2B5EF4-FFF2-40B4-BE49-F238E27FC236}">
                <a16:creationId xmlns:a16="http://schemas.microsoft.com/office/drawing/2014/main" id="{0EF4B898-F2F5-4504-BE72-D0D8BC653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3" t="-2358" r="46575" b="2358"/>
          <a:stretch/>
        </p:blipFill>
        <p:spPr bwMode="auto">
          <a:xfrm>
            <a:off x="4724400" y="2133599"/>
            <a:ext cx="4313068" cy="173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CD4056F-9A74-4023-886E-ED0462520997}"/>
              </a:ext>
            </a:extLst>
          </p:cNvPr>
          <p:cNvSpPr/>
          <p:nvPr/>
        </p:nvSpPr>
        <p:spPr bwMode="auto">
          <a:xfrm>
            <a:off x="7316688" y="2133599"/>
            <a:ext cx="1720780" cy="1251593"/>
          </a:xfrm>
          <a:prstGeom prst="rect">
            <a:avLst/>
          </a:prstGeom>
          <a:noFill/>
          <a:ln w="28575" cap="flat" cmpd="sng" algn="ctr">
            <a:solidFill>
              <a:srgbClr val="CE2E0E"/>
            </a:solidFill>
            <a:prstDash val="sysDash"/>
            <a:round/>
            <a:headEnd type="none" w="med" len="med"/>
            <a:tailEnd type="none" w="med" len="med"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1008112"/>
                      <a:gd name="connsiteY0" fmla="*/ 0 h 792088"/>
                      <a:gd name="connsiteX1" fmla="*/ 493975 w 1008112"/>
                      <a:gd name="connsiteY1" fmla="*/ 0 h 792088"/>
                      <a:gd name="connsiteX2" fmla="*/ 1008112 w 1008112"/>
                      <a:gd name="connsiteY2" fmla="*/ 0 h 792088"/>
                      <a:gd name="connsiteX3" fmla="*/ 1008112 w 1008112"/>
                      <a:gd name="connsiteY3" fmla="*/ 411886 h 792088"/>
                      <a:gd name="connsiteX4" fmla="*/ 1008112 w 1008112"/>
                      <a:gd name="connsiteY4" fmla="*/ 792088 h 792088"/>
                      <a:gd name="connsiteX5" fmla="*/ 524218 w 1008112"/>
                      <a:gd name="connsiteY5" fmla="*/ 792088 h 792088"/>
                      <a:gd name="connsiteX6" fmla="*/ 0 w 1008112"/>
                      <a:gd name="connsiteY6" fmla="*/ 792088 h 792088"/>
                      <a:gd name="connsiteX7" fmla="*/ 0 w 1008112"/>
                      <a:gd name="connsiteY7" fmla="*/ 411886 h 792088"/>
                      <a:gd name="connsiteX8" fmla="*/ 0 w 1008112"/>
                      <a:gd name="connsiteY8" fmla="*/ 0 h 792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08112" h="792088" extrusionOk="0">
                        <a:moveTo>
                          <a:pt x="0" y="0"/>
                        </a:moveTo>
                        <a:cubicBezTo>
                          <a:pt x="206364" y="-32686"/>
                          <a:pt x="319980" y="1277"/>
                          <a:pt x="493975" y="0"/>
                        </a:cubicBezTo>
                        <a:cubicBezTo>
                          <a:pt x="667971" y="-1277"/>
                          <a:pt x="782527" y="39332"/>
                          <a:pt x="1008112" y="0"/>
                        </a:cubicBezTo>
                        <a:cubicBezTo>
                          <a:pt x="1042759" y="175826"/>
                          <a:pt x="962002" y="287403"/>
                          <a:pt x="1008112" y="411886"/>
                        </a:cubicBezTo>
                        <a:cubicBezTo>
                          <a:pt x="1054222" y="536369"/>
                          <a:pt x="974829" y="616780"/>
                          <a:pt x="1008112" y="792088"/>
                        </a:cubicBezTo>
                        <a:cubicBezTo>
                          <a:pt x="899003" y="832171"/>
                          <a:pt x="693061" y="790119"/>
                          <a:pt x="524218" y="792088"/>
                        </a:cubicBezTo>
                        <a:cubicBezTo>
                          <a:pt x="355375" y="794057"/>
                          <a:pt x="145065" y="791058"/>
                          <a:pt x="0" y="792088"/>
                        </a:cubicBezTo>
                        <a:cubicBezTo>
                          <a:pt x="-12282" y="621898"/>
                          <a:pt x="28802" y="528875"/>
                          <a:pt x="0" y="411886"/>
                        </a:cubicBezTo>
                        <a:cubicBezTo>
                          <a:pt x="-28802" y="294897"/>
                          <a:pt x="27452" y="9018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DDEA0AA-563C-4922-89E5-1C4F1D39E300}"/>
              </a:ext>
            </a:extLst>
          </p:cNvPr>
          <p:cNvCxnSpPr/>
          <p:nvPr/>
        </p:nvCxnSpPr>
        <p:spPr bwMode="auto">
          <a:xfrm>
            <a:off x="7620000" y="2514600"/>
            <a:ext cx="228600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C9F50D-8A0B-41BE-BF88-775DCFC933BB}"/>
              </a:ext>
            </a:extLst>
          </p:cNvPr>
          <p:cNvCxnSpPr>
            <a:cxnSpLocks/>
          </p:cNvCxnSpPr>
          <p:nvPr/>
        </p:nvCxnSpPr>
        <p:spPr bwMode="auto">
          <a:xfrm flipV="1">
            <a:off x="8305800" y="2514600"/>
            <a:ext cx="228600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7BB8A25-EE34-46C3-9397-1C8C84959B13}"/>
              </a:ext>
            </a:extLst>
          </p:cNvPr>
          <p:cNvGrpSpPr/>
          <p:nvPr/>
        </p:nvGrpSpPr>
        <p:grpSpPr>
          <a:xfrm>
            <a:off x="7473463" y="2574151"/>
            <a:ext cx="222737" cy="276999"/>
            <a:chOff x="7549663" y="2574151"/>
            <a:chExt cx="222737" cy="276999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F05CC9C-61CE-4FA9-B57A-1F5254298C7E}"/>
                </a:ext>
              </a:extLst>
            </p:cNvPr>
            <p:cNvSpPr/>
            <p:nvPr/>
          </p:nvSpPr>
          <p:spPr bwMode="auto">
            <a:xfrm>
              <a:off x="7568714" y="2628434"/>
              <a:ext cx="203686" cy="189377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FED0144-74E9-488D-8137-8993C7BD8395}"/>
                </a:ext>
              </a:extLst>
            </p:cNvPr>
            <p:cNvSpPr txBox="1"/>
            <p:nvPr/>
          </p:nvSpPr>
          <p:spPr>
            <a:xfrm>
              <a:off x="7549663" y="2574151"/>
              <a:ext cx="2227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671905C-3F2A-4F42-8D9E-1714B8E4EF5F}"/>
              </a:ext>
            </a:extLst>
          </p:cNvPr>
          <p:cNvGrpSpPr/>
          <p:nvPr/>
        </p:nvGrpSpPr>
        <p:grpSpPr>
          <a:xfrm>
            <a:off x="8412228" y="2584063"/>
            <a:ext cx="304800" cy="276999"/>
            <a:chOff x="-990600" y="1652200"/>
            <a:chExt cx="304800" cy="2769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22B5E76-9AB7-49B2-8466-05BE6ED42ED5}"/>
                </a:ext>
              </a:extLst>
            </p:cNvPr>
            <p:cNvSpPr/>
            <p:nvPr/>
          </p:nvSpPr>
          <p:spPr bwMode="auto">
            <a:xfrm>
              <a:off x="-990600" y="1676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932599B-E56E-4E3C-A35B-A3A786017980}"/>
                </a:ext>
              </a:extLst>
            </p:cNvPr>
            <p:cNvSpPr txBox="1"/>
            <p:nvPr/>
          </p:nvSpPr>
          <p:spPr>
            <a:xfrm>
              <a:off x="-990600" y="1652200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894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Challenges in proposed sequences (1)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2954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Following this concept leads to: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CSI feedback corresponding to OBSS AP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The CSI feedback transmitted by STA1 is </a:t>
            </a:r>
            <a:br>
              <a:rPr lang="en-US" sz="1400" b="0" dirty="0"/>
            </a:br>
            <a:r>
              <a:rPr lang="en-US" sz="1400" b="0" dirty="0"/>
              <a:t>intended to AP2 (though it is transmitted to AP1)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It is clear, that the following that the transmission</a:t>
            </a:r>
            <a:br>
              <a:rPr lang="en-US" sz="1400" b="0" dirty="0"/>
            </a:br>
            <a:r>
              <a:rPr lang="en-US" sz="1400" b="0" dirty="0"/>
              <a:t>of the </a:t>
            </a:r>
            <a:r>
              <a:rPr lang="en-US" sz="1400" dirty="0"/>
              <a:t>CoBF PPDU </a:t>
            </a:r>
            <a:r>
              <a:rPr lang="en-US" sz="1400" b="0" dirty="0"/>
              <a:t>can’t start if the </a:t>
            </a:r>
            <a:br>
              <a:rPr lang="en-US" sz="1400" b="0" dirty="0"/>
            </a:br>
            <a:r>
              <a:rPr lang="en-US" sz="1400" b="0" dirty="0"/>
              <a:t>CSI feedback will not be received by the </a:t>
            </a:r>
            <a:br>
              <a:rPr lang="en-US" sz="1400" b="0" dirty="0"/>
            </a:br>
            <a:r>
              <a:rPr lang="en-US" sz="1400" b="0" dirty="0"/>
              <a:t>OBSS AP (AP2).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 However, the proposed sequence does not provide any further details on how the CSI feedback (corresponding to the OBSS AP) is conveyed to the OBSS AP?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2 options may be assumed for this gap: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b="0" dirty="0"/>
              <a:t>Relay </a:t>
            </a:r>
            <a:r>
              <a:rPr lang="en-US" sz="1200" dirty="0"/>
              <a:t>from Sharing AP to OBSS AP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b="0" dirty="0"/>
              <a:t>“Hidden reception”</a:t>
            </a:r>
            <a:r>
              <a:rPr lang="en-US" sz="1200" dirty="0"/>
              <a:t> of  OBSS AP</a:t>
            </a:r>
            <a:endParaRPr lang="en-US" sz="1200" b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图片 35">
            <a:extLst>
              <a:ext uri="{FF2B5EF4-FFF2-40B4-BE49-F238E27FC236}">
                <a16:creationId xmlns:a16="http://schemas.microsoft.com/office/drawing/2014/main" id="{0EF4B898-F2F5-4504-BE72-D0D8BC653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3" t="-2358" r="46575" b="2358"/>
          <a:stretch/>
        </p:blipFill>
        <p:spPr bwMode="auto">
          <a:xfrm>
            <a:off x="4724400" y="2133600"/>
            <a:ext cx="4313068" cy="173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CD4056F-9A74-4023-886E-ED0462520997}"/>
              </a:ext>
            </a:extLst>
          </p:cNvPr>
          <p:cNvSpPr/>
          <p:nvPr/>
        </p:nvSpPr>
        <p:spPr bwMode="auto">
          <a:xfrm>
            <a:off x="8354290" y="2133599"/>
            <a:ext cx="655468" cy="1251593"/>
          </a:xfrm>
          <a:prstGeom prst="rect">
            <a:avLst/>
          </a:prstGeom>
          <a:noFill/>
          <a:ln w="28575" cap="flat" cmpd="sng" algn="ctr">
            <a:solidFill>
              <a:srgbClr val="CE2E0E"/>
            </a:solidFill>
            <a:prstDash val="sysDash"/>
            <a:round/>
            <a:headEnd type="none" w="med" len="med"/>
            <a:tailEnd type="none" w="med" len="med"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1008112"/>
                      <a:gd name="connsiteY0" fmla="*/ 0 h 792088"/>
                      <a:gd name="connsiteX1" fmla="*/ 493975 w 1008112"/>
                      <a:gd name="connsiteY1" fmla="*/ 0 h 792088"/>
                      <a:gd name="connsiteX2" fmla="*/ 1008112 w 1008112"/>
                      <a:gd name="connsiteY2" fmla="*/ 0 h 792088"/>
                      <a:gd name="connsiteX3" fmla="*/ 1008112 w 1008112"/>
                      <a:gd name="connsiteY3" fmla="*/ 411886 h 792088"/>
                      <a:gd name="connsiteX4" fmla="*/ 1008112 w 1008112"/>
                      <a:gd name="connsiteY4" fmla="*/ 792088 h 792088"/>
                      <a:gd name="connsiteX5" fmla="*/ 524218 w 1008112"/>
                      <a:gd name="connsiteY5" fmla="*/ 792088 h 792088"/>
                      <a:gd name="connsiteX6" fmla="*/ 0 w 1008112"/>
                      <a:gd name="connsiteY6" fmla="*/ 792088 h 792088"/>
                      <a:gd name="connsiteX7" fmla="*/ 0 w 1008112"/>
                      <a:gd name="connsiteY7" fmla="*/ 411886 h 792088"/>
                      <a:gd name="connsiteX8" fmla="*/ 0 w 1008112"/>
                      <a:gd name="connsiteY8" fmla="*/ 0 h 792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08112" h="792088" extrusionOk="0">
                        <a:moveTo>
                          <a:pt x="0" y="0"/>
                        </a:moveTo>
                        <a:cubicBezTo>
                          <a:pt x="206364" y="-32686"/>
                          <a:pt x="319980" y="1277"/>
                          <a:pt x="493975" y="0"/>
                        </a:cubicBezTo>
                        <a:cubicBezTo>
                          <a:pt x="667971" y="-1277"/>
                          <a:pt x="782527" y="39332"/>
                          <a:pt x="1008112" y="0"/>
                        </a:cubicBezTo>
                        <a:cubicBezTo>
                          <a:pt x="1042759" y="175826"/>
                          <a:pt x="962002" y="287403"/>
                          <a:pt x="1008112" y="411886"/>
                        </a:cubicBezTo>
                        <a:cubicBezTo>
                          <a:pt x="1054222" y="536369"/>
                          <a:pt x="974829" y="616780"/>
                          <a:pt x="1008112" y="792088"/>
                        </a:cubicBezTo>
                        <a:cubicBezTo>
                          <a:pt x="899003" y="832171"/>
                          <a:pt x="693061" y="790119"/>
                          <a:pt x="524218" y="792088"/>
                        </a:cubicBezTo>
                        <a:cubicBezTo>
                          <a:pt x="355375" y="794057"/>
                          <a:pt x="145065" y="791058"/>
                          <a:pt x="0" y="792088"/>
                        </a:cubicBezTo>
                        <a:cubicBezTo>
                          <a:pt x="-12282" y="621898"/>
                          <a:pt x="28802" y="528875"/>
                          <a:pt x="0" y="411886"/>
                        </a:cubicBezTo>
                        <a:cubicBezTo>
                          <a:pt x="-28802" y="294897"/>
                          <a:pt x="27452" y="9018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6354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Challenges in proposed sequences (1)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52400" y="1295400"/>
            <a:ext cx="8628758" cy="51054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Following this concept leads to: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CSI feedback corresponding to OBSS AP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Option 1 – Relay between APs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Lack of indication in CSI that it is destined for </a:t>
            </a:r>
            <a:br>
              <a:rPr lang="en-US" sz="1200" dirty="0"/>
            </a:br>
            <a:r>
              <a:rPr lang="en-US" sz="1200" dirty="0"/>
              <a:t>OBSS AP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Need to add transmission between AP1 to AP2</a:t>
            </a:r>
            <a:br>
              <a:rPr lang="en-US" sz="1200" dirty="0"/>
            </a:br>
            <a:r>
              <a:rPr lang="en-US" sz="1200" dirty="0"/>
              <a:t>(including acknowledgement on reception) – </a:t>
            </a:r>
            <a:br>
              <a:rPr lang="en-US" sz="1200" dirty="0"/>
            </a:br>
            <a:r>
              <a:rPr lang="en-US" sz="1200" u="sng" dirty="0"/>
              <a:t>additional overhead to the prolonged sequential </a:t>
            </a:r>
            <a:br>
              <a:rPr lang="en-US" sz="1200" u="sng" dirty="0"/>
            </a:br>
            <a:r>
              <a:rPr lang="en-US" sz="1200" u="sng" dirty="0"/>
              <a:t>sequence</a:t>
            </a:r>
            <a:r>
              <a:rPr lang="en-US" sz="1200" dirty="0"/>
              <a:t>. </a:t>
            </a:r>
            <a:endParaRPr lang="en-US" sz="1800" b="0" dirty="0"/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Option 2 - “Hidden reception” of  OBSS AP </a:t>
            </a:r>
            <a:r>
              <a:rPr lang="en-US" sz="1400" dirty="0">
                <a:sym typeface="Wingdings" panose="05000000000000000000" pitchFamily="2" charset="2"/>
              </a:rPr>
              <a:t> Overhearing problem</a:t>
            </a:r>
            <a:endParaRPr lang="en-US" sz="1400" dirty="0"/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b="0" dirty="0"/>
              <a:t>This option assumes that OBSS AP is required to parse both BFRP TF (all per-STA Info) and CSI (that is individually addressed to AP1) </a:t>
            </a:r>
            <a:r>
              <a:rPr lang="en-US" sz="1200" b="1" u="sng" dirty="0"/>
              <a:t>that are not destined to it </a:t>
            </a:r>
            <a:r>
              <a:rPr lang="en-US" sz="1200" b="0" dirty="0">
                <a:sym typeface="Wingdings" panose="05000000000000000000" pitchFamily="2" charset="2"/>
              </a:rPr>
              <a:t></a:t>
            </a:r>
            <a:r>
              <a:rPr lang="en-US" sz="1200" b="0" dirty="0"/>
              <a:t> </a:t>
            </a:r>
            <a:br>
              <a:rPr lang="en-US" sz="1200" b="0" dirty="0"/>
            </a:br>
            <a:r>
              <a:rPr lang="en-US" sz="1200" b="0" dirty="0"/>
              <a:t>leads to reception of any BFRP and CSI that are transmitted by the sharing AP….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Requires to add a </a:t>
            </a:r>
            <a:r>
              <a:rPr lang="en-US" sz="1200" u="sng" dirty="0"/>
              <a:t>“verification mechanism” </a:t>
            </a:r>
            <a:r>
              <a:rPr lang="en-US" sz="1200" dirty="0"/>
              <a:t>(with detailed feedback) for each case of “Cross-BSS” sounding for verifying that OBSS has correctly received all the required feedback it needs for CoBF PPDU transmission. 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 case of failure in reception (BSRP/CSI of OBSS non-AP STAs) by the OBSS AP (AP2), it will require a repeated but redundant feedback reception by the Initiating AP (AP1) - </a:t>
            </a:r>
            <a:r>
              <a:rPr lang="en-US" sz="1200" u="sng" dirty="0"/>
              <a:t>Inefficient mechanism and unnecessary overload of AP1</a:t>
            </a:r>
            <a:r>
              <a:rPr lang="en-US" sz="1200" dirty="0"/>
              <a:t>.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图片 35">
            <a:extLst>
              <a:ext uri="{FF2B5EF4-FFF2-40B4-BE49-F238E27FC236}">
                <a16:creationId xmlns:a16="http://schemas.microsoft.com/office/drawing/2014/main" id="{0EF4B898-F2F5-4504-BE72-D0D8BC653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3" t="-2358" r="46575" b="2358"/>
          <a:stretch/>
        </p:blipFill>
        <p:spPr bwMode="auto">
          <a:xfrm>
            <a:off x="4724400" y="2133600"/>
            <a:ext cx="4313068" cy="173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CD4056F-9A74-4023-886E-ED0462520997}"/>
              </a:ext>
            </a:extLst>
          </p:cNvPr>
          <p:cNvSpPr/>
          <p:nvPr/>
        </p:nvSpPr>
        <p:spPr bwMode="auto">
          <a:xfrm>
            <a:off x="8354290" y="2133599"/>
            <a:ext cx="655468" cy="1251593"/>
          </a:xfrm>
          <a:prstGeom prst="rect">
            <a:avLst/>
          </a:prstGeom>
          <a:noFill/>
          <a:ln w="28575" cap="flat" cmpd="sng" algn="ctr">
            <a:solidFill>
              <a:srgbClr val="CE2E0E"/>
            </a:solidFill>
            <a:prstDash val="sysDash"/>
            <a:round/>
            <a:headEnd type="none" w="med" len="med"/>
            <a:tailEnd type="none" w="med" len="med"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1008112"/>
                      <a:gd name="connsiteY0" fmla="*/ 0 h 792088"/>
                      <a:gd name="connsiteX1" fmla="*/ 493975 w 1008112"/>
                      <a:gd name="connsiteY1" fmla="*/ 0 h 792088"/>
                      <a:gd name="connsiteX2" fmla="*/ 1008112 w 1008112"/>
                      <a:gd name="connsiteY2" fmla="*/ 0 h 792088"/>
                      <a:gd name="connsiteX3" fmla="*/ 1008112 w 1008112"/>
                      <a:gd name="connsiteY3" fmla="*/ 411886 h 792088"/>
                      <a:gd name="connsiteX4" fmla="*/ 1008112 w 1008112"/>
                      <a:gd name="connsiteY4" fmla="*/ 792088 h 792088"/>
                      <a:gd name="connsiteX5" fmla="*/ 524218 w 1008112"/>
                      <a:gd name="connsiteY5" fmla="*/ 792088 h 792088"/>
                      <a:gd name="connsiteX6" fmla="*/ 0 w 1008112"/>
                      <a:gd name="connsiteY6" fmla="*/ 792088 h 792088"/>
                      <a:gd name="connsiteX7" fmla="*/ 0 w 1008112"/>
                      <a:gd name="connsiteY7" fmla="*/ 411886 h 792088"/>
                      <a:gd name="connsiteX8" fmla="*/ 0 w 1008112"/>
                      <a:gd name="connsiteY8" fmla="*/ 0 h 792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08112" h="792088" extrusionOk="0">
                        <a:moveTo>
                          <a:pt x="0" y="0"/>
                        </a:moveTo>
                        <a:cubicBezTo>
                          <a:pt x="206364" y="-32686"/>
                          <a:pt x="319980" y="1277"/>
                          <a:pt x="493975" y="0"/>
                        </a:cubicBezTo>
                        <a:cubicBezTo>
                          <a:pt x="667971" y="-1277"/>
                          <a:pt x="782527" y="39332"/>
                          <a:pt x="1008112" y="0"/>
                        </a:cubicBezTo>
                        <a:cubicBezTo>
                          <a:pt x="1042759" y="175826"/>
                          <a:pt x="962002" y="287403"/>
                          <a:pt x="1008112" y="411886"/>
                        </a:cubicBezTo>
                        <a:cubicBezTo>
                          <a:pt x="1054222" y="536369"/>
                          <a:pt x="974829" y="616780"/>
                          <a:pt x="1008112" y="792088"/>
                        </a:cubicBezTo>
                        <a:cubicBezTo>
                          <a:pt x="899003" y="832171"/>
                          <a:pt x="693061" y="790119"/>
                          <a:pt x="524218" y="792088"/>
                        </a:cubicBezTo>
                        <a:cubicBezTo>
                          <a:pt x="355375" y="794057"/>
                          <a:pt x="145065" y="791058"/>
                          <a:pt x="0" y="792088"/>
                        </a:cubicBezTo>
                        <a:cubicBezTo>
                          <a:pt x="-12282" y="621898"/>
                          <a:pt x="28802" y="528875"/>
                          <a:pt x="0" y="411886"/>
                        </a:cubicBezTo>
                        <a:cubicBezTo>
                          <a:pt x="-28802" y="294897"/>
                          <a:pt x="27452" y="9018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97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Challenges in proposed sequences (2)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295400"/>
            <a:ext cx="4038600" cy="5029200"/>
          </a:xfrm>
          <a:prstGeom prst="rect">
            <a:avLst/>
          </a:prstGeom>
          <a:noFill/>
          <a:ln/>
        </p:spPr>
        <p:txBody>
          <a:bodyPr>
            <a:normAutofit fontScale="925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Initiation of Sequential sounding by OBSS AP2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The TXOP is obtained by AP1 (sharing AP), thus OBSS AP2 can’t simply initiate transmission at its discretion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Need to Add trigger frame that will initiate the sequential sounding portion that is performed by OBSS </a:t>
            </a:r>
            <a:r>
              <a:rPr lang="en-US" sz="1600" b="0" dirty="0" smtClean="0"/>
              <a:t>AP2</a:t>
            </a:r>
            <a:br>
              <a:rPr lang="en-US" sz="1600" b="0" dirty="0" smtClean="0"/>
            </a:br>
            <a:r>
              <a:rPr lang="en-US" sz="1600" b="1" dirty="0" smtClean="0"/>
              <a:t>For instance</a:t>
            </a:r>
            <a:r>
              <a:rPr lang="en-US" sz="1600" b="0" dirty="0" smtClean="0"/>
              <a:t>: MU-RTS TXS that is used for time allocation </a:t>
            </a:r>
            <a:r>
              <a:rPr lang="en-US" sz="1600" dirty="0" smtClean="0"/>
              <a:t>phase in Co-TDMA.</a:t>
            </a:r>
            <a:endParaRPr lang="en-US" sz="1600" b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Need to add indication (for the sharing AP) when the Sounding procedure performed by OBSS AP2 is successfully completed</a:t>
            </a:r>
            <a:r>
              <a:rPr lang="en-US" sz="1600" b="0" dirty="0" smtClean="0"/>
              <a:t>.</a:t>
            </a:r>
            <a:br>
              <a:rPr lang="en-US" sz="1600" b="0" dirty="0" smtClean="0"/>
            </a:br>
            <a:r>
              <a:rPr lang="en-US" sz="1600" b="1" dirty="0" smtClean="0"/>
              <a:t>For instance</a:t>
            </a:r>
            <a:r>
              <a:rPr lang="en-US" sz="1600" b="0" dirty="0" smtClean="0"/>
              <a:t>: Reusing the TXOP Return frame defined in Co-TDMA scheme</a:t>
            </a:r>
            <a:endParaRPr lang="en-US" sz="1600" b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图片 35">
            <a:extLst>
              <a:ext uri="{FF2B5EF4-FFF2-40B4-BE49-F238E27FC236}">
                <a16:creationId xmlns:a16="http://schemas.microsoft.com/office/drawing/2014/main" id="{7DE19F64-5DEE-46BC-B1A4-DB96737B67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3" t="-2358" r="31570" b="2358"/>
          <a:stretch/>
        </p:blipFill>
        <p:spPr bwMode="auto">
          <a:xfrm>
            <a:off x="3892802" y="1600200"/>
            <a:ext cx="5215702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47C4563-E5C1-4189-A12D-1BF78D7BC8B1}"/>
              </a:ext>
            </a:extLst>
          </p:cNvPr>
          <p:cNvSpPr/>
          <p:nvPr/>
        </p:nvSpPr>
        <p:spPr bwMode="auto">
          <a:xfrm>
            <a:off x="7756952" y="1917667"/>
            <a:ext cx="883500" cy="849855"/>
          </a:xfrm>
          <a:prstGeom prst="rect">
            <a:avLst/>
          </a:prstGeom>
          <a:noFill/>
          <a:ln w="28575" cap="flat" cmpd="sng" algn="ctr">
            <a:solidFill>
              <a:srgbClr val="CE2E0E"/>
            </a:solidFill>
            <a:prstDash val="sysDash"/>
            <a:round/>
            <a:headEnd type="none" w="med" len="med"/>
            <a:tailEnd type="none" w="med" len="med"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1008112"/>
                      <a:gd name="connsiteY0" fmla="*/ 0 h 792088"/>
                      <a:gd name="connsiteX1" fmla="*/ 493975 w 1008112"/>
                      <a:gd name="connsiteY1" fmla="*/ 0 h 792088"/>
                      <a:gd name="connsiteX2" fmla="*/ 1008112 w 1008112"/>
                      <a:gd name="connsiteY2" fmla="*/ 0 h 792088"/>
                      <a:gd name="connsiteX3" fmla="*/ 1008112 w 1008112"/>
                      <a:gd name="connsiteY3" fmla="*/ 411886 h 792088"/>
                      <a:gd name="connsiteX4" fmla="*/ 1008112 w 1008112"/>
                      <a:gd name="connsiteY4" fmla="*/ 792088 h 792088"/>
                      <a:gd name="connsiteX5" fmla="*/ 524218 w 1008112"/>
                      <a:gd name="connsiteY5" fmla="*/ 792088 h 792088"/>
                      <a:gd name="connsiteX6" fmla="*/ 0 w 1008112"/>
                      <a:gd name="connsiteY6" fmla="*/ 792088 h 792088"/>
                      <a:gd name="connsiteX7" fmla="*/ 0 w 1008112"/>
                      <a:gd name="connsiteY7" fmla="*/ 411886 h 792088"/>
                      <a:gd name="connsiteX8" fmla="*/ 0 w 1008112"/>
                      <a:gd name="connsiteY8" fmla="*/ 0 h 792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08112" h="792088" extrusionOk="0">
                        <a:moveTo>
                          <a:pt x="0" y="0"/>
                        </a:moveTo>
                        <a:cubicBezTo>
                          <a:pt x="206364" y="-32686"/>
                          <a:pt x="319980" y="1277"/>
                          <a:pt x="493975" y="0"/>
                        </a:cubicBezTo>
                        <a:cubicBezTo>
                          <a:pt x="667971" y="-1277"/>
                          <a:pt x="782527" y="39332"/>
                          <a:pt x="1008112" y="0"/>
                        </a:cubicBezTo>
                        <a:cubicBezTo>
                          <a:pt x="1042759" y="175826"/>
                          <a:pt x="962002" y="287403"/>
                          <a:pt x="1008112" y="411886"/>
                        </a:cubicBezTo>
                        <a:cubicBezTo>
                          <a:pt x="1054222" y="536369"/>
                          <a:pt x="974829" y="616780"/>
                          <a:pt x="1008112" y="792088"/>
                        </a:cubicBezTo>
                        <a:cubicBezTo>
                          <a:pt x="899003" y="832171"/>
                          <a:pt x="693061" y="790119"/>
                          <a:pt x="524218" y="792088"/>
                        </a:cubicBezTo>
                        <a:cubicBezTo>
                          <a:pt x="355375" y="794057"/>
                          <a:pt x="145065" y="791058"/>
                          <a:pt x="0" y="792088"/>
                        </a:cubicBezTo>
                        <a:cubicBezTo>
                          <a:pt x="-12282" y="621898"/>
                          <a:pt x="28802" y="528875"/>
                          <a:pt x="0" y="411886"/>
                        </a:cubicBezTo>
                        <a:cubicBezTo>
                          <a:pt x="-28802" y="294897"/>
                          <a:pt x="27452" y="9018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317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91600" cy="533400"/>
          </a:xfrm>
        </p:spPr>
        <p:txBody>
          <a:bodyPr anchor="t"/>
          <a:lstStyle/>
          <a:p>
            <a:r>
              <a:rPr lang="en-US" sz="2400" dirty="0"/>
              <a:t>Complete current CoBF Sequential Sounding sequence - example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23797" y="5516360"/>
            <a:ext cx="9525000" cy="11430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Time Consuming for each pair of APs</a:t>
            </a:r>
          </a:p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Considerable overhead due to basic concept</a:t>
            </a:r>
          </a:p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Assuming relay option implemented between AP1 and AP2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">
            <a:extLst>
              <a:ext uri="{FF2B5EF4-FFF2-40B4-BE49-F238E27FC236}">
                <a16:creationId xmlns:a16="http://schemas.microsoft.com/office/drawing/2014/main" id="{288038D1-0F96-4A08-A8AA-F8A7E93A0A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3796" y="1199804"/>
            <a:ext cx="8258203" cy="429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553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206551</TotalTime>
  <Words>604</Words>
  <Application>Microsoft Office PowerPoint</Application>
  <PresentationFormat>On-screen Show (4:3)</PresentationFormat>
  <Paragraphs>138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 Unicode MS</vt:lpstr>
      <vt:lpstr>굴림</vt:lpstr>
      <vt:lpstr>Times New Roman</vt:lpstr>
      <vt:lpstr>Wingdings</vt:lpstr>
      <vt:lpstr>802-11-Submission</vt:lpstr>
      <vt:lpstr>M-AP CoBF Sounding Sequence </vt:lpstr>
      <vt:lpstr>Introduction</vt:lpstr>
      <vt:lpstr>Background</vt:lpstr>
      <vt:lpstr>Background</vt:lpstr>
      <vt:lpstr>Challenges in proposed sequences (1)</vt:lpstr>
      <vt:lpstr>Challenges in proposed sequences (1)</vt:lpstr>
      <vt:lpstr>Challenges in proposed sequences (1)</vt:lpstr>
      <vt:lpstr>Challenges in proposed sequences (2)</vt:lpstr>
      <vt:lpstr>Complete current CoBF Sequential Sounding sequence - example</vt:lpstr>
      <vt:lpstr>Complete current CoBF Joint Sounding sequence - example</vt:lpstr>
      <vt:lpstr>Summary</vt:lpstr>
      <vt:lpstr>References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Arik Klein</cp:lastModifiedBy>
  <cp:revision>995</cp:revision>
  <cp:lastPrinted>1998-02-10T13:28:06Z</cp:lastPrinted>
  <dcterms:created xsi:type="dcterms:W3CDTF">2013-11-12T18:41:50Z</dcterms:created>
  <dcterms:modified xsi:type="dcterms:W3CDTF">2025-03-10T20:36:13Z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(3)kBjKnUeCv/Lc9sSpCIiFv4NOuAhlroV+3aUUtuTPpM/U3bZkbXmZYce7ZOAl4vxPRGP7bThv
Zt1txnD0+v3V0lEYiujQ4/dhIhpdXkAXXqRRshi47uI8DYSEwy5Ojqp5yblAhXpEfPX7c2oN
0OnD0RVa+CnrNrzTCoRdLyISF1ZUhii3IjFh1GLCP10u9EiDyAUj5bXmGwna9OgZZ/guTd4+
R39A0aH5OlLqYMY8XO</vt:lpwstr>
  </property>
  <property fmtid="{D5CDD505-2E9C-101B-9397-08002B2CF9AE}" pid="4" name="_2015_ms_pID_7253431">
    <vt:lpwstr>ACts9SQvXhv/T365JDf9ZOsT/YUD7z0QtVpjBky2sNfU1oy9qzcyER
SzWC31nlm1RRR5kFjJS0rXzHnyym0eixu09voD2pMnngxfSrpMKJoIjkSm0Hbdtbz6K9Jrx2
IIMHRHiOto9T0RAoc2DkilcGYQn+DzsXq/dgSHfHztS59O8lchmPMkITpCJN6i44YiAhAd6G
iaMG2iO5bJlogeVC1QxR3H6LBL42k+rNID3z</vt:lpwstr>
  </property>
  <property fmtid="{D5CDD505-2E9C-101B-9397-08002B2CF9AE}" pid="5" name="_2015_ms_pID_7253432">
    <vt:lpwstr>0Q==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1580690846</vt:lpwstr>
  </property>
</Properties>
</file>