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38"/>
  </p:notesMasterIdLst>
  <p:handoutMasterIdLst>
    <p:handoutMasterId r:id="rId39"/>
  </p:handoutMasterIdLst>
  <p:sldIdLst>
    <p:sldId id="256" r:id="rId3"/>
    <p:sldId id="265" r:id="rId4"/>
    <p:sldId id="2566" r:id="rId5"/>
    <p:sldId id="257" r:id="rId6"/>
    <p:sldId id="2366" r:id="rId7"/>
    <p:sldId id="2367"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2694" r:id="rId25"/>
    <p:sldId id="2695" r:id="rId26"/>
    <p:sldId id="2696" r:id="rId27"/>
    <p:sldId id="2697" r:id="rId28"/>
    <p:sldId id="2700" r:id="rId29"/>
    <p:sldId id="2701" r:id="rId30"/>
    <p:sldId id="2702" r:id="rId31"/>
    <p:sldId id="2703" r:id="rId32"/>
    <p:sldId id="2707" r:id="rId33"/>
    <p:sldId id="2708" r:id="rId34"/>
    <p:sldId id="2704" r:id="rId35"/>
    <p:sldId id="2705" r:id="rId36"/>
    <p:sldId id="2706" r:id="rId3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Lst>
        </p14:section>
        <p14:section name="Feb. 13th Telecon" id="{F38DC48A-BB98-4C09-9E2F-9B085C6A8C3C}">
          <p14:sldIdLst>
            <p14:sldId id="2694"/>
            <p14:sldId id="2695"/>
            <p14:sldId id="2696"/>
            <p14:sldId id="2697"/>
            <p14:sldId id="2700"/>
          </p14:sldIdLst>
        </p14:section>
        <p14:section name="March 4th" id="{DCF057C2-D53B-45E9-AC72-90B87766865A}">
          <p14:sldIdLst>
            <p14:sldId id="2701"/>
            <p14:sldId id="2702"/>
            <p14:sldId id="2703"/>
            <p14:sldId id="2707"/>
            <p14:sldId id="2708"/>
            <p14:sldId id="2704"/>
            <p14:sldId id="2705"/>
            <p14:sldId id="2706"/>
          </p14:sldIdLst>
        </p14:section>
        <p14:section name="Backup" id="{62682A0D-7317-4EE9-B56C-63AD74488E1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6807" autoAdjust="0"/>
  </p:normalViewPr>
  <p:slideViewPr>
    <p:cSldViewPr>
      <p:cViewPr varScale="1">
        <p:scale>
          <a:sx n="120" d="100"/>
          <a:sy n="120" d="100"/>
        </p:scale>
        <p:origin x="354" y="108"/>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7630A500-056C-405A-A66A-00A6329C6235}"/>
    <pc:docChg chg="modMainMaster">
      <pc:chgData name="Segev, Jonathan" userId="7c67a1b0-8725-4553-8055-0888dbcaef94" providerId="ADAL" clId="{7630A500-056C-405A-A66A-00A6329C6235}" dt="2025-03-04T19:54:36.575" v="1" actId="20577"/>
      <pc:docMkLst>
        <pc:docMk/>
      </pc:docMkLst>
      <pc:sldMasterChg chg="modSp mod">
        <pc:chgData name="Segev, Jonathan" userId="7c67a1b0-8725-4553-8055-0888dbcaef94" providerId="ADAL" clId="{7630A500-056C-405A-A66A-00A6329C6235}" dt="2025-03-04T19:54:36.575" v="1" actId="20577"/>
        <pc:sldMasterMkLst>
          <pc:docMk/>
          <pc:sldMasterMk cId="0" sldId="2147483648"/>
        </pc:sldMasterMkLst>
        <pc:spChg chg="mod">
          <ac:chgData name="Segev, Jonathan" userId="7c67a1b0-8725-4553-8055-0888dbcaef94" providerId="ADAL" clId="{7630A500-056C-405A-A66A-00A6329C6235}" dt="2025-03-04T19:54:36.575"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3/4/2025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14456945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118516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AD991-12B0-EC76-EC14-3E2E009F57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051695-DFEA-7986-3A58-BE52BB4674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2E599C-9042-4FEC-F77A-BC481C86FB06}"/>
              </a:ext>
            </a:extLst>
          </p:cNvPr>
          <p:cNvSpPr>
            <a:spLocks noGrp="1"/>
          </p:cNvSpPr>
          <p:nvPr>
            <p:ph type="dt" sz="half" idx="10"/>
          </p:nvPr>
        </p:nvSpPr>
        <p:spPr/>
        <p:txBody>
          <a:bodyPr/>
          <a:lstStyle/>
          <a:p>
            <a:r>
              <a:rPr lang="en-US"/>
              <a:t>March 2025</a:t>
            </a:r>
          </a:p>
        </p:txBody>
      </p:sp>
      <p:sp>
        <p:nvSpPr>
          <p:cNvPr id="5" name="Footer Placeholder 4">
            <a:extLst>
              <a:ext uri="{FF2B5EF4-FFF2-40B4-BE49-F238E27FC236}">
                <a16:creationId xmlns:a16="http://schemas.microsoft.com/office/drawing/2014/main" id="{A129E63C-59A6-753C-26B4-BB6144201E70}"/>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28569FE-CD7B-1EB5-5D6D-4F3DE6E608B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6871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F8C57-C30E-62E2-BA5A-980A8B5050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415B9D-520C-65DD-BFBD-0194E7154C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1A3332-0C12-8F93-1A2F-7E56513B4E23}"/>
              </a:ext>
            </a:extLst>
          </p:cNvPr>
          <p:cNvSpPr>
            <a:spLocks noGrp="1"/>
          </p:cNvSpPr>
          <p:nvPr>
            <p:ph type="dt" sz="half" idx="10"/>
          </p:nvPr>
        </p:nvSpPr>
        <p:spPr/>
        <p:txBody>
          <a:bodyPr/>
          <a:lstStyle/>
          <a:p>
            <a:r>
              <a:rPr lang="en-US"/>
              <a:t>March 2025</a:t>
            </a:r>
          </a:p>
        </p:txBody>
      </p:sp>
      <p:sp>
        <p:nvSpPr>
          <p:cNvPr id="5" name="Footer Placeholder 4">
            <a:extLst>
              <a:ext uri="{FF2B5EF4-FFF2-40B4-BE49-F238E27FC236}">
                <a16:creationId xmlns:a16="http://schemas.microsoft.com/office/drawing/2014/main" id="{7253A254-BC6C-2571-1F06-004CC43E7638}"/>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01C40267-D0B3-358B-F87E-54E64573DFB5}"/>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839185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B19B-3265-E5EE-B348-F2167B6485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CC41A8-6392-3DEC-7988-065E2B2246B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BCFD27-CAA6-F6F6-7949-A9C39DFB8C89}"/>
              </a:ext>
            </a:extLst>
          </p:cNvPr>
          <p:cNvSpPr>
            <a:spLocks noGrp="1"/>
          </p:cNvSpPr>
          <p:nvPr>
            <p:ph type="dt" sz="half" idx="10"/>
          </p:nvPr>
        </p:nvSpPr>
        <p:spPr/>
        <p:txBody>
          <a:bodyPr/>
          <a:lstStyle/>
          <a:p>
            <a:r>
              <a:rPr lang="en-US"/>
              <a:t>March 2025</a:t>
            </a:r>
          </a:p>
        </p:txBody>
      </p:sp>
      <p:sp>
        <p:nvSpPr>
          <p:cNvPr id="5" name="Footer Placeholder 4">
            <a:extLst>
              <a:ext uri="{FF2B5EF4-FFF2-40B4-BE49-F238E27FC236}">
                <a16:creationId xmlns:a16="http://schemas.microsoft.com/office/drawing/2014/main" id="{DB39C117-E1C1-AB8E-49E7-5365DF55D816}"/>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29F82C98-C616-1957-CC69-7AA072BFCAED}"/>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4130465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B0E8C-BE76-948D-2EC8-CA18E82466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997009-1E5B-0B78-04DF-8AB19C2AB9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436EE0-6B6F-A5EB-A9B8-62873184B9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3BCC1A-0A33-0346-CB82-60ECC919F28C}"/>
              </a:ext>
            </a:extLst>
          </p:cNvPr>
          <p:cNvSpPr>
            <a:spLocks noGrp="1"/>
          </p:cNvSpPr>
          <p:nvPr>
            <p:ph type="dt" sz="half" idx="10"/>
          </p:nvPr>
        </p:nvSpPr>
        <p:spPr/>
        <p:txBody>
          <a:bodyPr/>
          <a:lstStyle/>
          <a:p>
            <a:r>
              <a:rPr lang="en-US"/>
              <a:t>March 2025</a:t>
            </a:r>
          </a:p>
        </p:txBody>
      </p:sp>
      <p:sp>
        <p:nvSpPr>
          <p:cNvPr id="6" name="Footer Placeholder 5">
            <a:extLst>
              <a:ext uri="{FF2B5EF4-FFF2-40B4-BE49-F238E27FC236}">
                <a16:creationId xmlns:a16="http://schemas.microsoft.com/office/drawing/2014/main" id="{05A4608A-7168-522E-A769-D9C9A3C1DFD0}"/>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FD8AC391-557A-4DF2-BC54-651651A0B3EF}"/>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66098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FCF0C-C5A4-488A-A98C-A0972B48DB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0E46F6-90DB-E8E1-048F-0D4EB51E25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31B7B5-2C0A-D78D-FFB1-0CE6324EEF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B9B6CC-6A7C-B104-FDE4-B4F572BE6C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E044C0-E9C7-2AB7-608D-670C300C7A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F1AF93-1D6B-9A00-4B23-DF98BED08BC9}"/>
              </a:ext>
            </a:extLst>
          </p:cNvPr>
          <p:cNvSpPr>
            <a:spLocks noGrp="1"/>
          </p:cNvSpPr>
          <p:nvPr>
            <p:ph type="dt" sz="half" idx="10"/>
          </p:nvPr>
        </p:nvSpPr>
        <p:spPr/>
        <p:txBody>
          <a:bodyPr/>
          <a:lstStyle/>
          <a:p>
            <a:r>
              <a:rPr lang="en-US"/>
              <a:t>March 2025</a:t>
            </a:r>
          </a:p>
        </p:txBody>
      </p:sp>
      <p:sp>
        <p:nvSpPr>
          <p:cNvPr id="8" name="Footer Placeholder 7">
            <a:extLst>
              <a:ext uri="{FF2B5EF4-FFF2-40B4-BE49-F238E27FC236}">
                <a16:creationId xmlns:a16="http://schemas.microsoft.com/office/drawing/2014/main" id="{A3EF0D4E-BAC9-41A4-5C4B-192135690CB2}"/>
              </a:ext>
            </a:extLst>
          </p:cNvPr>
          <p:cNvSpPr>
            <a:spLocks noGrp="1"/>
          </p:cNvSpPr>
          <p:nvPr>
            <p:ph type="ftr" sz="quarter" idx="11"/>
          </p:nvPr>
        </p:nvSpPr>
        <p:spPr/>
        <p:txBody>
          <a:bodyPr/>
          <a:lstStyle/>
          <a:p>
            <a:r>
              <a:rPr lang="en-US"/>
              <a:t>Jonathan Segev, Intel corporation</a:t>
            </a:r>
          </a:p>
        </p:txBody>
      </p:sp>
      <p:sp>
        <p:nvSpPr>
          <p:cNvPr id="9" name="Slide Number Placeholder 8">
            <a:extLst>
              <a:ext uri="{FF2B5EF4-FFF2-40B4-BE49-F238E27FC236}">
                <a16:creationId xmlns:a16="http://schemas.microsoft.com/office/drawing/2014/main" id="{C7ED2F23-8BE2-79FA-BCA6-B9CE753E8162}"/>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61626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A6829-A2F5-55E6-8E28-5905B28876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4C148D-C63E-812D-166F-C8790FC81FC1}"/>
              </a:ext>
            </a:extLst>
          </p:cNvPr>
          <p:cNvSpPr>
            <a:spLocks noGrp="1"/>
          </p:cNvSpPr>
          <p:nvPr>
            <p:ph type="dt" sz="half" idx="10"/>
          </p:nvPr>
        </p:nvSpPr>
        <p:spPr/>
        <p:txBody>
          <a:bodyPr/>
          <a:lstStyle/>
          <a:p>
            <a:r>
              <a:rPr lang="en-US"/>
              <a:t>March 2025</a:t>
            </a:r>
          </a:p>
        </p:txBody>
      </p:sp>
      <p:sp>
        <p:nvSpPr>
          <p:cNvPr id="4" name="Footer Placeholder 3">
            <a:extLst>
              <a:ext uri="{FF2B5EF4-FFF2-40B4-BE49-F238E27FC236}">
                <a16:creationId xmlns:a16="http://schemas.microsoft.com/office/drawing/2014/main" id="{740A8574-AA13-5584-1777-04BB1EA52E20}"/>
              </a:ext>
            </a:extLst>
          </p:cNvPr>
          <p:cNvSpPr>
            <a:spLocks noGrp="1"/>
          </p:cNvSpPr>
          <p:nvPr>
            <p:ph type="ftr" sz="quarter" idx="11"/>
          </p:nvPr>
        </p:nvSpPr>
        <p:spPr/>
        <p:txBody>
          <a:bodyPr/>
          <a:lstStyle/>
          <a:p>
            <a:r>
              <a:rPr lang="en-US"/>
              <a:t>Jonathan Segev, Intel corporation</a:t>
            </a:r>
          </a:p>
        </p:txBody>
      </p:sp>
      <p:sp>
        <p:nvSpPr>
          <p:cNvPr id="5" name="Slide Number Placeholder 4">
            <a:extLst>
              <a:ext uri="{FF2B5EF4-FFF2-40B4-BE49-F238E27FC236}">
                <a16:creationId xmlns:a16="http://schemas.microsoft.com/office/drawing/2014/main" id="{49481CCD-68A4-429E-988C-FE8F7373841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18255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BDB847-025C-38B2-1F06-E9BD97FB0562}"/>
              </a:ext>
            </a:extLst>
          </p:cNvPr>
          <p:cNvSpPr>
            <a:spLocks noGrp="1"/>
          </p:cNvSpPr>
          <p:nvPr>
            <p:ph type="dt" sz="half" idx="10"/>
          </p:nvPr>
        </p:nvSpPr>
        <p:spPr/>
        <p:txBody>
          <a:bodyPr/>
          <a:lstStyle/>
          <a:p>
            <a:r>
              <a:rPr lang="en-US"/>
              <a:t>March 2025</a:t>
            </a:r>
          </a:p>
        </p:txBody>
      </p:sp>
      <p:sp>
        <p:nvSpPr>
          <p:cNvPr id="3" name="Footer Placeholder 2">
            <a:extLst>
              <a:ext uri="{FF2B5EF4-FFF2-40B4-BE49-F238E27FC236}">
                <a16:creationId xmlns:a16="http://schemas.microsoft.com/office/drawing/2014/main" id="{597E4AAE-5B06-6F0A-88E6-1637A1C696AE}"/>
              </a:ext>
            </a:extLst>
          </p:cNvPr>
          <p:cNvSpPr>
            <a:spLocks noGrp="1"/>
          </p:cNvSpPr>
          <p:nvPr>
            <p:ph type="ftr" sz="quarter" idx="11"/>
          </p:nvPr>
        </p:nvSpPr>
        <p:spPr/>
        <p:txBody>
          <a:bodyPr/>
          <a:lstStyle/>
          <a:p>
            <a:r>
              <a:rPr lang="en-US"/>
              <a:t>Jonathan Segev, Intel corporation</a:t>
            </a:r>
          </a:p>
        </p:txBody>
      </p:sp>
      <p:sp>
        <p:nvSpPr>
          <p:cNvPr id="4" name="Slide Number Placeholder 3">
            <a:extLst>
              <a:ext uri="{FF2B5EF4-FFF2-40B4-BE49-F238E27FC236}">
                <a16:creationId xmlns:a16="http://schemas.microsoft.com/office/drawing/2014/main" id="{21E6BF4D-7BA8-0965-14B0-FFBC7F6CEF87}"/>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870326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9A771-D8D9-05DB-90B9-821E5EE7E5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725DF0-8249-4999-73B7-5E9AB49140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BDC480-3645-A868-3481-62E9AC16B3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DA6EEF-CEDE-A060-91E0-008623C911DE}"/>
              </a:ext>
            </a:extLst>
          </p:cNvPr>
          <p:cNvSpPr>
            <a:spLocks noGrp="1"/>
          </p:cNvSpPr>
          <p:nvPr>
            <p:ph type="dt" sz="half" idx="10"/>
          </p:nvPr>
        </p:nvSpPr>
        <p:spPr/>
        <p:txBody>
          <a:bodyPr/>
          <a:lstStyle/>
          <a:p>
            <a:r>
              <a:rPr lang="en-US"/>
              <a:t>March 2025</a:t>
            </a:r>
          </a:p>
        </p:txBody>
      </p:sp>
      <p:sp>
        <p:nvSpPr>
          <p:cNvPr id="6" name="Footer Placeholder 5">
            <a:extLst>
              <a:ext uri="{FF2B5EF4-FFF2-40B4-BE49-F238E27FC236}">
                <a16:creationId xmlns:a16="http://schemas.microsoft.com/office/drawing/2014/main" id="{A7C498D8-696A-6DE9-7C0D-8442C58D16FF}"/>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53B1FE77-BD86-E123-FAEA-06D59CB409B9}"/>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331270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F6B35-A8E5-A882-A575-BED6DD1076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236D3C-5077-602F-677B-6D8DAE9FED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C0B905-7289-84B0-7CBA-7230110C78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7D87A7-6DC9-7D04-7FA5-14ECD9F0C154}"/>
              </a:ext>
            </a:extLst>
          </p:cNvPr>
          <p:cNvSpPr>
            <a:spLocks noGrp="1"/>
          </p:cNvSpPr>
          <p:nvPr>
            <p:ph type="dt" sz="half" idx="10"/>
          </p:nvPr>
        </p:nvSpPr>
        <p:spPr/>
        <p:txBody>
          <a:bodyPr/>
          <a:lstStyle/>
          <a:p>
            <a:r>
              <a:rPr lang="en-US"/>
              <a:t>March 2025</a:t>
            </a:r>
          </a:p>
        </p:txBody>
      </p:sp>
      <p:sp>
        <p:nvSpPr>
          <p:cNvPr id="6" name="Footer Placeholder 5">
            <a:extLst>
              <a:ext uri="{FF2B5EF4-FFF2-40B4-BE49-F238E27FC236}">
                <a16:creationId xmlns:a16="http://schemas.microsoft.com/office/drawing/2014/main" id="{86C1B798-F7DE-7B71-1963-3964A8532969}"/>
              </a:ext>
            </a:extLst>
          </p:cNvPr>
          <p:cNvSpPr>
            <a:spLocks noGrp="1"/>
          </p:cNvSpPr>
          <p:nvPr>
            <p:ph type="ftr" sz="quarter" idx="11"/>
          </p:nvPr>
        </p:nvSpPr>
        <p:spPr/>
        <p:txBody>
          <a:bodyPr/>
          <a:lstStyle/>
          <a:p>
            <a:r>
              <a:rPr lang="en-US"/>
              <a:t>Jonathan Segev, Intel corporation</a:t>
            </a:r>
          </a:p>
        </p:txBody>
      </p:sp>
      <p:sp>
        <p:nvSpPr>
          <p:cNvPr id="7" name="Slide Number Placeholder 6">
            <a:extLst>
              <a:ext uri="{FF2B5EF4-FFF2-40B4-BE49-F238E27FC236}">
                <a16:creationId xmlns:a16="http://schemas.microsoft.com/office/drawing/2014/main" id="{67B1F3CE-9EF5-4BFD-3320-E7EADD39F1DA}"/>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7657605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687F1-3ABF-1B40-B912-806A20893B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4F84F8-1B54-0BDA-C0D8-824C6E94C1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60FAAB-7A4D-3F47-765E-BB5C55CD1EAE}"/>
              </a:ext>
            </a:extLst>
          </p:cNvPr>
          <p:cNvSpPr>
            <a:spLocks noGrp="1"/>
          </p:cNvSpPr>
          <p:nvPr>
            <p:ph type="dt" sz="half" idx="10"/>
          </p:nvPr>
        </p:nvSpPr>
        <p:spPr/>
        <p:txBody>
          <a:bodyPr/>
          <a:lstStyle/>
          <a:p>
            <a:r>
              <a:rPr lang="en-US"/>
              <a:t>March 2025</a:t>
            </a:r>
          </a:p>
        </p:txBody>
      </p:sp>
      <p:sp>
        <p:nvSpPr>
          <p:cNvPr id="5" name="Footer Placeholder 4">
            <a:extLst>
              <a:ext uri="{FF2B5EF4-FFF2-40B4-BE49-F238E27FC236}">
                <a16:creationId xmlns:a16="http://schemas.microsoft.com/office/drawing/2014/main" id="{FFC26F1A-8003-94E0-84C3-D8B3DF0FDB5E}"/>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3590E934-A084-F875-BE70-11F295971F0B}"/>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138018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5B25F9-C5C6-838F-9CFF-7C432442CD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9DCA59-F572-B5A0-D55B-63A61B310F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25-09F1-2297-8A8E-6687BB68A246}"/>
              </a:ext>
            </a:extLst>
          </p:cNvPr>
          <p:cNvSpPr>
            <a:spLocks noGrp="1"/>
          </p:cNvSpPr>
          <p:nvPr>
            <p:ph type="dt" sz="half" idx="10"/>
          </p:nvPr>
        </p:nvSpPr>
        <p:spPr/>
        <p:txBody>
          <a:bodyPr/>
          <a:lstStyle/>
          <a:p>
            <a:r>
              <a:rPr lang="en-US"/>
              <a:t>March 2025</a:t>
            </a:r>
          </a:p>
        </p:txBody>
      </p:sp>
      <p:sp>
        <p:nvSpPr>
          <p:cNvPr id="5" name="Footer Placeholder 4">
            <a:extLst>
              <a:ext uri="{FF2B5EF4-FFF2-40B4-BE49-F238E27FC236}">
                <a16:creationId xmlns:a16="http://schemas.microsoft.com/office/drawing/2014/main" id="{7ACE4685-E700-1719-7257-A08C96F71DEB}"/>
              </a:ext>
            </a:extLst>
          </p:cNvPr>
          <p:cNvSpPr>
            <a:spLocks noGrp="1"/>
          </p:cNvSpPr>
          <p:nvPr>
            <p:ph type="ftr" sz="quarter" idx="11"/>
          </p:nvPr>
        </p:nvSpPr>
        <p:spPr/>
        <p:txBody>
          <a:bodyPr/>
          <a:lstStyle/>
          <a:p>
            <a:r>
              <a:rPr lang="en-US"/>
              <a:t>Jonathan Segev, Intel corporation</a:t>
            </a:r>
          </a:p>
        </p:txBody>
      </p:sp>
      <p:sp>
        <p:nvSpPr>
          <p:cNvPr id="6" name="Slide Number Placeholder 5">
            <a:extLst>
              <a:ext uri="{FF2B5EF4-FFF2-40B4-BE49-F238E27FC236}">
                <a16:creationId xmlns:a16="http://schemas.microsoft.com/office/drawing/2014/main" id="{D4A944A0-FB0F-F462-AEE6-4D1EFE718FDE}"/>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0944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2025</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2025</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2025</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802.11-25/243r3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946F25-CE29-3951-1005-497A1A3344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53AFF8A-8BD3-DF3B-E9C9-F781AFE444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82C769-0BD3-ABF9-8195-D861A33F65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March 2025</a:t>
            </a:r>
          </a:p>
        </p:txBody>
      </p:sp>
      <p:sp>
        <p:nvSpPr>
          <p:cNvPr id="5" name="Footer Placeholder 4">
            <a:extLst>
              <a:ext uri="{FF2B5EF4-FFF2-40B4-BE49-F238E27FC236}">
                <a16:creationId xmlns:a16="http://schemas.microsoft.com/office/drawing/2014/main" id="{03D1242E-AB2F-992D-B5A9-4162E8976C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Jonathan Segev, Intel corporation</a:t>
            </a:r>
          </a:p>
        </p:txBody>
      </p:sp>
      <p:sp>
        <p:nvSpPr>
          <p:cNvPr id="6" name="Slide Number Placeholder 5">
            <a:extLst>
              <a:ext uri="{FF2B5EF4-FFF2-40B4-BE49-F238E27FC236}">
                <a16:creationId xmlns:a16="http://schemas.microsoft.com/office/drawing/2014/main" id="{E0929DC6-4A4E-59B4-B777-F624F8271E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BA5B14F-EEA3-4CC0-A960-B1C9A0451C5D}" type="slidenum">
              <a:rPr lang="en-US" smtClean="0"/>
              <a:t>‹#›</a:t>
            </a:fld>
            <a:endParaRPr lang="en-US"/>
          </a:p>
        </p:txBody>
      </p:sp>
    </p:spTree>
    <p:extLst>
      <p:ext uri="{BB962C8B-B14F-4D97-AF65-F5344CB8AC3E}">
        <p14:creationId xmlns:p14="http://schemas.microsoft.com/office/powerpoint/2010/main" val="3845881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sp7200043/attendance-log?p=4903000005&amp;t=47200043"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Telecons Following the January Interim</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2025-03-04</a:t>
            </a:r>
          </a:p>
        </p:txBody>
      </p:sp>
      <p:sp>
        <p:nvSpPr>
          <p:cNvPr id="6" name="Date Placeholder 3"/>
          <p:cNvSpPr>
            <a:spLocks noGrp="1"/>
          </p:cNvSpPr>
          <p:nvPr>
            <p:ph type="dt" idx="10"/>
          </p:nvPr>
        </p:nvSpPr>
        <p:spPr/>
        <p:txBody>
          <a:bodyPr/>
          <a:lstStyle/>
          <a:p>
            <a:r>
              <a:rPr lang="en-US"/>
              <a:t>March 2025</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a:t>
            </a:r>
            <a:r>
              <a:rPr lang="en-US" altLang="en-US" sz="4400" dirty="0">
                <a:cs typeface="Times New Roman" panose="02020603050405020304" pitchFamily="18" charset="0"/>
              </a:rPr>
              <a:t>t</a:t>
            </a:r>
            <a:r>
              <a:rPr lang="en-US" altLang="en-US" sz="4400" dirty="0"/>
              <a:t>elecons following the January Interim meeting</a:t>
            </a:r>
            <a:r>
              <a:rPr lang="en-US" altLang="en-US" sz="3600" dirty="0">
                <a:cs typeface="Times New Roman" panose="02020603050405020304" pitchFamily="18" charset="0"/>
              </a:rPr>
              <a:t> </a:t>
            </a: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Feb. 13</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Review 1</a:t>
            </a:r>
            <a:r>
              <a:rPr lang="en-US" sz="2000" b="0" baseline="30000" dirty="0"/>
              <a:t>st</a:t>
            </a:r>
            <a:r>
              <a:rPr lang="en-US" sz="2000" b="0" dirty="0"/>
              <a:t> SA ballot recirc and assignment (15 min) – Roy Want.</a:t>
            </a:r>
          </a:p>
          <a:p>
            <a:pPr algn="just">
              <a:spcBef>
                <a:spcPct val="20000"/>
              </a:spcBef>
              <a:buFontTx/>
              <a:buChar char="•"/>
            </a:pPr>
            <a:r>
              <a:rPr lang="en-US" sz="2000" b="0" dirty="0"/>
              <a:t>Review of technical comment (as time permits) </a:t>
            </a:r>
          </a:p>
          <a:p>
            <a:pPr algn="just">
              <a:spcBef>
                <a:spcPct val="20000"/>
              </a:spcBef>
              <a:buFontTx/>
              <a:buChar char="•"/>
            </a:pPr>
            <a:r>
              <a:rPr lang="en-US" sz="2000" b="0" dirty="0"/>
              <a:t>Review Telecon times (3min)</a:t>
            </a:r>
          </a:p>
          <a:p>
            <a:pPr algn="just">
              <a:spcBef>
                <a:spcPct val="20000"/>
              </a:spcBef>
              <a:buFontTx/>
              <a:buChar char="•"/>
            </a:pPr>
            <a:r>
              <a:rPr lang="en-US" sz="2000" b="0" dirty="0"/>
              <a:t>Review submission pipeline (2min)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2473579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Feb. 13</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42387437"/>
              </p:ext>
            </p:extLst>
          </p:nvPr>
        </p:nvGraphicFramePr>
        <p:xfrm>
          <a:off x="914401" y="1260086"/>
          <a:ext cx="10460566" cy="1798240"/>
        </p:xfrm>
        <a:graphic>
          <a:graphicData uri="http://schemas.openxmlformats.org/drawingml/2006/table">
            <a:tbl>
              <a:tblPr firstRow="1" bandRow="1">
                <a:tableStyleId>{21E4AEA4-8DFA-4A89-87EB-49C32662AFE0}</a:tableStyleId>
              </a:tblPr>
              <a:tblGrid>
                <a:gridCol w="1293167">
                  <a:extLst>
                    <a:ext uri="{9D8B030D-6E8A-4147-A177-3AD203B41FA5}">
                      <a16:colId xmlns:a16="http://schemas.microsoft.com/office/drawing/2014/main" val="20000"/>
                    </a:ext>
                  </a:extLst>
                </a:gridCol>
                <a:gridCol w="2160240">
                  <a:extLst>
                    <a:ext uri="{9D8B030D-6E8A-4147-A177-3AD203B41FA5}">
                      <a16:colId xmlns:a16="http://schemas.microsoft.com/office/drawing/2014/main" val="20001"/>
                    </a:ext>
                  </a:extLst>
                </a:gridCol>
                <a:gridCol w="3600400">
                  <a:extLst>
                    <a:ext uri="{9D8B030D-6E8A-4147-A177-3AD203B41FA5}">
                      <a16:colId xmlns:a16="http://schemas.microsoft.com/office/drawing/2014/main" val="20002"/>
                    </a:ext>
                  </a:extLst>
                </a:gridCol>
                <a:gridCol w="1296144">
                  <a:extLst>
                    <a:ext uri="{9D8B030D-6E8A-4147-A177-3AD203B41FA5}">
                      <a16:colId xmlns:a16="http://schemas.microsoft.com/office/drawing/2014/main" val="3219614300"/>
                    </a:ext>
                  </a:extLst>
                </a:gridCol>
                <a:gridCol w="211061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11-25-243</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dirty="0"/>
                        <a:t>11-25-242</a:t>
                      </a:r>
                    </a:p>
                  </a:txBody>
                  <a:tcPr marT="45712" marB="45712"/>
                </a:tc>
                <a:tc>
                  <a:txBody>
                    <a:bodyPr/>
                    <a:lstStyle/>
                    <a:p>
                      <a:r>
                        <a:rPr lang="en-US" dirty="0"/>
                        <a:t>Roy Want</a:t>
                      </a:r>
                    </a:p>
                  </a:txBody>
                  <a:tcPr marT="45712" marB="45712"/>
                </a:tc>
                <a:tc>
                  <a:txBody>
                    <a:bodyPr/>
                    <a:lstStyle/>
                    <a:p>
                      <a:r>
                        <a:rPr lang="en-US" dirty="0"/>
                        <a:t>SA Recirc-1 comments</a:t>
                      </a:r>
                    </a:p>
                  </a:txBody>
                  <a:tcPr marT="45712" marB="45712"/>
                </a:tc>
                <a:tc>
                  <a:txBody>
                    <a:bodyPr/>
                    <a:lstStyle/>
                    <a:p>
                      <a:r>
                        <a:rPr lang="en-US" dirty="0"/>
                        <a:t>CR</a:t>
                      </a:r>
                    </a:p>
                  </a:txBody>
                  <a:tcPr marT="45712" marB="45712"/>
                </a:tc>
                <a:tc>
                  <a:txBody>
                    <a:bodyPr/>
                    <a:lstStyle/>
                    <a:p>
                      <a:r>
                        <a:rPr lang="en-US" sz="1800" kern="1200" dirty="0">
                          <a:solidFill>
                            <a:schemeClr val="dk1"/>
                          </a:solidFill>
                          <a:latin typeface="+mn-lt"/>
                          <a:ea typeface="+mn-ea"/>
                          <a:cs typeface="+mn-cs"/>
                        </a:rPr>
                        <a:t>15min</a:t>
                      </a:r>
                    </a:p>
                  </a:txBody>
                  <a:tcPr marT="45712" marB="45712"/>
                </a:tc>
                <a:extLst>
                  <a:ext uri="{0D108BD9-81ED-4DB2-BD59-A6C34878D82A}">
                    <a16:rowId xmlns:a16="http://schemas.microsoft.com/office/drawing/2014/main" val="47000142"/>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256676809"/>
                  </a:ext>
                </a:extLst>
              </a:tr>
              <a:tr h="0">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585678509"/>
                  </a:ext>
                </a:extLst>
              </a:tr>
            </a:tbl>
          </a:graphicData>
        </a:graphic>
      </p:graphicFrame>
    </p:spTree>
    <p:extLst>
      <p:ext uri="{BB962C8B-B14F-4D97-AF65-F5344CB8AC3E}">
        <p14:creationId xmlns:p14="http://schemas.microsoft.com/office/powerpoint/2010/main" val="4784207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5577011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strike="sngStrike" kern="0" dirty="0"/>
              <a:t>Feb. </a:t>
            </a:r>
            <a:r>
              <a:rPr lang="en-US" altLang="en-US" sz="2000" b="0" strike="sngStrike" dirty="0"/>
              <a:t>13</a:t>
            </a:r>
            <a:r>
              <a:rPr lang="en-US" altLang="en-US" sz="2000" b="0" strike="sngStrike" baseline="30000" dirty="0"/>
              <a:t>th</a:t>
            </a:r>
            <a:r>
              <a:rPr lang="en-US" altLang="en-US" sz="2000" b="0" strike="sngStrike" dirty="0"/>
              <a:t> 		10:00 am PT/13:00 ET (2hrs)</a:t>
            </a:r>
            <a:endParaRPr lang="en-US" altLang="en-US" sz="2000" b="0" strike="sngStrike" kern="0" dirty="0"/>
          </a:p>
          <a:p>
            <a:pPr>
              <a:buFont typeface="Arial" panose="020B0604020202020204" pitchFamily="34" charset="0"/>
              <a:buChar char="•"/>
            </a:pPr>
            <a:r>
              <a:rPr lang="en-US" altLang="en-US" sz="2000" b="0" kern="0" dirty="0"/>
              <a:t>Feb. 20</a:t>
            </a:r>
            <a:r>
              <a:rPr lang="en-US" altLang="en-US" sz="2000" b="0" kern="0" baseline="30000" dirty="0"/>
              <a:t>th</a:t>
            </a:r>
            <a:r>
              <a:rPr lang="en-US" altLang="en-US" sz="2000" b="0" kern="0" dirty="0"/>
              <a:t> </a:t>
            </a:r>
            <a:r>
              <a:rPr lang="en-US" altLang="en-US" sz="2000" b="0" dirty="0"/>
              <a:t>		10:00 am PT/13:00 ET (2hrs)</a:t>
            </a:r>
            <a:endParaRPr lang="en-US" altLang="en-US" sz="2000" b="0" kern="0" dirty="0"/>
          </a:p>
          <a:p>
            <a:pPr>
              <a:buFont typeface="Arial" panose="020B0604020202020204" pitchFamily="34" charset="0"/>
              <a:buChar char="•"/>
            </a:pPr>
            <a:r>
              <a:rPr lang="en-US" altLang="en-US" sz="2000" b="0" kern="0" dirty="0"/>
              <a:t>Feb. 25</a:t>
            </a:r>
            <a:r>
              <a:rPr lang="en-US" altLang="en-US" sz="2000" b="0" kern="0" baseline="30000" dirty="0"/>
              <a:t>th</a:t>
            </a:r>
            <a:r>
              <a:rPr lang="en-US" altLang="en-US" sz="2000" b="0" kern="0" dirty="0"/>
              <a:t> 		</a:t>
            </a:r>
            <a:r>
              <a:rPr lang="en-US" altLang="en-US" sz="2000" b="0" dirty="0"/>
              <a:t>10:00 am PT/13:00 ET (2hrs) – newly announced.</a:t>
            </a:r>
            <a:endParaRPr lang="en-US" altLang="en-US" sz="2000" b="0" kern="0" dirty="0"/>
          </a:p>
          <a:p>
            <a:pPr>
              <a:buFont typeface="Arial" panose="020B0604020202020204" pitchFamily="34" charset="0"/>
              <a:buChar char="•"/>
            </a:pPr>
            <a:r>
              <a:rPr lang="en-US" altLang="en-US" sz="2000" b="0" kern="0" dirty="0"/>
              <a:t>March 4</a:t>
            </a:r>
            <a:r>
              <a:rPr lang="en-US" altLang="en-US" sz="2000" b="0" kern="0" baseline="30000" dirty="0"/>
              <a:t>th</a:t>
            </a:r>
            <a:r>
              <a:rPr lang="en-US" altLang="en-US" sz="2000" b="0" kern="0" dirty="0"/>
              <a:t> 	</a:t>
            </a:r>
            <a:r>
              <a:rPr lang="en-US" altLang="en-US" sz="2000" b="0" dirty="0"/>
              <a:t>10:00 am PT/13:00 ET (2hrs) – newly announced.</a:t>
            </a:r>
          </a:p>
          <a:p>
            <a:pPr>
              <a:buFont typeface="Arial" panose="020B0604020202020204" pitchFamily="34" charset="0"/>
              <a:buChar char="•"/>
            </a:pPr>
            <a:r>
              <a:rPr lang="en-US" altLang="en-US" sz="2000" b="0" kern="0" dirty="0"/>
              <a:t>March 18</a:t>
            </a:r>
            <a:r>
              <a:rPr lang="en-US" altLang="en-US" sz="2000" b="0" kern="0" baseline="30000" dirty="0"/>
              <a:t>th</a:t>
            </a:r>
            <a:r>
              <a:rPr lang="en-US" altLang="en-US" sz="2000" b="0" kern="0" dirty="0"/>
              <a:t> 	</a:t>
            </a:r>
            <a:r>
              <a:rPr lang="en-US" altLang="en-US" sz="2000" b="0" dirty="0"/>
              <a:t>10:00 am PT/13:00 ET (2hrs) – newly announced.</a:t>
            </a:r>
          </a:p>
          <a:p>
            <a:pPr>
              <a:buFont typeface="Arial" panose="020B0604020202020204" pitchFamily="34" charset="0"/>
              <a:buChar char="•"/>
            </a:pPr>
            <a:endParaRPr lang="en-US" altLang="en-US" sz="2000" b="0" kern="0" dirty="0"/>
          </a:p>
          <a:p>
            <a:pPr marL="0" indent="0"/>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0761254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6836626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4</a:t>
            </a:r>
            <a:r>
              <a:rPr lang="en-US" altLang="en-US" baseline="30000" dirty="0">
                <a:solidFill>
                  <a:schemeClr val="tx2"/>
                </a:solidFill>
              </a:rPr>
              <a:t>th</a:t>
            </a:r>
            <a:r>
              <a:rPr lang="en-US" altLang="en-US" dirty="0">
                <a:solidFill>
                  <a:schemeClr val="tx2"/>
                </a:solidFill>
              </a:rPr>
              <a:t> Telecon</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2000" b="0" dirty="0"/>
              <a:t>Call the meeting to order (3min)</a:t>
            </a:r>
          </a:p>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2000" b="0" dirty="0"/>
              <a:t>Attendance reminder – </a:t>
            </a:r>
            <a:r>
              <a:rPr lang="en-US" sz="2000" dirty="0"/>
              <a:t>we’re now using IMAT</a:t>
            </a:r>
            <a:r>
              <a:rPr lang="en-US" sz="2000" b="0" dirty="0"/>
              <a:t>.</a:t>
            </a:r>
          </a:p>
          <a:p>
            <a:pPr algn="just">
              <a:spcBef>
                <a:spcPct val="20000"/>
              </a:spcBef>
              <a:buFontTx/>
              <a:buChar char="•"/>
            </a:pPr>
            <a:r>
              <a:rPr lang="en-US" altLang="en-US" sz="2000" b="0" dirty="0"/>
              <a:t>Agenda setting for this slot (5 min)</a:t>
            </a:r>
          </a:p>
          <a:p>
            <a:pPr algn="just">
              <a:spcBef>
                <a:spcPct val="20000"/>
              </a:spcBef>
              <a:buFontTx/>
              <a:buChar char="•"/>
            </a:pPr>
            <a:r>
              <a:rPr lang="en-US" sz="2000" b="0" dirty="0"/>
              <a:t>Next steps (5min) – Jonathan Segev</a:t>
            </a:r>
          </a:p>
          <a:p>
            <a:pPr algn="just">
              <a:spcBef>
                <a:spcPct val="20000"/>
              </a:spcBef>
              <a:buFontTx/>
              <a:buChar char="•"/>
            </a:pPr>
            <a:r>
              <a:rPr lang="en-US" sz="2000" b="0" dirty="0"/>
              <a:t>Comment resolution (as time permits)</a:t>
            </a:r>
          </a:p>
          <a:p>
            <a:pPr algn="just">
              <a:spcBef>
                <a:spcPct val="20000"/>
              </a:spcBef>
              <a:buFontTx/>
              <a:buChar char="•"/>
            </a:pPr>
            <a:r>
              <a:rPr lang="en-US" sz="2000" b="0" dirty="0"/>
              <a:t>Review Telecon times (5 min)</a:t>
            </a:r>
          </a:p>
          <a:p>
            <a:pPr algn="just">
              <a:spcBef>
                <a:spcPct val="20000"/>
              </a:spcBef>
              <a:buFontTx/>
              <a:buChar char="•"/>
            </a:pPr>
            <a:r>
              <a:rPr lang="en-US" sz="2000" b="0" dirty="0"/>
              <a:t>Review submission pipeline (5 min)</a:t>
            </a:r>
          </a:p>
          <a:p>
            <a:pPr algn="just">
              <a:spcBef>
                <a:spcPct val="20000"/>
              </a:spcBef>
              <a:buFontTx/>
              <a:buChar char="•"/>
            </a:pPr>
            <a:r>
              <a:rPr lang="en-US" sz="2000" b="0" dirty="0"/>
              <a:t>Adjourn.</a:t>
            </a:r>
          </a:p>
          <a:p>
            <a:pPr lvl="1" algn="just">
              <a:spcBef>
                <a:spcPct val="20000"/>
              </a:spcBef>
              <a:buFontTx/>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8727099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March 4</a:t>
            </a:r>
            <a:r>
              <a:rPr lang="en-US" altLang="en-US" baseline="30000" dirty="0">
                <a:solidFill>
                  <a:schemeClr val="tx2"/>
                </a:solidFill>
              </a:rPr>
              <a:t>th</a:t>
            </a:r>
            <a:r>
              <a:rPr lang="en-US" altLang="en-US" dirty="0">
                <a:solidFill>
                  <a:schemeClr val="tx2"/>
                </a:solidFill>
              </a:rPr>
              <a:t> Telecon</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83694098"/>
              </p:ext>
            </p:extLst>
          </p:nvPr>
        </p:nvGraphicFramePr>
        <p:xfrm>
          <a:off x="914400" y="1260086"/>
          <a:ext cx="10942240" cy="1798240"/>
        </p:xfrm>
        <a:graphic>
          <a:graphicData uri="http://schemas.openxmlformats.org/drawingml/2006/table">
            <a:tbl>
              <a:tblPr firstRow="1" bandRow="1">
                <a:tableStyleId>{21E4AEA4-8DFA-4A89-87EB-49C32662AFE0}</a:tableStyleId>
              </a:tblPr>
              <a:tblGrid>
                <a:gridCol w="1352713">
                  <a:extLst>
                    <a:ext uri="{9D8B030D-6E8A-4147-A177-3AD203B41FA5}">
                      <a16:colId xmlns:a16="http://schemas.microsoft.com/office/drawing/2014/main" val="20000"/>
                    </a:ext>
                  </a:extLst>
                </a:gridCol>
                <a:gridCol w="2259712">
                  <a:extLst>
                    <a:ext uri="{9D8B030D-6E8A-4147-A177-3AD203B41FA5}">
                      <a16:colId xmlns:a16="http://schemas.microsoft.com/office/drawing/2014/main" val="20001"/>
                    </a:ext>
                  </a:extLst>
                </a:gridCol>
                <a:gridCol w="3766186">
                  <a:extLst>
                    <a:ext uri="{9D8B030D-6E8A-4147-A177-3AD203B41FA5}">
                      <a16:colId xmlns:a16="http://schemas.microsoft.com/office/drawing/2014/main" val="20002"/>
                    </a:ext>
                  </a:extLst>
                </a:gridCol>
                <a:gridCol w="1043349">
                  <a:extLst>
                    <a:ext uri="{9D8B030D-6E8A-4147-A177-3AD203B41FA5}">
                      <a16:colId xmlns:a16="http://schemas.microsoft.com/office/drawing/2014/main" val="3219614300"/>
                    </a:ext>
                  </a:extLst>
                </a:gridCol>
                <a:gridCol w="2520280">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pPr marL="0" algn="l" defTabSz="914400" rtl="0" eaLnBrk="1" latinLnBrk="0" hangingPunct="1"/>
                      <a:r>
                        <a:rPr lang="en-US" sz="1800" kern="1200" dirty="0">
                          <a:solidFill>
                            <a:schemeClr val="dk1"/>
                          </a:solidFill>
                          <a:latin typeface="+mn-lt"/>
                          <a:ea typeface="+mn-ea"/>
                          <a:cs typeface="+mn-cs"/>
                        </a:rPr>
                        <a:t>11-25-243</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Jonathan Segev</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 slide deck</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Agenda</a:t>
                      </a:r>
                    </a:p>
                  </a:txBody>
                  <a:tcPr marT="45712" marB="45712"/>
                </a:tc>
                <a:tc>
                  <a:txBody>
                    <a:bodyPr/>
                    <a:lstStyle/>
                    <a:p>
                      <a:pPr marL="0" algn="l" defTabSz="914400" rtl="0" eaLnBrk="1" latinLnBrk="0" hangingPunct="1"/>
                      <a:r>
                        <a:rPr lang="en-US" sz="18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dirty="0"/>
                        <a:t>11-25-262</a:t>
                      </a:r>
                    </a:p>
                  </a:txBody>
                  <a:tcPr marT="45712" marB="45712"/>
                </a:tc>
                <a:tc>
                  <a:txBody>
                    <a:bodyPr/>
                    <a:lstStyle/>
                    <a:p>
                      <a:r>
                        <a:rPr lang="en-US" dirty="0"/>
                        <a:t>Christian Berger</a:t>
                      </a:r>
                    </a:p>
                  </a:txBody>
                  <a:tcPr marT="45712" marB="45712"/>
                </a:tc>
                <a:tc>
                  <a:txBody>
                    <a:bodyPr/>
                    <a:lstStyle/>
                    <a:p>
                      <a:r>
                        <a:rPr lang="en-US" dirty="0"/>
                        <a:t>Comment resolution TPE update</a:t>
                      </a:r>
                    </a:p>
                  </a:txBody>
                  <a:tcPr marT="45712" marB="45712"/>
                </a:tc>
                <a:tc>
                  <a:txBody>
                    <a:bodyPr/>
                    <a:lstStyle/>
                    <a:p>
                      <a:r>
                        <a:rPr lang="en-US" dirty="0"/>
                        <a:t>CR</a:t>
                      </a:r>
                    </a:p>
                  </a:txBody>
                  <a:tcPr marT="45712" marB="45712"/>
                </a:tc>
                <a:tc>
                  <a:txBody>
                    <a:bodyPr/>
                    <a:lstStyle/>
                    <a:p>
                      <a:r>
                        <a:rPr lang="en-US" sz="1800" kern="1200" dirty="0">
                          <a:solidFill>
                            <a:schemeClr val="dk1"/>
                          </a:solidFill>
                          <a:latin typeface="+mn-lt"/>
                          <a:ea typeface="+mn-ea"/>
                          <a:cs typeface="+mn-cs"/>
                        </a:rPr>
                        <a:t>45 min </a:t>
                      </a:r>
                    </a:p>
                  </a:txBody>
                  <a:tcPr marT="45712" marB="45712"/>
                </a:tc>
                <a:extLst>
                  <a:ext uri="{0D108BD9-81ED-4DB2-BD59-A6C34878D82A}">
                    <a16:rowId xmlns:a16="http://schemas.microsoft.com/office/drawing/2014/main" val="47000142"/>
                  </a:ext>
                </a:extLst>
              </a:tr>
              <a:tr h="0">
                <a:tc>
                  <a:txBody>
                    <a:bodyPr/>
                    <a:lstStyle/>
                    <a:p>
                      <a:r>
                        <a:rPr lang="en-US" dirty="0"/>
                        <a:t>11-25-291</a:t>
                      </a:r>
                    </a:p>
                  </a:txBody>
                  <a:tcPr marT="45712" marB="45712"/>
                </a:tc>
                <a:tc>
                  <a:txBody>
                    <a:bodyPr/>
                    <a:lstStyle/>
                    <a:p>
                      <a:r>
                        <a:rPr lang="en-US" dirty="0"/>
                        <a:t>Ali Raissinia</a:t>
                      </a:r>
                    </a:p>
                  </a:txBody>
                  <a:tcPr marT="45712" marB="45712"/>
                </a:tc>
                <a:tc>
                  <a:txBody>
                    <a:bodyPr/>
                    <a:lstStyle/>
                    <a:p>
                      <a:r>
                        <a:rPr lang="fr-FR" sz="1800" b="0" i="0" kern="1200" dirty="0">
                          <a:solidFill>
                            <a:schemeClr val="dk1"/>
                          </a:solidFill>
                          <a:effectLst/>
                          <a:latin typeface="+mn-lt"/>
                          <a:ea typeface="+mn-ea"/>
                          <a:cs typeface="+mn-cs"/>
                        </a:rPr>
                        <a:t>SA comment resolution for 5 </a:t>
                      </a:r>
                      <a:r>
                        <a:rPr lang="fr-FR" sz="1800" b="0" i="0" kern="1200" dirty="0" err="1">
                          <a:solidFill>
                            <a:schemeClr val="dk1"/>
                          </a:solidFill>
                          <a:effectLst/>
                          <a:latin typeface="+mn-lt"/>
                          <a:ea typeface="+mn-ea"/>
                          <a:cs typeface="+mn-cs"/>
                        </a:rPr>
                        <a:t>CIDs</a:t>
                      </a:r>
                      <a:endParaRPr lang="en-US" dirty="0"/>
                    </a:p>
                  </a:txBody>
                  <a:tcPr marT="45712" marB="45712"/>
                </a:tc>
                <a:tc>
                  <a:txBody>
                    <a:bodyPr/>
                    <a:lstStyle/>
                    <a:p>
                      <a:r>
                        <a:rPr lang="en-US" dirty="0"/>
                        <a:t>CR</a:t>
                      </a:r>
                    </a:p>
                  </a:txBody>
                  <a:tcPr marT="45712" marB="45712"/>
                </a:tc>
                <a:tc>
                  <a:txBody>
                    <a:bodyPr/>
                    <a:lstStyle/>
                    <a:p>
                      <a:r>
                        <a:rPr lang="en-US" sz="1800" kern="1200" dirty="0">
                          <a:solidFill>
                            <a:schemeClr val="dk1"/>
                          </a:solidFill>
                          <a:latin typeface="+mn-lt"/>
                          <a:ea typeface="+mn-ea"/>
                          <a:cs typeface="+mn-cs"/>
                        </a:rPr>
                        <a:t>45 min</a:t>
                      </a:r>
                    </a:p>
                  </a:txBody>
                  <a:tcPr marT="45712" marB="45712"/>
                </a:tc>
                <a:extLst>
                  <a:ext uri="{0D108BD9-81ED-4DB2-BD59-A6C34878D82A}">
                    <a16:rowId xmlns:a16="http://schemas.microsoft.com/office/drawing/2014/main" val="3797690659"/>
                  </a:ext>
                </a:extLst>
              </a:tr>
              <a:tr h="182872">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tc>
                  <a:txBody>
                    <a:bodyPr/>
                    <a:lstStyle/>
                    <a:p>
                      <a:endParaRPr lang="en-US" sz="18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760846649"/>
                  </a:ext>
                </a:extLst>
              </a:tr>
            </a:tbl>
          </a:graphicData>
        </a:graphic>
      </p:graphicFrame>
    </p:spTree>
    <p:extLst>
      <p:ext uri="{BB962C8B-B14F-4D97-AF65-F5344CB8AC3E}">
        <p14:creationId xmlns:p14="http://schemas.microsoft.com/office/powerpoint/2010/main" val="449754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8487151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A3AFE-BC2D-D0E5-5361-EEBA447901F8}"/>
              </a:ext>
            </a:extLst>
          </p:cNvPr>
          <p:cNvSpPr>
            <a:spLocks noGrp="1"/>
          </p:cNvSpPr>
          <p:nvPr>
            <p:ph type="title"/>
          </p:nvPr>
        </p:nvSpPr>
        <p:spPr/>
        <p:txBody>
          <a:bodyPr/>
          <a:lstStyle/>
          <a:p>
            <a:r>
              <a:rPr lang="en-US" dirty="0" err="1"/>
              <a:t>Strawpoll</a:t>
            </a:r>
            <a:r>
              <a:rPr lang="en-US" dirty="0"/>
              <a:t> 11-25-262</a:t>
            </a:r>
          </a:p>
        </p:txBody>
      </p:sp>
      <p:sp>
        <p:nvSpPr>
          <p:cNvPr id="3" name="Content Placeholder 2">
            <a:extLst>
              <a:ext uri="{FF2B5EF4-FFF2-40B4-BE49-F238E27FC236}">
                <a16:creationId xmlns:a16="http://schemas.microsoft.com/office/drawing/2014/main" id="{F01EDBBB-8B6A-A87A-EB47-12B675A738B2}"/>
              </a:ext>
            </a:extLst>
          </p:cNvPr>
          <p:cNvSpPr>
            <a:spLocks noGrp="1"/>
          </p:cNvSpPr>
          <p:nvPr>
            <p:ph idx="1"/>
          </p:nvPr>
        </p:nvSpPr>
        <p:spPr/>
        <p:txBody>
          <a:bodyPr/>
          <a:lstStyle/>
          <a:p>
            <a:r>
              <a:rPr lang="en-US" dirty="0"/>
              <a:t>For TPE inclusion mechanism in the EDCA based FTM we prefer the following mechanism: </a:t>
            </a:r>
          </a:p>
          <a:p>
            <a:r>
              <a:rPr lang="en-US" dirty="0"/>
              <a:t>O1: Include in all FTM frames of the session.</a:t>
            </a:r>
          </a:p>
          <a:p>
            <a:r>
              <a:rPr lang="en-US" dirty="0"/>
              <a:t>O2: Include only the IFTM frame and additional FTM frames if there’s a change to the TPE.</a:t>
            </a:r>
          </a:p>
          <a:p>
            <a:r>
              <a:rPr lang="en-US" dirty="0"/>
              <a:t>O3: Abstain.</a:t>
            </a:r>
          </a:p>
          <a:p>
            <a:endParaRPr lang="en-US" dirty="0"/>
          </a:p>
          <a:p>
            <a:r>
              <a:rPr lang="en-US" dirty="0"/>
              <a:t>O1: 11	11	O2: 1111 	O3:</a:t>
            </a:r>
          </a:p>
        </p:txBody>
      </p:sp>
      <p:sp>
        <p:nvSpPr>
          <p:cNvPr id="4" name="Slide Number Placeholder 3">
            <a:extLst>
              <a:ext uri="{FF2B5EF4-FFF2-40B4-BE49-F238E27FC236}">
                <a16:creationId xmlns:a16="http://schemas.microsoft.com/office/drawing/2014/main" id="{3E0C2995-18AC-5117-3C6F-EC11D93C835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716778A-816C-FA33-0454-D5EFE84962A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4F55D51-6EE4-C410-ECD8-C632BFB58625}"/>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9246093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62BA17-7F3B-0CDD-49E2-A19864EF3F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FF76CE-9F2D-55D6-B3FF-F7F7AC62DA1A}"/>
              </a:ext>
            </a:extLst>
          </p:cNvPr>
          <p:cNvSpPr>
            <a:spLocks noGrp="1"/>
          </p:cNvSpPr>
          <p:nvPr>
            <p:ph type="title"/>
          </p:nvPr>
        </p:nvSpPr>
        <p:spPr/>
        <p:txBody>
          <a:bodyPr/>
          <a:lstStyle/>
          <a:p>
            <a:r>
              <a:rPr lang="en-US" dirty="0" err="1"/>
              <a:t>Strawpoll</a:t>
            </a:r>
            <a:r>
              <a:rPr lang="en-US" dirty="0"/>
              <a:t> 11-25-291</a:t>
            </a:r>
          </a:p>
        </p:txBody>
      </p:sp>
      <p:sp>
        <p:nvSpPr>
          <p:cNvPr id="3" name="Content Placeholder 2">
            <a:extLst>
              <a:ext uri="{FF2B5EF4-FFF2-40B4-BE49-F238E27FC236}">
                <a16:creationId xmlns:a16="http://schemas.microsoft.com/office/drawing/2014/main" id="{C6FF0C45-E4F3-6D51-A177-4F2C7A71E4B1}"/>
              </a:ext>
            </a:extLst>
          </p:cNvPr>
          <p:cNvSpPr>
            <a:spLocks noGrp="1"/>
          </p:cNvSpPr>
          <p:nvPr>
            <p:ph idx="1"/>
          </p:nvPr>
        </p:nvSpPr>
        <p:spPr/>
        <p:txBody>
          <a:bodyPr/>
          <a:lstStyle/>
          <a:p>
            <a:r>
              <a:rPr lang="en-US" dirty="0" err="1"/>
              <a:t>Strawpoll</a:t>
            </a:r>
            <a:endParaRPr lang="en-US" dirty="0"/>
          </a:p>
          <a:p>
            <a:r>
              <a:rPr lang="en-US" dirty="0"/>
              <a:t>We prefer to support the mechanism described in the resolutions to 5 CIDs detailed in 11-25-291, i.e. include it for every R2I LMR frame sent to unassociated ISTA.</a:t>
            </a:r>
          </a:p>
          <a:p>
            <a:r>
              <a:rPr lang="en-US" dirty="0"/>
              <a:t>Y: 1 1 1 1 1 </a:t>
            </a:r>
          </a:p>
          <a:p>
            <a:r>
              <a:rPr lang="en-US" dirty="0"/>
              <a:t>N: 1 1 1</a:t>
            </a:r>
          </a:p>
          <a:p>
            <a:r>
              <a:rPr lang="en-US" dirty="0"/>
              <a:t>A:</a:t>
            </a:r>
          </a:p>
        </p:txBody>
      </p:sp>
      <p:sp>
        <p:nvSpPr>
          <p:cNvPr id="4" name="Slide Number Placeholder 3">
            <a:extLst>
              <a:ext uri="{FF2B5EF4-FFF2-40B4-BE49-F238E27FC236}">
                <a16:creationId xmlns:a16="http://schemas.microsoft.com/office/drawing/2014/main" id="{F965AF18-A27D-3561-C7F2-5ACAE043A67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B0D9C80-BF8F-05FB-0BB3-AF36AE1666B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596E-7467-E1DE-D0DD-28CE18ABB398}"/>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549338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Scheduled </a:t>
            </a:r>
            <a:r>
              <a:rPr lang="en-US" dirty="0" err="1"/>
              <a:t>TGbk</a:t>
            </a:r>
            <a:r>
              <a:rPr lang="en-US" dirty="0"/>
              <a:t> telecons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pPr>
              <a:buFont typeface="Arial" panose="020B0604020202020204" pitchFamily="34" charset="0"/>
              <a:buChar char="•"/>
            </a:pPr>
            <a:r>
              <a:rPr lang="en-US" altLang="en-US" sz="2000" b="0" strike="sngStrike" kern="0" dirty="0"/>
              <a:t>Feb. </a:t>
            </a:r>
            <a:r>
              <a:rPr lang="en-US" altLang="en-US" sz="2000" b="0" strike="sngStrike" dirty="0"/>
              <a:t>13</a:t>
            </a:r>
            <a:r>
              <a:rPr lang="en-US" altLang="en-US" sz="2000" b="0" strike="sngStrike" baseline="30000" dirty="0"/>
              <a:t>th</a:t>
            </a:r>
            <a:r>
              <a:rPr lang="en-US" altLang="en-US" sz="2000" b="0" strike="sngStrike" dirty="0"/>
              <a:t> 		10:00 am PT/13:00 ET (2hrs)</a:t>
            </a:r>
            <a:endParaRPr lang="en-US" altLang="en-US" sz="2000" b="0" strike="sngStrike" kern="0" dirty="0"/>
          </a:p>
          <a:p>
            <a:pPr>
              <a:buFont typeface="Arial" panose="020B0604020202020204" pitchFamily="34" charset="0"/>
              <a:buChar char="•"/>
            </a:pPr>
            <a:r>
              <a:rPr lang="en-US" altLang="en-US" sz="2000" b="0" strike="sngStrike" kern="0" dirty="0"/>
              <a:t>Feb. 20</a:t>
            </a:r>
            <a:r>
              <a:rPr lang="en-US" altLang="en-US" sz="2000" b="0" strike="sngStrike" kern="0" baseline="30000" dirty="0"/>
              <a:t>th</a:t>
            </a:r>
            <a:r>
              <a:rPr lang="en-US" altLang="en-US" sz="2000" b="0" strike="sngStrike" kern="0" dirty="0"/>
              <a:t> </a:t>
            </a:r>
            <a:r>
              <a:rPr lang="en-US" altLang="en-US" sz="2000" b="0" strike="sngStrike" dirty="0"/>
              <a:t>		10:00 am PT/13:00 ET (2hrs)</a:t>
            </a:r>
            <a:endParaRPr lang="en-US" altLang="en-US" sz="2000" b="0" strike="sngStrike" kern="0" dirty="0"/>
          </a:p>
          <a:p>
            <a:pPr>
              <a:buFont typeface="Arial" panose="020B0604020202020204" pitchFamily="34" charset="0"/>
              <a:buChar char="•"/>
            </a:pPr>
            <a:r>
              <a:rPr lang="en-US" altLang="en-US" sz="2000" b="0" strike="sngStrike" kern="0" dirty="0"/>
              <a:t>Feb. 25</a:t>
            </a:r>
            <a:r>
              <a:rPr lang="en-US" altLang="en-US" sz="2000" b="0" strike="sngStrike" kern="0" baseline="30000" dirty="0"/>
              <a:t>th</a:t>
            </a:r>
            <a:r>
              <a:rPr lang="en-US" altLang="en-US" sz="2000" b="0" strike="sngStrike" kern="0" dirty="0"/>
              <a:t> 		</a:t>
            </a:r>
            <a:r>
              <a:rPr lang="en-US" altLang="en-US" sz="2000" b="0" strike="sngStrike" dirty="0"/>
              <a:t>10:00 am PT/13:00 ET (2hrs) </a:t>
            </a:r>
          </a:p>
          <a:p>
            <a:pPr>
              <a:buFont typeface="Arial" panose="020B0604020202020204" pitchFamily="34" charset="0"/>
              <a:buChar char="•"/>
            </a:pPr>
            <a:r>
              <a:rPr lang="en-US" altLang="en-US" sz="2000" b="0" strike="sngStrike" kern="0" dirty="0"/>
              <a:t>March 4</a:t>
            </a:r>
            <a:r>
              <a:rPr lang="en-US" altLang="en-US" sz="2000" b="0" strike="sngStrike" kern="0" baseline="30000" dirty="0"/>
              <a:t>th</a:t>
            </a:r>
            <a:r>
              <a:rPr lang="en-US" altLang="en-US" sz="2000" b="0" strike="sngStrike" kern="0" dirty="0"/>
              <a:t> 	</a:t>
            </a:r>
            <a:r>
              <a:rPr lang="en-US" altLang="en-US" sz="2000" b="0" strike="sngStrike" dirty="0"/>
              <a:t>10:00 am PT/13:00 ET (2hrs)</a:t>
            </a:r>
            <a:endParaRPr lang="en-US" altLang="en-US" sz="2000" b="0" strike="sngStrike" kern="0" dirty="0"/>
          </a:p>
          <a:p>
            <a:pPr>
              <a:buFont typeface="Arial" panose="020B0604020202020204" pitchFamily="34" charset="0"/>
              <a:buChar char="•"/>
            </a:pPr>
            <a:endParaRPr lang="en-US" altLang="en-US" sz="2000" b="0" kern="0" dirty="0"/>
          </a:p>
          <a:p>
            <a:pPr>
              <a:buFont typeface="Arial" panose="020B0604020202020204" pitchFamily="34" charset="0"/>
              <a:buChar char="•"/>
            </a:pPr>
            <a:endParaRPr lang="en-US" altLang="en-US" sz="2000" b="0" kern="0" dirty="0"/>
          </a:p>
          <a:p>
            <a:endParaRPr lang="en-US" sz="2000"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9905480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2E5A7-BB35-17FE-9435-4D0AC2330757}"/>
              </a:ext>
            </a:extLst>
          </p:cNvPr>
          <p:cNvSpPr>
            <a:spLocks noGrp="1"/>
          </p:cNvSpPr>
          <p:nvPr>
            <p:ph type="title"/>
          </p:nvPr>
        </p:nvSpPr>
        <p:spPr/>
        <p:txBody>
          <a:bodyPr/>
          <a:lstStyle/>
          <a:p>
            <a:r>
              <a:rPr lang="en-US" dirty="0"/>
              <a:t>Submission pipeline</a:t>
            </a:r>
          </a:p>
        </p:txBody>
      </p:sp>
      <p:graphicFrame>
        <p:nvGraphicFramePr>
          <p:cNvPr id="7" name="Content Placeholder 6">
            <a:extLst>
              <a:ext uri="{FF2B5EF4-FFF2-40B4-BE49-F238E27FC236}">
                <a16:creationId xmlns:a16="http://schemas.microsoft.com/office/drawing/2014/main" id="{C6AEFD3E-DAC2-C3A3-1B80-705E563C1B11}"/>
              </a:ext>
            </a:extLst>
          </p:cNvPr>
          <p:cNvGraphicFramePr>
            <a:graphicFrameLocks noGrp="1"/>
          </p:cNvGraphicFramePr>
          <p:nvPr>
            <p:ph idx="1"/>
            <p:extLst>
              <p:ext uri="{D42A27DB-BD31-4B8C-83A1-F6EECF244321}">
                <p14:modId xmlns:p14="http://schemas.microsoft.com/office/powerpoint/2010/main" val="2711614104"/>
              </p:ext>
            </p:extLst>
          </p:nvPr>
        </p:nvGraphicFramePr>
        <p:xfrm>
          <a:off x="914400" y="1981200"/>
          <a:ext cx="9214049" cy="1432496"/>
        </p:xfrm>
        <a:graphic>
          <a:graphicData uri="http://schemas.openxmlformats.org/drawingml/2006/table">
            <a:tbl>
              <a:tblPr firstRow="1" bandRow="1">
                <a:tableStyleId>{21E4AEA4-8DFA-4A89-87EB-49C32662AFE0}</a:tableStyleId>
              </a:tblPr>
              <a:tblGrid>
                <a:gridCol w="1391004">
                  <a:extLst>
                    <a:ext uri="{9D8B030D-6E8A-4147-A177-3AD203B41FA5}">
                      <a16:colId xmlns:a16="http://schemas.microsoft.com/office/drawing/2014/main" val="2766123136"/>
                    </a:ext>
                  </a:extLst>
                </a:gridCol>
                <a:gridCol w="2323677">
                  <a:extLst>
                    <a:ext uri="{9D8B030D-6E8A-4147-A177-3AD203B41FA5}">
                      <a16:colId xmlns:a16="http://schemas.microsoft.com/office/drawing/2014/main" val="2340418467"/>
                    </a:ext>
                  </a:extLst>
                </a:gridCol>
                <a:gridCol w="3872794">
                  <a:extLst>
                    <a:ext uri="{9D8B030D-6E8A-4147-A177-3AD203B41FA5}">
                      <a16:colId xmlns:a16="http://schemas.microsoft.com/office/drawing/2014/main" val="1398164231"/>
                    </a:ext>
                  </a:extLst>
                </a:gridCol>
                <a:gridCol w="1626574">
                  <a:extLst>
                    <a:ext uri="{9D8B030D-6E8A-4147-A177-3AD203B41FA5}">
                      <a16:colId xmlns:a16="http://schemas.microsoft.com/office/drawing/2014/main" val="3245824637"/>
                    </a:ext>
                  </a:extLst>
                </a:gridCol>
              </a:tblGrid>
              <a:tr h="249304">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520002731"/>
                  </a:ext>
                </a:extLst>
              </a:tr>
              <a:tr h="271970">
                <a:tc>
                  <a:txBody>
                    <a:bodyPr/>
                    <a:lstStyle/>
                    <a:p>
                      <a:r>
                        <a:rPr lang="en-US" dirty="0"/>
                        <a:t>11-25-262</a:t>
                      </a:r>
                    </a:p>
                  </a:txBody>
                  <a:tcPr marT="45712" marB="45712"/>
                </a:tc>
                <a:tc>
                  <a:txBody>
                    <a:bodyPr/>
                    <a:lstStyle/>
                    <a:p>
                      <a:r>
                        <a:rPr lang="en-US" dirty="0"/>
                        <a:t>Christian Berger</a:t>
                      </a:r>
                    </a:p>
                  </a:txBody>
                  <a:tcPr marT="45712" marB="45712"/>
                </a:tc>
                <a:tc>
                  <a:txBody>
                    <a:bodyPr/>
                    <a:lstStyle/>
                    <a:p>
                      <a:r>
                        <a:rPr lang="en-US" dirty="0"/>
                        <a:t>Comment resolution TPE update</a:t>
                      </a:r>
                    </a:p>
                  </a:txBody>
                  <a:tcPr marT="45712" marB="45712"/>
                </a:tc>
                <a:tc>
                  <a:txBody>
                    <a:bodyPr/>
                    <a:lstStyle/>
                    <a:p>
                      <a:r>
                        <a:rPr lang="en-US" dirty="0"/>
                        <a:t>CR</a:t>
                      </a:r>
                    </a:p>
                  </a:txBody>
                  <a:tcPr marT="45712" marB="45712"/>
                </a:tc>
                <a:extLst>
                  <a:ext uri="{0D108BD9-81ED-4DB2-BD59-A6C34878D82A}">
                    <a16:rowId xmlns:a16="http://schemas.microsoft.com/office/drawing/2014/main" val="4078881445"/>
                  </a:ext>
                </a:extLst>
              </a:tr>
              <a:tr h="271970">
                <a:tc>
                  <a:txBody>
                    <a:bodyPr/>
                    <a:lstStyle/>
                    <a:p>
                      <a:r>
                        <a:rPr lang="en-US" dirty="0"/>
                        <a:t>11-25-291</a:t>
                      </a:r>
                    </a:p>
                  </a:txBody>
                  <a:tcPr marT="45712" marB="45712"/>
                </a:tc>
                <a:tc>
                  <a:txBody>
                    <a:bodyPr/>
                    <a:lstStyle/>
                    <a:p>
                      <a:r>
                        <a:rPr lang="en-US" dirty="0"/>
                        <a:t>Ali Raissinia</a:t>
                      </a:r>
                    </a:p>
                  </a:txBody>
                  <a:tcPr marT="45712" marB="45712"/>
                </a:tc>
                <a:tc>
                  <a:txBody>
                    <a:bodyPr/>
                    <a:lstStyle/>
                    <a:p>
                      <a:r>
                        <a:rPr lang="fr-FR" sz="1800" b="0" i="0" kern="1200" dirty="0">
                          <a:solidFill>
                            <a:schemeClr val="dk1"/>
                          </a:solidFill>
                          <a:effectLst/>
                          <a:latin typeface="+mn-lt"/>
                          <a:ea typeface="+mn-ea"/>
                          <a:cs typeface="+mn-cs"/>
                        </a:rPr>
                        <a:t>SA comment resolution for 5 </a:t>
                      </a:r>
                      <a:r>
                        <a:rPr lang="fr-FR" sz="1800" b="0" i="0" kern="1200" dirty="0" err="1">
                          <a:solidFill>
                            <a:schemeClr val="dk1"/>
                          </a:solidFill>
                          <a:effectLst/>
                          <a:latin typeface="+mn-lt"/>
                          <a:ea typeface="+mn-ea"/>
                          <a:cs typeface="+mn-cs"/>
                        </a:rPr>
                        <a:t>CIDs</a:t>
                      </a:r>
                      <a:endParaRPr lang="en-US" dirty="0"/>
                    </a:p>
                  </a:txBody>
                  <a:tcPr marT="45712" marB="45712"/>
                </a:tc>
                <a:tc>
                  <a:txBody>
                    <a:bodyPr/>
                    <a:lstStyle/>
                    <a:p>
                      <a:r>
                        <a:rPr lang="en-US" dirty="0"/>
                        <a:t>CR</a:t>
                      </a:r>
                    </a:p>
                  </a:txBody>
                  <a:tcPr marT="45712" marB="45712"/>
                </a:tc>
                <a:extLst>
                  <a:ext uri="{0D108BD9-81ED-4DB2-BD59-A6C34878D82A}">
                    <a16:rowId xmlns:a16="http://schemas.microsoft.com/office/drawing/2014/main" val="2802513790"/>
                  </a:ext>
                </a:extLst>
              </a:tr>
              <a:tr h="27197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82055428"/>
                  </a:ext>
                </a:extLst>
              </a:tr>
            </a:tbl>
          </a:graphicData>
        </a:graphic>
      </p:graphicFrame>
      <p:sp>
        <p:nvSpPr>
          <p:cNvPr id="4" name="Slide Number Placeholder 3">
            <a:extLst>
              <a:ext uri="{FF2B5EF4-FFF2-40B4-BE49-F238E27FC236}">
                <a16:creationId xmlns:a16="http://schemas.microsoft.com/office/drawing/2014/main" id="{9736F42A-73AC-64F5-BCB2-B65B7D17455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8C455E04-6DB8-2138-E436-4E6AB0A407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D538386-051F-1690-8EBC-D1634B003970}"/>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5658615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09027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telecons running between Feb. and March 2025.</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altLang="en-US" sz="2000" dirty="0"/>
              <a:t>Logging Attendance:</a:t>
            </a:r>
            <a:endParaRPr lang="en-US" altLang="en-US" sz="2000" dirty="0">
              <a:hlinkClick r:id="rId2"/>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3"/>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a:t>
            </a:r>
            <a:r>
              <a:rPr lang="en-US" altLang="en-US" sz="1800" b="0" dirty="0" err="1"/>
              <a:t>WebEx</a:t>
            </a:r>
            <a:r>
              <a:rPr lang="en-US" altLang="en-US" sz="1800" b="0" dirty="0"/>
              <a:t>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2025</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160232</TotalTime>
  <Words>3524</Words>
  <Application>Microsoft Office PowerPoint</Application>
  <PresentationFormat>Widescreen</PresentationFormat>
  <Paragraphs>418</Paragraphs>
  <Slides>35</Slides>
  <Notes>7</Notes>
  <HiddenSlides>0</HiddenSlides>
  <MMClips>0</MMClips>
  <ScaleCrop>false</ScaleCrop>
  <HeadingPairs>
    <vt:vector size="8" baseType="variant">
      <vt:variant>
        <vt:lpstr>Fonts Used</vt:lpstr>
      </vt:variant>
      <vt:variant>
        <vt:i4>9</vt:i4>
      </vt:variant>
      <vt:variant>
        <vt:lpstr>Theme</vt:lpstr>
      </vt:variant>
      <vt:variant>
        <vt:i4>2</vt:i4>
      </vt:variant>
      <vt:variant>
        <vt:lpstr>Embedded OLE Servers</vt:lpstr>
      </vt:variant>
      <vt:variant>
        <vt:i4>1</vt:i4>
      </vt:variant>
      <vt:variant>
        <vt:lpstr>Slide Titles</vt:lpstr>
      </vt:variant>
      <vt:variant>
        <vt:i4>35</vt:i4>
      </vt:variant>
    </vt:vector>
  </HeadingPairs>
  <TitlesOfParts>
    <vt:vector size="47" baseType="lpstr">
      <vt:lpstr>Aptos</vt:lpstr>
      <vt:lpstr>Aptos Display</vt:lpstr>
      <vt:lpstr>Arial</vt:lpstr>
      <vt:lpstr>Arial Unicode MS</vt:lpstr>
      <vt:lpstr>Calibri</vt:lpstr>
      <vt:lpstr>DejaVu Sans</vt:lpstr>
      <vt:lpstr>Monotype Sorts</vt:lpstr>
      <vt:lpstr>Montserrat</vt:lpstr>
      <vt:lpstr>Times New Roman</vt:lpstr>
      <vt:lpstr>Office Theme</vt:lpstr>
      <vt:lpstr>Custom Design</vt:lpstr>
      <vt:lpstr>Document</vt:lpstr>
      <vt:lpstr>TGbk Next Generation Positioning  Agenda for Telecons Following the January Interim</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Feb. 13th Telecon</vt:lpstr>
      <vt:lpstr>Feb. 13th Telecon</vt:lpstr>
      <vt:lpstr>Review Submissions</vt:lpstr>
      <vt:lpstr>Scheduled TGbk telecons</vt:lpstr>
      <vt:lpstr>PowerPoint Presentation</vt:lpstr>
      <vt:lpstr>March 4th Telecon</vt:lpstr>
      <vt:lpstr>March 4th Telecon</vt:lpstr>
      <vt:lpstr>Review Submissions</vt:lpstr>
      <vt:lpstr>Strawpoll 11-25-262</vt:lpstr>
      <vt:lpstr>Strawpoll 11-25-291</vt:lpstr>
      <vt:lpstr>Scheduled TGbk telecons</vt:lpstr>
      <vt:lpstr>Submission pipeline</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787</cp:revision>
  <cp:lastPrinted>1601-01-01T00:00:00Z</cp:lastPrinted>
  <dcterms:created xsi:type="dcterms:W3CDTF">2018-08-06T10:28:59Z</dcterms:created>
  <dcterms:modified xsi:type="dcterms:W3CDTF">2025-03-04T19:54:46Z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