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73" r:id="rId4"/>
    <p:sldId id="672" r:id="rId5"/>
    <p:sldId id="671" r:id="rId6"/>
    <p:sldId id="618" r:id="rId7"/>
    <p:sldId id="312" r:id="rId8"/>
    <p:sldId id="62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maolin" initials="z" lastIdx="2" clrIdx="0">
    <p:extLst>
      <p:ext uri="{19B8F6BF-5375-455C-9EA6-DF929625EA0E}">
        <p15:presenceInfo xmlns:p15="http://schemas.microsoft.com/office/powerpoint/2012/main" userId="S-1-5-21-147214757-305610072-1517763936-10024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5101" autoAdjust="0"/>
  </p:normalViewPr>
  <p:slideViewPr>
    <p:cSldViewPr>
      <p:cViewPr varScale="1">
        <p:scale>
          <a:sx n="80" d="100"/>
          <a:sy n="80" d="100"/>
        </p:scale>
        <p:origin x="640" y="60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0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Data Transmission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TWT enhancement for </a:t>
            </a:r>
            <a:r>
              <a:rPr lang="en-US" altLang="zh-CN" dirty="0" err="1"/>
              <a:t>mmW</a:t>
            </a:r>
            <a:r>
              <a:rPr lang="en-US" altLang="zh-CN" dirty="0"/>
              <a:t>, Amend 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6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802.11-25/0</a:t>
            </a:r>
            <a:r>
              <a:rPr lang="en-US" altLang="zh-CN" sz="1800" b="1" dirty="0"/>
              <a:t>238</a:t>
            </a:r>
            <a:r>
              <a:rPr lang="en-US" altLang="en-US" sz="1800" b="1" dirty="0"/>
              <a:t>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February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7-immw-immw-draft-proposed-par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IMMW System Reuses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2025-02-0</a:t>
            </a:r>
            <a:r>
              <a:rPr lang="en-US" altLang="zh-CN" sz="2000" b="0" dirty="0">
                <a:cs typeface="Arial" panose="020B0604020202020204" pitchFamily="34" charset="0"/>
              </a:rPr>
              <a:t>8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14958"/>
              </p:ext>
            </p:extLst>
          </p:nvPr>
        </p:nvGraphicFramePr>
        <p:xfrm>
          <a:off x="719138" y="3049045"/>
          <a:ext cx="7858124" cy="28258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7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Yanchun</a:t>
                      </a:r>
                      <a:r>
                        <a:rPr lang="en-US" altLang="ko-KR" sz="14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6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Huawei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liyanchun@huawei.com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Ming Gan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429262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Fan Xu</a:t>
                      </a:r>
                      <a:endParaRPr lang="zh-CN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 Xin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Maolin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altLang="zh-CN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Xiang Wang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Li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Xuming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Wu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3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Jian Li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7055050" y="6428194"/>
            <a:ext cx="1522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IMMW PAR[1] defined the basic requirements and scope of the new </a:t>
            </a:r>
            <a:r>
              <a:rPr lang="en-US" altLang="zh-CN" sz="1600" dirty="0" err="1"/>
              <a:t>mmW</a:t>
            </a:r>
            <a:r>
              <a:rPr lang="en-US" altLang="zh-CN" sz="1600" dirty="0"/>
              <a:t> spec, which emphasizes the reuse and MLO framework: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Use non-standalone operation in unlicensed bands in 42~71 GHz using SU OFDM based transmissions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Expand the multi-link operation (MLO) defined in the sub-7.25 GHz band specifications to support non-standalone operation in the unlicensed bands between 42 GHz and 71 GHz.</a:t>
            </a:r>
            <a:endParaRPr lang="en-US" altLang="zh-TW" sz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600" dirty="0"/>
              <a:t>By reusing sub-7 GHz MAC/PHY, the system complexity and cost can be reduced. 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considers the tradeoff between reuse and efficiency. Moderate beam searching procedure can</a:t>
            </a:r>
            <a:r>
              <a:rPr lang="zh-CN" altLang="en-US" sz="1600" dirty="0"/>
              <a:t> </a:t>
            </a:r>
            <a:r>
              <a:rPr lang="en-US" altLang="zh-CN" sz="1600" dirty="0"/>
              <a:t>be</a:t>
            </a:r>
            <a:r>
              <a:rPr lang="zh-CN" altLang="en-US" sz="1600" dirty="0"/>
              <a:t> </a:t>
            </a:r>
            <a:r>
              <a:rPr lang="en-US" altLang="zh-CN" sz="1600" dirty="0"/>
              <a:t>helpful for indoor low mobility use cases. Considering that most of actual indoor use cases do not have stringent requirement on mobility, maximize reuses of 11be (with 11ac/11ax backward compatibility) and slight extra modification can provide a 11bq baseline framework.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5AB10-6BD0-477A-B60F-DDB7B0B2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cases and Market are ready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572082-BCDB-4039-9C34-2DC1A8E64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Market is expecting high throughput, low latency </a:t>
            </a:r>
            <a:r>
              <a:rPr lang="en-US" altLang="zh-CN" sz="1400" dirty="0" err="1"/>
              <a:t>mmW</a:t>
            </a:r>
            <a:r>
              <a:rPr lang="en-US" altLang="zh-CN" sz="1400" dirty="0"/>
              <a:t> technologies.</a:t>
            </a:r>
          </a:p>
          <a:p>
            <a:r>
              <a:rPr lang="en-US" altLang="zh-CN" sz="1400" dirty="0" err="1"/>
              <a:t>mmWave</a:t>
            </a:r>
            <a:r>
              <a:rPr lang="en-US" altLang="zh-CN" sz="1400" dirty="0"/>
              <a:t> can provide Wi-Fi network enhancement in multiple dimensions: increased throughput, reduced latency and high degree of spatial reuse [2,3,4].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8K/3D/Multiview UHD Video Streaming/Entertainment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Smart Cities: Supporting applications like traffic management systems, safety monitoring, and environmental sensors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Industrial Automation: High-speed data transfer for real-time control of robots and machinery in factory environments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Virtual Reality (VR) and Augmented Reality (AR): Low-latency transmission of large data streams for immersive experiences.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Autonomous Vehicles (AVs), Unmanned Aerial Vehicles (UAVs): Real-time communication between drones for coordinated navigation and data transmission. 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1400" b="1" dirty="0"/>
              <a:t>And sub-7GHz is already very close to its limits in these dimensions.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1400" dirty="0"/>
              <a:t>11bn technical members agrees that not</a:t>
            </a:r>
            <a:r>
              <a:rPr lang="zh-CN" altLang="en-US" sz="1400" dirty="0"/>
              <a:t> </a:t>
            </a:r>
            <a:r>
              <a:rPr lang="en-US" altLang="zh-CN" sz="1400" dirty="0"/>
              <a:t>to go beyond 320MHz bandwidth, 4K QAM modulations, 8 spatial streams.</a:t>
            </a:r>
          </a:p>
          <a:p>
            <a:pPr marL="228600" lvl="1">
              <a:spcBef>
                <a:spcPts val="1000"/>
              </a:spcBef>
            </a:pPr>
            <a:endParaRPr lang="en-US" altLang="zh-CN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470641B-6B0B-4472-B437-E48D8927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A0333F-F4FE-4F37-824F-73E486A9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1066800"/>
          </a:xfrm>
        </p:spPr>
        <p:txBody>
          <a:bodyPr/>
          <a:lstStyle/>
          <a:p>
            <a:r>
              <a:rPr lang="en-US" altLang="zh-CN" dirty="0"/>
              <a:t>Proposed IMMW MAC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graphicFrame>
        <p:nvGraphicFramePr>
          <p:cNvPr id="8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982141"/>
              </p:ext>
            </p:extLst>
          </p:nvPr>
        </p:nvGraphicFramePr>
        <p:xfrm>
          <a:off x="520810" y="3133708"/>
          <a:ext cx="8408674" cy="2663568"/>
        </p:xfrm>
        <a:graphic>
          <a:graphicData uri="http://schemas.openxmlformats.org/drawingml/2006/table">
            <a:tbl>
              <a:tblPr firstRow="1" bandRow="1"/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063">
                  <a:extLst>
                    <a:ext uri="{9D8B030D-6E8A-4147-A177-3AD203B41FA5}">
                      <a16:colId xmlns:a16="http://schemas.microsoft.com/office/drawing/2014/main" val="3327616769"/>
                    </a:ext>
                  </a:extLst>
                </a:gridCol>
                <a:gridCol w="6720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5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3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64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774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IMMW Initial Link Setup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Beam searching</a:t>
                      </a:r>
                      <a:b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/tracking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Digital MIMO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Data</a:t>
                      </a:r>
                      <a:r>
                        <a:rPr lang="en-US" altLang="zh-CN" sz="1000" baseline="0" dirty="0"/>
                        <a:t> Transmission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Power Saving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Scan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Synchronization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Authenticate/</a:t>
                      </a:r>
                      <a:b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 err="1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Deauthenti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-cate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Associate/</a:t>
                      </a:r>
                      <a:b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Reassociate/Disassociate</a:t>
                      </a:r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Measure-</a:t>
                      </a:r>
                      <a:r>
                        <a:rPr lang="en-US" altLang="zh-CN" sz="1000" kern="1200" dirty="0" err="1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ment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Request/</a:t>
                      </a:r>
                      <a:b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NDP Sounding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Block </a:t>
                      </a:r>
                      <a:r>
                        <a:rPr lang="en-US" altLang="zh-CN" sz="1000" kern="1200" dirty="0" err="1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Ack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TDLS/</a:t>
                      </a:r>
                    </a:p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P2P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Multi-link Operation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TWT Power Saving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SMPS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/OMI</a:t>
                      </a:r>
                      <a:b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/etc.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Feature can be Reused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(11be)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(1be)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(11be)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Features to be considered (e.g. </a:t>
                      </a:r>
                      <a:r>
                        <a:rPr lang="en-US" altLang="zh-CN" sz="1000" dirty="0"/>
                        <a:t>minor changes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Sub-</a:t>
                      </a:r>
                      <a:endParaRPr lang="zh-CN" altLang="en-US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7GHz based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mmW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556548" y="1893849"/>
            <a:ext cx="78785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Initial Considerations on MAC Design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Reuse and perform most of management procedures in sub-7GHz band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NAV (Channel Sensing/RTS/CTS/NAV) in </a:t>
            </a:r>
            <a:r>
              <a:rPr lang="en-US" altLang="zh-CN" sz="1600" dirty="0" err="1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mmW</a:t>
            </a: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 band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New </a:t>
            </a:r>
            <a:r>
              <a:rPr lang="en-US" altLang="zh-CN" sz="1600" dirty="0" err="1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mmW</a:t>
            </a:r>
            <a:r>
              <a:rPr lang="en-US" altLang="zh-CN" sz="16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 Beam sweeping process to keep efficient and timely beam searching/tracking</a:t>
            </a:r>
            <a:endParaRPr lang="zh-CN" altLang="en-US" sz="1600" dirty="0">
              <a:solidFill>
                <a:prstClr val="black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7140" y="6047080"/>
            <a:ext cx="4237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Note: black dot sign means involves reuse/potential improvement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919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dirty="0"/>
              <a:t>Proposed IMMW PHY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230077" y="6494491"/>
            <a:ext cx="2313848" cy="138499"/>
          </a:xfrm>
        </p:spPr>
        <p:txBody>
          <a:bodyPr/>
          <a:lstStyle/>
          <a:p>
            <a:pPr>
              <a:defRPr/>
            </a:pPr>
            <a:r>
              <a:rPr lang="en-US" altLang="ko-KR" sz="900"/>
              <a:t>Yanchun Li (</a:t>
            </a:r>
            <a:r>
              <a:rPr lang="en-US" altLang="zh-CN" sz="900"/>
              <a:t>Huawei</a:t>
            </a:r>
            <a:r>
              <a:rPr lang="en-US" altLang="ko-KR" sz="900"/>
              <a:t>)</a:t>
            </a:r>
            <a:endParaRPr lang="en-US" altLang="ko-KR" sz="9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490464" y="6494459"/>
            <a:ext cx="323807" cy="138499"/>
          </a:xfrm>
        </p:spPr>
        <p:txBody>
          <a:bodyPr/>
          <a:lstStyle/>
          <a:p>
            <a:r>
              <a:rPr lang="en-US" altLang="en-US" sz="900"/>
              <a:t>Slide </a:t>
            </a:r>
            <a:fld id="{0FF88134-36A3-492E-B6B5-2F4703E76746}" type="slidenum">
              <a:rPr lang="en-US" altLang="en-US" sz="900" smtClean="0"/>
              <a:t>5</a:t>
            </a:fld>
            <a:endParaRPr lang="en-US" altLang="en-US" sz="900"/>
          </a:p>
        </p:txBody>
      </p:sp>
      <p:graphicFrame>
        <p:nvGraphicFramePr>
          <p:cNvPr id="11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157716"/>
              </p:ext>
            </p:extLst>
          </p:nvPr>
        </p:nvGraphicFramePr>
        <p:xfrm>
          <a:off x="2895600" y="1852653"/>
          <a:ext cx="5562600" cy="4544453"/>
        </p:xfrm>
        <a:graphic>
          <a:graphicData uri="http://schemas.openxmlformats.org/drawingml/2006/table">
            <a:tbl>
              <a:tblPr firstRow="1"/>
              <a:tblGrid>
                <a:gridCol w="139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/>
                        <a:t>Reuses</a:t>
                      </a:r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11be (including 11ax/ac)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11bn</a:t>
                      </a:r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Amemded</a:t>
                      </a:r>
                      <a:r>
                        <a:rPr lang="en-US" altLang="zh-CN" sz="1000" baseline="0"/>
                        <a:t> in </a:t>
                      </a:r>
                      <a:r>
                        <a:rPr lang="en-US" altLang="zh-CN" sz="1000"/>
                        <a:t>11bq</a:t>
                      </a:r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PPDU Structure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5334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ELR</a:t>
                      </a: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OFDM Symbols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MCS</a:t>
                      </a:r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5334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CN" sz="1000" dirty="0"/>
                        <a:t>UEQM</a:t>
                      </a:r>
                    </a:p>
                    <a:p>
                      <a:pPr marL="53340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zh-CN" sz="1000" dirty="0"/>
                        <a:t>New MCS</a:t>
                      </a:r>
                    </a:p>
                    <a:p>
                      <a:pPr marL="53340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zh-CN" sz="1000" dirty="0"/>
                        <a:t>2x LDPC (Stable)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 err="1"/>
                        <a:t>Beamforming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RTS/CTS based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baseline="0" dirty="0">
                          <a:solidFill>
                            <a:schemeClr val="tx1"/>
                          </a:solidFill>
                        </a:rPr>
                        <a:t>Beam searching/tracking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Tx specification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Spectral Mask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Spectral</a:t>
                      </a:r>
                      <a:r>
                        <a:rPr lang="en-US" altLang="zh-CN" sz="1000" baseline="0" dirty="0"/>
                        <a:t> Flatness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baseline="0" dirty="0"/>
                        <a:t>EVM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/>
                        <a:t>●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Rx specification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CCA sensitivity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/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Channelization/</a:t>
                      </a:r>
                      <a:br>
                        <a:rPr lang="en-US" altLang="zh-CN" sz="1000" dirty="0"/>
                      </a:br>
                      <a:r>
                        <a:rPr lang="en-US" altLang="zh-CN" sz="1000" dirty="0"/>
                        <a:t>Ch Numbering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 dirty="0"/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圆角矩形 11"/>
          <p:cNvSpPr/>
          <p:nvPr/>
        </p:nvSpPr>
        <p:spPr>
          <a:xfrm>
            <a:off x="7086600" y="4475295"/>
            <a:ext cx="1371600" cy="1614802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867400" y="2151091"/>
            <a:ext cx="2590800" cy="2268509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267200" y="2151091"/>
            <a:ext cx="1524000" cy="2268509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3470" y="1884213"/>
            <a:ext cx="196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11be + 11bq RF spec allows quick adoption of IMMW in Initial Phase.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+mn-lt"/>
                <a:ea typeface="宋体" panose="02010600030101010101" pitchFamily="2" charset="-122"/>
              </a:rPr>
              <a:t>11bn + 11bq new beam searching + 11bq RF spec allows advanced experience with enhanced coverage and better Beam Tracking later on.</a:t>
            </a:r>
            <a:endParaRPr lang="zh-CN" altLang="en-US" sz="1400" dirty="0">
              <a:solidFill>
                <a:prstClr val="black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A22C915-9D7F-436D-ABB3-91FF49CCE412}"/>
              </a:ext>
            </a:extLst>
          </p:cNvPr>
          <p:cNvSpPr/>
          <p:nvPr/>
        </p:nvSpPr>
        <p:spPr bwMode="auto">
          <a:xfrm>
            <a:off x="5827485" y="1371600"/>
            <a:ext cx="1219200" cy="31036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As plus, but not essential.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7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81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discussed the detailed reuse and amendment under the scope of IMMW PAR.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Use cases and market for 11bq are ready.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A flexible reuse framework allows IMMW system to be built on sub-7GHz systems, first on 11be (including 11ac/11ax mode) and later on 11bn. Such two-phase approach has benefit of promoting early adoption of IMMW/make use of 60GHz spectrum and also provide advanced performance.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Sub-7GHz PHY parameters for 11bq use are already settled, e.g. LDPC, MCS, MIMO.</a:t>
            </a:r>
            <a:endParaRPr lang="en-US" altLang="zh-CN" sz="1600" b="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[1] IMMW proposed PAR, </a:t>
            </a:r>
            <a:r>
              <a:rPr lang="en-US" altLang="zh-CN" sz="1600" b="0" dirty="0">
                <a:hlinkClick r:id="rId2"/>
              </a:rPr>
              <a:t>https://mentor.ieee.org/802.11/dcn/24/11-24-0116-07-immw-immw-draft-proposed-par.docx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800" b="0" dirty="0"/>
              <a:t>[2] 23/1819r1, Integrated </a:t>
            </a:r>
            <a:r>
              <a:rPr lang="en-US" altLang="zh-CN" sz="1800" b="0" dirty="0" err="1"/>
              <a:t>mmWave</a:t>
            </a:r>
            <a:r>
              <a:rPr lang="en-US" altLang="zh-CN" sz="1800" b="0" dirty="0"/>
              <a:t> Design Considerations, Claudio da Silva</a:t>
            </a:r>
          </a:p>
          <a:p>
            <a:pPr marL="0" indent="0">
              <a:buNone/>
            </a:pPr>
            <a:r>
              <a:rPr lang="en-US" altLang="zh-CN" sz="1800" b="0" dirty="0"/>
              <a:t>[3] 23/1977r1, Requirements Analysis for IMMW Use Cases, Yue Xu</a:t>
            </a:r>
          </a:p>
          <a:p>
            <a:pPr marL="0" indent="0">
              <a:buNone/>
            </a:pPr>
            <a:r>
              <a:rPr lang="en-US" altLang="zh-CN" sz="1800" b="0" dirty="0"/>
              <a:t>[4] 22/1581r0, a perspective on proposed </a:t>
            </a:r>
            <a:r>
              <a:rPr lang="en-US" altLang="zh-CN" sz="1800" b="0" dirty="0" err="1"/>
              <a:t>uhr</a:t>
            </a:r>
            <a:r>
              <a:rPr lang="en-US" altLang="zh-CN" sz="1800" b="0" dirty="0"/>
              <a:t> features for enterprise use cases, Brian Hart </a:t>
            </a:r>
          </a:p>
          <a:p>
            <a:pPr marL="0" indent="0">
              <a:buNone/>
            </a:pPr>
            <a:endParaRPr lang="en-US" altLang="zh-CN" sz="16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522212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597729"/>
            <a:ext cx="80187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</a:t>
            </a:r>
            <a:r>
              <a:rPr lang="en-US" altLang="zh-CN" sz="1600" dirty="0"/>
              <a:t>define a flexible reuse framework that allows a baseline IMMW system to be built on 11be (support 11ac/ax modes), in SFD</a:t>
            </a:r>
            <a:r>
              <a:rPr lang="en-US" altLang="zh-CN" sz="1600" b="1" dirty="0">
                <a:solidFill>
                  <a:schemeClr val="tx2"/>
                </a:solidFill>
              </a:rPr>
              <a:t>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Yes</a:t>
            </a: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No</a:t>
            </a: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Abs</a:t>
            </a:r>
            <a:endParaRPr lang="zh-CN" altLang="en-US" sz="16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287655" indent="-287655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522212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27311</TotalTime>
  <Words>907</Words>
  <Application>Microsoft Office PowerPoint</Application>
  <PresentationFormat>全屏显示(4:3)</PresentationFormat>
  <Paragraphs>168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802-11-Submission</vt:lpstr>
      <vt:lpstr>IMMW System Reuses</vt:lpstr>
      <vt:lpstr>Introduction</vt:lpstr>
      <vt:lpstr>Use cases and Market are ready</vt:lpstr>
      <vt:lpstr>Proposed IMMW MAC </vt:lpstr>
      <vt:lpstr>Proposed IMMW PHY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Liyanchun (CTL)</cp:lastModifiedBy>
  <cp:revision>3838</cp:revision>
  <cp:lastPrinted>2014-11-04T15:04:00Z</cp:lastPrinted>
  <dcterms:created xsi:type="dcterms:W3CDTF">2007-04-17T18:10:00Z</dcterms:created>
  <dcterms:modified xsi:type="dcterms:W3CDTF">2025-03-12T14:21:41Z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NewReviewCycle">
    <vt:lpwstr/>
  </property>
  <property fmtid="{D5CDD505-2E9C-101B-9397-08002B2CF9AE}" pid="27" name="KSOProductBuildVer">
    <vt:lpwstr>2052-10.1.0.6395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1735523291</vt:lpwstr>
  </property>
</Properties>
</file>