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5"/>
  </p:notesMasterIdLst>
  <p:handoutMasterIdLst>
    <p:handoutMasterId r:id="rId4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2692" r:id="rId31"/>
    <p:sldId id="2693" r:id="rId32"/>
    <p:sldId id="680" r:id="rId33"/>
    <p:sldId id="2530" r:id="rId34"/>
    <p:sldId id="2531" r:id="rId35"/>
    <p:sldId id="2695" r:id="rId36"/>
    <p:sldId id="279" r:id="rId37"/>
    <p:sldId id="2694" r:id="rId38"/>
    <p:sldId id="2533" r:id="rId39"/>
    <p:sldId id="2673" r:id="rId40"/>
    <p:sldId id="2535" r:id="rId41"/>
    <p:sldId id="2696" r:id="rId42"/>
    <p:sldId id="2697" r:id="rId43"/>
    <p:sldId id="269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meeting" id="{DE843586-E506-4D30-A655-52B441F0114A}">
          <p14:sldIdLst>
            <p14:sldId id="690"/>
            <p14:sldId id="694"/>
            <p14:sldId id="2568"/>
            <p14:sldId id="2691"/>
            <p14:sldId id="2692"/>
            <p14:sldId id="2693"/>
            <p14:sldId id="680"/>
          </p14:sldIdLst>
        </p14:section>
        <p14:section name="March 12th - March IEEE meeting" id="{D686ED55-D2EA-43E3-A87F-725BDBE41CF2}">
          <p14:sldIdLst>
            <p14:sldId id="2530"/>
            <p14:sldId id="2531"/>
            <p14:sldId id="2695"/>
            <p14:sldId id="279"/>
            <p14:sldId id="2694"/>
            <p14:sldId id="2533"/>
            <p14:sldId id="2673"/>
            <p14:sldId id="2535"/>
          </p14:sldIdLst>
        </p14:section>
        <p14:section name="March 13th - March IEEE meeting" id="{E43CDED0-F81F-4B1C-A5B9-F0C3F0C94684}">
          <p14:sldIdLst>
            <p14:sldId id="2696"/>
            <p14:sldId id="2697"/>
            <p14:sldId id="2698"/>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8BE479-3B8A-4D9B-B2A5-716BAB27DB0E}" v="1" dt="2025-03-13T15:09:48.02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6807" autoAdjust="0"/>
  </p:normalViewPr>
  <p:slideViewPr>
    <p:cSldViewPr>
      <p:cViewPr varScale="1">
        <p:scale>
          <a:sx n="92" d="100"/>
          <a:sy n="92" d="100"/>
        </p:scale>
        <p:origin x="26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6/11/relationships/changesInfo" Target="changesInfos/changesInfo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48BE479-3B8A-4D9B-B2A5-716BAB27DB0E}"/>
    <pc:docChg chg="undo custSel addSld modSld addSection delSection modSection">
      <pc:chgData name="Segev, Jonathan" userId="7c67a1b0-8725-4553-8055-0888dbcaef94" providerId="ADAL" clId="{348BE479-3B8A-4D9B-B2A5-716BAB27DB0E}" dt="2025-03-13T15:20:43.465" v="65" actId="20577"/>
      <pc:docMkLst>
        <pc:docMk/>
      </pc:docMkLst>
      <pc:sldChg chg="addSp mod">
        <pc:chgData name="Segev, Jonathan" userId="7c67a1b0-8725-4553-8055-0888dbcaef94" providerId="ADAL" clId="{348BE479-3B8A-4D9B-B2A5-716BAB27DB0E}" dt="2025-03-13T15:09:32.414" v="3" actId="22"/>
        <pc:sldMkLst>
          <pc:docMk/>
          <pc:sldMk cId="72433825" sldId="2535"/>
        </pc:sldMkLst>
        <pc:spChg chg="add">
          <ac:chgData name="Segev, Jonathan" userId="7c67a1b0-8725-4553-8055-0888dbcaef94" providerId="ADAL" clId="{348BE479-3B8A-4D9B-B2A5-716BAB27DB0E}" dt="2025-03-13T15:09:16.785" v="2" actId="22"/>
          <ac:spMkLst>
            <pc:docMk/>
            <pc:sldMk cId="72433825" sldId="2535"/>
            <ac:spMk id="8" creationId="{C2FBD3CC-B047-D0A9-22E9-B6995184F986}"/>
          </ac:spMkLst>
        </pc:spChg>
        <pc:spChg chg="add">
          <ac:chgData name="Segev, Jonathan" userId="7c67a1b0-8725-4553-8055-0888dbcaef94" providerId="ADAL" clId="{348BE479-3B8A-4D9B-B2A5-716BAB27DB0E}" dt="2025-03-13T15:09:32.414" v="3" actId="22"/>
          <ac:spMkLst>
            <pc:docMk/>
            <pc:sldMk cId="72433825" sldId="2535"/>
            <ac:spMk id="10" creationId="{9D25BDCD-BBA2-2961-2FB6-1C2191793B0D}"/>
          </ac:spMkLst>
        </pc:spChg>
      </pc:sldChg>
      <pc:sldChg chg="modSp add mod">
        <pc:chgData name="Segev, Jonathan" userId="7c67a1b0-8725-4553-8055-0888dbcaef94" providerId="ADAL" clId="{348BE479-3B8A-4D9B-B2A5-716BAB27DB0E}" dt="2025-03-13T15:20:43.465" v="65" actId="20577"/>
        <pc:sldMkLst>
          <pc:docMk/>
          <pc:sldMk cId="1400105893" sldId="2696"/>
        </pc:sldMkLst>
        <pc:spChg chg="mod">
          <ac:chgData name="Segev, Jonathan" userId="7c67a1b0-8725-4553-8055-0888dbcaef94" providerId="ADAL" clId="{348BE479-3B8A-4D9B-B2A5-716BAB27DB0E}" dt="2025-03-13T15:09:59.762" v="10" actId="20577"/>
          <ac:spMkLst>
            <pc:docMk/>
            <pc:sldMk cId="1400105893" sldId="2696"/>
            <ac:spMk id="2" creationId="{74572E08-50AB-E15F-599C-2F9333DD0872}"/>
          </ac:spMkLst>
        </pc:spChg>
        <pc:spChg chg="mod">
          <ac:chgData name="Segev, Jonathan" userId="7c67a1b0-8725-4553-8055-0888dbcaef94" providerId="ADAL" clId="{348BE479-3B8A-4D9B-B2A5-716BAB27DB0E}" dt="2025-03-13T15:20:43.465" v="65" actId="20577"/>
          <ac:spMkLst>
            <pc:docMk/>
            <pc:sldMk cId="1400105893" sldId="2696"/>
            <ac:spMk id="3" creationId="{125EC229-74ED-CFC2-528C-79743CF11859}"/>
          </ac:spMkLst>
        </pc:spChg>
      </pc:sldChg>
      <pc:sldChg chg="modSp add mod">
        <pc:chgData name="Segev, Jonathan" userId="7c67a1b0-8725-4553-8055-0888dbcaef94" providerId="ADAL" clId="{348BE479-3B8A-4D9B-B2A5-716BAB27DB0E}" dt="2025-03-13T15:11:30.698" v="31" actId="2164"/>
        <pc:sldMkLst>
          <pc:docMk/>
          <pc:sldMk cId="4172177643" sldId="2697"/>
        </pc:sldMkLst>
        <pc:spChg chg="mod">
          <ac:chgData name="Segev, Jonathan" userId="7c67a1b0-8725-4553-8055-0888dbcaef94" providerId="ADAL" clId="{348BE479-3B8A-4D9B-B2A5-716BAB27DB0E}" dt="2025-03-13T15:11:23.771" v="30" actId="20577"/>
          <ac:spMkLst>
            <pc:docMk/>
            <pc:sldMk cId="4172177643" sldId="2697"/>
            <ac:spMk id="2" creationId="{F4DBF55E-F7CC-E6A2-D953-6AF2B8A4101F}"/>
          </ac:spMkLst>
        </pc:spChg>
        <pc:graphicFrameChg chg="modGraphic">
          <ac:chgData name="Segev, Jonathan" userId="7c67a1b0-8725-4553-8055-0888dbcaef94" providerId="ADAL" clId="{348BE479-3B8A-4D9B-B2A5-716BAB27DB0E}" dt="2025-03-13T15:11:30.698" v="31" actId="2164"/>
          <ac:graphicFrameMkLst>
            <pc:docMk/>
            <pc:sldMk cId="4172177643" sldId="2697"/>
            <ac:graphicFrameMk id="7" creationId="{E5C9EBBB-8650-2F4D-7AE6-9E7C5E5ADAC0}"/>
          </ac:graphicFrameMkLst>
        </pc:graphicFrameChg>
      </pc:sldChg>
      <pc:sldChg chg="modSp new mod">
        <pc:chgData name="Segev, Jonathan" userId="7c67a1b0-8725-4553-8055-0888dbcaef94" providerId="ADAL" clId="{348BE479-3B8A-4D9B-B2A5-716BAB27DB0E}" dt="2025-03-13T15:12:49.294" v="62" actId="403"/>
        <pc:sldMkLst>
          <pc:docMk/>
          <pc:sldMk cId="1120836883" sldId="2698"/>
        </pc:sldMkLst>
        <pc:spChg chg="mod">
          <ac:chgData name="Segev, Jonathan" userId="7c67a1b0-8725-4553-8055-0888dbcaef94" providerId="ADAL" clId="{348BE479-3B8A-4D9B-B2A5-716BAB27DB0E}" dt="2025-03-13T15:12:49.294" v="62" actId="403"/>
          <ac:spMkLst>
            <pc:docMk/>
            <pc:sldMk cId="1120836883" sldId="2698"/>
            <ac:spMk id="3" creationId="{1E3ADA64-D3FA-A0D7-F21F-CB8F1C3FF4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50BDE-6767-DD18-1CC0-3C20513B63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E7DD2F-42E9-6837-ACA0-6015255AF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A859E8-CBD0-2DFB-2822-6CB57A51E2A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BADECDA0-F50D-EAE4-05AA-E6FEF242CBB1}"/>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CE15F6C8-E952-E190-EEFA-80F9F73A83A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A164A07C-46FA-5E0A-57CF-02B8E776FA60}"/>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98E7284-668A-7BC4-59DD-6D6C9D935E32}"/>
              </a:ext>
            </a:extLst>
          </p:cNvPr>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661175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802.11-21/1501r5</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Jonathan egev,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802.11-25/232r3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March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5344197"/>
              </p:ext>
            </p:extLst>
          </p:nvPr>
        </p:nvGraphicFramePr>
        <p:xfrm>
          <a:off x="929217" y="3312462"/>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9217" y="3312462"/>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(15 min)</a:t>
            </a:r>
          </a:p>
          <a:p>
            <a:pPr algn="just">
              <a:spcBef>
                <a:spcPct val="20000"/>
              </a:spcBef>
              <a:buFontTx/>
              <a:buChar char="•"/>
            </a:pPr>
            <a:r>
              <a:rPr lang="en-US" sz="1800" b="0" dirty="0"/>
              <a:t>Conduct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recirculation.</a:t>
            </a:r>
          </a:p>
          <a:p>
            <a:pPr algn="just">
              <a:spcBef>
                <a:spcPct val="20000"/>
              </a:spcBef>
              <a:buFontTx/>
              <a:buChar char="•"/>
            </a:pPr>
            <a:r>
              <a:rPr lang="en-US" sz="1800" b="0" kern="0" dirty="0"/>
              <a:t>Review process from this point forward.</a:t>
            </a:r>
          </a:p>
          <a:p>
            <a:pPr algn="just">
              <a:spcBef>
                <a:spcPct val="20000"/>
              </a:spcBef>
              <a:buFontTx/>
              <a:buChar char="•"/>
            </a:pPr>
            <a:r>
              <a:rPr lang="en-US" sz="1800" b="0" kern="0" dirty="0"/>
              <a:t>Review report to EC requesting conditional approval.</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69740117"/>
              </p:ext>
            </p:extLst>
          </p:nvPr>
        </p:nvGraphicFramePr>
        <p:xfrm>
          <a:off x="911424" y="1265032"/>
          <a:ext cx="10513169" cy="390128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extLst>
                  <a:ext uri="{0D108BD9-81ED-4DB2-BD59-A6C34878D82A}">
                    <a16:rowId xmlns:a16="http://schemas.microsoft.com/office/drawing/2014/main" val="4260322725"/>
                  </a:ext>
                </a:extLst>
              </a:tr>
              <a:tr h="182872">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3178159513"/>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extLst>
                  <a:ext uri="{0D108BD9-81ED-4DB2-BD59-A6C34878D82A}">
                    <a16:rowId xmlns:a16="http://schemas.microsoft.com/office/drawing/2014/main" val="155132412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2084208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58269311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Conduct comment resolution (as time permits)</a:t>
            </a:r>
          </a:p>
          <a:p>
            <a:pPr algn="just">
              <a:spcBef>
                <a:spcPct val="20000"/>
              </a:spcBef>
              <a:buFontTx/>
              <a:buChar char="•"/>
            </a:pPr>
            <a:r>
              <a:rPr lang="en-US" sz="2000" b="0" kern="0" dirty="0"/>
              <a:t>Consider SA Ballot recirculation (as time permits)</a:t>
            </a:r>
          </a:p>
          <a:p>
            <a:pPr algn="just">
              <a:spcBef>
                <a:spcPct val="20000"/>
              </a:spcBef>
              <a:buFontTx/>
              <a:buChar char="•"/>
            </a:pPr>
            <a:r>
              <a:rPr lang="en-US" sz="2000" b="0" dirty="0"/>
              <a:t>Review draft EC report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919183"/>
              </p:ext>
            </p:extLst>
          </p:nvPr>
        </p:nvGraphicFramePr>
        <p:xfrm>
          <a:off x="695400" y="1260086"/>
          <a:ext cx="10945215" cy="2804048"/>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1"/>
                  </a:ext>
                </a:extLst>
              </a:tr>
              <a:tr h="16909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323090406"/>
                  </a:ext>
                </a:extLst>
              </a:tr>
              <a:tr h="0">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tc>
                  <a:txBody>
                    <a:bodyPr/>
                    <a:lstStyle/>
                    <a:p>
                      <a:endParaRPr lang="en-US" sz="1800" dirty="0"/>
                    </a:p>
                  </a:txBody>
                  <a:tcPr marT="45712" marB="45712"/>
                </a:tc>
                <a:extLst>
                  <a:ext uri="{0D108BD9-81ED-4DB2-BD59-A6C34878D82A}">
                    <a16:rowId xmlns:a16="http://schemas.microsoft.com/office/drawing/2014/main" val="3281966889"/>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283045369"/>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11-23-049.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6D11-A4DA-60DC-3E1F-F3DB98C6D434}"/>
              </a:ext>
            </a:extLst>
          </p:cNvPr>
          <p:cNvSpPr>
            <a:spLocks noGrp="1"/>
          </p:cNvSpPr>
          <p:nvPr>
            <p:ph type="title"/>
          </p:nvPr>
        </p:nvSpPr>
        <p:spPr/>
        <p:txBody>
          <a:bodyPr/>
          <a:lstStyle/>
          <a:p>
            <a:r>
              <a:rPr lang="en-US" sz="3200" b="0" kern="0" dirty="0"/>
              <a:t>Consider SA Ballot recirculation (as time permits)</a:t>
            </a:r>
            <a:endParaRPr lang="en-US" dirty="0"/>
          </a:p>
        </p:txBody>
      </p:sp>
      <p:sp>
        <p:nvSpPr>
          <p:cNvPr id="3" name="Content Placeholder 2">
            <a:extLst>
              <a:ext uri="{FF2B5EF4-FFF2-40B4-BE49-F238E27FC236}">
                <a16:creationId xmlns:a16="http://schemas.microsoft.com/office/drawing/2014/main" id="{FDB6DBC2-B416-2DF3-1377-FC785A0A33BE}"/>
              </a:ext>
            </a:extLst>
          </p:cNvPr>
          <p:cNvSpPr>
            <a:spLocks noGrp="1"/>
          </p:cNvSpPr>
          <p:nvPr>
            <p:ph idx="1"/>
          </p:nvPr>
        </p:nvSpPr>
        <p:spPr/>
        <p:txBody>
          <a:bodyPr/>
          <a:lstStyle/>
          <a:p>
            <a:r>
              <a:rPr lang="en-US" dirty="0"/>
              <a:t>Go </a:t>
            </a:r>
            <a:r>
              <a:rPr lang="en-US"/>
              <a:t>to 11-23-049</a:t>
            </a:r>
            <a:r>
              <a:rPr lang="en-US" dirty="0"/>
              <a:t>.</a:t>
            </a:r>
          </a:p>
          <a:p>
            <a:endParaRPr lang="en-US" dirty="0"/>
          </a:p>
        </p:txBody>
      </p:sp>
      <p:sp>
        <p:nvSpPr>
          <p:cNvPr id="4" name="Slide Number Placeholder 3">
            <a:extLst>
              <a:ext uri="{FF2B5EF4-FFF2-40B4-BE49-F238E27FC236}">
                <a16:creationId xmlns:a16="http://schemas.microsoft.com/office/drawing/2014/main" id="{DC63FB49-5EB9-90DB-23CF-6DD699319A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17FD631-5959-2D09-3737-6C79FD5A50E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C6491E-F5FE-721B-A9E7-A93B871A0E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5775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7694-EBFA-48C4-6BC0-6B68CEC6D809}"/>
              </a:ext>
            </a:extLst>
          </p:cNvPr>
          <p:cNvSpPr>
            <a:spLocks noGrp="1"/>
          </p:cNvSpPr>
          <p:nvPr>
            <p:ph type="title"/>
          </p:nvPr>
        </p:nvSpPr>
        <p:spPr/>
        <p:txBody>
          <a:bodyPr/>
          <a:lstStyle/>
          <a:p>
            <a:r>
              <a:rPr lang="en-US" dirty="0"/>
              <a:t>Process going forward</a:t>
            </a:r>
          </a:p>
        </p:txBody>
      </p:sp>
      <p:sp>
        <p:nvSpPr>
          <p:cNvPr id="3" name="Content Placeholder 2">
            <a:extLst>
              <a:ext uri="{FF2B5EF4-FFF2-40B4-BE49-F238E27FC236}">
                <a16:creationId xmlns:a16="http://schemas.microsoft.com/office/drawing/2014/main" id="{61947124-0131-21DC-C4F8-9B1008A15760}"/>
              </a:ext>
            </a:extLst>
          </p:cNvPr>
          <p:cNvSpPr>
            <a:spLocks noGrp="1"/>
          </p:cNvSpPr>
          <p:nvPr>
            <p:ph idx="1"/>
          </p:nvPr>
        </p:nvSpPr>
        <p:spPr/>
        <p:txBody>
          <a:bodyPr/>
          <a:lstStyle/>
          <a:p>
            <a:pPr>
              <a:buFont typeface="Arial" panose="020B0604020202020204" pitchFamily="34" charset="0"/>
              <a:buChar char="•"/>
            </a:pPr>
            <a:r>
              <a:rPr lang="en-US" dirty="0"/>
              <a:t>Assuming next draft (D5.0) is unchanged, this would be the final P802.11bk draft.</a:t>
            </a:r>
          </a:p>
          <a:p>
            <a:pPr>
              <a:buFont typeface="Arial" panose="020B0604020202020204" pitchFamily="34" charset="0"/>
              <a:buChar char="•"/>
            </a:pPr>
            <a:r>
              <a:rPr lang="en-US" dirty="0"/>
              <a:t>Target is to seek EC approval to forward D5.0 to RevCom, hence seeking conditional EC approval.</a:t>
            </a:r>
          </a:p>
          <a:p>
            <a:pPr>
              <a:buFont typeface="Arial" panose="020B0604020202020204" pitchFamily="34" charset="0"/>
              <a:buChar char="•"/>
            </a:pPr>
            <a:r>
              <a:rPr lang="en-US" dirty="0"/>
              <a:t>Report to EC is submission 11-25-453.</a:t>
            </a:r>
          </a:p>
        </p:txBody>
      </p:sp>
      <p:sp>
        <p:nvSpPr>
          <p:cNvPr id="4" name="Slide Number Placeholder 3">
            <a:extLst>
              <a:ext uri="{FF2B5EF4-FFF2-40B4-BE49-F238E27FC236}">
                <a16:creationId xmlns:a16="http://schemas.microsoft.com/office/drawing/2014/main" id="{6E7961B8-ECF5-7F54-F43E-2EC6A65208B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F369FA2-5D97-5D8E-A2C9-2EDD4FBD2D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CD330B-B2F8-A528-0464-8A3A40D9153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529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and consider report to EC (as needed)</a:t>
            </a:r>
          </a:p>
          <a:p>
            <a:pPr algn="just">
              <a:spcBef>
                <a:spcPct val="20000"/>
              </a:spcBef>
              <a:buFontTx/>
              <a:buChar char="•"/>
            </a:pPr>
            <a:r>
              <a:rPr lang="en-US" sz="2000" b="0" dirty="0"/>
              <a:t>Progress made during week. (5min)</a:t>
            </a:r>
          </a:p>
          <a:p>
            <a:pPr algn="just">
              <a:spcBef>
                <a:spcPct val="20000"/>
              </a:spcBef>
              <a:buFontTx/>
              <a:buChar char="•"/>
            </a:pPr>
            <a:r>
              <a:rPr lang="en-US" sz="2000" b="0" dirty="0"/>
              <a:t>Set telecon times. (5min)</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324324"/>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508862926"/>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r>
                        <a:rPr lang="en-US" sz="1800" dirty="0"/>
                        <a:t>As needed</a:t>
                      </a:r>
                      <a:endParaRPr lang="en-US" sz="1400" dirty="0"/>
                    </a:p>
                  </a:txBody>
                  <a:tcPr marT="45712" marB="45712"/>
                </a:tc>
                <a:extLst>
                  <a:ext uri="{0D108BD9-81ED-4DB2-BD59-A6C34878D82A}">
                    <a16:rowId xmlns:a16="http://schemas.microsoft.com/office/drawing/2014/main" val="63858185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7854C-A06D-14D8-7A11-8D4FCA767FE0}"/>
              </a:ext>
            </a:extLst>
          </p:cNvPr>
          <p:cNvSpPr>
            <a:spLocks noGrp="1"/>
          </p:cNvSpPr>
          <p:nvPr>
            <p:ph type="title"/>
          </p:nvPr>
        </p:nvSpPr>
        <p:spPr/>
        <p:txBody>
          <a:bodyPr/>
          <a:lstStyle/>
          <a:p>
            <a:r>
              <a:rPr lang="en-US" dirty="0"/>
              <a:t>Recess until 11:08 ET</a:t>
            </a:r>
          </a:p>
        </p:txBody>
      </p:sp>
      <p:sp>
        <p:nvSpPr>
          <p:cNvPr id="4" name="Slide Number Placeholder 3">
            <a:extLst>
              <a:ext uri="{FF2B5EF4-FFF2-40B4-BE49-F238E27FC236}">
                <a16:creationId xmlns:a16="http://schemas.microsoft.com/office/drawing/2014/main" id="{A9404B8A-797D-518C-27F5-EE5A5760D93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3BE84D5-C81E-87D9-E853-D287DDE3A36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AE460-8ABE-DEB7-856D-AE9EC9B5041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11256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P802.11bk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March 2025</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Jonathan Segev (Intel Corporation)</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nvGraphicFramePr>
        <p:xfrm>
          <a:off x="479376" y="2002497"/>
          <a:ext cx="11233248" cy="2494280"/>
        </p:xfrm>
        <a:graphic>
          <a:graphicData uri="http://schemas.openxmlformats.org/drawingml/2006/table">
            <a:tbl>
              <a:tblPr firstRow="1" bandRow="1">
                <a:tableStyleId>{D27102A9-8310-4765-A935-A1911B00CA55}</a:tableStyleId>
              </a:tblPr>
              <a:tblGrid>
                <a:gridCol w="6048672">
                  <a:extLst>
                    <a:ext uri="{9D8B030D-6E8A-4147-A177-3AD203B41FA5}">
                      <a16:colId xmlns:a16="http://schemas.microsoft.com/office/drawing/2014/main" val="503046018"/>
                    </a:ext>
                  </a:extLst>
                </a:gridCol>
                <a:gridCol w="5184576">
                  <a:extLst>
                    <a:ext uri="{9D8B030D-6E8A-4147-A177-3AD203B41FA5}">
                      <a16:colId xmlns:a16="http://schemas.microsoft.com/office/drawing/2014/main" val="2957723909"/>
                    </a:ext>
                  </a:extLst>
                </a:gridCol>
              </a:tblGrid>
              <a:tr h="0">
                <a:tc>
                  <a:txBody>
                    <a:bodyPr/>
                    <a:lstStyle/>
                    <a:p>
                      <a:r>
                        <a:rPr lang="en-US" b="0" dirty="0"/>
                        <a:t>Report to 802 LMSC for conditional approval to proceed to RevCom</a:t>
                      </a:r>
                    </a:p>
                  </a:txBody>
                  <a:tcPr>
                    <a:lnL>
                      <a:noFill/>
                    </a:lnL>
                    <a:lnR>
                      <a:noFill/>
                    </a:lnR>
                    <a:lnT w="12700" cmpd="sng">
                      <a:noFill/>
                    </a:lnT>
                    <a:lnB>
                      <a:noFill/>
                    </a:lnB>
                    <a:lnTlToBr w="12700" cmpd="sng">
                      <a:noFill/>
                      <a:prstDash val="solid"/>
                    </a:lnTlToBr>
                    <a:lnBlToTr w="12700" cmpd="sng">
                      <a:noFill/>
                      <a:prstDash val="solid"/>
                    </a:lnBlToTr>
                  </a:tcPr>
                </a:tc>
                <a:tc>
                  <a:txBody>
                    <a:bodyPr/>
                    <a:lstStyle/>
                    <a:p>
                      <a:r>
                        <a:rPr lang="en-US" b="0" dirty="0"/>
                        <a:t>2025-03-14</a:t>
                      </a:r>
                    </a:p>
                  </a:txBody>
                  <a:tcP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704897"/>
                  </a:ext>
                </a:extLst>
              </a:tr>
              <a:tr h="370840">
                <a:tc>
                  <a:txBody>
                    <a:bodyPr/>
                    <a:lstStyle/>
                    <a:p>
                      <a:r>
                        <a:rPr lang="en-US" b="0" dirty="0"/>
                        <a:t>2</a:t>
                      </a:r>
                      <a:r>
                        <a:rPr lang="en-US" b="0" baseline="30000" dirty="0"/>
                        <a:t>nd</a:t>
                      </a:r>
                      <a:r>
                        <a:rPr lang="en-US" b="0" dirty="0"/>
                        <a:t> Recirculation on D5.0</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2025-03-24 – 2022-04-02</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27733451"/>
                  </a:ext>
                </a:extLst>
              </a:tr>
              <a:tr h="370840">
                <a:tc>
                  <a:txBody>
                    <a:bodyPr/>
                    <a:lstStyle/>
                    <a:p>
                      <a:r>
                        <a:rPr lang="en-US" b="0" dirty="0"/>
                        <a:t>Comment Response Notification</a:t>
                      </a:r>
                    </a:p>
                  </a:txBody>
                  <a:tcP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2025-04-07</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1832182"/>
                  </a:ext>
                </a:extLst>
              </a:tr>
              <a:tr h="370840">
                <a:tc>
                  <a:txBody>
                    <a:bodyPr/>
                    <a:lstStyle/>
                    <a:p>
                      <a:r>
                        <a:rPr lang="en-US" b="0" dirty="0"/>
                        <a:t>Post to </a:t>
                      </a:r>
                      <a:r>
                        <a:rPr lang="en-US" b="0" dirty="0" err="1"/>
                        <a:t>RevCom</a:t>
                      </a:r>
                      <a:r>
                        <a:rPr lang="en-US" b="0" dirty="0"/>
                        <a:t> by</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2025-03-28</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449969"/>
                  </a:ext>
                </a:extLst>
              </a:tr>
              <a:tr h="370840">
                <a:tc>
                  <a:txBody>
                    <a:bodyPr/>
                    <a:lstStyle/>
                    <a:p>
                      <a:r>
                        <a:rPr lang="en-US" b="0" dirty="0"/>
                        <a:t>RevCom recommendation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2025-05-07</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73524616"/>
                  </a:ext>
                </a:extLst>
              </a:tr>
              <a:tr h="370840">
                <a:tc>
                  <a:txBody>
                    <a:bodyPr/>
                    <a:lstStyle/>
                    <a:p>
                      <a:r>
                        <a:rPr lang="en-US" b="0" dirty="0"/>
                        <a:t>SASB approval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Expected prior to 2025-05-31</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8146761"/>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46CF-D609-CB11-E1A5-1212B9D0119B}"/>
              </a:ext>
            </a:extLst>
          </p:cNvPr>
          <p:cNvSpPr>
            <a:spLocks noGrp="1"/>
          </p:cNvSpPr>
          <p:nvPr>
            <p:ph type="title"/>
          </p:nvPr>
        </p:nvSpPr>
        <p:spPr>
          <a:xfrm>
            <a:off x="47328" y="685801"/>
            <a:ext cx="11737304"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1569C3E4-7B6E-606A-856A-3F025A4A0676}"/>
              </a:ext>
            </a:extLst>
          </p:cNvPr>
          <p:cNvSpPr>
            <a:spLocks noGrp="1"/>
          </p:cNvSpPr>
          <p:nvPr>
            <p:ph idx="1"/>
          </p:nvPr>
        </p:nvSpPr>
        <p:spPr/>
        <p:txBody>
          <a:bodyPr/>
          <a:lstStyle/>
          <a:p>
            <a:pPr>
              <a:buFont typeface="Arial" panose="020B0604020202020204" pitchFamily="34" charset="0"/>
              <a:buChar char="•"/>
            </a:pPr>
            <a:r>
              <a:rPr lang="en-US" altLang="en-US" b="0" kern="0" dirty="0"/>
              <a:t>Work completed during this meeting:</a:t>
            </a:r>
          </a:p>
          <a:p>
            <a:pPr lvl="1">
              <a:buFont typeface="Arial" panose="020B0604020202020204" pitchFamily="34" charset="0"/>
              <a:buChar char="•"/>
            </a:pPr>
            <a:r>
              <a:rPr lang="en-US" altLang="en-US" b="0" kern="0" dirty="0"/>
              <a:t>Reviewed, and resolved 21 CIDs completing response to 1</a:t>
            </a:r>
            <a:r>
              <a:rPr lang="en-US" altLang="en-US" b="0" kern="0" baseline="30000" dirty="0"/>
              <a:t>st</a:t>
            </a:r>
            <a:r>
              <a:rPr lang="en-US" altLang="en-US" b="0" kern="0" dirty="0"/>
              <a:t> SA recirculation.</a:t>
            </a:r>
          </a:p>
          <a:p>
            <a:pPr lvl="1">
              <a:buFont typeface="Arial" panose="020B0604020202020204" pitchFamily="34" charset="0"/>
              <a:buChar char="•"/>
            </a:pPr>
            <a:r>
              <a:rPr lang="en-US" altLang="en-US" b="0" kern="0" dirty="0"/>
              <a:t>Approved 2</a:t>
            </a:r>
            <a:r>
              <a:rPr lang="en-US" altLang="en-US" b="0" kern="0" baseline="30000" dirty="0"/>
              <a:t>nd</a:t>
            </a:r>
            <a:r>
              <a:rPr lang="en-US" altLang="en-US" b="0" kern="0" dirty="0"/>
              <a:t> recirculation SA ballot</a:t>
            </a:r>
            <a:r>
              <a:rPr lang="en-US" altLang="en-US" dirty="0"/>
              <a:t>.</a:t>
            </a:r>
            <a:endParaRPr lang="en-US" altLang="en-US" b="0" kern="0" dirty="0"/>
          </a:p>
          <a:p>
            <a:pPr lvl="1">
              <a:buFont typeface="Arial" panose="020B0604020202020204" pitchFamily="34" charset="0"/>
              <a:buChar char="•"/>
            </a:pPr>
            <a:r>
              <a:rPr lang="en-US" altLang="en-US" b="0" kern="0" dirty="0"/>
              <a:t>Approved report to EC requesting to forward P802.11bk to RevCom</a:t>
            </a:r>
            <a:r>
              <a:rPr lang="en-US" altLang="en-US" sz="2400" kern="0" dirty="0"/>
              <a:t>.</a:t>
            </a:r>
          </a:p>
          <a:p>
            <a:pPr lvl="1">
              <a:buFont typeface="Arial" panose="020B0604020202020204" pitchFamily="34" charset="0"/>
              <a:buChar char="•"/>
            </a:pPr>
            <a:r>
              <a:rPr lang="en-US" altLang="en-US" b="0" dirty="0"/>
              <a:t>Reaffirm CSD.</a:t>
            </a:r>
          </a:p>
          <a:p>
            <a:pPr>
              <a:buFont typeface="Arial" panose="020B0604020202020204" pitchFamily="34" charset="0"/>
              <a:buChar char="•"/>
            </a:pPr>
            <a:endParaRPr lang="en-US" b="0" dirty="0"/>
          </a:p>
          <a:p>
            <a:pPr>
              <a:buFont typeface="Arial" panose="020B0604020202020204" pitchFamily="34" charset="0"/>
              <a:buChar char="•"/>
            </a:pPr>
            <a:r>
              <a:rPr lang="en-US" b="0" dirty="0"/>
              <a:t>Work expected towards May meeting:</a:t>
            </a:r>
          </a:p>
          <a:p>
            <a:pPr lvl="1">
              <a:buFont typeface="Arial" panose="020B0604020202020204" pitchFamily="34" charset="0"/>
              <a:buChar char="•"/>
            </a:pPr>
            <a:r>
              <a:rPr lang="en-US" dirty="0"/>
              <a:t>Publish draft P802.11bk D5.0</a:t>
            </a:r>
          </a:p>
          <a:p>
            <a:pPr lvl="1">
              <a:buFont typeface="Arial" panose="020B0604020202020204" pitchFamily="34" charset="0"/>
              <a:buChar char="•"/>
            </a:pPr>
            <a:r>
              <a:rPr lang="en-US" dirty="0"/>
              <a:t>Complete response to 2</a:t>
            </a:r>
            <a:r>
              <a:rPr lang="en-US" baseline="30000" dirty="0"/>
              <a:t>nd</a:t>
            </a:r>
            <a:r>
              <a:rPr lang="en-US" dirty="0"/>
              <a:t> SA recirculation of P802.11bk D5.0. </a:t>
            </a:r>
          </a:p>
          <a:p>
            <a:pPr lvl="1">
              <a:buFont typeface="Arial" panose="020B0604020202020204" pitchFamily="34" charset="0"/>
              <a:buChar char="•"/>
            </a:pPr>
            <a:r>
              <a:rPr lang="en-US" dirty="0"/>
              <a:t>Conduct comment resolution if needed.</a:t>
            </a:r>
          </a:p>
          <a:p>
            <a:endParaRPr lang="en-US" dirty="0"/>
          </a:p>
        </p:txBody>
      </p:sp>
      <p:sp>
        <p:nvSpPr>
          <p:cNvPr id="4" name="Slide Number Placeholder 3">
            <a:extLst>
              <a:ext uri="{FF2B5EF4-FFF2-40B4-BE49-F238E27FC236}">
                <a16:creationId xmlns:a16="http://schemas.microsoft.com/office/drawing/2014/main" id="{24A2CE2B-937A-FC0F-64D2-A7CAC9D382D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1479334-8085-9B57-CE06-A4459793DA1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06590E4-C3B7-CC96-8670-BC89432E275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65019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previously announced</a:t>
            </a:r>
          </a:p>
          <a:p>
            <a:pPr>
              <a:buFont typeface="Arial" panose="020B0604020202020204" pitchFamily="34" charset="0"/>
              <a:buChar char="•"/>
            </a:pPr>
            <a:r>
              <a:rPr lang="en-US" altLang="en-US" sz="2000" b="0" dirty="0"/>
              <a:t>April 8</a:t>
            </a:r>
            <a:r>
              <a:rPr lang="en-US" altLang="en-US" sz="2000" b="0" baseline="30000" dirty="0"/>
              <a:t>th</a:t>
            </a:r>
            <a:r>
              <a:rPr lang="en-US" altLang="en-US" sz="2000" b="0" dirty="0"/>
              <a:t> 		10:00 am PT/13:00 ET (2hrs)</a:t>
            </a:r>
          </a:p>
          <a:p>
            <a:pPr>
              <a:buFont typeface="Arial" panose="020B0604020202020204" pitchFamily="34" charset="0"/>
              <a:buChar char="•"/>
            </a:pPr>
            <a:r>
              <a:rPr lang="en-US" altLang="en-US" sz="2000" b="0" dirty="0"/>
              <a:t>April 15		10:00 am PT/13:00 ET (2hrs)</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8" name="TextBox 7">
            <a:extLst>
              <a:ext uri="{FF2B5EF4-FFF2-40B4-BE49-F238E27FC236}">
                <a16:creationId xmlns:a16="http://schemas.microsoft.com/office/drawing/2014/main" id="{C2FBD3CC-B047-D0A9-22E9-B6995184F986}"/>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
        <p:nvSpPr>
          <p:cNvPr id="10" name="TextBox 9">
            <a:extLst>
              <a:ext uri="{FF2B5EF4-FFF2-40B4-BE49-F238E27FC236}">
                <a16:creationId xmlns:a16="http://schemas.microsoft.com/office/drawing/2014/main" id="{9D25BDCD-BBA2-2961-2FB6-1C2191793B0D}"/>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2025 IEEE 802.11 meeting week, and teleconferences running between the March and May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1F878-8184-C152-781C-18ADD4ED60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572E08-50AB-E15F-599C-2F9333DD0872}"/>
              </a:ext>
            </a:extLst>
          </p:cNvPr>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a:extLst>
              <a:ext uri="{FF2B5EF4-FFF2-40B4-BE49-F238E27FC236}">
                <a16:creationId xmlns:a16="http://schemas.microsoft.com/office/drawing/2014/main" id="{125EC229-74ED-CFC2-528C-79743CF11859}"/>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(6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(1 min)</a:t>
            </a:r>
          </a:p>
          <a:p>
            <a:pPr algn="just">
              <a:spcBef>
                <a:spcPct val="20000"/>
              </a:spcBef>
              <a:buFontTx/>
              <a:buChar char="•"/>
            </a:pPr>
            <a:r>
              <a:rPr lang="en-US" sz="2000" b="0" dirty="0"/>
              <a:t>AOB</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C58B3600-993B-EBD5-BFF5-51A5A153FA1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FB99CEC-DDC8-649E-727F-8D2CA164CF4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3CF3337-CB19-669C-FFFF-F284746834B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00105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ED4C6-5D8F-8620-F1FC-6BA18E6A4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DBF55E-F7CC-E6A2-D953-6AF2B8A4101F}"/>
              </a:ext>
            </a:extLst>
          </p:cNvPr>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a:extLst>
              <a:ext uri="{FF2B5EF4-FFF2-40B4-BE49-F238E27FC236}">
                <a16:creationId xmlns:a16="http://schemas.microsoft.com/office/drawing/2014/main" id="{1C0EE425-4E30-0D34-809C-C4868DA2C99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E0E4F94-24E2-EDCB-91D1-37EF2FB993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E9AC9CB-8487-DEEA-D58D-94002E04CEBB}"/>
              </a:ext>
            </a:extLst>
          </p:cNvPr>
          <p:cNvSpPr>
            <a:spLocks noGrp="1"/>
          </p:cNvSpPr>
          <p:nvPr>
            <p:ph type="dt" idx="15"/>
          </p:nvPr>
        </p:nvSpPr>
        <p:spPr/>
        <p:txBody>
          <a:bodyPr/>
          <a:lstStyle/>
          <a:p>
            <a:r>
              <a:rPr lang="en-US"/>
              <a:t>March 2025</a:t>
            </a:r>
            <a:endParaRPr lang="en-GB" dirty="0"/>
          </a:p>
        </p:txBody>
      </p:sp>
      <p:graphicFrame>
        <p:nvGraphicFramePr>
          <p:cNvPr id="7" name="Content Placeholder 6">
            <a:extLst>
              <a:ext uri="{FF2B5EF4-FFF2-40B4-BE49-F238E27FC236}">
                <a16:creationId xmlns:a16="http://schemas.microsoft.com/office/drawing/2014/main" id="{E5C9EBBB-8650-2F4D-7AE6-9E7C5E5ADAC0}"/>
              </a:ext>
            </a:extLst>
          </p:cNvPr>
          <p:cNvGraphicFramePr>
            <a:graphicFrameLocks noGrp="1"/>
          </p:cNvGraphicFramePr>
          <p:nvPr>
            <p:ph idx="1"/>
            <p:extLst>
              <p:ext uri="{D42A27DB-BD31-4B8C-83A1-F6EECF244321}">
                <p14:modId xmlns:p14="http://schemas.microsoft.com/office/powerpoint/2010/main" val="3111369316"/>
              </p:ext>
            </p:extLst>
          </p:nvPr>
        </p:nvGraphicFramePr>
        <p:xfrm>
          <a:off x="914401" y="1260086"/>
          <a:ext cx="10460566" cy="1432496"/>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4172177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AFDF-B8BB-3C12-104A-1E67D4332D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3ADA64-D3FA-A0D7-F21F-CB8F1C3FF486}"/>
              </a:ext>
            </a:extLst>
          </p:cNvPr>
          <p:cNvSpPr>
            <a:spLocks noGrp="1"/>
          </p:cNvSpPr>
          <p:nvPr>
            <p:ph idx="1"/>
          </p:nvPr>
        </p:nvSpPr>
        <p:spPr/>
        <p:txBody>
          <a:bodyPr/>
          <a:lstStyle/>
          <a:p>
            <a:pPr algn="ctr"/>
            <a:r>
              <a:rPr lang="en-US" sz="7200" dirty="0"/>
              <a:t>Adjourn</a:t>
            </a:r>
          </a:p>
        </p:txBody>
      </p:sp>
      <p:sp>
        <p:nvSpPr>
          <p:cNvPr id="4" name="Slide Number Placeholder 3">
            <a:extLst>
              <a:ext uri="{FF2B5EF4-FFF2-40B4-BE49-F238E27FC236}">
                <a16:creationId xmlns:a16="http://schemas.microsoft.com/office/drawing/2014/main" id="{6DBA77F6-20C2-4960-CBFC-54BCE1F6B44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F36197A0-1F79-4B90-A65A-DB1EDAAFB1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12ADF96-5F1A-DA97-45B6-74A5A222729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083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160843</TotalTime>
  <Words>4083</Words>
  <Application>Microsoft Office PowerPoint</Application>
  <PresentationFormat>Widescreen</PresentationFormat>
  <Paragraphs>542</Paragraphs>
  <Slides>42</Slides>
  <Notes>10</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42</vt:i4>
      </vt:variant>
    </vt:vector>
  </HeadingPairs>
  <TitlesOfParts>
    <vt:vector size="5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March IEEE Meeting –  March 11th PM1</vt:lpstr>
      <vt:lpstr>Submission List for the March 11th meeting</vt:lpstr>
      <vt:lpstr>Consider Motions</vt:lpstr>
      <vt:lpstr>Review Submissions</vt:lpstr>
      <vt:lpstr>Consider SA Ballot recirculation (as time permits)</vt:lpstr>
      <vt:lpstr>Process going forward</vt:lpstr>
      <vt:lpstr>PowerPoint Presentation</vt:lpstr>
      <vt:lpstr>March IEEE Meeting –  March 12th AM2</vt:lpstr>
      <vt:lpstr>September IEEE Meeting –  March 12th AM2</vt:lpstr>
      <vt:lpstr>Recess until 11:08 ET</vt:lpstr>
      <vt:lpstr>P802.11bk Timeline</vt:lpstr>
      <vt:lpstr>March Meeting Progress and Targets Towards the May Meeting</vt:lpstr>
      <vt:lpstr>Scheduled TGbk telecons</vt:lpstr>
      <vt:lpstr>Review Submissions</vt:lpstr>
      <vt:lpstr>PowerPoint Presentation</vt:lpstr>
      <vt:lpstr>March IEEE Meeting –  March 13th PM1</vt:lpstr>
      <vt:lpstr>September IEEE Meeting –  March 13th PM1</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780</cp:revision>
  <cp:lastPrinted>1601-01-01T00:00:00Z</cp:lastPrinted>
  <dcterms:created xsi:type="dcterms:W3CDTF">2018-08-06T10:28:59Z</dcterms:created>
  <dcterms:modified xsi:type="dcterms:W3CDTF">2025-03-13T15:20:47Z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