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39"/>
  </p:notesMasterIdLst>
  <p:handoutMasterIdLst>
    <p:handoutMasterId r:id="rId40"/>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1" r:id="rId30"/>
    <p:sldId id="2692" r:id="rId31"/>
    <p:sldId id="2693" r:id="rId32"/>
    <p:sldId id="680" r:id="rId33"/>
    <p:sldId id="2530" r:id="rId34"/>
    <p:sldId id="2531" r:id="rId35"/>
    <p:sldId id="2533" r:id="rId36"/>
    <p:sldId id="2673" r:id="rId37"/>
    <p:sldId id="2535" r:id="rId3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March 11th - March IEEE meeting" id="{DE843586-E506-4D30-A655-52B441F0114A}">
          <p14:sldIdLst>
            <p14:sldId id="690"/>
            <p14:sldId id="694"/>
            <p14:sldId id="2568"/>
            <p14:sldId id="2691"/>
            <p14:sldId id="2692"/>
            <p14:sldId id="2693"/>
            <p14:sldId id="680"/>
          </p14:sldIdLst>
        </p14:section>
        <p14:section name="March 12th - March IEEE meeting" id="{D686ED55-D2EA-43E3-A87F-725BDBE41CF2}">
          <p14:sldIdLst>
            <p14:sldId id="2530"/>
            <p14:sldId id="2531"/>
            <p14:sldId id="2533"/>
            <p14:sldId id="2673"/>
            <p14:sldId id="2535"/>
          </p14:sldIdLst>
        </p14:section>
        <p14:section name="March 13th - March IEEE meeting" id="{E43CDED0-F81F-4B1C-A5B9-F0C3F0C94684}">
          <p14:sldIdLst/>
        </p14:section>
        <p14:section name="Backup" id="{62682A0D-7317-4EE9-B56C-63AD74488E1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64" autoAdjust="0"/>
    <p:restoredTop sz="96807" autoAdjust="0"/>
  </p:normalViewPr>
  <p:slideViewPr>
    <p:cSldViewPr>
      <p:cViewPr>
        <p:scale>
          <a:sx n="100" d="100"/>
          <a:sy n="100" d="100"/>
        </p:scale>
        <p:origin x="82" y="-259"/>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45"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15D14776-BDF7-4700-93AD-F1DB452F1CA5}"/>
    <pc:docChg chg="modSld">
      <pc:chgData name="Segev, Jonathan" userId="7c67a1b0-8725-4553-8055-0888dbcaef94" providerId="ADAL" clId="{15D14776-BDF7-4700-93AD-F1DB452F1CA5}" dt="2025-03-11T18:52:03.737" v="0" actId="20577"/>
      <pc:docMkLst>
        <pc:docMk/>
      </pc:docMkLst>
      <pc:sldChg chg="modSp mod">
        <pc:chgData name="Segev, Jonathan" userId="7c67a1b0-8725-4553-8055-0888dbcaef94" providerId="ADAL" clId="{15D14776-BDF7-4700-93AD-F1DB452F1CA5}" dt="2025-03-11T18:52:03.737" v="0" actId="20577"/>
        <pc:sldMkLst>
          <pc:docMk/>
          <pc:sldMk cId="657759145" sldId="2692"/>
        </pc:sldMkLst>
        <pc:spChg chg="mod">
          <ac:chgData name="Segev, Jonathan" userId="7c67a1b0-8725-4553-8055-0888dbcaef94" providerId="ADAL" clId="{15D14776-BDF7-4700-93AD-F1DB452F1CA5}" dt="2025-03-11T18:52:03.737" v="0" actId="20577"/>
          <ac:spMkLst>
            <pc:docMk/>
            <pc:sldMk cId="657759145" sldId="2692"/>
            <ac:spMk id="3" creationId="{FDB6DBC2-B416-2DF3-1377-FC785A0A33B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65117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r>
              <a:rPr lang="en-US"/>
              <a:t>March 2025</a:t>
            </a:r>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r>
              <a:rPr lang="en-US"/>
              <a:t>March 2025</a:t>
            </a:r>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r>
              <a:rPr lang="en-US"/>
              <a:t>Jonathan Segev, Intel corporation</a:t>
            </a:r>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r>
              <a:rPr lang="en-US"/>
              <a:t>March 2025</a:t>
            </a:r>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r>
              <a:rPr lang="en-US"/>
              <a:t>Jonathan Segev, Intel corporation</a:t>
            </a:r>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r>
              <a:rPr lang="en-US"/>
              <a:t>March 2025</a:t>
            </a:r>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r>
              <a:rPr lang="en-US"/>
              <a:t>Jonathan Segev, Intel corporation</a:t>
            </a:r>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r>
              <a:rPr lang="en-US"/>
              <a:t>March 2025</a:t>
            </a:r>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r>
              <a:rPr lang="en-US"/>
              <a:t>March 2025</a:t>
            </a:r>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2025</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2025</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2025</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802.11-25/232r1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March 2025</a:t>
            </a:r>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Jonathan Segev, Intel corporation</a:t>
            </a:r>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fbda833-a1ae-4e62-b6c3-fa156738a349/summary" TargetMode="External"/><Relationship Id="rId1" Type="http://schemas.openxmlformats.org/officeDocument/2006/relationships/slideLayout" Target="../slideLayouts/slideLayout2.xml"/><Relationship Id="rId4" Type="http://schemas.openxmlformats.org/officeDocument/2006/relationships/hyperlink" Target="https://cvent.me/d5xo5D"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March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2025-03-10</a:t>
            </a:r>
          </a:p>
        </p:txBody>
      </p:sp>
      <p:sp>
        <p:nvSpPr>
          <p:cNvPr id="6" name="Date Placeholder 3"/>
          <p:cNvSpPr>
            <a:spLocks noGrp="1"/>
          </p:cNvSpPr>
          <p:nvPr>
            <p:ph type="dt" idx="10"/>
          </p:nvPr>
        </p:nvSpPr>
        <p:spPr/>
        <p:txBody>
          <a:bodyPr/>
          <a:lstStyle/>
          <a:p>
            <a:r>
              <a:rPr lang="en-US"/>
              <a:t>March 2025</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March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March and May 2025</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(10min)</a:t>
            </a:r>
          </a:p>
          <a:p>
            <a:pPr algn="just">
              <a:spcBef>
                <a:spcPct val="20000"/>
              </a:spcBef>
              <a:buFontTx/>
              <a:buChar char="•"/>
            </a:pPr>
            <a:r>
              <a:rPr lang="en-US" sz="1800" b="0" dirty="0"/>
              <a:t>Approval of previous meeting minutes and motion from telecon that met draft text threshold (15 min)</a:t>
            </a:r>
          </a:p>
          <a:p>
            <a:pPr algn="just">
              <a:spcBef>
                <a:spcPct val="20000"/>
              </a:spcBef>
              <a:buFontTx/>
              <a:buChar char="•"/>
            </a:pPr>
            <a:r>
              <a:rPr lang="en-US" sz="1800" b="0" dirty="0"/>
              <a:t>Conduct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5"/>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Consider SA Ballot recirculation.</a:t>
            </a:r>
          </a:p>
          <a:p>
            <a:pPr algn="just">
              <a:spcBef>
                <a:spcPct val="20000"/>
              </a:spcBef>
              <a:buFontTx/>
              <a:buChar char="•"/>
            </a:pPr>
            <a:r>
              <a:rPr lang="en-US" sz="1800" b="0" kern="0" dirty="0"/>
              <a:t>Review process from this point forward.</a:t>
            </a:r>
          </a:p>
          <a:p>
            <a:pPr algn="just">
              <a:spcBef>
                <a:spcPct val="20000"/>
              </a:spcBef>
              <a:buFontTx/>
              <a:buChar char="•"/>
            </a:pPr>
            <a:r>
              <a:rPr lang="en-US" sz="1800" b="0" kern="0" dirty="0"/>
              <a:t>Review report to EC requesting conditional approval.</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69740117"/>
              </p:ext>
            </p:extLst>
          </p:nvPr>
        </p:nvGraphicFramePr>
        <p:xfrm>
          <a:off x="911424" y="1265032"/>
          <a:ext cx="10513169" cy="3901280"/>
        </p:xfrm>
        <a:graphic>
          <a:graphicData uri="http://schemas.openxmlformats.org/drawingml/2006/table">
            <a:tbl>
              <a:tblPr firstRow="1" bandRow="1">
                <a:tableStyleId>{21E4AEA4-8DFA-4A89-87EB-49C32662AFE0}</a:tableStyleId>
              </a:tblPr>
              <a:tblGrid>
                <a:gridCol w="1541572">
                  <a:extLst>
                    <a:ext uri="{9D8B030D-6E8A-4147-A177-3AD203B41FA5}">
                      <a16:colId xmlns:a16="http://schemas.microsoft.com/office/drawing/2014/main" val="20000"/>
                    </a:ext>
                  </a:extLst>
                </a:gridCol>
                <a:gridCol w="2109520">
                  <a:extLst>
                    <a:ext uri="{9D8B030D-6E8A-4147-A177-3AD203B41FA5}">
                      <a16:colId xmlns:a16="http://schemas.microsoft.com/office/drawing/2014/main" val="20001"/>
                    </a:ext>
                  </a:extLst>
                </a:gridCol>
                <a:gridCol w="5093299">
                  <a:extLst>
                    <a:ext uri="{9D8B030D-6E8A-4147-A177-3AD203B41FA5}">
                      <a16:colId xmlns:a16="http://schemas.microsoft.com/office/drawing/2014/main" val="20002"/>
                    </a:ext>
                  </a:extLst>
                </a:gridCol>
                <a:gridCol w="17687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800" kern="1200" dirty="0">
                          <a:solidFill>
                            <a:schemeClr val="dk1"/>
                          </a:solidFill>
                          <a:latin typeface="+mn-lt"/>
                          <a:ea typeface="+mn-ea"/>
                          <a:cs typeface="+mn-cs"/>
                        </a:rPr>
                        <a:t>11-25-232</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March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182872">
                <a:tc>
                  <a:txBody>
                    <a:bodyPr/>
                    <a:lstStyle/>
                    <a:p>
                      <a:r>
                        <a:rPr lang="en-US" dirty="0"/>
                        <a:t>11-23-049</a:t>
                      </a:r>
                    </a:p>
                  </a:txBody>
                  <a:tcPr marT="45712" marB="45712"/>
                </a:tc>
                <a:tc>
                  <a:txBody>
                    <a:bodyPr/>
                    <a:lstStyle/>
                    <a:p>
                      <a:r>
                        <a:rPr lang="en-US"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Motion compendium </a:t>
                      </a:r>
                    </a:p>
                  </a:txBody>
                  <a:tcPr marT="45712" marB="45712"/>
                </a:tc>
                <a:tc>
                  <a:txBody>
                    <a:bodyPr/>
                    <a:lstStyle/>
                    <a:p>
                      <a:r>
                        <a:rPr lang="en-US" dirty="0"/>
                        <a:t>agenda</a:t>
                      </a:r>
                    </a:p>
                  </a:txBody>
                  <a:tcPr marT="45712" marB="45712"/>
                </a:tc>
                <a:extLst>
                  <a:ext uri="{0D108BD9-81ED-4DB2-BD59-A6C34878D82A}">
                    <a16:rowId xmlns:a16="http://schemas.microsoft.com/office/drawing/2014/main" val="311033840"/>
                  </a:ext>
                </a:extLst>
              </a:tr>
              <a:tr h="182872">
                <a:tc>
                  <a:txBody>
                    <a:bodyPr/>
                    <a:lstStyle/>
                    <a:p>
                      <a:r>
                        <a:rPr lang="en-US" dirty="0"/>
                        <a:t>11-25-367</a:t>
                      </a:r>
                    </a:p>
                  </a:txBody>
                  <a:tcPr marT="45712" marB="45712"/>
                </a:tc>
                <a:tc>
                  <a:txBody>
                    <a:bodyPr/>
                    <a:lstStyle/>
                    <a:p>
                      <a:r>
                        <a:rPr lang="en-US" dirty="0"/>
                        <a:t>Roy Want</a:t>
                      </a:r>
                    </a:p>
                  </a:txBody>
                  <a:tcPr marT="45712" marB="45712"/>
                </a:tc>
                <a:tc>
                  <a:txBody>
                    <a:bodyPr/>
                    <a:lstStyle/>
                    <a:p>
                      <a:r>
                        <a:rPr lang="en-US" dirty="0"/>
                        <a:t>SA1 editorial resolutions-1</a:t>
                      </a:r>
                    </a:p>
                  </a:txBody>
                  <a:tcPr marT="45712" marB="45712"/>
                </a:tc>
                <a:tc>
                  <a:txBody>
                    <a:bodyPr/>
                    <a:lstStyle/>
                    <a:p>
                      <a:r>
                        <a:rPr lang="en-US" dirty="0"/>
                        <a:t>CR</a:t>
                      </a:r>
                    </a:p>
                  </a:txBody>
                  <a:tcPr marT="45712" marB="45712"/>
                </a:tc>
                <a:extLst>
                  <a:ext uri="{0D108BD9-81ED-4DB2-BD59-A6C34878D82A}">
                    <a16:rowId xmlns:a16="http://schemas.microsoft.com/office/drawing/2014/main" val="4260322725"/>
                  </a:ext>
                </a:extLst>
              </a:tr>
              <a:tr h="182872">
                <a:tc>
                  <a:txBody>
                    <a:bodyPr/>
                    <a:lstStyle/>
                    <a:p>
                      <a:r>
                        <a:rPr lang="en-US" dirty="0"/>
                        <a:t>11-25-262</a:t>
                      </a:r>
                    </a:p>
                  </a:txBody>
                  <a:tcPr marT="45712" marB="45712"/>
                </a:tc>
                <a:tc>
                  <a:txBody>
                    <a:bodyPr/>
                    <a:lstStyle/>
                    <a:p>
                      <a:r>
                        <a:rPr lang="en-US" dirty="0"/>
                        <a:t>Christian Berger</a:t>
                      </a:r>
                    </a:p>
                  </a:txBody>
                  <a:tcPr marT="45712" marB="45712"/>
                </a:tc>
                <a:tc>
                  <a:txBody>
                    <a:bodyPr/>
                    <a:lstStyle/>
                    <a:p>
                      <a:r>
                        <a:rPr lang="en-US" dirty="0"/>
                        <a:t>Comment resolution TPE update</a:t>
                      </a:r>
                    </a:p>
                  </a:txBody>
                  <a:tcPr marT="45712" marB="45712"/>
                </a:tc>
                <a:tc>
                  <a:txBody>
                    <a:bodyPr/>
                    <a:lstStyle/>
                    <a:p>
                      <a:r>
                        <a:rPr lang="en-US" dirty="0"/>
                        <a:t>CR</a:t>
                      </a:r>
                    </a:p>
                  </a:txBody>
                  <a:tcPr marT="45712" marB="45712"/>
                </a:tc>
                <a:extLst>
                  <a:ext uri="{0D108BD9-81ED-4DB2-BD59-A6C34878D82A}">
                    <a16:rowId xmlns:a16="http://schemas.microsoft.com/office/drawing/2014/main" val="3178159513"/>
                  </a:ext>
                </a:extLst>
              </a:tr>
              <a:tr h="0">
                <a:tc>
                  <a:txBody>
                    <a:bodyPr/>
                    <a:lstStyle/>
                    <a:p>
                      <a:r>
                        <a:rPr lang="en-US" dirty="0"/>
                        <a:t>11-25-291</a:t>
                      </a:r>
                    </a:p>
                  </a:txBody>
                  <a:tcPr marT="45712" marB="45712"/>
                </a:tc>
                <a:tc>
                  <a:txBody>
                    <a:bodyPr/>
                    <a:lstStyle/>
                    <a:p>
                      <a:r>
                        <a:rPr lang="en-US" dirty="0"/>
                        <a:t>Ali Raissinia</a:t>
                      </a:r>
                    </a:p>
                  </a:txBody>
                  <a:tcPr marT="45712" marB="45712"/>
                </a:tc>
                <a:tc>
                  <a:txBody>
                    <a:bodyPr/>
                    <a:lstStyle/>
                    <a:p>
                      <a:r>
                        <a:rPr lang="fr-FR" sz="1800" b="0" i="0" kern="1200" dirty="0">
                          <a:solidFill>
                            <a:schemeClr val="dk1"/>
                          </a:solidFill>
                          <a:effectLst/>
                          <a:latin typeface="+mn-lt"/>
                          <a:ea typeface="+mn-ea"/>
                          <a:cs typeface="+mn-cs"/>
                        </a:rPr>
                        <a:t>SA comment resolution for 5 </a:t>
                      </a:r>
                      <a:r>
                        <a:rPr lang="fr-FR" sz="1800" b="0" i="0" kern="1200" dirty="0" err="1">
                          <a:solidFill>
                            <a:schemeClr val="dk1"/>
                          </a:solidFill>
                          <a:effectLst/>
                          <a:latin typeface="+mn-lt"/>
                          <a:ea typeface="+mn-ea"/>
                          <a:cs typeface="+mn-cs"/>
                        </a:rPr>
                        <a:t>CIDs</a:t>
                      </a:r>
                      <a:endParaRPr lang="en-US" dirty="0"/>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372584398"/>
                  </a:ext>
                </a:extLst>
              </a:tr>
              <a:tr h="0">
                <a:tc>
                  <a:txBody>
                    <a:bodyPr/>
                    <a:lstStyle/>
                    <a:p>
                      <a:r>
                        <a:rPr lang="en-US" dirty="0"/>
                        <a:t>11-25-453</a:t>
                      </a:r>
                    </a:p>
                  </a:txBody>
                  <a:tcPr marT="45712" marB="45712"/>
                </a:tc>
                <a:tc>
                  <a:txBody>
                    <a:bodyPr/>
                    <a:lstStyle/>
                    <a:p>
                      <a:r>
                        <a:rPr lang="en-US" dirty="0"/>
                        <a:t>Jonathan Segev</a:t>
                      </a:r>
                    </a:p>
                  </a:txBody>
                  <a:tcPr marT="45712" marB="45712"/>
                </a:tc>
                <a:tc>
                  <a:txBody>
                    <a:bodyPr/>
                    <a:lstStyle/>
                    <a:p>
                      <a:r>
                        <a:rPr lang="en-US" dirty="0"/>
                        <a:t>Report to EC on conditional approval</a:t>
                      </a:r>
                    </a:p>
                  </a:txBody>
                  <a:tcPr marT="45712" marB="45712"/>
                </a:tc>
                <a:tc>
                  <a:txBody>
                    <a:bodyPr/>
                    <a:lstStyle/>
                    <a:p>
                      <a:r>
                        <a:rPr lang="en-US" dirty="0"/>
                        <a:t>Amendment completion</a:t>
                      </a:r>
                    </a:p>
                  </a:txBody>
                  <a:tcPr marT="45712" marB="45712"/>
                </a:tc>
                <a:extLst>
                  <a:ext uri="{0D108BD9-81ED-4DB2-BD59-A6C34878D82A}">
                    <a16:rowId xmlns:a16="http://schemas.microsoft.com/office/drawing/2014/main" val="1551324123"/>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520842086"/>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extLst>
                  <a:ext uri="{0D108BD9-81ED-4DB2-BD59-A6C34878D82A}">
                    <a16:rowId xmlns:a16="http://schemas.microsoft.com/office/drawing/2014/main" val="3582693116"/>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251764206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11</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a:t>
            </a:r>
          </a:p>
          <a:p>
            <a:pPr algn="just">
              <a:spcBef>
                <a:spcPct val="20000"/>
              </a:spcBef>
              <a:buFontTx/>
              <a:buChar char="•"/>
            </a:pPr>
            <a:r>
              <a:rPr lang="en-US" altLang="en-US" sz="2000" b="0" dirty="0"/>
              <a:t>Agenda setting for the week (7 min).</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Approval of previous meeting minutes (10min).</a:t>
            </a:r>
          </a:p>
          <a:p>
            <a:pPr algn="just">
              <a:spcBef>
                <a:spcPct val="20000"/>
              </a:spcBef>
              <a:buFontTx/>
              <a:buChar char="•"/>
            </a:pPr>
            <a:r>
              <a:rPr lang="en-US" sz="2000" b="0" dirty="0"/>
              <a:t>Conduct comment resolution (as time permits)</a:t>
            </a:r>
          </a:p>
          <a:p>
            <a:pPr algn="just">
              <a:spcBef>
                <a:spcPct val="20000"/>
              </a:spcBef>
              <a:buFontTx/>
              <a:buChar char="•"/>
            </a:pPr>
            <a:r>
              <a:rPr lang="en-US" sz="2000" b="0" kern="0" dirty="0"/>
              <a:t>Consider SA Ballot recirculation (as time permits)</a:t>
            </a:r>
          </a:p>
          <a:p>
            <a:pPr algn="just">
              <a:spcBef>
                <a:spcPct val="20000"/>
              </a:spcBef>
              <a:buFontTx/>
              <a:buChar char="•"/>
            </a:pPr>
            <a:r>
              <a:rPr lang="en-US" sz="2000" b="0" dirty="0"/>
              <a:t>Review draft EC report (as time permits)</a:t>
            </a:r>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52919183"/>
              </p:ext>
            </p:extLst>
          </p:nvPr>
        </p:nvGraphicFramePr>
        <p:xfrm>
          <a:off x="695400" y="1260086"/>
          <a:ext cx="10945215" cy="2804048"/>
        </p:xfrm>
        <a:graphic>
          <a:graphicData uri="http://schemas.openxmlformats.org/drawingml/2006/table">
            <a:tbl>
              <a:tblPr firstRow="1" bandRow="1">
                <a:tableStyleId>{21E4AEA4-8DFA-4A89-87EB-49C32662AFE0}</a:tableStyleId>
              </a:tblPr>
              <a:tblGrid>
                <a:gridCol w="1428425">
                  <a:extLst>
                    <a:ext uri="{9D8B030D-6E8A-4147-A177-3AD203B41FA5}">
                      <a16:colId xmlns:a16="http://schemas.microsoft.com/office/drawing/2014/main" val="20000"/>
                    </a:ext>
                  </a:extLst>
                </a:gridCol>
                <a:gridCol w="1808261">
                  <a:extLst>
                    <a:ext uri="{9D8B030D-6E8A-4147-A177-3AD203B41FA5}">
                      <a16:colId xmlns:a16="http://schemas.microsoft.com/office/drawing/2014/main" val="20001"/>
                    </a:ext>
                  </a:extLst>
                </a:gridCol>
                <a:gridCol w="3820098">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2376263">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11-25-232</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March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1"/>
                  </a:ext>
                </a:extLst>
              </a:tr>
              <a:tr h="169090">
                <a:tc>
                  <a:txBody>
                    <a:bodyPr/>
                    <a:lstStyle/>
                    <a:p>
                      <a:r>
                        <a:rPr lang="en-US" dirty="0"/>
                        <a:t>11-23-049</a:t>
                      </a:r>
                    </a:p>
                  </a:txBody>
                  <a:tcPr marT="45712" marB="45712"/>
                </a:tc>
                <a:tc>
                  <a:txBody>
                    <a:bodyPr/>
                    <a:lstStyle/>
                    <a:p>
                      <a:r>
                        <a:rPr lang="en-US"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Motion compendium </a:t>
                      </a:r>
                    </a:p>
                  </a:txBody>
                  <a:tcPr marT="45712" marB="45712"/>
                </a:tc>
                <a:tc>
                  <a:txBody>
                    <a:bodyPr/>
                    <a:lstStyle/>
                    <a:p>
                      <a:r>
                        <a:rPr lang="en-US" dirty="0"/>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323090406"/>
                  </a:ext>
                </a:extLst>
              </a:tr>
              <a:tr h="0">
                <a:tc>
                  <a:txBody>
                    <a:bodyPr/>
                    <a:lstStyle/>
                    <a:p>
                      <a:r>
                        <a:rPr lang="en-US" dirty="0"/>
                        <a:t>11-25-367</a:t>
                      </a:r>
                    </a:p>
                  </a:txBody>
                  <a:tcPr marT="45712" marB="45712"/>
                </a:tc>
                <a:tc>
                  <a:txBody>
                    <a:bodyPr/>
                    <a:lstStyle/>
                    <a:p>
                      <a:r>
                        <a:rPr lang="en-US" dirty="0"/>
                        <a:t>Roy Want</a:t>
                      </a:r>
                    </a:p>
                  </a:txBody>
                  <a:tcPr marT="45712" marB="45712"/>
                </a:tc>
                <a:tc>
                  <a:txBody>
                    <a:bodyPr/>
                    <a:lstStyle/>
                    <a:p>
                      <a:r>
                        <a:rPr lang="en-US" dirty="0"/>
                        <a:t>SA1 editorial resolutions-1</a:t>
                      </a:r>
                    </a:p>
                  </a:txBody>
                  <a:tcPr marT="45712" marB="45712"/>
                </a:tc>
                <a:tc>
                  <a:txBody>
                    <a:bodyPr/>
                    <a:lstStyle/>
                    <a:p>
                      <a:r>
                        <a:rPr lang="en-US" dirty="0"/>
                        <a:t>CR</a:t>
                      </a:r>
                    </a:p>
                  </a:txBody>
                  <a:tcPr marT="45712" marB="45712"/>
                </a:tc>
                <a:tc>
                  <a:txBody>
                    <a:bodyPr/>
                    <a:lstStyle/>
                    <a:p>
                      <a:endParaRPr lang="en-US" sz="1800" dirty="0"/>
                    </a:p>
                  </a:txBody>
                  <a:tcPr marT="45712" marB="45712"/>
                </a:tc>
                <a:extLst>
                  <a:ext uri="{0D108BD9-81ED-4DB2-BD59-A6C34878D82A}">
                    <a16:rowId xmlns:a16="http://schemas.microsoft.com/office/drawing/2014/main" val="3281966889"/>
                  </a:ext>
                </a:extLst>
              </a:tr>
              <a:tr h="0">
                <a:tc>
                  <a:txBody>
                    <a:bodyPr/>
                    <a:lstStyle/>
                    <a:p>
                      <a:r>
                        <a:rPr lang="en-US" dirty="0"/>
                        <a:t>11-25-262</a:t>
                      </a:r>
                    </a:p>
                  </a:txBody>
                  <a:tcPr marT="45712" marB="45712"/>
                </a:tc>
                <a:tc>
                  <a:txBody>
                    <a:bodyPr/>
                    <a:lstStyle/>
                    <a:p>
                      <a:r>
                        <a:rPr lang="en-US" dirty="0"/>
                        <a:t>Christian Berger</a:t>
                      </a:r>
                    </a:p>
                  </a:txBody>
                  <a:tcPr marT="45712" marB="45712"/>
                </a:tc>
                <a:tc>
                  <a:txBody>
                    <a:bodyPr/>
                    <a:lstStyle/>
                    <a:p>
                      <a:r>
                        <a:rPr lang="en-US" dirty="0"/>
                        <a:t>Comment resolution TPE update</a:t>
                      </a:r>
                    </a:p>
                  </a:txBody>
                  <a:tcPr marT="45712" marB="45712"/>
                </a:tc>
                <a:tc>
                  <a:txBody>
                    <a:bodyPr/>
                    <a:lstStyle/>
                    <a:p>
                      <a:r>
                        <a:rPr lang="en-US" dirty="0"/>
                        <a:t>CR</a:t>
                      </a: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r>
                        <a:rPr lang="en-US" dirty="0"/>
                        <a:t>11-25-291</a:t>
                      </a:r>
                    </a:p>
                  </a:txBody>
                  <a:tcPr marT="45712" marB="45712"/>
                </a:tc>
                <a:tc>
                  <a:txBody>
                    <a:bodyPr/>
                    <a:lstStyle/>
                    <a:p>
                      <a:r>
                        <a:rPr lang="en-US" dirty="0"/>
                        <a:t>Ali Raissinia</a:t>
                      </a:r>
                    </a:p>
                  </a:txBody>
                  <a:tcPr marT="45712" marB="45712"/>
                </a:tc>
                <a:tc>
                  <a:txBody>
                    <a:bodyPr/>
                    <a:lstStyle/>
                    <a:p>
                      <a:r>
                        <a:rPr lang="fr-FR" sz="1800" b="0" i="0" kern="1200" dirty="0">
                          <a:solidFill>
                            <a:schemeClr val="dk1"/>
                          </a:solidFill>
                          <a:effectLst/>
                          <a:latin typeface="+mn-lt"/>
                          <a:ea typeface="+mn-ea"/>
                          <a:cs typeface="+mn-cs"/>
                        </a:rPr>
                        <a:t>SA comment resolution for 5 </a:t>
                      </a:r>
                      <a:r>
                        <a:rPr lang="fr-FR" sz="1800" b="0" i="0" kern="1200" dirty="0" err="1">
                          <a:solidFill>
                            <a:schemeClr val="dk1"/>
                          </a:solidFill>
                          <a:effectLst/>
                          <a:latin typeface="+mn-lt"/>
                          <a:ea typeface="+mn-ea"/>
                          <a:cs typeface="+mn-cs"/>
                        </a:rPr>
                        <a:t>CIDs</a:t>
                      </a:r>
                      <a:endParaRPr lang="en-US" dirty="0"/>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endParaRPr lang="en-US" sz="1800" dirty="0"/>
                    </a:p>
                  </a:txBody>
                  <a:tcPr marT="45712" marB="45712"/>
                </a:tc>
                <a:extLst>
                  <a:ext uri="{0D108BD9-81ED-4DB2-BD59-A6C34878D82A}">
                    <a16:rowId xmlns:a16="http://schemas.microsoft.com/office/drawing/2014/main" val="1283045369"/>
                  </a:ext>
                </a:extLst>
              </a:tr>
              <a:tr h="0">
                <a:tc>
                  <a:txBody>
                    <a:bodyPr/>
                    <a:lstStyle/>
                    <a:p>
                      <a:r>
                        <a:rPr lang="en-US" dirty="0"/>
                        <a:t>11-25-453</a:t>
                      </a:r>
                    </a:p>
                  </a:txBody>
                  <a:tcPr marT="45712" marB="45712"/>
                </a:tc>
                <a:tc>
                  <a:txBody>
                    <a:bodyPr/>
                    <a:lstStyle/>
                    <a:p>
                      <a:r>
                        <a:rPr lang="en-US" dirty="0"/>
                        <a:t>Jonathan Segev</a:t>
                      </a:r>
                    </a:p>
                  </a:txBody>
                  <a:tcPr marT="45712" marB="45712"/>
                </a:tc>
                <a:tc>
                  <a:txBody>
                    <a:bodyPr/>
                    <a:lstStyle/>
                    <a:p>
                      <a:r>
                        <a:rPr lang="en-US" dirty="0"/>
                        <a:t>Report to EC on conditional approval</a:t>
                      </a:r>
                    </a:p>
                  </a:txBody>
                  <a:tcPr marT="45712" marB="45712"/>
                </a:tc>
                <a:tc>
                  <a:txBody>
                    <a:bodyPr/>
                    <a:lstStyle/>
                    <a:p>
                      <a:r>
                        <a:rPr lang="en-US" dirty="0"/>
                        <a:t>Amendment completion</a:t>
                      </a:r>
                    </a:p>
                  </a:txBody>
                  <a:tcPr marT="45712" marB="45712"/>
                </a:tc>
                <a:tc>
                  <a:txBody>
                    <a:bodyPr/>
                    <a:lstStyle/>
                    <a:p>
                      <a:endParaRPr lang="en-US" sz="1400" dirty="0"/>
                    </a:p>
                  </a:txBody>
                  <a:tcPr marT="45712" marB="45712"/>
                </a:tc>
                <a:extLst>
                  <a:ext uri="{0D108BD9-81ED-4DB2-BD59-A6C34878D82A}">
                    <a16:rowId xmlns:a16="http://schemas.microsoft.com/office/drawing/2014/main" val="3603251465"/>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r>
              <a:rPr lang="en-US" dirty="0"/>
              <a:t>Consider approval of previous meeting minutes and motions making the threshold. </a:t>
            </a:r>
          </a:p>
          <a:p>
            <a:r>
              <a:rPr lang="en-US" dirty="0"/>
              <a:t>Go to 11-23-049.</a:t>
            </a:r>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F6D11-A4DA-60DC-3E1F-F3DB98C6D434}"/>
              </a:ext>
            </a:extLst>
          </p:cNvPr>
          <p:cNvSpPr>
            <a:spLocks noGrp="1"/>
          </p:cNvSpPr>
          <p:nvPr>
            <p:ph type="title"/>
          </p:nvPr>
        </p:nvSpPr>
        <p:spPr/>
        <p:txBody>
          <a:bodyPr/>
          <a:lstStyle/>
          <a:p>
            <a:r>
              <a:rPr lang="en-US" sz="3200" b="0" kern="0" dirty="0"/>
              <a:t>Consider SA Ballot recirculation (as time permits)</a:t>
            </a:r>
            <a:endParaRPr lang="en-US" dirty="0"/>
          </a:p>
        </p:txBody>
      </p:sp>
      <p:sp>
        <p:nvSpPr>
          <p:cNvPr id="3" name="Content Placeholder 2">
            <a:extLst>
              <a:ext uri="{FF2B5EF4-FFF2-40B4-BE49-F238E27FC236}">
                <a16:creationId xmlns:a16="http://schemas.microsoft.com/office/drawing/2014/main" id="{FDB6DBC2-B416-2DF3-1377-FC785A0A33BE}"/>
              </a:ext>
            </a:extLst>
          </p:cNvPr>
          <p:cNvSpPr>
            <a:spLocks noGrp="1"/>
          </p:cNvSpPr>
          <p:nvPr>
            <p:ph idx="1"/>
          </p:nvPr>
        </p:nvSpPr>
        <p:spPr/>
        <p:txBody>
          <a:bodyPr/>
          <a:lstStyle/>
          <a:p>
            <a:r>
              <a:rPr lang="en-US" dirty="0"/>
              <a:t>Go </a:t>
            </a:r>
            <a:r>
              <a:rPr lang="en-US"/>
              <a:t>to 11-23-049</a:t>
            </a:r>
            <a:r>
              <a:rPr lang="en-US" dirty="0"/>
              <a:t>.</a:t>
            </a:r>
          </a:p>
          <a:p>
            <a:endParaRPr lang="en-US" dirty="0"/>
          </a:p>
        </p:txBody>
      </p:sp>
      <p:sp>
        <p:nvSpPr>
          <p:cNvPr id="4" name="Slide Number Placeholder 3">
            <a:extLst>
              <a:ext uri="{FF2B5EF4-FFF2-40B4-BE49-F238E27FC236}">
                <a16:creationId xmlns:a16="http://schemas.microsoft.com/office/drawing/2014/main" id="{DC63FB49-5EB9-90DB-23CF-6DD699319A4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17FD631-5959-2D09-3737-6C79FD5A50E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C6491E-F5FE-721B-A9E7-A93B871A0E8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57759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47694-EBFA-48C4-6BC0-6B68CEC6D809}"/>
              </a:ext>
            </a:extLst>
          </p:cNvPr>
          <p:cNvSpPr>
            <a:spLocks noGrp="1"/>
          </p:cNvSpPr>
          <p:nvPr>
            <p:ph type="title"/>
          </p:nvPr>
        </p:nvSpPr>
        <p:spPr/>
        <p:txBody>
          <a:bodyPr/>
          <a:lstStyle/>
          <a:p>
            <a:r>
              <a:rPr lang="en-US" dirty="0"/>
              <a:t>Process going forward</a:t>
            </a:r>
          </a:p>
        </p:txBody>
      </p:sp>
      <p:sp>
        <p:nvSpPr>
          <p:cNvPr id="3" name="Content Placeholder 2">
            <a:extLst>
              <a:ext uri="{FF2B5EF4-FFF2-40B4-BE49-F238E27FC236}">
                <a16:creationId xmlns:a16="http://schemas.microsoft.com/office/drawing/2014/main" id="{61947124-0131-21DC-C4F8-9B1008A15760}"/>
              </a:ext>
            </a:extLst>
          </p:cNvPr>
          <p:cNvSpPr>
            <a:spLocks noGrp="1"/>
          </p:cNvSpPr>
          <p:nvPr>
            <p:ph idx="1"/>
          </p:nvPr>
        </p:nvSpPr>
        <p:spPr/>
        <p:txBody>
          <a:bodyPr/>
          <a:lstStyle/>
          <a:p>
            <a:pPr>
              <a:buFont typeface="Arial" panose="020B0604020202020204" pitchFamily="34" charset="0"/>
              <a:buChar char="•"/>
            </a:pPr>
            <a:r>
              <a:rPr lang="en-US" dirty="0"/>
              <a:t>Assuming next draft (D5.0) is unchanged, this would be the final P802.11bk draft.</a:t>
            </a:r>
          </a:p>
          <a:p>
            <a:pPr>
              <a:buFont typeface="Arial" panose="020B0604020202020204" pitchFamily="34" charset="0"/>
              <a:buChar char="•"/>
            </a:pPr>
            <a:r>
              <a:rPr lang="en-US" dirty="0"/>
              <a:t>Target is to seek EC approval to forward D5.0 to RevCom, hence seeking conditional EC approval.</a:t>
            </a:r>
          </a:p>
          <a:p>
            <a:pPr>
              <a:buFont typeface="Arial" panose="020B0604020202020204" pitchFamily="34" charset="0"/>
              <a:buChar char="•"/>
            </a:pPr>
            <a:r>
              <a:rPr lang="en-US" dirty="0"/>
              <a:t>Report to EC is submission 11-25-453.</a:t>
            </a:r>
          </a:p>
        </p:txBody>
      </p:sp>
      <p:sp>
        <p:nvSpPr>
          <p:cNvPr id="4" name="Slide Number Placeholder 3">
            <a:extLst>
              <a:ext uri="{FF2B5EF4-FFF2-40B4-BE49-F238E27FC236}">
                <a16:creationId xmlns:a16="http://schemas.microsoft.com/office/drawing/2014/main" id="{6E7961B8-ECF5-7F54-F43E-2EC6A65208BC}"/>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DF369FA2-5D97-5D8E-A2C9-2EDD4FBD2D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CD330B-B2F8-A528-0464-8A3A40D9153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52992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November IEEE Meeting –  Nov. 12</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Status update (5min)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September IEEE Meeting –  Sep. 10</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67043124"/>
              </p:ext>
            </p:extLst>
          </p:nvPr>
        </p:nvGraphicFramePr>
        <p:xfrm>
          <a:off x="914401" y="1260086"/>
          <a:ext cx="10460566" cy="216398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11-14-1921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Follow up</a:t>
                      </a:r>
                    </a:p>
                  </a:txBody>
                  <a:tcPr marT="45712" marB="45712"/>
                </a:tc>
                <a:extLst>
                  <a:ext uri="{0D108BD9-81ED-4DB2-BD59-A6C34878D82A}">
                    <a16:rowId xmlns:a16="http://schemas.microsoft.com/office/drawing/2014/main" val="2508862926"/>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For motion</a:t>
                      </a:r>
                    </a:p>
                  </a:txBody>
                  <a:tcPr marT="45712" marB="45712"/>
                </a:tc>
                <a:extLst>
                  <a:ext uri="{0D108BD9-81ED-4DB2-BD59-A6C34878D82A}">
                    <a16:rowId xmlns:a16="http://schemas.microsoft.com/office/drawing/2014/main" val="638581851"/>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continue</a:t>
                      </a:r>
                    </a:p>
                  </a:txBody>
                  <a:tcPr marT="45712" marB="45712"/>
                </a:tc>
                <a:extLst>
                  <a:ext uri="{0D108BD9-81ED-4DB2-BD59-A6C34878D82A}">
                    <a16:rowId xmlns:a16="http://schemas.microsoft.com/office/drawing/2014/main" val="1644569117"/>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a:t>
                      </a:r>
                      <a:r>
                        <a:rPr lang="en-US" sz="1400" kern="1200" dirty="0" err="1">
                          <a:solidFill>
                            <a:schemeClr val="dk1"/>
                          </a:solidFill>
                          <a:latin typeface="+mn-lt"/>
                          <a:ea typeface="+mn-ea"/>
                          <a:cs typeface="+mn-cs"/>
                        </a:rPr>
                        <a:t>timepermits</a:t>
                      </a:r>
                      <a:r>
                        <a:rPr lang="en-US" sz="1400" kern="1200" dirty="0">
                          <a:solidFill>
                            <a:schemeClr val="dk1"/>
                          </a:solidFill>
                          <a:latin typeface="+mn-lt"/>
                          <a:ea typeface="+mn-ea"/>
                          <a:cs typeface="+mn-cs"/>
                        </a:rPr>
                        <a:t>.</a:t>
                      </a:r>
                    </a:p>
                  </a:txBody>
                  <a:tcPr marT="45712" marB="45712"/>
                </a:tc>
                <a:extLst>
                  <a:ext uri="{0D108BD9-81ED-4DB2-BD59-A6C34878D82A}">
                    <a16:rowId xmlns:a16="http://schemas.microsoft.com/office/drawing/2014/main" val="47000142"/>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kern="0" dirty="0"/>
              <a:t>Nov.  21</a:t>
            </a:r>
            <a:r>
              <a:rPr lang="en-US" altLang="en-US" sz="2000" b="0" kern="0" baseline="30000" dirty="0"/>
              <a:t>st</a:t>
            </a:r>
            <a:r>
              <a:rPr lang="en-US" altLang="en-US" sz="2000" b="0" kern="0" dirty="0"/>
              <a:t> 	10:00 am PT/13:00 ET (1.5hrs) </a:t>
            </a:r>
          </a:p>
          <a:p>
            <a:pPr>
              <a:buFont typeface="Arial" panose="020B0604020202020204" pitchFamily="34" charset="0"/>
              <a:buChar char="•"/>
            </a:pPr>
            <a:r>
              <a:rPr lang="en-US" altLang="en-US" sz="2000" b="0" dirty="0"/>
              <a:t>Dec.  5</a:t>
            </a:r>
            <a:r>
              <a:rPr lang="en-US" altLang="en-US" sz="2000" b="0" baseline="30000" dirty="0"/>
              <a:t>th</a:t>
            </a:r>
            <a:r>
              <a:rPr lang="en-US" altLang="en-US" sz="2000" b="0" dirty="0"/>
              <a:t> 		</a:t>
            </a:r>
            <a:r>
              <a:rPr lang="en-US" altLang="en-US" sz="2000" b="0" kern="0" dirty="0"/>
              <a:t>10:00 am PT/13:00 ET (1.5hrs) </a:t>
            </a:r>
          </a:p>
          <a:p>
            <a:pPr>
              <a:buFont typeface="Arial" panose="020B0604020202020204" pitchFamily="34" charset="0"/>
              <a:buChar char="•"/>
            </a:pPr>
            <a:r>
              <a:rPr lang="en-US" altLang="en-US" sz="2000" b="0" kern="0" dirty="0"/>
              <a:t>Dec.  12</a:t>
            </a:r>
            <a:r>
              <a:rPr lang="en-US" altLang="en-US" sz="2000" b="0" kern="0" baseline="30000" dirty="0"/>
              <a:t>th</a:t>
            </a:r>
            <a:r>
              <a:rPr lang="en-US" altLang="en-US" sz="2000" b="0" kern="0" dirty="0"/>
              <a:t> </a:t>
            </a:r>
            <a:r>
              <a:rPr lang="en-US" altLang="en-US" sz="2000" b="0" dirty="0"/>
              <a:t>	</a:t>
            </a:r>
            <a:r>
              <a:rPr lang="en-US" altLang="en-US" sz="2000" b="0" kern="0" dirty="0"/>
              <a:t>10:00 am PT/13:00 ET (1.5hrs)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(1.5hrs)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March 2025 IEEE 802.11 meeting week, and teleconferences running between the March and May 2025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March IEEE 802 wireless plenary session:</a:t>
            </a:r>
            <a:endParaRPr lang="en-US" sz="2000" b="0" dirty="0"/>
          </a:p>
          <a:p>
            <a:pPr>
              <a:buFont typeface="Arial" panose="020B0604020202020204" pitchFamily="34" charset="0"/>
              <a:buChar char="•"/>
            </a:pPr>
            <a:r>
              <a:rPr lang="en-US" sz="2000" b="0" dirty="0"/>
              <a:t>This meeting is part of the March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159340</TotalTime>
  <Words>3759</Words>
  <Application>Microsoft Office PowerPoint</Application>
  <PresentationFormat>Widescreen</PresentationFormat>
  <Paragraphs>476</Paragraphs>
  <Slides>36</Slides>
  <Notes>8</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36</vt:i4>
      </vt:variant>
    </vt:vector>
  </HeadingPairs>
  <TitlesOfParts>
    <vt:vector size="48" baseType="lpstr">
      <vt:lpstr>Aptos</vt:lpstr>
      <vt:lpstr>Aptos Display</vt:lpstr>
      <vt:lpstr>Arial</vt:lpstr>
      <vt:lpstr>Arial Unicode MS</vt:lpstr>
      <vt:lpstr>Calibri</vt:lpstr>
      <vt:lpstr>DejaVu Sans</vt:lpstr>
      <vt:lpstr>Monotype Sorts</vt:lpstr>
      <vt:lpstr>Montserrat</vt:lpstr>
      <vt:lpstr>Times New Roman</vt:lpstr>
      <vt:lpstr>Office Theme</vt:lpstr>
      <vt:lpstr>Custom Design</vt:lpstr>
      <vt:lpstr>Document</vt:lpstr>
      <vt:lpstr>TGbk Next Generation Positioning  Agenda for the March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March IEEE  802.11 Plenary Meeting Week Agenda</vt:lpstr>
      <vt:lpstr>Submission List for the week (1)</vt:lpstr>
      <vt:lpstr>March IEEE Meeting –  March 11th PM1</vt:lpstr>
      <vt:lpstr>Submission List for the March 11th meeting</vt:lpstr>
      <vt:lpstr>Consider Motions</vt:lpstr>
      <vt:lpstr>Review Submissions</vt:lpstr>
      <vt:lpstr>Consider SA Ballot recirculation (as time permits)</vt:lpstr>
      <vt:lpstr>Process going forward</vt:lpstr>
      <vt:lpstr>PowerPoint Presentation</vt:lpstr>
      <vt:lpstr>November IEEE Meeting –  Nov. 12th PM2</vt:lpstr>
      <vt:lpstr>September IEEE Meeting –  Sep. 10th PM1</vt:lpstr>
      <vt:lpstr>Scheduled TGbk telecons</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778</cp:revision>
  <cp:lastPrinted>1601-01-01T00:00:00Z</cp:lastPrinted>
  <dcterms:created xsi:type="dcterms:W3CDTF">2018-08-06T10:28:59Z</dcterms:created>
  <dcterms:modified xsi:type="dcterms:W3CDTF">2025-03-11T18:52:14Z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