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0"/>
  </p:notesMasterIdLst>
  <p:handoutMasterIdLst>
    <p:handoutMasterId r:id="rId71"/>
  </p:handoutMasterIdLst>
  <p:sldIdLst>
    <p:sldId id="1263" r:id="rId2"/>
    <p:sldId id="1266" r:id="rId3"/>
    <p:sldId id="1267" r:id="rId4"/>
    <p:sldId id="1269" r:id="rId5"/>
    <p:sldId id="1270" r:id="rId6"/>
    <p:sldId id="1271" r:id="rId7"/>
    <p:sldId id="1273" r:id="rId8"/>
    <p:sldId id="1274" r:id="rId9"/>
    <p:sldId id="1275" r:id="rId10"/>
    <p:sldId id="1276" r:id="rId11"/>
    <p:sldId id="1278" r:id="rId12"/>
    <p:sldId id="1279" r:id="rId13"/>
    <p:sldId id="1385" r:id="rId14"/>
    <p:sldId id="1388" r:id="rId15"/>
    <p:sldId id="1387" r:id="rId16"/>
    <p:sldId id="1386" r:id="rId17"/>
    <p:sldId id="1296" r:id="rId18"/>
    <p:sldId id="1389" r:id="rId19"/>
    <p:sldId id="1283" r:id="rId20"/>
    <p:sldId id="1284" r:id="rId21"/>
    <p:sldId id="1366" r:id="rId22"/>
    <p:sldId id="1429" r:id="rId23"/>
    <p:sldId id="1361" r:id="rId24"/>
    <p:sldId id="1287" r:id="rId25"/>
    <p:sldId id="1462" r:id="rId26"/>
    <p:sldId id="1336" r:id="rId27"/>
    <p:sldId id="1463" r:id="rId28"/>
    <p:sldId id="1427" r:id="rId29"/>
    <p:sldId id="1464" r:id="rId30"/>
    <p:sldId id="1313" r:id="rId31"/>
    <p:sldId id="1465" r:id="rId32"/>
    <p:sldId id="1367" r:id="rId33"/>
    <p:sldId id="1466" r:id="rId34"/>
    <p:sldId id="1379" r:id="rId35"/>
    <p:sldId id="1467" r:id="rId36"/>
    <p:sldId id="1291" r:id="rId37"/>
    <p:sldId id="1476" r:id="rId38"/>
    <p:sldId id="1477" r:id="rId39"/>
    <p:sldId id="1478" r:id="rId40"/>
    <p:sldId id="1479" r:id="rId41"/>
    <p:sldId id="1480" r:id="rId42"/>
    <p:sldId id="1482" r:id="rId43"/>
    <p:sldId id="1481" r:id="rId44"/>
    <p:sldId id="1483" r:id="rId45"/>
    <p:sldId id="1484" r:id="rId46"/>
    <p:sldId id="1485" r:id="rId47"/>
    <p:sldId id="1486" r:id="rId48"/>
    <p:sldId id="1487" r:id="rId49"/>
    <p:sldId id="1488" r:id="rId50"/>
    <p:sldId id="1489" r:id="rId51"/>
    <p:sldId id="1490" r:id="rId52"/>
    <p:sldId id="1491" r:id="rId53"/>
    <p:sldId id="1492" r:id="rId54"/>
    <p:sldId id="1493" r:id="rId55"/>
    <p:sldId id="1494" r:id="rId56"/>
    <p:sldId id="1495" r:id="rId57"/>
    <p:sldId id="1496" r:id="rId58"/>
    <p:sldId id="1497" r:id="rId59"/>
    <p:sldId id="1498" r:id="rId60"/>
    <p:sldId id="1499" r:id="rId61"/>
    <p:sldId id="1501" r:id="rId62"/>
    <p:sldId id="1500" r:id="rId63"/>
    <p:sldId id="1502" r:id="rId64"/>
    <p:sldId id="1503" r:id="rId65"/>
    <p:sldId id="1504" r:id="rId66"/>
    <p:sldId id="1505" r:id="rId67"/>
    <p:sldId id="1346" r:id="rId68"/>
    <p:sldId id="1347" r:id="rId69"/>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22" autoAdjust="0"/>
    <p:restoredTop sz="95405"/>
  </p:normalViewPr>
  <p:slideViewPr>
    <p:cSldViewPr showGuides="1">
      <p:cViewPr varScale="1">
        <p:scale>
          <a:sx n="99" d="100"/>
          <a:sy n="99" d="100"/>
        </p:scale>
        <p:origin x="158" y="91"/>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Jan 2025</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Jan 2025</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Mar 2025</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25</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0228r7</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cvent.me/q5le5L"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5/11-25-0240-03-00bp-teleconference-minutes-february-march-2025.docx" TargetMode="External"/><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4/11-24-1613-06-00bp-specification-framework-for-tgbp.docx"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Mar 2025</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Mar Plenary 2025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2025-03-06</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642"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370" y="1866265"/>
            <a:ext cx="10361930" cy="4606290"/>
          </a:xfrm>
          <a:prstGeom prst="rect">
            <a:avLst/>
          </a:prstGeom>
        </p:spPr>
        <p:txBody>
          <a:bodyPr>
            <a:normAutofit fontScale="90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57200" indent="-457200">
              <a:buAutoNum type="arabicPeriod"/>
            </a:pPr>
            <a:r>
              <a:rPr lang="en-US" sz="2000" dirty="0">
                <a:sym typeface="+mn-ea"/>
              </a:rPr>
              <a:t>One central laptop/computer per meeting connects at head table.</a:t>
            </a:r>
            <a:endParaRPr lang="en-US" sz="2000" dirty="0"/>
          </a:p>
          <a:p>
            <a:pPr marL="457200" indent="-457200">
              <a:buAutoNum type="arabicPeriod"/>
            </a:pPr>
            <a:r>
              <a:rPr lang="en-US" sz="2000" dirty="0">
                <a:sym typeface="+mn-ea"/>
              </a:rPr>
              <a:t>Local speakers queue/speak only at a microphone when called on.</a:t>
            </a:r>
            <a:endParaRPr lang="en-US" sz="2000" dirty="0"/>
          </a:p>
          <a:p>
            <a:pPr marL="457200" indent="-457200">
              <a:buAutoNum type="arabicPeriod"/>
            </a:pPr>
            <a:r>
              <a:rPr lang="en-US" sz="2000" dirty="0">
                <a:sym typeface="+mn-ea"/>
              </a:rPr>
              <a:t>Remote speakers request to speak via chat window and only speak when called on.</a:t>
            </a:r>
            <a:endParaRPr lang="en-US" sz="2000" dirty="0"/>
          </a:p>
          <a:p>
            <a:pPr marL="457200" indent="-457200">
              <a:buAutoNum type="arabicPeriod"/>
            </a:pPr>
            <a:r>
              <a:rPr lang="en-US" sz="2000" dirty="0">
                <a:sym typeface="+mn-ea"/>
              </a:rPr>
              <a:t>Presenters share the presentation via conferencing tool or have chair (central laptop) present for them.</a:t>
            </a:r>
            <a:endParaRPr lang="en-US" sz="2000" dirty="0"/>
          </a:p>
          <a:p>
            <a:pPr marL="457200" indent="-457200">
              <a:buAutoNum type="arabicPeriod"/>
            </a:pPr>
            <a:r>
              <a:rPr lang="en-US" sz="2000" dirty="0">
                <a:sym typeface="+mn-ea"/>
              </a:rPr>
              <a:t>Local attendees when logged into WebEx </a:t>
            </a:r>
            <a:r>
              <a:rPr lang="en-US" sz="2000" dirty="0">
                <a:solidFill>
                  <a:srgbClr val="FF0000"/>
                </a:solidFill>
                <a:sym typeface="+mn-ea"/>
              </a:rPr>
              <a:t>SHALL</a:t>
            </a:r>
            <a:r>
              <a:rPr lang="en-US" sz="2000" dirty="0">
                <a:sym typeface="+mn-ea"/>
              </a:rPr>
              <a:t> </a:t>
            </a:r>
            <a:r>
              <a:rPr lang="en-US" sz="2000" dirty="0">
                <a:solidFill>
                  <a:srgbClr val="C00000"/>
                </a:solidFill>
                <a:sym typeface="+mn-ea"/>
              </a:rPr>
              <a:t>NOT connect Audio.</a:t>
            </a:r>
            <a:endParaRPr lang="en-US" sz="2000" dirty="0">
              <a:solidFill>
                <a:srgbClr val="C00000"/>
              </a:solidFill>
            </a:endParaRPr>
          </a:p>
          <a:p>
            <a:pPr marL="457200" indent="-457200">
              <a:buAutoNum type="arabicPeriod"/>
            </a:pPr>
            <a:r>
              <a:rPr lang="en-US" sz="2000" dirty="0">
                <a:solidFill>
                  <a:schemeClr val="tx1"/>
                </a:solidFill>
                <a:sym typeface="+mn-ea"/>
              </a:rPr>
              <a:t>When Starting a meeting the host should do the following:</a:t>
            </a:r>
            <a:endParaRPr lang="en-US" sz="2000" dirty="0">
              <a:solidFill>
                <a:schemeClr val="tx1"/>
              </a:solidFill>
            </a:endParaRPr>
          </a:p>
          <a:p>
            <a:pPr marL="857250" lvl="1" indent="-457200">
              <a:buAutoNum type="arabicPeriod"/>
            </a:pPr>
            <a:r>
              <a:rPr lang="en-US" sz="2000" dirty="0">
                <a:solidFill>
                  <a:schemeClr val="tx1"/>
                </a:solidFill>
                <a:sym typeface="+mn-ea"/>
              </a:rPr>
              <a:t>Select “Meeting” -&gt; “Meeting Options” -&gt; [Disable] “Allow Participant to turn on Video”</a:t>
            </a:r>
            <a:endParaRPr lang="en-US" sz="2000" dirty="0">
              <a:solidFill>
                <a:schemeClr val="tx1"/>
              </a:solidFill>
            </a:endParaRPr>
          </a:p>
          <a:p>
            <a:pPr marL="857250" lvl="1" indent="-457200">
              <a:buAutoNum type="arabicPeriod"/>
            </a:pPr>
            <a:r>
              <a:rPr lang="en-US" sz="2000" dirty="0">
                <a:solidFill>
                  <a:schemeClr val="tx1"/>
                </a:solidFill>
                <a:sym typeface="+mn-ea"/>
              </a:rPr>
              <a:t>Select “Participant” -&gt; [Enable] “Mute on Entry”.</a:t>
            </a:r>
            <a:endParaRPr lang="en-US" sz="2000" dirty="0">
              <a:solidFill>
                <a:schemeClr val="tx1"/>
              </a:solidFill>
            </a:endParaRPr>
          </a:p>
          <a:p>
            <a:pPr marL="457200" indent="-457200">
              <a:buAutoNum type="arabicPeriod"/>
            </a:pPr>
            <a:r>
              <a:rPr lang="en-US" sz="2000" dirty="0">
                <a:solidFill>
                  <a:schemeClr val="tx1"/>
                </a:solidFill>
                <a:sym typeface="+mn-ea"/>
              </a:rPr>
              <a:t>For those Remote Attendees connecting to Webex, Configure Webex Audio to use “Music Mode”.</a:t>
            </a:r>
            <a:endParaRPr lang="en-US" sz="2000" dirty="0">
              <a:solidFill>
                <a:schemeClr val="tx1"/>
              </a:solidFill>
            </a:endParaRPr>
          </a:p>
          <a:p>
            <a:pPr marL="457200" indent="-457200">
              <a:buAutoNum type="arabicPeriod"/>
            </a:pPr>
            <a:r>
              <a:rPr lang="en-US" sz="2000" dirty="0">
                <a:solidFill>
                  <a:schemeClr val="tx1"/>
                </a:solidFill>
                <a:sym typeface="+mn-ea"/>
              </a:rPr>
              <a:t>Treat All Microphones as hot and live – Conversations in a room may be heard online.</a:t>
            </a:r>
            <a:endParaRPr lang="en-US" sz="2000" dirty="0">
              <a:solidFill>
                <a:schemeClr val="tx1"/>
              </a:solidFill>
            </a:endParaRPr>
          </a:p>
          <a:p>
            <a:pPr>
              <a:lnSpc>
                <a:spcPct val="120000"/>
              </a:lnSpc>
            </a:pPr>
            <a:endParaRPr lang="en-US" altLang="zh-CN" sz="2100" kern="0" dirty="0" smtClean="0"/>
          </a:p>
          <a:p>
            <a:pPr>
              <a:lnSpc>
                <a:spcPct val="120000"/>
              </a:lnSpc>
            </a:pPr>
            <a:r>
              <a:rPr lang="en-US" altLang="zh-CN" sz="2000" kern="0" dirty="0" smtClean="0"/>
              <a:t>Reference:</a:t>
            </a:r>
          </a:p>
          <a:p>
            <a:pPr marL="99695" indent="0">
              <a:lnSpc>
                <a:spcPct val="120000"/>
              </a:lnSpc>
            </a:pPr>
            <a:r>
              <a:rPr lang="en-US" altLang="zh-CN" sz="1800" b="0" u="sng" kern="0" dirty="0" smtClean="0">
                <a:hlinkClick r:id="rId2"/>
              </a:rPr>
              <a:t>https://mentor.ieee.org/802-ec/dcn/24/ec-24-0271-00-00EC-mixed-mode-interim-session-av-training-2024-nov-vancouver.pptx</a:t>
            </a:r>
            <a:r>
              <a:rPr lang="en-US" altLang="zh-CN" sz="1800" b="0" u="sng" kern="0" dirty="0" smtClean="0"/>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altLang="en-US" sz="3200" dirty="0">
                <a:sym typeface="+mn-ea"/>
              </a:rPr>
              <a:t>for the March IEEE 802 plenary 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altLang="en-US" sz="2400" b="0" dirty="0">
                <a:sym typeface="+mn-ea"/>
              </a:rPr>
              <a:t>This meeting is part of the March IEEE 802 plenary session</a:t>
            </a:r>
            <a:endParaRPr lang="en-US" altLang="en-US" sz="2400" b="0" dirty="0"/>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sym typeface="+mn-ea"/>
              </a:rPr>
              <a:t>You must pay the registration fee whether attending in-person or remotely</a:t>
            </a:r>
            <a:endParaRPr lang="en-US" altLang="en-US" sz="2400" b="0" dirty="0"/>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sym typeface="+mn-ea"/>
              </a:rPr>
              <a:t>If you have not already done so, you can register here: </a:t>
            </a:r>
            <a:endParaRPr lang="en-US" altLang="en-US" sz="2400" b="0" dirty="0"/>
          </a:p>
          <a:p>
            <a:pPr marL="400050" lvl="1" indent="0"/>
            <a:r>
              <a:rPr lang="en-GB" sz="2400" dirty="0">
                <a:sym typeface="+mn-ea"/>
                <a:hlinkClick r:id="rId2"/>
              </a:rPr>
              <a:t>https://cvent.me/q5le5L</a:t>
            </a:r>
            <a:endParaRPr lang="en-US" sz="2400" dirty="0"/>
          </a:p>
          <a:p>
            <a:pPr marL="0" indent="0"/>
            <a:endParaRPr lang="en-US" altLang="en-US" sz="2400" b="0" dirty="0"/>
          </a:p>
          <a:p>
            <a:pPr>
              <a:buFont typeface="Arial" panose="020B0604020202020204" pitchFamily="34" charset="0"/>
              <a:buChar char="•"/>
            </a:pPr>
            <a:r>
              <a:rPr lang="en-US" altLang="en-US" sz="2400" b="0" dirty="0">
                <a:sym typeface="+mn-ea"/>
              </a:rPr>
              <a:t>If you do not intend to register for this session you must leave this meeting and, if you have logged attendance on IMAT, email the 802.11 chair or vice chairs to have your attendance cancelled</a:t>
            </a:r>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Functional Requirements</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11-25/0267, SFD Review for Long-Range Backscatter, Nelson Costa (Haila)</a:t>
            </a:r>
          </a:p>
          <a:p>
            <a:pPr marL="800100" lvl="1" indent="-342900" algn="just">
              <a:buSzTx/>
              <a:buFontTx/>
              <a:buChar char="•"/>
              <a:defRPr/>
            </a:pPr>
            <a:r>
              <a:rPr lang="en-US" altLang="en-US" sz="1600" b="0" kern="0" dirty="0" smtClean="0">
                <a:solidFill>
                  <a:schemeClr val="tx1"/>
                </a:solidFill>
                <a:latin typeface="Calibri" panose="020F0502020204030204" pitchFamily="34" charset="0"/>
                <a:cs typeface="Calibri" panose="020F0502020204030204" pitchFamily="34" charset="0"/>
              </a:rPr>
              <a:t> </a:t>
            </a:r>
            <a:r>
              <a:rPr lang="en-US" altLang="en-US" sz="1600" i="1" kern="0" dirty="0">
                <a:solidFill>
                  <a:schemeClr val="tx1"/>
                </a:solidFill>
                <a:latin typeface="Calibri" panose="020F0502020204030204" pitchFamily="34" charset="0"/>
                <a:cs typeface="Calibri" panose="020F0502020204030204" pitchFamily="34" charset="0"/>
                <a:sym typeface="+mn-ea"/>
              </a:rPr>
              <a:t>t.b.d. (call for submissions)</a:t>
            </a:r>
            <a:endParaRPr lang="en-US" altLang="en-US" sz="1600" i="1" kern="0" dirty="0">
              <a:solidFill>
                <a:schemeClr val="tx1"/>
              </a:solidFill>
              <a:latin typeface="Calibri" panose="020F0502020204030204" pitchFamily="34" charset="0"/>
              <a:cs typeface="Calibri" panose="020F0502020204030204" pitchFamily="34" charset="0"/>
            </a:endParaRPr>
          </a:p>
          <a:p>
            <a:pPr marL="499745" indent="-342900" algn="just">
              <a:buSzTx/>
              <a:buFontTx/>
              <a:buChar char="•"/>
              <a:defRPr/>
            </a:pPr>
            <a:endParaRPr lang="en-US" altLang="en-US" sz="1600" b="0" kern="0" dirty="0">
              <a:solidFill>
                <a:schemeClr val="tx1"/>
              </a:solidFill>
              <a:latin typeface="Calibri" panose="020F0502020204030204" pitchFamily="34" charset="0"/>
              <a:cs typeface="Calibri" panose="020F0502020204030204" pitchFamily="34" charset="0"/>
              <a:sym typeface="+mn-ea"/>
            </a:endParaRPr>
          </a:p>
          <a:p>
            <a:pPr marL="1099820" lvl="2" indent="-342900" algn="just">
              <a:buFontTx/>
              <a:buChar char="•"/>
              <a:defRPr/>
            </a:pPr>
            <a:endParaRPr lang="en-US" altLang="zh-CN" sz="13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PHY</a:t>
            </a:r>
            <a:endParaRPr lang="en-US" altLang="zh-CN" sz="3200" kern="0" dirty="0"/>
          </a:p>
        </p:txBody>
      </p:sp>
      <p:sp>
        <p:nvSpPr>
          <p:cNvPr id="8" name="文本占位符 2"/>
          <p:cNvSpPr txBox="1"/>
          <p:nvPr/>
        </p:nvSpPr>
        <p:spPr>
          <a:xfrm>
            <a:off x="929005" y="1524001"/>
            <a:ext cx="10210800" cy="4876722"/>
          </a:xfrm>
          <a:prstGeom prst="rect">
            <a:avLst/>
          </a:prstGeom>
          <a:noFill/>
        </p:spPr>
        <p:txBody>
          <a:bodyPr>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11-25/0265, Single Side Band Backscatter Modulcation, Nelson Costa (Haila)</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11-25/0266, PSK Modulation for Long-Range Backscatter, Nelson Costa (Haila)</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11-25/0305, AMP-Downlink-and-Backscattering-Carrier-Waveform, Rui Cao (NXP)</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11-25/0306, AMP-Backscattering-PPDU-and-SYNC-design, Rui Cao (NXP)</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11-25/0307, UL Monostatic and  Bistatic Range Extension Considerations, Dror Regev (Huawei)</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11-25/0321, Follow-up on Sync field for AMP PPDU, Ke Wang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11-25/0317, AMP UL Transmission, Yinan Qi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11-25/0316, Follow-up on AMP PPDU Design, Yinan Qi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11-25/0324, Challenges in Downlink Bandwidth Control in 1 Mb/s PPDU, Steve Shellhammer (Qualcomm)</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11-25/0325, AMP Downlink Bandwidth Control using OFDM Spreading Waveform, Steve Shellhammer (Qualcomm)</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11-25/0315, Further discussion on downlink sync field design, Bin Qian (Huawei)</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11-25/0338r0, AMP Data Communication in Sub-1 GHz, Panpan Li (Huawei)</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11-25/0339r0, AMP DL OOK Generation, Panpan Li (Huawei)</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11-25/0369r0, Signal Design for Wideband Multi-Carrier OOK, Leif Wilhelmsson (Ericsson)</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11-25/0400r0, Sync field design considerations, You-Wei Chen (MediaTek) </a:t>
            </a: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sym typeface="+mn-ea"/>
              </a:rPr>
              <a:t>11-25/0440, Follow-up on AMP DL OOK generation, </a:t>
            </a:r>
            <a:r>
              <a:rPr lang="en-US" altLang="en-US" sz="1600" kern="0" dirty="0" err="1" smtClean="0">
                <a:solidFill>
                  <a:srgbClr val="00B050"/>
                </a:solidFill>
                <a:latin typeface="Calibri" panose="020F0502020204030204" pitchFamily="34" charset="0"/>
                <a:cs typeface="Calibri" panose="020F0502020204030204" pitchFamily="34" charset="0"/>
                <a:sym typeface="+mn-ea"/>
              </a:rPr>
              <a:t>Ke</a:t>
            </a:r>
            <a:r>
              <a:rPr lang="en-US" altLang="en-US" sz="1600" kern="0" dirty="0" smtClean="0">
                <a:solidFill>
                  <a:srgbClr val="00B050"/>
                </a:solidFill>
                <a:latin typeface="Calibri" panose="020F0502020204030204" pitchFamily="34" charset="0"/>
                <a:cs typeface="Calibri" panose="020F0502020204030204" pitchFamily="34" charset="0"/>
                <a:sym typeface="+mn-ea"/>
              </a:rPr>
              <a:t> Wang (OPPO)</a:t>
            </a:r>
            <a:endParaRPr lang="en-US" altLang="en-US" sz="1600" kern="0" dirty="0">
              <a:solidFill>
                <a:srgbClr val="00B050"/>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 (call for submissions)</a:t>
            </a:r>
            <a:endParaRPr lang="en-US" altLang="zh-CN" sz="1600" b="0" kern="0" dirty="0" smtClean="0">
              <a:solidFill>
                <a:srgbClr val="00B050"/>
              </a:solidFill>
              <a:highlight>
                <a:srgbClr val="FFFF00"/>
              </a:highlight>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8" name="文本占位符 2"/>
          <p:cNvSpPr txBox="1"/>
          <p:nvPr/>
        </p:nvSpPr>
        <p:spPr>
          <a:xfrm>
            <a:off x="929005" y="1524000"/>
            <a:ext cx="10210800" cy="4783455"/>
          </a:xfrm>
          <a:prstGeom prst="rect">
            <a:avLst/>
          </a:prstGeom>
          <a:noFill/>
        </p:spPr>
        <p:txBody>
          <a:bodyPr>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l">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11-25/0096, Active AMP STA polling procedure, Liwen Chu (NXP)</a:t>
            </a:r>
          </a:p>
          <a:p>
            <a:pPr marL="800100" lvl="1" indent="-342900">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11-25/0252r1, Slotted vs Pure Aloha for Active Transmitter AMP Use Cases, Amichai Sanderovich (</a:t>
            </a:r>
            <a:r>
              <a:rPr lang="en-US" altLang="en-US" sz="1600" kern="0" dirty="0" err="1">
                <a:solidFill>
                  <a:srgbClr val="00B050"/>
                </a:solidFill>
                <a:latin typeface="Calibri" panose="020F0502020204030204" pitchFamily="34" charset="0"/>
                <a:cs typeface="Calibri" panose="020F0502020204030204" pitchFamily="34" charset="0"/>
                <a:sym typeface="+mn-ea"/>
              </a:rPr>
              <a:t>Wiliot</a:t>
            </a:r>
            <a:r>
              <a:rPr lang="en-US" altLang="en-US" sz="1600" kern="0" dirty="0">
                <a:solidFill>
                  <a:srgbClr val="00B050"/>
                </a:solidFill>
                <a:latin typeface="Calibri" panose="020F0502020204030204" pitchFamily="34" charset="0"/>
                <a:cs typeface="Calibri" panose="020F0502020204030204" pitchFamily="34" charset="0"/>
                <a:sym typeface="+mn-ea"/>
              </a:rPr>
              <a:t>)</a:t>
            </a:r>
          </a:p>
          <a:p>
            <a:pPr marL="800100" lvl="1" indent="-342900" algn="l">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11-25/0285r1, SP Timing Synchronization with AMP Beacon, Ian Bajaj (Huawei</a:t>
            </a:r>
            <a:r>
              <a:rPr lang="en-US" altLang="en-US" sz="1600" kern="0" dirty="0" smtClean="0">
                <a:solidFill>
                  <a:srgbClr val="00B050"/>
                </a:solidFill>
                <a:latin typeface="Calibri" panose="020F0502020204030204" pitchFamily="34" charset="0"/>
                <a:cs typeface="Calibri" panose="020F0502020204030204" pitchFamily="34" charset="0"/>
                <a:sym typeface="+mn-ea"/>
              </a:rPr>
              <a:t>) [updated, 10 mins]</a:t>
            </a:r>
            <a:endParaRPr lang="en-US" altLang="en-US" sz="1600" kern="0" dirty="0">
              <a:solidFill>
                <a:srgbClr val="00B050"/>
              </a:solidFill>
              <a:latin typeface="Calibri" panose="020F0502020204030204" pitchFamily="34" charset="0"/>
              <a:cs typeface="Calibri" panose="020F0502020204030204" pitchFamily="34" charset="0"/>
              <a:sym typeface="+mn-ea"/>
            </a:endParaRPr>
          </a:p>
          <a:p>
            <a:pPr marL="800100" lvl="1" indent="-342900" algn="l">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11-25/0264, Long-Range Backscatter Protection Mechanisms, </a:t>
            </a:r>
            <a:r>
              <a:rPr lang="en-US" altLang="en-US" sz="1600" kern="0" dirty="0" smtClean="0">
                <a:solidFill>
                  <a:srgbClr val="00B050"/>
                </a:solidFill>
                <a:latin typeface="Calibri" panose="020F0502020204030204" pitchFamily="34" charset="0"/>
                <a:cs typeface="Calibri" panose="020F0502020204030204" pitchFamily="34" charset="0"/>
                <a:sym typeface="+mn-ea"/>
              </a:rPr>
              <a:t>Kamran </a:t>
            </a:r>
            <a:r>
              <a:rPr lang="en-US" altLang="en-US" sz="1600" kern="0" dirty="0" err="1" smtClean="0">
                <a:solidFill>
                  <a:srgbClr val="00B050"/>
                </a:solidFill>
                <a:latin typeface="Calibri" panose="020F0502020204030204" pitchFamily="34" charset="0"/>
                <a:cs typeface="Calibri" panose="020F0502020204030204" pitchFamily="34" charset="0"/>
                <a:sym typeface="+mn-ea"/>
              </a:rPr>
              <a:t>Nishat</a:t>
            </a:r>
            <a:r>
              <a:rPr lang="en-US" altLang="en-US" sz="1600" kern="0" dirty="0" smtClean="0">
                <a:solidFill>
                  <a:srgbClr val="00B050"/>
                </a:solidFill>
                <a:latin typeface="Calibri" panose="020F0502020204030204" pitchFamily="34" charset="0"/>
                <a:cs typeface="Calibri" panose="020F0502020204030204" pitchFamily="34" charset="0"/>
                <a:sym typeface="+mn-ea"/>
              </a:rPr>
              <a:t> (</a:t>
            </a:r>
            <a:r>
              <a:rPr lang="en-US" altLang="en-US" sz="1600" kern="0" dirty="0" err="1" smtClean="0">
                <a:solidFill>
                  <a:srgbClr val="00B050"/>
                </a:solidFill>
                <a:latin typeface="Calibri" panose="020F0502020204030204" pitchFamily="34" charset="0"/>
                <a:cs typeface="Calibri" panose="020F0502020204030204" pitchFamily="34" charset="0"/>
                <a:sym typeface="+mn-ea"/>
              </a:rPr>
              <a:t>Haila</a:t>
            </a:r>
            <a:r>
              <a:rPr lang="en-US" altLang="en-US" sz="1600" kern="0" dirty="0">
                <a:solidFill>
                  <a:srgbClr val="00B050"/>
                </a:solidFill>
                <a:latin typeface="Calibri" panose="020F0502020204030204" pitchFamily="34" charset="0"/>
                <a:cs typeface="Calibri" panose="020F0502020204030204" pitchFamily="34" charset="0"/>
                <a:sym typeface="+mn-ea"/>
              </a:rPr>
              <a:t>)</a:t>
            </a:r>
            <a:endParaRPr lang="en-US" altLang="en-US" sz="1600" b="0" kern="0" dirty="0">
              <a:solidFill>
                <a:srgbClr val="00B050"/>
              </a:solidFill>
              <a:latin typeface="Calibri" panose="020F0502020204030204" pitchFamily="34" charset="0"/>
              <a:cs typeface="Calibri" panose="020F0502020204030204" pitchFamily="34" charset="0"/>
            </a:endParaRPr>
          </a:p>
          <a:p>
            <a:pPr marL="800100" lvl="1" indent="-342900" algn="l">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11-25/0268, Long-Range Backscatter Device Capabilities, Nelson Costa (Haila)</a:t>
            </a:r>
          </a:p>
          <a:p>
            <a:pPr marL="800100" lvl="1" indent="-342900" algn="l">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11-25/0263, Provisioning Protocol for long range AMP IoT devices, </a:t>
            </a:r>
            <a:r>
              <a:rPr lang="en-US" altLang="en-US" sz="1600" kern="0" dirty="0" smtClean="0">
                <a:solidFill>
                  <a:srgbClr val="00B050"/>
                </a:solidFill>
                <a:latin typeface="Calibri" panose="020F0502020204030204" pitchFamily="34" charset="0"/>
                <a:cs typeface="Calibri" panose="020F0502020204030204" pitchFamily="34" charset="0"/>
                <a:sym typeface="+mn-ea"/>
              </a:rPr>
              <a:t>Guy-Armand </a:t>
            </a:r>
            <a:r>
              <a:rPr lang="en-US" altLang="en-US" sz="1600" kern="0" dirty="0" err="1" smtClean="0">
                <a:solidFill>
                  <a:srgbClr val="00B050"/>
                </a:solidFill>
                <a:latin typeface="Calibri" panose="020F0502020204030204" pitchFamily="34" charset="0"/>
                <a:cs typeface="Calibri" panose="020F0502020204030204" pitchFamily="34" charset="0"/>
                <a:sym typeface="+mn-ea"/>
              </a:rPr>
              <a:t>Kamendje</a:t>
            </a:r>
            <a:r>
              <a:rPr lang="en-US" altLang="en-US" sz="1600" kern="0" dirty="0" smtClean="0">
                <a:solidFill>
                  <a:srgbClr val="00B050"/>
                </a:solidFill>
                <a:latin typeface="Calibri" panose="020F0502020204030204" pitchFamily="34" charset="0"/>
                <a:cs typeface="Calibri" panose="020F0502020204030204" pitchFamily="34" charset="0"/>
                <a:sym typeface="+mn-ea"/>
              </a:rPr>
              <a:t> (</a:t>
            </a:r>
            <a:r>
              <a:rPr lang="en-US" altLang="en-US" sz="1600" kern="0" dirty="0" err="1" smtClean="0">
                <a:solidFill>
                  <a:srgbClr val="00B050"/>
                </a:solidFill>
                <a:latin typeface="Calibri" panose="020F0502020204030204" pitchFamily="34" charset="0"/>
                <a:cs typeface="Calibri" panose="020F0502020204030204" pitchFamily="34" charset="0"/>
                <a:sym typeface="+mn-ea"/>
              </a:rPr>
              <a:t>Haila</a:t>
            </a:r>
            <a:r>
              <a:rPr lang="en-US" altLang="en-US" sz="1600" kern="0" dirty="0">
                <a:solidFill>
                  <a:srgbClr val="00B050"/>
                </a:solidFill>
                <a:latin typeface="Calibri" panose="020F0502020204030204" pitchFamily="34" charset="0"/>
                <a:cs typeface="Calibri" panose="020F0502020204030204" pitchFamily="34" charset="0"/>
                <a:sym typeface="+mn-ea"/>
              </a:rPr>
              <a:t>)</a:t>
            </a:r>
          </a:p>
          <a:p>
            <a:pPr marL="800100" lvl="1" indent="-342900" algn="l">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11-25/0292, Review EPC Gen2 for Long-Range Backscatter, </a:t>
            </a:r>
            <a:r>
              <a:rPr lang="en-US" altLang="en-US" sz="1600" kern="0" dirty="0" smtClean="0">
                <a:solidFill>
                  <a:srgbClr val="00B050"/>
                </a:solidFill>
                <a:latin typeface="Calibri" panose="020F0502020204030204" pitchFamily="34" charset="0"/>
                <a:cs typeface="Calibri" panose="020F0502020204030204" pitchFamily="34" charset="0"/>
                <a:sym typeface="+mn-ea"/>
              </a:rPr>
              <a:t>Kamran </a:t>
            </a:r>
            <a:r>
              <a:rPr lang="en-US" altLang="en-US" sz="1600" kern="0" dirty="0" err="1" smtClean="0">
                <a:solidFill>
                  <a:srgbClr val="00B050"/>
                </a:solidFill>
                <a:latin typeface="Calibri" panose="020F0502020204030204" pitchFamily="34" charset="0"/>
                <a:cs typeface="Calibri" panose="020F0502020204030204" pitchFamily="34" charset="0"/>
                <a:sym typeface="+mn-ea"/>
              </a:rPr>
              <a:t>Nishat</a:t>
            </a:r>
            <a:r>
              <a:rPr lang="en-US" altLang="en-US" sz="1600" kern="0" dirty="0" smtClean="0">
                <a:solidFill>
                  <a:srgbClr val="00B050"/>
                </a:solidFill>
                <a:latin typeface="Calibri" panose="020F0502020204030204" pitchFamily="34" charset="0"/>
                <a:cs typeface="Calibri" panose="020F0502020204030204" pitchFamily="34" charset="0"/>
                <a:sym typeface="+mn-ea"/>
              </a:rPr>
              <a:t> (</a:t>
            </a:r>
            <a:r>
              <a:rPr lang="en-US" altLang="en-US" sz="1600" kern="0" dirty="0" err="1" smtClean="0">
                <a:solidFill>
                  <a:srgbClr val="00B050"/>
                </a:solidFill>
                <a:latin typeface="Calibri" panose="020F0502020204030204" pitchFamily="34" charset="0"/>
                <a:cs typeface="Calibri" panose="020F0502020204030204" pitchFamily="34" charset="0"/>
                <a:sym typeface="+mn-ea"/>
              </a:rPr>
              <a:t>Haila</a:t>
            </a:r>
            <a:r>
              <a:rPr lang="en-US" altLang="en-US" sz="1600" kern="0" dirty="0">
                <a:solidFill>
                  <a:srgbClr val="00B050"/>
                </a:solidFill>
                <a:latin typeface="Calibri" panose="020F0502020204030204" pitchFamily="34" charset="0"/>
                <a:cs typeface="Calibri" panose="020F0502020204030204" pitchFamily="34" charset="0"/>
                <a:sym typeface="+mn-ea"/>
              </a:rPr>
              <a:t>)</a:t>
            </a:r>
          </a:p>
          <a:p>
            <a:pPr marL="800100" lvl="1" indent="-342900" algn="l">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11-25/0334, Channel access for Active Tx non-AP AMP STAs - follow-up, Rojan Chitrakar (Huawei)</a:t>
            </a:r>
          </a:p>
          <a:p>
            <a:pPr marL="800100" lvl="1" indent="-342900" algn="l">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11-25/0335, Channel access for Backscatter non-AP AMP STAs - follow-up, Rojan Chitrakar (Huawei)</a:t>
            </a:r>
          </a:p>
          <a:p>
            <a:pPr marL="800100" lvl="1" indent="-342900" algn="l">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11-25/0340, Trigger based TDM multiple access, Chuanfeng He (OPPO)</a:t>
            </a:r>
          </a:p>
          <a:p>
            <a:pPr marL="800100" lvl="1" indent="-342900" algn="l">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11-25/0341, Details of Duty-cycle operation for AMP, Chuanfeng He (OPPO)</a:t>
            </a:r>
          </a:p>
          <a:p>
            <a:pPr marL="800100" lvl="1" indent="-342900" algn="l">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11-25/0342, TSF for trigger based AMP communication, Chuanfeng He (OPPO)</a:t>
            </a:r>
          </a:p>
          <a:p>
            <a:pPr marL="800100" lvl="1" indent="-342900" algn="l">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11-25/0353, UL Access for AMP: Follow up, Sanket Kalamkar (Qualcomm)</a:t>
            </a:r>
          </a:p>
          <a:p>
            <a:pPr marL="800100" lvl="1" indent="-342900" algn="l">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11-25/0398, AMP frames, Alfred Asterjadhi (Qualcomm</a:t>
            </a:r>
            <a:r>
              <a:rPr lang="en-US" altLang="en-US" sz="1600" kern="0" dirty="0" smtClean="0">
                <a:solidFill>
                  <a:srgbClr val="00B050"/>
                </a:solidFill>
                <a:latin typeface="Calibri" panose="020F0502020204030204" pitchFamily="34" charset="0"/>
                <a:cs typeface="Calibri" panose="020F0502020204030204" pitchFamily="34" charset="0"/>
                <a:sym typeface="+mn-ea"/>
              </a:rPr>
              <a:t>)</a:t>
            </a:r>
          </a:p>
          <a:p>
            <a:pPr marL="800100" lvl="1" indent="-342900" algn="l">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sym typeface="+mn-ea"/>
              </a:rPr>
              <a:t>11-25/0322, Access message for AMP, </a:t>
            </a:r>
            <a:r>
              <a:rPr lang="en-US" altLang="en-US" sz="1600" kern="0" dirty="0" err="1" smtClean="0">
                <a:solidFill>
                  <a:srgbClr val="00B050"/>
                </a:solidFill>
                <a:latin typeface="Calibri" panose="020F0502020204030204" pitchFamily="34" charset="0"/>
                <a:cs typeface="Calibri" panose="020F0502020204030204" pitchFamily="34" charset="0"/>
                <a:sym typeface="+mn-ea"/>
              </a:rPr>
              <a:t>Weijie</a:t>
            </a:r>
            <a:r>
              <a:rPr lang="en-US" altLang="en-US" sz="1600" kern="0" dirty="0" smtClean="0">
                <a:solidFill>
                  <a:srgbClr val="00B050"/>
                </a:solidFill>
                <a:latin typeface="Calibri" panose="020F0502020204030204" pitchFamily="34" charset="0"/>
                <a:cs typeface="Calibri" panose="020F0502020204030204" pitchFamily="34" charset="0"/>
                <a:sym typeface="+mn-ea"/>
              </a:rPr>
              <a:t> Xu (OPPO)</a:t>
            </a:r>
          </a:p>
          <a:p>
            <a:pPr marL="800100" lvl="1" indent="-342900" algn="l">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sym typeface="+mn-ea"/>
              </a:rPr>
              <a:t>11-25/0424, AMP information exchange, </a:t>
            </a:r>
            <a:r>
              <a:rPr lang="en-US" altLang="en-US" sz="1600" kern="0" dirty="0" err="1" smtClean="0">
                <a:solidFill>
                  <a:schemeClr val="tx1"/>
                </a:solidFill>
                <a:latin typeface="Calibri" panose="020F0502020204030204" pitchFamily="34" charset="0"/>
                <a:cs typeface="Calibri" panose="020F0502020204030204" pitchFamily="34" charset="0"/>
                <a:sym typeface="+mn-ea"/>
              </a:rPr>
              <a:t>Liwen</a:t>
            </a:r>
            <a:r>
              <a:rPr lang="en-US" altLang="en-US" sz="1600" kern="0" dirty="0" smtClean="0">
                <a:solidFill>
                  <a:schemeClr val="tx1"/>
                </a:solidFill>
                <a:latin typeface="Calibri" panose="020F0502020204030204" pitchFamily="34" charset="0"/>
                <a:cs typeface="Calibri" panose="020F0502020204030204" pitchFamily="34" charset="0"/>
                <a:sym typeface="+mn-ea"/>
              </a:rPr>
              <a:t> (NXP)</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l">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 (call for submissions)</a:t>
            </a:r>
            <a:endParaRPr lang="en-US" altLang="en-US" sz="1600" b="0" i="1" kern="0" dirty="0" smtClean="0">
              <a:solidFill>
                <a:schemeClr val="tx1"/>
              </a:solidFill>
              <a:highlight>
                <a:srgbClr val="FFFF00"/>
              </a:highlight>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Misc.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sym typeface="+mn-ea"/>
              </a:rPr>
              <a:t>WPT</a:t>
            </a:r>
          </a:p>
          <a:p>
            <a:pPr marL="800100" lvl="1" indent="-342900" algn="l">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1-25/0320, Follow-up on WPT: Protocol, Waveform and PPDU, Yinan Qi (OPPO)</a:t>
            </a:r>
          </a:p>
          <a:p>
            <a:pPr marL="800100" lvl="1" indent="-342900" algn="l">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11-25/0319, Correspondence between Energizers and AMP non-AP STAs, Yinan Qi (OPPO)</a:t>
            </a:r>
          </a:p>
          <a:p>
            <a:pPr marL="800100" lvl="1" indent="-342900" algn="l">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11-25/0318, AMP Energizer Control, Yinan Qi (OPPO)</a:t>
            </a:r>
          </a:p>
          <a:p>
            <a:pPr marL="800100" lvl="1" indent="-342900" algn="l">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11-25/0336r0, WPT Protocol and Signaling, Ian Bajaj (Huawei)</a:t>
            </a:r>
          </a:p>
          <a:p>
            <a:pPr marL="800100" lvl="1" indent="-342900" algn="l">
              <a:buFontTx/>
              <a:buChar char="•"/>
              <a:defRPr/>
            </a:pPr>
            <a:r>
              <a:rPr lang="en-US" altLang="en-US" sz="1600" i="1" kern="0" dirty="0" err="1" smtClean="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rPr>
              <a:t>Security</a:t>
            </a:r>
          </a:p>
          <a:p>
            <a:pPr marL="800100" lvl="1" indent="-342900" algn="l">
              <a:buFontTx/>
              <a:buChar char="•"/>
              <a:defRPr/>
            </a:pPr>
            <a:r>
              <a:rPr lang="en-US" altLang="en-US" sz="1600" i="1" kern="0" dirty="0" err="1" smtClean="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57200" lvl="1" indent="0" algn="just">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4038600" y="1372870"/>
            <a:ext cx="3585845" cy="500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P</a:t>
            </a:r>
            <a:r>
              <a:rPr lang="en-GB" altLang="en-US" sz="1800" u="sng" dirty="0" smtClean="0">
                <a:sym typeface="+mn-ea"/>
              </a:rPr>
              <a:t>M</a:t>
            </a:r>
            <a:r>
              <a:rPr lang="en-US" altLang="en-GB" sz="1800" u="sng" dirty="0" smtClean="0">
                <a:sym typeface="+mn-ea"/>
              </a:rPr>
              <a:t>2, Rm. 3</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endParaRPr>
          </a:p>
          <a:p>
            <a:pPr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endParaRPr>
          </a:p>
          <a:p>
            <a:pPr lvl="0" eaLnBrk="0" hangingPunct="0">
              <a:lnSpc>
                <a:spcPct val="100000"/>
              </a:lnSpc>
              <a:spcBef>
                <a:spcPts val="0"/>
              </a:spcBef>
              <a:defRPr/>
            </a:pPr>
            <a:r>
              <a:rPr lang="en-GB" altLang="en-US" sz="1800" dirty="0">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rPr>
              <a:t>Wednesday</a:t>
            </a:r>
            <a:r>
              <a:rPr lang="en-GB" altLang="en-US" sz="1800" u="sng" dirty="0" smtClean="0">
                <a:solidFill>
                  <a:schemeClr val="tx1"/>
                </a:solidFill>
              </a:rPr>
              <a:t> (</a:t>
            </a:r>
            <a:r>
              <a:rPr lang="en-US" altLang="en-GB" sz="1800" u="sng" dirty="0" smtClean="0">
                <a:solidFill>
                  <a:schemeClr val="tx1"/>
                </a:solidFill>
              </a:rPr>
              <a:t>A</a:t>
            </a:r>
            <a:r>
              <a:rPr lang="en-GB" altLang="en-US" sz="1800" u="sng" dirty="0" smtClean="0">
                <a:solidFill>
                  <a:schemeClr val="tx1"/>
                </a:solidFill>
              </a:rPr>
              <a:t>M</a:t>
            </a:r>
            <a:r>
              <a:rPr lang="en-US" altLang="en-GB" sz="1800" u="sng" dirty="0" smtClean="0">
                <a:solidFill>
                  <a:schemeClr val="tx1"/>
                </a:solidFill>
              </a:rPr>
              <a:t>1, </a:t>
            </a:r>
            <a:r>
              <a:rPr lang="en-US" altLang="en-GB" sz="1800" u="sng" dirty="0" smtClean="0">
                <a:sym typeface="+mn-ea"/>
              </a:rPr>
              <a:t>Rm. 3</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Wednesday</a:t>
            </a:r>
            <a:r>
              <a:rPr lang="en-GB" altLang="en-US" sz="1800" u="sng" dirty="0" smtClean="0">
                <a:solidFill>
                  <a:schemeClr val="tx1"/>
                </a:solidFill>
                <a:sym typeface="+mn-ea"/>
              </a:rPr>
              <a:t> (</a:t>
            </a:r>
            <a:r>
              <a:rPr lang="en-US" altLang="en-GB" sz="1800" u="sng" dirty="0" smtClean="0">
                <a:solidFill>
                  <a:schemeClr val="tx1"/>
                </a:solidFill>
                <a:sym typeface="+mn-ea"/>
              </a:rPr>
              <a:t>PM2, </a:t>
            </a:r>
            <a:r>
              <a:rPr lang="en-US" altLang="en-GB" sz="1800" u="sng" dirty="0" smtClean="0">
                <a:sym typeface="+mn-ea"/>
              </a:rPr>
              <a:t>Rm. 3</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
        <p:nvSpPr>
          <p:cNvPr id="7" name="Rectangle 3"/>
          <p:cNvSpPr txBox="1">
            <a:spLocks noChangeArrowheads="1"/>
          </p:cNvSpPr>
          <p:nvPr/>
        </p:nvSpPr>
        <p:spPr bwMode="auto">
          <a:xfrm>
            <a:off x="7846060" y="1372870"/>
            <a:ext cx="3938270" cy="442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Thursday</a:t>
            </a:r>
            <a:r>
              <a:rPr lang="en-GB" altLang="en-US" sz="1800" u="sng" dirty="0" smtClean="0">
                <a:sym typeface="+mn-ea"/>
              </a:rPr>
              <a:t> (</a:t>
            </a:r>
            <a:r>
              <a:rPr lang="en-US" altLang="en-GB" sz="1800" u="sng" dirty="0" smtClean="0">
                <a:sym typeface="+mn-ea"/>
              </a:rPr>
              <a:t>AM2, Rm. 3</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Recess</a:t>
            </a:r>
          </a:p>
          <a:p>
            <a:pPr lvl="0" eaLnBrk="0" hangingPunct="0">
              <a:lnSpc>
                <a:spcPct val="100000"/>
              </a:lnSpc>
              <a:spcBef>
                <a:spcPts val="0"/>
              </a:spcBef>
              <a:defRPr/>
            </a:pPr>
            <a:endParaRPr lang="en-US" altLang="en-GB" sz="1800" dirty="0" smtClean="0">
              <a:solidFill>
                <a:schemeClr val="tx1"/>
              </a:solidFill>
              <a:sym typeface="+mn-ea"/>
            </a:endParaRPr>
          </a:p>
          <a:p>
            <a:pPr marL="0" lvl="0" indent="0" eaLnBrk="0" hangingPunct="0">
              <a:spcBef>
                <a:spcPts val="0"/>
              </a:spcBef>
              <a:buNone/>
              <a:defRPr/>
            </a:pPr>
            <a:r>
              <a:rPr lang="en-GB" altLang="en-US" sz="1800" u="sng" dirty="0" smtClean="0">
                <a:solidFill>
                  <a:schemeClr val="tx1"/>
                </a:solidFill>
                <a:sym typeface="+mn-ea"/>
              </a:rPr>
              <a:t>Thursday (</a:t>
            </a:r>
            <a:r>
              <a:rPr lang="en-US" altLang="en-GB" sz="1800" u="sng" dirty="0" smtClean="0">
                <a:solidFill>
                  <a:schemeClr val="tx1"/>
                </a:solidFill>
                <a:sym typeface="+mn-ea"/>
              </a:rPr>
              <a:t>P</a:t>
            </a:r>
            <a:r>
              <a:rPr lang="en-GB" altLang="en-US" sz="1800" u="sng" dirty="0" smtClean="0">
                <a:solidFill>
                  <a:schemeClr val="tx1"/>
                </a:solidFill>
                <a:sym typeface="+mn-ea"/>
              </a:rPr>
              <a:t>M</a:t>
            </a:r>
            <a:r>
              <a:rPr lang="en-US" altLang="en-GB" sz="1800" u="sng" dirty="0" smtClean="0">
                <a:solidFill>
                  <a:schemeClr val="tx1"/>
                </a:solidFill>
                <a:sym typeface="+mn-ea"/>
              </a:rPr>
              <a:t>1</a:t>
            </a:r>
            <a:r>
              <a:rPr lang="en-GB" altLang="en-US" sz="1800" u="sng" dirty="0" smtClean="0">
                <a:solidFill>
                  <a:schemeClr val="tx1"/>
                </a:solidFill>
                <a:sym typeface="+mn-ea"/>
              </a:rPr>
              <a:t>, </a:t>
            </a:r>
            <a:r>
              <a:rPr lang="en-US" altLang="en-GB" sz="1800" u="sng" dirty="0" smtClean="0">
                <a:sym typeface="+mn-ea"/>
              </a:rPr>
              <a:t>Rm. 3</a:t>
            </a:r>
            <a:r>
              <a:rPr lang="en-GB" altLang="en-US" sz="1800" u="sng" dirty="0" smtClean="0">
                <a:solidFill>
                  <a:schemeClr val="tx1"/>
                </a:solidFill>
                <a:sym typeface="+mn-ea"/>
              </a:rPr>
              <a:t>)</a:t>
            </a:r>
            <a:endParaRPr lang="en-GB" altLang="en-US" sz="1800" u="sng" dirty="0" smtClean="0">
              <a:solidFill>
                <a:schemeClr val="tx1"/>
              </a:solidFill>
            </a:endParaRPr>
          </a:p>
          <a:p>
            <a:pPr eaLnBrk="0" hangingPunct="0">
              <a:spcBef>
                <a:spcPts val="0"/>
              </a:spcBef>
              <a:defRPr/>
            </a:pPr>
            <a:r>
              <a:rPr lang="en-US" altLang="en-GB" sz="1800" dirty="0" smtClean="0">
                <a:solidFill>
                  <a:schemeClr val="tx1"/>
                </a:solidFill>
                <a:sym typeface="+mn-ea"/>
              </a:rPr>
              <a:t>Regular items</a:t>
            </a:r>
          </a:p>
          <a:p>
            <a:pPr eaLnBrk="0" hangingPunct="0">
              <a:spcBef>
                <a:spcPts val="0"/>
              </a:spcBef>
              <a:defRPr/>
            </a:pPr>
            <a:r>
              <a:rPr lang="en-US" altLang="en-GB" sz="1800" dirty="0">
                <a:sym typeface="+mn-ea"/>
              </a:rPr>
              <a:t>SPs and Motions</a:t>
            </a:r>
          </a:p>
          <a:p>
            <a:pPr eaLnBrk="0" hangingPunct="0">
              <a:spcBef>
                <a:spcPts val="0"/>
              </a:spcBef>
              <a:defRPr/>
            </a:pPr>
            <a:r>
              <a:rPr lang="en-US" altLang="en-GB" sz="1800" dirty="0" smtClean="0">
                <a:solidFill>
                  <a:schemeClr val="tx1"/>
                </a:solidFill>
                <a:sym typeface="+mn-ea"/>
              </a:rPr>
              <a:t>Contribution discussion</a:t>
            </a:r>
          </a:p>
          <a:p>
            <a:pPr eaLnBrk="0" hangingPunct="0">
              <a:spcBef>
                <a:spcPts val="0"/>
              </a:spcBef>
              <a:defRPr/>
            </a:pPr>
            <a:r>
              <a:rPr lang="en-US" altLang="en-GB" sz="1800" dirty="0" smtClean="0">
                <a:solidFill>
                  <a:schemeClr val="tx1"/>
                </a:solidFill>
                <a:sym typeface="+mn-ea"/>
              </a:rPr>
              <a:t>Timeline Review/Update</a:t>
            </a:r>
          </a:p>
          <a:p>
            <a:pPr eaLnBrk="0" hangingPunct="0">
              <a:spcBef>
                <a:spcPts val="0"/>
              </a:spcBef>
              <a:defRPr/>
            </a:pPr>
            <a:r>
              <a:rPr lang="en-US" altLang="en-GB" sz="1800" dirty="0" smtClean="0">
                <a:solidFill>
                  <a:schemeClr val="tx1"/>
                </a:solidFill>
                <a:sym typeface="+mn-ea"/>
              </a:rPr>
              <a:t>Teleconference Plan</a:t>
            </a:r>
            <a:endParaRPr lang="en-US" altLang="en-GB" sz="1800" dirty="0" smtClean="0">
              <a:solidFill>
                <a:schemeClr val="tx1"/>
              </a:solidFill>
            </a:endParaRPr>
          </a:p>
          <a:p>
            <a:pPr lvl="0" eaLnBrk="0" hangingPunct="0">
              <a:spcBef>
                <a:spcPts val="0"/>
              </a:spcBef>
              <a:defRPr/>
            </a:pPr>
            <a:r>
              <a:rPr lang="en-US" altLang="en-GB" sz="1800" dirty="0" smtClean="0">
                <a:solidFill>
                  <a:schemeClr val="tx1"/>
                </a:solidFill>
                <a:sym typeface="+mn-ea"/>
              </a:rPr>
              <a:t>Adjourn</a:t>
            </a: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
        <p:nvSpPr>
          <p:cNvPr id="3" name="文本框 2"/>
          <p:cNvSpPr txBox="1"/>
          <p:nvPr/>
        </p:nvSpPr>
        <p:spPr>
          <a:xfrm>
            <a:off x="7315200" y="4874895"/>
            <a:ext cx="4803775" cy="1641475"/>
          </a:xfrm>
          <a:prstGeom prst="rect">
            <a:avLst/>
          </a:prstGeom>
          <a:noFill/>
        </p:spPr>
        <p:txBody>
          <a:bodyPr wrap="square" rtlCol="0" anchor="t">
            <a:spAutoFit/>
          </a:bodyPr>
          <a:lstStyle/>
          <a:p>
            <a:pPr lvl="0" eaLnBrk="0" hangingPunct="0">
              <a:lnSpc>
                <a:spcPct val="120000"/>
              </a:lnSpc>
              <a:spcBef>
                <a:spcPts val="0"/>
              </a:spcBef>
              <a:defRPr/>
            </a:pPr>
            <a:r>
              <a:rPr lang="en-US" altLang="en-GB" sz="1400" b="1" i="1" dirty="0" smtClean="0">
                <a:sym typeface="+mn-ea"/>
              </a:rPr>
              <a:t>Note, the “Regular items” include:</a:t>
            </a:r>
          </a:p>
          <a:p>
            <a:pPr marL="171450" lvl="0" indent="-171450" eaLnBrk="0" hangingPunct="0">
              <a:lnSpc>
                <a:spcPct val="120000"/>
              </a:lnSpc>
              <a:spcBef>
                <a:spcPts val="0"/>
              </a:spcBef>
              <a:buFont typeface="Arial" panose="020B0604020202020204" pitchFamily="34" charset="0"/>
              <a:buChar char="•"/>
              <a:defRPr/>
            </a:pPr>
            <a:r>
              <a:rPr lang="en-GB" altLang="en-US" sz="1400" b="1" i="1" dirty="0" smtClean="0">
                <a:sym typeface="+mn-ea"/>
              </a:rPr>
              <a:t>Call </a:t>
            </a:r>
            <a:r>
              <a:rPr lang="en-US" altLang="en-GB" sz="1400" b="1" i="1" dirty="0">
                <a:sym typeface="+mn-ea"/>
              </a:rPr>
              <a:t>meeting to order and remind the group to record </a:t>
            </a:r>
            <a:r>
              <a:rPr lang="en-US" altLang="en-GB" sz="1400" b="1" i="1" dirty="0" smtClean="0">
                <a:sym typeface="+mn-ea"/>
              </a:rPr>
              <a:t>attendance </a:t>
            </a:r>
            <a:r>
              <a:rPr lang="en-US" altLang="en-GB" sz="1400" b="1" i="1" dirty="0">
                <a:sym typeface="+mn-ea"/>
              </a:rPr>
              <a:t>on imat.ieee.org</a:t>
            </a:r>
            <a:endParaRPr lang="en-GB" altLang="en-US"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GB" altLang="en-US" sz="1400" b="1" i="1" dirty="0">
                <a:sym typeface="+mn-ea"/>
              </a:rPr>
              <a:t>IEEE-SA IPR policies </a:t>
            </a:r>
            <a:r>
              <a:rPr lang="en-US" altLang="en-GB" sz="1400" b="1" i="1" dirty="0">
                <a:sym typeface="+mn-ea"/>
              </a:rPr>
              <a:t>and meeting rules</a:t>
            </a:r>
            <a:endParaRPr lang="en-US" altLang="en-GB"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Approve meeting </a:t>
            </a:r>
            <a:r>
              <a:rPr lang="en-GB" altLang="en-US" sz="1400" b="1" i="1" dirty="0" smtClean="0">
                <a:sym typeface="+mn-ea"/>
              </a:rPr>
              <a:t>agenda</a:t>
            </a: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Ask for any other business for the meeting</a:t>
            </a:r>
          </a:p>
        </p:txBody>
      </p:sp>
      <p:sp>
        <p:nvSpPr>
          <p:cNvPr id="8" name="Rectangle 3"/>
          <p:cNvSpPr txBox="1">
            <a:spLocks noChangeArrowheads="1"/>
          </p:cNvSpPr>
          <p:nvPr/>
        </p:nvSpPr>
        <p:spPr bwMode="auto">
          <a:xfrm>
            <a:off x="533400" y="1372870"/>
            <a:ext cx="3263265" cy="502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00000"/>
              </a:lnSpc>
              <a:spcBef>
                <a:spcPts val="0"/>
              </a:spcBef>
              <a:buNone/>
              <a:defRPr/>
            </a:pPr>
            <a:r>
              <a:rPr lang="en-US" altLang="en-GB" sz="1800" u="sng" dirty="0" smtClean="0">
                <a:solidFill>
                  <a:schemeClr val="tx1"/>
                </a:solidFill>
              </a:rPr>
              <a:t>Monday</a:t>
            </a:r>
            <a:r>
              <a:rPr lang="en-GB" altLang="en-US" sz="1800" u="sng" dirty="0" smtClean="0">
                <a:solidFill>
                  <a:schemeClr val="tx1"/>
                </a:solidFill>
              </a:rPr>
              <a:t> (</a:t>
            </a:r>
            <a:r>
              <a:rPr lang="en-US" altLang="en-GB" sz="1800" u="sng" dirty="0" smtClean="0">
                <a:solidFill>
                  <a:schemeClr val="tx1"/>
                </a:solidFill>
              </a:rPr>
              <a:t>PM1, Rm. 3</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lvl="0" eaLnBrk="0" hangingPunct="0">
              <a:lnSpc>
                <a:spcPct val="100000"/>
              </a:lnSpc>
              <a:spcBef>
                <a:spcPts val="0"/>
              </a:spcBef>
              <a:defRPr/>
            </a:pPr>
            <a:r>
              <a:rPr lang="en-US" sz="1800" dirty="0" smtClean="0">
                <a:solidFill>
                  <a:schemeClr val="tx1"/>
                </a:solidFill>
              </a:rPr>
              <a:t>Approve TG minutes</a:t>
            </a:r>
          </a:p>
          <a:p>
            <a:pPr eaLnBrk="0" hangingPunct="0">
              <a:lnSpc>
                <a:spcPct val="100000"/>
              </a:lnSpc>
              <a:spcBef>
                <a:spcPts val="0"/>
              </a:spcBef>
              <a:defRPr/>
            </a:pPr>
            <a:r>
              <a:rPr lang="en-US" altLang="en-GB" sz="1800" dirty="0" smtClean="0">
                <a:solidFill>
                  <a:schemeClr val="tx1"/>
                </a:solidFill>
              </a:rPr>
              <a:t>FRD/SFD motion</a:t>
            </a: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Monday</a:t>
            </a:r>
            <a:r>
              <a:rPr lang="en-GB" altLang="en-US" sz="1800" u="sng" dirty="0" smtClean="0">
                <a:solidFill>
                  <a:schemeClr val="tx1"/>
                </a:solidFill>
                <a:sym typeface="+mn-ea"/>
              </a:rPr>
              <a:t> (</a:t>
            </a:r>
            <a:r>
              <a:rPr lang="en-US" altLang="en-GB" sz="1800" u="sng" dirty="0" smtClean="0">
                <a:sym typeface="+mn-ea"/>
              </a:rPr>
              <a:t>PM2, Rm. 3</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Tuesday</a:t>
            </a:r>
            <a:r>
              <a:rPr lang="en-GB" altLang="en-US" sz="1800" u="sng" dirty="0" smtClean="0">
                <a:solidFill>
                  <a:schemeClr val="tx1"/>
                </a:solidFill>
                <a:sym typeface="+mn-ea"/>
              </a:rPr>
              <a:t> (</a:t>
            </a:r>
            <a:r>
              <a:rPr lang="en-US" altLang="en-GB" sz="1800" u="sng" dirty="0" smtClean="0">
                <a:solidFill>
                  <a:schemeClr val="tx1"/>
                </a:solidFill>
                <a:sym typeface="+mn-ea"/>
              </a:rPr>
              <a:t>AM1, </a:t>
            </a:r>
            <a:r>
              <a:rPr lang="en-US" altLang="en-GB" sz="1800" u="sng" dirty="0" smtClean="0">
                <a:sym typeface="+mn-ea"/>
              </a:rPr>
              <a:t>Rm. 3</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err="1" smtClean="0"/>
              <a:t>TGbp</a:t>
            </a:r>
            <a:r>
              <a:rPr lang="en-US" altLang="zh-CN" sz="3200" kern="0" dirty="0" smtClean="0"/>
              <a:t> meeting slots during the week</a:t>
            </a:r>
            <a:endParaRPr lang="en-US" altLang="zh-CN" sz="3200" kern="0" dirty="0"/>
          </a:p>
        </p:txBody>
      </p:sp>
      <p:graphicFrame>
        <p:nvGraphicFramePr>
          <p:cNvPr id="9" name="表格 8"/>
          <p:cNvGraphicFramePr/>
          <p:nvPr>
            <p:custDataLst>
              <p:tags r:id="rId1"/>
            </p:custDataLst>
          </p:nvPr>
        </p:nvGraphicFramePr>
        <p:xfrm>
          <a:off x="826770" y="1981200"/>
          <a:ext cx="10448925" cy="3477260"/>
        </p:xfrm>
        <a:graphic>
          <a:graphicData uri="http://schemas.openxmlformats.org/drawingml/2006/table">
            <a:tbl>
              <a:tblPr firstRow="1" bandRow="1">
                <a:tableStyleId>{00A15C55-8517-42AA-B614-E9B94910E393}</a:tableStyleId>
              </a:tblPr>
              <a:tblGrid>
                <a:gridCol w="1998980">
                  <a:extLst>
                    <a:ext uri="{9D8B030D-6E8A-4147-A177-3AD203B41FA5}">
                      <a16:colId xmlns:a16="http://schemas.microsoft.com/office/drawing/2014/main" val="20000"/>
                    </a:ext>
                  </a:extLst>
                </a:gridCol>
                <a:gridCol w="1943100">
                  <a:extLst>
                    <a:ext uri="{9D8B030D-6E8A-4147-A177-3AD203B41FA5}">
                      <a16:colId xmlns:a16="http://schemas.microsoft.com/office/drawing/2014/main" val="20001"/>
                    </a:ext>
                  </a:extLst>
                </a:gridCol>
                <a:gridCol w="1363980">
                  <a:extLst>
                    <a:ext uri="{9D8B030D-6E8A-4147-A177-3AD203B41FA5}">
                      <a16:colId xmlns:a16="http://schemas.microsoft.com/office/drawing/2014/main" val="20002"/>
                    </a:ext>
                  </a:extLst>
                </a:gridCol>
                <a:gridCol w="1798955">
                  <a:extLst>
                    <a:ext uri="{9D8B030D-6E8A-4147-A177-3AD203B41FA5}">
                      <a16:colId xmlns:a16="http://schemas.microsoft.com/office/drawing/2014/main" val="20003"/>
                    </a:ext>
                  </a:extLst>
                </a:gridCol>
                <a:gridCol w="2193925">
                  <a:extLst>
                    <a:ext uri="{9D8B030D-6E8A-4147-A177-3AD203B41FA5}">
                      <a16:colId xmlns:a16="http://schemas.microsoft.com/office/drawing/2014/main" val="20004"/>
                    </a:ext>
                  </a:extLst>
                </a:gridCol>
                <a:gridCol w="1149985">
                  <a:extLst>
                    <a:ext uri="{9D8B030D-6E8A-4147-A177-3AD203B41FA5}">
                      <a16:colId xmlns:a16="http://schemas.microsoft.com/office/drawing/2014/main" val="20005"/>
                    </a:ext>
                  </a:extLst>
                </a:gridCol>
              </a:tblGrid>
              <a:tr h="424180">
                <a:tc>
                  <a:txBody>
                    <a:bodyPr/>
                    <a:lstStyle/>
                    <a:p>
                      <a:pPr>
                        <a:buNone/>
                      </a:pPr>
                      <a:endParaRPr lang="zh-CN" altLang="en-US" sz="1800"/>
                    </a:p>
                  </a:txBody>
                  <a:tcPr/>
                </a:tc>
                <a:tc>
                  <a:txBody>
                    <a:bodyPr/>
                    <a:lstStyle/>
                    <a:p>
                      <a:pPr algn="ctr">
                        <a:buNone/>
                      </a:pPr>
                      <a:r>
                        <a:rPr lang="en-US" altLang="zh-CN" sz="1800" dirty="0"/>
                        <a:t>Mon</a:t>
                      </a:r>
                    </a:p>
                  </a:txBody>
                  <a:tcPr anchor="ctr"/>
                </a:tc>
                <a:tc>
                  <a:txBody>
                    <a:bodyPr/>
                    <a:lstStyle/>
                    <a:p>
                      <a:pPr algn="ctr">
                        <a:buNone/>
                      </a:pPr>
                      <a:r>
                        <a:rPr lang="en-US" altLang="zh-CN" sz="1800"/>
                        <a:t>Tue</a:t>
                      </a:r>
                    </a:p>
                  </a:txBody>
                  <a:tcPr anchor="ctr"/>
                </a:tc>
                <a:tc>
                  <a:txBody>
                    <a:bodyPr/>
                    <a:lstStyle/>
                    <a:p>
                      <a:pPr algn="ctr">
                        <a:buNone/>
                      </a:pPr>
                      <a:r>
                        <a:rPr lang="en-US" altLang="zh-CN" sz="1800"/>
                        <a:t>Wed</a:t>
                      </a:r>
                    </a:p>
                  </a:txBody>
                  <a:tcPr anchor="ctr"/>
                </a:tc>
                <a:tc>
                  <a:txBody>
                    <a:bodyPr/>
                    <a:lstStyle/>
                    <a:p>
                      <a:pPr algn="ctr">
                        <a:buNone/>
                      </a:pPr>
                      <a:r>
                        <a:rPr lang="en-US" altLang="zh-CN" sz="1800"/>
                        <a:t>Thu</a:t>
                      </a:r>
                    </a:p>
                  </a:txBody>
                  <a:tcPr anchor="ctr"/>
                </a:tc>
                <a:tc>
                  <a:txBody>
                    <a:bodyPr/>
                    <a:lstStyle/>
                    <a:p>
                      <a:pPr algn="ctr">
                        <a:buNone/>
                      </a:pPr>
                      <a:r>
                        <a:rPr lang="en-US" altLang="zh-CN" sz="1800" dirty="0"/>
                        <a:t>Fri</a:t>
                      </a:r>
                    </a:p>
                  </a:txBody>
                  <a:tcPr anchor="ctr"/>
                </a:tc>
                <a:extLst>
                  <a:ext uri="{0D108BD9-81ED-4DB2-BD59-A6C34878D82A}">
                    <a16:rowId xmlns:a16="http://schemas.microsoft.com/office/drawing/2014/main" val="10000"/>
                  </a:ext>
                </a:extLst>
              </a:tr>
              <a:tr h="657225">
                <a:tc>
                  <a:txBody>
                    <a:bodyPr/>
                    <a:lstStyle/>
                    <a:p>
                      <a:pPr>
                        <a:buNone/>
                      </a:pPr>
                      <a:r>
                        <a:rPr lang="en-US" altLang="zh-CN" sz="1800"/>
                        <a:t>AM1 (8:00~10:00)</a:t>
                      </a:r>
                    </a:p>
                  </a:txBody>
                  <a:tcPr/>
                </a:tc>
                <a:tc>
                  <a:txBody>
                    <a:bodyPr/>
                    <a:lstStyle/>
                    <a:p>
                      <a:pPr algn="ctr">
                        <a:buNone/>
                      </a:pPr>
                      <a:endParaRPr lang="zh-CN" altLang="en-US" sz="1800" dirty="0">
                        <a:solidFill>
                          <a:schemeClr val="bg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(MAC)</a:t>
                      </a:r>
                      <a:endParaRPr lang="zh-CN" altLang="en-US" sz="1800"/>
                    </a:p>
                  </a:txBody>
                  <a:tcPr anchor="ctr"/>
                </a:tc>
                <a:tc>
                  <a:txBody>
                    <a:bodyPr/>
                    <a:lstStyle/>
                    <a:p>
                      <a:pPr algn="ctr">
                        <a:buNone/>
                      </a:pPr>
                      <a:endParaRPr lang="zh-CN" altLang="en-US" sz="1800" dirty="0"/>
                    </a:p>
                  </a:txBody>
                  <a:tcPr anchor="ctr"/>
                </a:tc>
                <a:tc>
                  <a:txBody>
                    <a:bodyPr/>
                    <a:lstStyle/>
                    <a:p>
                      <a:pPr algn="ctr">
                        <a:buNone/>
                      </a:pPr>
                      <a:r>
                        <a:rPr lang="en-US" altLang="zh-CN" sz="1800" dirty="0" smtClean="0">
                          <a:solidFill>
                            <a:schemeClr val="bg1">
                              <a:lumMod val="50000"/>
                            </a:schemeClr>
                          </a:solidFill>
                        </a:rPr>
                        <a:t>Closing Plenary</a:t>
                      </a:r>
                      <a:endParaRPr lang="zh-CN" altLang="en-US" sz="1800" dirty="0">
                        <a:solidFill>
                          <a:schemeClr val="bg1">
                            <a:lumMod val="50000"/>
                          </a:schemeClr>
                        </a:solidFill>
                      </a:endParaRPr>
                    </a:p>
                  </a:txBody>
                  <a:tcPr anchor="ctr"/>
                </a:tc>
                <a:extLst>
                  <a:ext uri="{0D108BD9-81ED-4DB2-BD59-A6C34878D82A}">
                    <a16:rowId xmlns:a16="http://schemas.microsoft.com/office/drawing/2014/main" val="10001"/>
                  </a:ext>
                </a:extLst>
              </a:tr>
              <a:tr h="656590">
                <a:tc>
                  <a:txBody>
                    <a:bodyPr/>
                    <a:lstStyle/>
                    <a:p>
                      <a:pPr>
                        <a:buNone/>
                      </a:pPr>
                      <a:r>
                        <a:rPr lang="en-US" altLang="zh-CN" sz="1800" dirty="0"/>
                        <a:t>AM2 (10:30~12:30)</a:t>
                      </a:r>
                    </a:p>
                  </a:txBody>
                  <a:tcPr/>
                </a:tc>
                <a:tc>
                  <a:txBody>
                    <a:bodyPr/>
                    <a:lstStyle/>
                    <a:p>
                      <a:pPr algn="ctr">
                        <a:buNone/>
                      </a:pPr>
                      <a:r>
                        <a:rPr lang="en-US" altLang="zh-CN" sz="1800" dirty="0" smtClean="0">
                          <a:solidFill>
                            <a:schemeClr val="bg1">
                              <a:lumMod val="50000"/>
                            </a:schemeClr>
                          </a:solidFill>
                          <a:sym typeface="+mn-ea"/>
                        </a:rPr>
                        <a:t>802.11 Opening Plenary</a:t>
                      </a:r>
                      <a:endParaRPr lang="en-US" altLang="zh-CN" sz="1800" dirty="0"/>
                    </a:p>
                  </a:txBody>
                  <a:tcPr anchor="ctr"/>
                </a:tc>
                <a:tc>
                  <a:txBody>
                    <a:bodyPr/>
                    <a:lstStyle/>
                    <a:p>
                      <a:pPr algn="ctr">
                        <a:buNone/>
                      </a:pPr>
                      <a:endParaRPr lang="en-US" altLang="zh-CN" sz="1800" dirty="0">
                        <a:sym typeface="+mn-ea"/>
                      </a:endParaRPr>
                    </a:p>
                  </a:txBody>
                  <a:tcPr anchor="ctr"/>
                </a:tc>
                <a:tc>
                  <a:txBody>
                    <a:bodyPr/>
                    <a:lstStyle/>
                    <a:p>
                      <a:pPr algn="ctr">
                        <a:buNone/>
                      </a:pPr>
                      <a:endParaRPr lang="en-US" altLang="zh-CN" sz="1800" dirty="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(WPT/MAC)</a:t>
                      </a: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2"/>
                  </a:ext>
                </a:extLst>
              </a:tr>
              <a:tr h="657225">
                <a:tc>
                  <a:txBody>
                    <a:bodyPr/>
                    <a:lstStyle/>
                    <a:p>
                      <a:pPr>
                        <a:buNone/>
                      </a:pPr>
                      <a:r>
                        <a:rPr lang="en-US" altLang="zh-CN" sz="1800" dirty="0"/>
                        <a:t>PM1 (13:30~15:30)</a:t>
                      </a:r>
                    </a:p>
                  </a:txBody>
                  <a:tcPr/>
                </a:tc>
                <a:tc>
                  <a:txBody>
                    <a:bodyPr/>
                    <a:lstStyle/>
                    <a:p>
                      <a:pPr algn="ctr">
                        <a:buNone/>
                      </a:pPr>
                      <a:r>
                        <a:rPr lang="en-US" altLang="zh-CN" sz="1800" dirty="0" err="1" smtClean="0">
                          <a:sym typeface="+mn-ea"/>
                        </a:rPr>
                        <a:t>TGbp</a:t>
                      </a:r>
                      <a:r>
                        <a:rPr lang="en-US" altLang="zh-CN" sz="1800" dirty="0" smtClean="0">
                          <a:sym typeface="+mn-ea"/>
                        </a:rPr>
                        <a:t> </a:t>
                      </a:r>
                      <a:endParaRPr lang="en-US" altLang="zh-CN" sz="1800" dirty="0" smtClean="0"/>
                    </a:p>
                    <a:p>
                      <a:pPr algn="ctr">
                        <a:buNone/>
                      </a:pPr>
                      <a:r>
                        <a:rPr lang="en-US" altLang="zh-CN" sz="1800" dirty="0" smtClean="0">
                          <a:sym typeface="+mn-ea"/>
                        </a:rPr>
                        <a:t>(Opening/PHY)</a:t>
                      </a:r>
                      <a:endParaRPr lang="zh-CN" altLang="en-US" sz="1800" dirty="0"/>
                    </a:p>
                  </a:txBody>
                  <a:tcPr anchor="ctr"/>
                </a:tc>
                <a:tc>
                  <a:txBody>
                    <a:bodyPr/>
                    <a:lstStyle/>
                    <a:p>
                      <a:pPr algn="ctr">
                        <a:buNone/>
                      </a:pPr>
                      <a:endParaRPr lang="zh-CN" altLang="en-US" sz="1800"/>
                    </a:p>
                  </a:txBody>
                  <a:tcPr anchor="ctr"/>
                </a:tc>
                <a:tc>
                  <a:txBody>
                    <a:bodyPr/>
                    <a:lstStyle/>
                    <a:p>
                      <a:pPr algn="ctr">
                        <a:buNone/>
                      </a:pPr>
                      <a:r>
                        <a:rPr lang="en-US" altLang="zh-CN" sz="1800" dirty="0" smtClean="0">
                          <a:solidFill>
                            <a:schemeClr val="bg1">
                              <a:lumMod val="50000"/>
                            </a:schemeClr>
                          </a:solidFill>
                        </a:rPr>
                        <a:t>Mid-week</a:t>
                      </a:r>
                      <a:r>
                        <a:rPr lang="en-US" altLang="zh-CN" sz="1800" baseline="0" dirty="0" smtClean="0">
                          <a:solidFill>
                            <a:schemeClr val="bg1">
                              <a:lumMod val="50000"/>
                            </a:schemeClr>
                          </a:solidFill>
                        </a:rPr>
                        <a:t> Plenary</a:t>
                      </a:r>
                      <a:endParaRPr lang="zh-CN" altLang="en-US" sz="1800" dirty="0">
                        <a:solidFill>
                          <a:schemeClr val="bg1">
                            <a:lumMod val="50000"/>
                          </a:schemeClr>
                        </a:solidFill>
                      </a:endParaRPr>
                    </a:p>
                  </a:txBody>
                  <a:tcPr anchor="ctr"/>
                </a:tc>
                <a:tc>
                  <a:txBody>
                    <a:bodyPr/>
                    <a:lstStyle/>
                    <a:p>
                      <a:pPr algn="ctr">
                        <a:buNone/>
                      </a:pPr>
                      <a:r>
                        <a:rPr lang="en-US" altLang="zh-CN" sz="1800" dirty="0" err="1" smtClean="0">
                          <a:sym typeface="+mn-ea"/>
                        </a:rPr>
                        <a:t>TGbp</a:t>
                      </a:r>
                      <a:r>
                        <a:rPr lang="en-US" altLang="zh-CN" sz="1800" dirty="0" smtClean="0">
                          <a:sym typeface="+mn-ea"/>
                        </a:rPr>
                        <a:t> (SP/Motions/Closing)</a:t>
                      </a: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3"/>
                  </a:ext>
                </a:extLst>
              </a:tr>
              <a:tr h="657225">
                <a:tc>
                  <a:txBody>
                    <a:bodyPr/>
                    <a:lstStyle/>
                    <a:p>
                      <a:pPr>
                        <a:buNone/>
                      </a:pPr>
                      <a:r>
                        <a:rPr lang="en-US" altLang="zh-CN" sz="1800"/>
                        <a:t>PM2 (16:00~18:00)</a:t>
                      </a:r>
                    </a:p>
                  </a:txBody>
                  <a:tcPr/>
                </a:tc>
                <a:tc>
                  <a:txBody>
                    <a:bodyPr/>
                    <a:lstStyle/>
                    <a:p>
                      <a:pPr algn="ctr">
                        <a:buNone/>
                      </a:pPr>
                      <a:r>
                        <a:rPr lang="en-US" altLang="zh-CN" sz="1800" dirty="0" err="1" smtClean="0">
                          <a:sym typeface="+mn-ea"/>
                        </a:rPr>
                        <a:t>TGbp</a:t>
                      </a:r>
                      <a:r>
                        <a:rPr lang="en-US" altLang="zh-CN" sz="1800" dirty="0" smtClean="0">
                          <a:sym typeface="+mn-ea"/>
                        </a:rPr>
                        <a:t> (PHY)</a:t>
                      </a:r>
                      <a:endParaRPr lang="zh-CN" altLang="en-US" sz="1800" dirty="0"/>
                    </a:p>
                    <a:p>
                      <a:pPr algn="ctr">
                        <a:buNone/>
                      </a:pPr>
                      <a:endParaRPr lang="en-US" altLang="zh-CN"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(PHY/MAC)</a:t>
                      </a:r>
                      <a:endParaRPr lang="zh-CN" altLang="en-US" sz="1800" dirty="0"/>
                    </a:p>
                  </a:txBody>
                  <a:tcPr anchor="ctr"/>
                </a:tc>
                <a:tc>
                  <a:txBody>
                    <a:bodyPr/>
                    <a:lstStyle/>
                    <a:p>
                      <a:pPr algn="ctr">
                        <a:buNone/>
                      </a:pPr>
                      <a:r>
                        <a:rPr lang="en-US" altLang="zh-CN" sz="1800" dirty="0" err="1" smtClean="0">
                          <a:sym typeface="+mn-ea"/>
                        </a:rPr>
                        <a:t>TGbp</a:t>
                      </a:r>
                      <a:r>
                        <a:rPr lang="en-US" altLang="zh-CN" sz="1800" dirty="0" smtClean="0">
                          <a:sym typeface="+mn-ea"/>
                        </a:rPr>
                        <a:t> (MAC)</a:t>
                      </a:r>
                      <a:endParaRPr lang="en-US" altLang="zh-CN" sz="1800" dirty="0">
                        <a:sym typeface="+mn-ea"/>
                      </a:endParaRPr>
                    </a:p>
                  </a:txBody>
                  <a:tcPr anchor="ctr"/>
                </a:tc>
                <a:tc>
                  <a:txBody>
                    <a:bodyPr/>
                    <a:lstStyle/>
                    <a:p>
                      <a:pPr algn="ctr">
                        <a:buNone/>
                      </a:pP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4"/>
                  </a:ext>
                </a:extLst>
              </a:tr>
              <a:tr h="424815">
                <a:tc>
                  <a:txBody>
                    <a:bodyPr/>
                    <a:lstStyle/>
                    <a:p>
                      <a:pPr>
                        <a:buNone/>
                      </a:pPr>
                      <a:r>
                        <a:rPr lang="en-US" altLang="zh-CN" sz="1800"/>
                        <a:t>EVE (19:30~21:30)</a:t>
                      </a:r>
                    </a:p>
                  </a:txBody>
                  <a:tcP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a:t>
            </a:r>
            <a:r>
              <a:rPr lang="en-US" sz="3200" kern="0" dirty="0" smtClean="0">
                <a:solidFill>
                  <a:srgbClr val="0000FF"/>
                </a:solidFill>
                <a:latin typeface="Arial Black" panose="020B0A04020102020204" pitchFamily="34" charset="0"/>
                <a:sym typeface="+mn-ea"/>
              </a:rPr>
              <a:t>Plenary Mar</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10</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Approve TG minutes</a:t>
            </a:r>
            <a:endParaRPr lang="en-GB" altLang="en-US" dirty="0" smtClean="0"/>
          </a:p>
          <a:p>
            <a:pPr eaLnBrk="0" hangingPunct="0">
              <a:defRPr/>
            </a:pPr>
            <a:r>
              <a:rPr lang="en-GB" altLang="en-US" dirty="0" smtClean="0"/>
              <a:t>SFD </a:t>
            </a:r>
            <a:r>
              <a:rPr lang="en-US" altLang="en-GB" dirty="0" smtClean="0"/>
              <a:t>(11-24/1613r5) motions</a:t>
            </a:r>
            <a:endParaRPr lang="en-GB" altLang="en-US" dirty="0" smtClean="0"/>
          </a:p>
          <a:p>
            <a:pPr eaLnBrk="0" hangingPunct="0">
              <a:defRPr/>
            </a:pPr>
            <a:r>
              <a:rPr lang="en-GB" altLang="en-US" dirty="0" smtClean="0"/>
              <a:t>Contribution discussion (</a:t>
            </a:r>
            <a:r>
              <a:rPr lang="en-US" altLang="en-GB" dirty="0" smtClean="0"/>
              <a:t>PHY</a:t>
            </a:r>
            <a:r>
              <a:rPr lang="en-GB" altLang="en-US" dirty="0" smtClean="0"/>
              <a:t>) [2</a:t>
            </a:r>
            <a:r>
              <a:rPr lang="en-US" altLang="en-GB" dirty="0" smtClean="0"/>
              <a:t>0</a:t>
            </a:r>
            <a:r>
              <a:rPr lang="en-GB" altLang="en-US" dirty="0" smtClean="0"/>
              <a:t> </a:t>
            </a:r>
            <a:r>
              <a:rPr lang="en-GB" altLang="en-US" dirty="0" err="1" smtClean="0"/>
              <a:t>mins</a:t>
            </a:r>
            <a:r>
              <a:rPr lang="en-GB" altLang="en-US" dirty="0" smtClean="0"/>
              <a:t> for each w/o prior request]</a:t>
            </a:r>
          </a:p>
          <a:p>
            <a:pPr lvl="1" algn="l" eaLnBrk="0" hangingPunct="0">
              <a:buClrTx/>
              <a:buSzTx/>
              <a:buFontTx/>
              <a:buChar char="–"/>
              <a:defRPr/>
            </a:pPr>
            <a:r>
              <a:rPr lang="en-US" altLang="en-GB" dirty="0" smtClean="0">
                <a:solidFill>
                  <a:srgbClr val="00B050"/>
                </a:solidFill>
                <a:sym typeface="+mn-ea"/>
              </a:rPr>
              <a:t>11-25/0265, Single Side Band Backscatter Modulcation, Nelson Costa (Haila)</a:t>
            </a:r>
          </a:p>
          <a:p>
            <a:pPr lvl="1" algn="l" eaLnBrk="0" hangingPunct="0">
              <a:buClrTx/>
              <a:buSzTx/>
              <a:buFontTx/>
              <a:buChar char="–"/>
              <a:defRPr/>
            </a:pPr>
            <a:r>
              <a:rPr lang="en-US" altLang="en-GB" dirty="0" smtClean="0">
                <a:solidFill>
                  <a:srgbClr val="00B050"/>
                </a:solidFill>
                <a:sym typeface="+mn-ea"/>
              </a:rPr>
              <a:t>11-25/0266, PSK Modulation for Long-Range Backscatter, Nelson Costa (Haila)</a:t>
            </a:r>
          </a:p>
          <a:p>
            <a:pPr lvl="1" algn="l" eaLnBrk="0" hangingPunct="0">
              <a:buClrTx/>
              <a:buSzTx/>
              <a:buFontTx/>
              <a:buChar char="–"/>
              <a:defRPr/>
            </a:pPr>
            <a:r>
              <a:rPr lang="en-US" altLang="en-GB" dirty="0" smtClean="0">
                <a:solidFill>
                  <a:srgbClr val="00B050"/>
                </a:solidFill>
                <a:sym typeface="+mn-ea"/>
              </a:rPr>
              <a:t>11-25/0305, AMP-Downlink-and-Backscattering-Carrier-Waveform, Rui Cao (NXP)</a:t>
            </a:r>
          </a:p>
          <a:p>
            <a:pPr lvl="1" algn="l" eaLnBrk="0" hangingPunct="0">
              <a:buClrTx/>
              <a:buSzTx/>
              <a:buFontTx/>
              <a:buChar char="–"/>
              <a:defRPr/>
            </a:pPr>
            <a:r>
              <a:rPr lang="en-US" altLang="en-GB" dirty="0" smtClean="0">
                <a:solidFill>
                  <a:srgbClr val="00B050"/>
                </a:solidFill>
                <a:sym typeface="+mn-ea"/>
              </a:rPr>
              <a:t>11-25/0306, AMP-Backscattering-PPDU-and-SYNC-design, Rui Cao (NXP)</a:t>
            </a:r>
            <a:endParaRPr lang="en-US" altLang="en-GB" b="0" dirty="0" smtClean="0">
              <a:solidFill>
                <a:srgbClr val="00B050"/>
              </a:solidFill>
            </a:endParaRPr>
          </a:p>
          <a:p>
            <a:pPr eaLnBrk="0" hangingPunct="0">
              <a:defRPr/>
            </a:pPr>
            <a:r>
              <a:rPr lang="en-GB" altLang="en-US" dirty="0" smtClean="0"/>
              <a:t>Any other business?</a:t>
            </a:r>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TGbp Meeting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meeting minutes for </a:t>
            </a:r>
            <a:r>
              <a:rPr lang="en-US" altLang="en-GB" sz="2400" dirty="0" smtClean="0">
                <a:sym typeface="+mn-ea"/>
              </a:rPr>
              <a:t>TGbp</a:t>
            </a:r>
            <a:r>
              <a:rPr lang="en-GB" altLang="en-US" sz="2400" dirty="0" smtClean="0">
                <a:sym typeface="+mn-ea"/>
              </a:rPr>
              <a:t> meetings during 802 </a:t>
            </a:r>
            <a:r>
              <a:rPr lang="en-US" altLang="en-GB" sz="2400" dirty="0" smtClean="0">
                <a:sym typeface="+mn-ea"/>
              </a:rPr>
              <a:t>Jan interim </a:t>
            </a:r>
            <a:r>
              <a:rPr lang="en-GB" altLang="en-US" sz="2400" dirty="0" smtClean="0">
                <a:sym typeface="+mn-ea"/>
              </a:rPr>
              <a:t>session </a:t>
            </a:r>
            <a:r>
              <a:rPr lang="en-US" altLang="en-GB" sz="2400" dirty="0" smtClean="0">
                <a:sym typeface="+mn-ea"/>
              </a:rPr>
              <a:t>and TGbp TCs before Mar 2025 plenary session </a:t>
            </a:r>
            <a:r>
              <a:rPr lang="en-GB" altLang="en-US" sz="2400" dirty="0" smtClean="0">
                <a:sym typeface="+mn-ea"/>
              </a:rPr>
              <a:t>as below:</a:t>
            </a:r>
            <a:endParaRPr lang="en-GB" altLang="en-US" sz="2400" dirty="0" smtClean="0"/>
          </a:p>
          <a:p>
            <a:pPr lvl="1" indent="-342900" eaLnBrk="0" hangingPunct="0">
              <a:buFontTx/>
              <a:buChar char="-"/>
              <a:defRPr/>
            </a:pPr>
            <a:r>
              <a:rPr lang="en-GB" altLang="en-US" sz="2400" dirty="0">
                <a:sym typeface="+mn-ea"/>
                <a:hlinkClick r:id="rId2"/>
              </a:rPr>
              <a:t>https://mentor.ieee.org/802.11/dcn/25/11-25-0146-00-00bp-2025-01-interim-meeting-minutes.docx</a:t>
            </a:r>
            <a:endParaRPr lang="en-GB" altLang="en-US" sz="2400" dirty="0">
              <a:sym typeface="+mn-ea"/>
            </a:endParaRPr>
          </a:p>
          <a:p>
            <a:pPr lvl="1" indent="-342900" eaLnBrk="0" hangingPunct="0">
              <a:buFontTx/>
              <a:buChar char="-"/>
              <a:defRPr/>
            </a:pPr>
            <a:r>
              <a:rPr lang="en-GB" altLang="en-US" sz="2400" dirty="0" smtClean="0">
                <a:sym typeface="+mn-ea"/>
                <a:hlinkClick r:id="rId3"/>
              </a:rPr>
              <a:t>https://mentor.ieee.org/802.11/dcn/25/11-25-0240-03-00bp-teleconference-minutes-february-march-2025.docx</a:t>
            </a: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Sebastian</a:t>
            </a:r>
            <a:r>
              <a:rPr lang="en-US" altLang="en-GB" sz="2400" dirty="0" smtClean="0"/>
              <a:t> Max</a:t>
            </a:r>
          </a:p>
          <a:p>
            <a:pPr marL="0" lvl="0" indent="0" eaLnBrk="0" hangingPunct="0">
              <a:buNone/>
              <a:defRPr/>
            </a:pPr>
            <a:r>
              <a:rPr lang="en-GB" altLang="en-US" sz="2400" dirty="0" smtClean="0">
                <a:sym typeface="+mn-ea"/>
              </a:rPr>
              <a:t>Seconded: </a:t>
            </a:r>
            <a:r>
              <a:rPr lang="en-GB" altLang="en-US" sz="2400" dirty="0" err="1" smtClean="0">
                <a:sym typeface="+mn-ea"/>
              </a:rPr>
              <a:t>Weijie</a:t>
            </a:r>
            <a:r>
              <a:rPr lang="en-GB" altLang="en-US" sz="2400" dirty="0" smtClean="0">
                <a:sym typeface="+mn-ea"/>
              </a:rPr>
              <a:t> Xu</a:t>
            </a:r>
            <a:endParaRPr lang="en-GB" altLang="en-US" sz="2400" dirty="0"/>
          </a:p>
          <a:p>
            <a:pPr marL="0" lvl="0" indent="0" eaLnBrk="0" hangingPunct="0">
              <a:buNone/>
              <a:defRPr/>
            </a:pPr>
            <a:r>
              <a:rPr lang="en-GB" altLang="en-US" sz="2400" dirty="0" smtClean="0">
                <a:sym typeface="+mn-ea"/>
              </a:rPr>
              <a:t>Result: Approved with unanimous consent</a:t>
            </a:r>
            <a:endParaRPr lang="en-GB"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SFD update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a:t>
            </a:r>
            <a:r>
              <a:rPr lang="en-US" altLang="en-GB" sz="2400" dirty="0" smtClean="0">
                <a:sym typeface="+mn-ea"/>
              </a:rPr>
              <a:t>updated 11bp SFD as included in</a:t>
            </a:r>
            <a:r>
              <a:rPr lang="en-GB" altLang="en-US" sz="2400" dirty="0" smtClean="0">
                <a:sym typeface="+mn-ea"/>
              </a:rPr>
              <a:t>:</a:t>
            </a:r>
            <a:endParaRPr lang="en-GB" altLang="en-US" sz="2400" dirty="0" smtClean="0"/>
          </a:p>
          <a:p>
            <a:pPr lvl="1" indent="-342900" eaLnBrk="0" hangingPunct="0">
              <a:buFontTx/>
              <a:buChar char="-"/>
              <a:defRPr/>
            </a:pPr>
            <a:r>
              <a:rPr lang="en-GB" altLang="en-US" sz="2400" dirty="0" smtClean="0">
                <a:sym typeface="+mn-ea"/>
                <a:hlinkClick r:id="rId2"/>
              </a:rPr>
              <a:t>https://mentor.ieee.org/802.11/dcn/24/11-24-1613-06-00bp-specification-framework-for-tgbp.docx</a:t>
            </a:r>
            <a:endParaRPr lang="en-GB" altLang="en-US" sz="2400" dirty="0">
              <a:sym typeface="+mn-ea"/>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Yinan Qi</a:t>
            </a:r>
            <a:endParaRPr lang="en-US" altLang="en-GB" sz="2400" dirty="0" smtClean="0"/>
          </a:p>
          <a:p>
            <a:pPr marL="0" lvl="0" indent="0" eaLnBrk="0" hangingPunct="0">
              <a:buNone/>
              <a:defRPr/>
            </a:pPr>
            <a:r>
              <a:rPr lang="en-GB" altLang="en-US" sz="2400" dirty="0" smtClean="0">
                <a:sym typeface="+mn-ea"/>
              </a:rPr>
              <a:t>Seconded: </a:t>
            </a:r>
            <a:r>
              <a:rPr lang="en-GB" altLang="en-US" dirty="0" smtClean="0">
                <a:sym typeface="+mn-ea"/>
              </a:rPr>
              <a:t>Solomon </a:t>
            </a:r>
            <a:r>
              <a:rPr lang="en-GB" altLang="en-US" dirty="0" err="1" smtClean="0">
                <a:sym typeface="+mn-ea"/>
              </a:rPr>
              <a:t>Trainin</a:t>
            </a:r>
            <a:endParaRPr lang="en-GB" altLang="en-US" sz="2400" dirty="0"/>
          </a:p>
          <a:p>
            <a:pPr marL="0" lvl="0" indent="0" eaLnBrk="0" hangingPunct="0">
              <a:buNone/>
              <a:defRPr/>
            </a:pPr>
            <a:r>
              <a:rPr lang="en-GB" altLang="en-US" sz="2400" dirty="0" smtClean="0">
                <a:sym typeface="+mn-ea"/>
              </a:rPr>
              <a:t>Result: </a:t>
            </a:r>
            <a:r>
              <a:rPr lang="en-GB" altLang="en-US" dirty="0" smtClean="0">
                <a:sym typeface="+mn-ea"/>
              </a:rPr>
              <a:t>Approved with unanimous consent</a:t>
            </a:r>
            <a:endParaRPr lang="en-GB"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Plenary Mar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sym typeface="+mn-ea"/>
              </a:rPr>
              <a:t>Mar 10</a:t>
            </a:r>
            <a:r>
              <a:rPr lang="en-US" altLang="en-US" sz="3600" kern="0" baseline="30000" dirty="0" smtClean="0">
                <a:latin typeface="Arial" panose="020B0604020202020204" pitchFamily="34" charset="0"/>
                <a:sym typeface="+mn-ea"/>
              </a:rPr>
              <a:t>th </a:t>
            </a:r>
            <a:r>
              <a:rPr lang="en-US" altLang="en-US" sz="3600" kern="0" dirty="0" smtClean="0">
                <a:latin typeface="Arial" panose="020B0604020202020204" pitchFamily="34" charset="0"/>
                <a:sym typeface="+mn-ea"/>
              </a:rPr>
              <a:t>PM2,  </a:t>
            </a:r>
            <a:r>
              <a:rPr lang="en-US" altLang="en-US" sz="3600" kern="0" noProof="0" dirty="0" smtClean="0">
                <a:ln>
                  <a:noFill/>
                </a:ln>
                <a:effectLst/>
                <a:uLnTx/>
                <a:uFillTx/>
                <a:latin typeface="Arial" panose="020B0604020202020204" pitchFamily="34" charset="0"/>
                <a:sym typeface="+mn-ea"/>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algn="l" eaLnBrk="0" hangingPunct="0">
              <a:buClrTx/>
              <a:buSzTx/>
              <a:buFontTx/>
              <a:defRPr/>
            </a:pPr>
            <a:r>
              <a:rPr lang="en-US" altLang="en-GB" sz="2400" dirty="0">
                <a:sym typeface="+mn-ea"/>
              </a:rPr>
              <a:t>Contribution discussion (PHY) [20 mins for each]</a:t>
            </a:r>
            <a:endParaRPr lang="en-US" altLang="en-GB" sz="2400" dirty="0"/>
          </a:p>
          <a:p>
            <a:pPr lvl="1" algn="l" eaLnBrk="0" hangingPunct="0">
              <a:buClrTx/>
              <a:buSzTx/>
              <a:buFontTx/>
              <a:buChar char="–"/>
              <a:defRPr/>
            </a:pPr>
            <a:r>
              <a:rPr lang="en-US" altLang="zh-CN" sz="2200" dirty="0" smtClean="0">
                <a:solidFill>
                  <a:srgbClr val="00B050"/>
                </a:solidFill>
                <a:sym typeface="+mn-ea"/>
              </a:rPr>
              <a:t>11-25/0307, UL Monostatic and  Bistatic Range Extension Considerations, Dror Regev (Huawei)</a:t>
            </a:r>
          </a:p>
          <a:p>
            <a:pPr lvl="1" algn="l" eaLnBrk="0" hangingPunct="0">
              <a:buClrTx/>
              <a:buSzTx/>
              <a:buFontTx/>
              <a:buChar char="–"/>
              <a:defRPr/>
            </a:pPr>
            <a:r>
              <a:rPr lang="en-US" altLang="zh-CN" sz="2200" dirty="0" smtClean="0">
                <a:solidFill>
                  <a:srgbClr val="00B050"/>
                </a:solidFill>
                <a:sym typeface="+mn-ea"/>
              </a:rPr>
              <a:t>11-25/0321, Follow-up on Sync field for AMP PPDU, Ke Wang (OPPO)</a:t>
            </a:r>
          </a:p>
          <a:p>
            <a:pPr lvl="1" algn="l" eaLnBrk="0" hangingPunct="0">
              <a:buClrTx/>
              <a:buSzTx/>
              <a:buFontTx/>
              <a:buChar char="–"/>
              <a:defRPr/>
            </a:pPr>
            <a:r>
              <a:rPr lang="en-US" altLang="zh-CN" sz="2200" dirty="0" smtClean="0">
                <a:solidFill>
                  <a:srgbClr val="00B050"/>
                </a:solidFill>
                <a:sym typeface="+mn-ea"/>
              </a:rPr>
              <a:t>11-25/0317, AMP UL Transmission, Yinan Qi (OPPO)</a:t>
            </a:r>
          </a:p>
          <a:p>
            <a:pPr lvl="1" algn="l" eaLnBrk="0" hangingPunct="0">
              <a:buClrTx/>
              <a:buSzTx/>
              <a:buFontTx/>
              <a:buChar char="–"/>
              <a:defRPr/>
            </a:pPr>
            <a:r>
              <a:rPr lang="en-US" altLang="zh-CN" sz="2200" dirty="0" smtClean="0">
                <a:solidFill>
                  <a:srgbClr val="00B050"/>
                </a:solidFill>
                <a:sym typeface="+mn-ea"/>
              </a:rPr>
              <a:t>11-25/0324, Challenges in Downlink Bandwidth Control in 1 Mb/s PPDU, Steve Shellhammer (Qualcomm)</a:t>
            </a:r>
          </a:p>
          <a:p>
            <a:pPr lvl="1" algn="l" eaLnBrk="0" hangingPunct="0">
              <a:buClrTx/>
              <a:buSzTx/>
              <a:buFontTx/>
              <a:buChar char="–"/>
              <a:defRPr/>
            </a:pPr>
            <a:r>
              <a:rPr lang="en-US" altLang="en-GB" sz="2200" dirty="0">
                <a:solidFill>
                  <a:srgbClr val="00B050"/>
                </a:solidFill>
                <a:sym typeface="+mn-ea"/>
              </a:rPr>
              <a:t>11-25/0325, AMP Downlink Bandwidth Control using OFDM Spreading Waveform, Steve Shellhammer (Qualcomm)</a:t>
            </a:r>
            <a:endParaRPr lang="en-US" altLang="zh-CN" sz="2200" dirty="0" smtClean="0">
              <a:solidFill>
                <a:srgbClr val="00B050"/>
              </a:solidFill>
              <a:sym typeface="+mn-ea"/>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Plenary Mar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sym typeface="+mn-ea"/>
              </a:rPr>
              <a:t>Mar 11</a:t>
            </a:r>
            <a:r>
              <a:rPr lang="en-US" altLang="en-US" sz="3600" kern="0" baseline="30000" dirty="0" smtClean="0">
                <a:latin typeface="Arial" panose="020B0604020202020204" pitchFamily="34" charset="0"/>
                <a:sym typeface="+mn-ea"/>
              </a:rPr>
              <a:t>th</a:t>
            </a:r>
            <a:r>
              <a:rPr lang="en-US" altLang="en-US" sz="3600" kern="0" baseline="30000" dirty="0" smtClean="0">
                <a:latin typeface="Arial" panose="020B0604020202020204" pitchFamily="34" charset="0"/>
              </a:rPr>
              <a:t>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sz="2400" dirty="0" smtClean="0">
                <a:sym typeface="+mn-ea"/>
              </a:rPr>
              <a:t>Contribution discussion (</a:t>
            </a:r>
            <a:r>
              <a:rPr lang="en-US" altLang="en-GB" sz="2400" dirty="0" smtClean="0">
                <a:sym typeface="+mn-ea"/>
              </a:rPr>
              <a:t>PHY</a:t>
            </a:r>
            <a:r>
              <a:rPr lang="en-GB" altLang="en-US" dirty="0" smtClean="0">
                <a:sym typeface="+mn-ea"/>
              </a:rPr>
              <a:t>) </a:t>
            </a:r>
            <a:r>
              <a:rPr lang="en-GB" altLang="en-US" dirty="0">
                <a:effectLst>
                  <a:outerShdw blurRad="38100" dist="38100" dir="2700000" algn="tl">
                    <a:srgbClr val="000000">
                      <a:alpha val="43137"/>
                    </a:srgbClr>
                  </a:outerShdw>
                </a:effectLst>
                <a:sym typeface="+mn-ea"/>
              </a:rPr>
              <a:t>[</a:t>
            </a:r>
            <a:r>
              <a:rPr lang="en-GB" altLang="en-US" dirty="0" smtClean="0">
                <a:effectLst>
                  <a:outerShdw blurRad="38100" dist="38100" dir="2700000" algn="tl">
                    <a:srgbClr val="000000">
                      <a:alpha val="43137"/>
                    </a:srgbClr>
                  </a:outerShdw>
                </a:effectLst>
                <a:sym typeface="+mn-ea"/>
              </a:rPr>
              <a:t>20 </a:t>
            </a:r>
            <a:r>
              <a:rPr lang="en-GB" altLang="en-US" dirty="0" err="1">
                <a:effectLst>
                  <a:outerShdw blurRad="38100" dist="38100" dir="2700000" algn="tl">
                    <a:srgbClr val="000000">
                      <a:alpha val="43137"/>
                    </a:srgbClr>
                  </a:outerShdw>
                </a:effectLst>
                <a:sym typeface="+mn-ea"/>
              </a:rPr>
              <a:t>mins</a:t>
            </a:r>
            <a:r>
              <a:rPr lang="en-GB" altLang="en-US" dirty="0">
                <a:effectLst>
                  <a:outerShdw blurRad="38100" dist="38100" dir="2700000" algn="tl">
                    <a:srgbClr val="000000">
                      <a:alpha val="43137"/>
                    </a:srgbClr>
                  </a:outerShdw>
                </a:effectLst>
                <a:sym typeface="+mn-ea"/>
              </a:rPr>
              <a:t> </a:t>
            </a:r>
            <a:r>
              <a:rPr lang="en-GB" altLang="en-US" dirty="0">
                <a:sym typeface="+mn-ea"/>
              </a:rPr>
              <a:t>for each]</a:t>
            </a:r>
            <a:endParaRPr lang="en-GB" altLang="en-US" sz="2400" dirty="0" smtClean="0"/>
          </a:p>
          <a:p>
            <a:pPr lvl="1" algn="l" eaLnBrk="0" hangingPunct="0">
              <a:buClrTx/>
              <a:buSzTx/>
              <a:buFontTx/>
              <a:buChar char="–"/>
              <a:defRPr/>
            </a:pPr>
            <a:r>
              <a:rPr lang="en-US" altLang="zh-CN" sz="2300" dirty="0" smtClean="0">
                <a:solidFill>
                  <a:srgbClr val="00B050"/>
                </a:solidFill>
                <a:sym typeface="+mn-ea"/>
              </a:rPr>
              <a:t>11-25/0316, Follow-up on AMP PPDU Design, Yinan Qi (OPPO)</a:t>
            </a:r>
          </a:p>
          <a:p>
            <a:pPr lvl="1" algn="l" eaLnBrk="0" hangingPunct="0">
              <a:buClrTx/>
              <a:buSzTx/>
              <a:buFontTx/>
              <a:buChar char="–"/>
              <a:defRPr/>
            </a:pPr>
            <a:r>
              <a:rPr lang="en-US" altLang="en-GB" sz="2300" dirty="0">
                <a:solidFill>
                  <a:srgbClr val="00B050"/>
                </a:solidFill>
                <a:sym typeface="+mn-ea"/>
              </a:rPr>
              <a:t>11-25/0315, Further discussion on downlink sync field design, Bin Qian (Huawei)</a:t>
            </a:r>
          </a:p>
          <a:p>
            <a:pPr lvl="1" algn="l" eaLnBrk="0" hangingPunct="0">
              <a:buClrTx/>
              <a:buSzTx/>
              <a:buFontTx/>
              <a:buChar char="–"/>
              <a:defRPr/>
            </a:pPr>
            <a:r>
              <a:rPr lang="en-US" altLang="en-GB" sz="2300" dirty="0">
                <a:solidFill>
                  <a:srgbClr val="00B050"/>
                </a:solidFill>
                <a:sym typeface="+mn-ea"/>
              </a:rPr>
              <a:t>11-25/0338r0, AMP Data Communication in Sub-1 GHz, Panpan Li (Huawei)</a:t>
            </a:r>
          </a:p>
          <a:p>
            <a:pPr lvl="1" algn="l" eaLnBrk="0" hangingPunct="0">
              <a:buClrTx/>
              <a:buSzTx/>
              <a:buFontTx/>
              <a:buChar char="–"/>
              <a:defRPr/>
            </a:pPr>
            <a:r>
              <a:rPr lang="en-US" altLang="en-GB" sz="2300" dirty="0">
                <a:solidFill>
                  <a:srgbClr val="00B050"/>
                </a:solidFill>
                <a:sym typeface="+mn-ea"/>
              </a:rPr>
              <a:t>11-25/0339r0, AMP DL OOK Generation, Panpan Li (Huawei)</a:t>
            </a:r>
          </a:p>
          <a:p>
            <a:pPr lvl="1" algn="l" eaLnBrk="0" hangingPunct="0">
              <a:buClrTx/>
              <a:buSzTx/>
              <a:buFontTx/>
              <a:buChar char="–"/>
              <a:defRPr/>
            </a:pPr>
            <a:r>
              <a:rPr lang="en-US" altLang="en-GB" sz="2300" dirty="0">
                <a:solidFill>
                  <a:srgbClr val="00B050"/>
                </a:solidFill>
                <a:sym typeface="+mn-ea"/>
              </a:rPr>
              <a:t>11-25/0369r0, Signal Design for Wideband Multi-Carrier OOK, Leif Wilhelmsson (Ericsson)</a:t>
            </a: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Plenary Mar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sym typeface="+mn-ea"/>
              </a:rPr>
              <a:t>Mar 11</a:t>
            </a:r>
            <a:r>
              <a:rPr lang="en-US" altLang="en-US" sz="3600" kern="0" baseline="30000" dirty="0" smtClean="0">
                <a:latin typeface="Arial" panose="020B0604020202020204" pitchFamily="34" charset="0"/>
                <a:sym typeface="+mn-ea"/>
              </a:rPr>
              <a:t>th</a:t>
            </a:r>
            <a:r>
              <a:rPr lang="en-US" altLang="en-US" sz="3600" kern="0" baseline="30000" dirty="0" smtClean="0">
                <a:latin typeface="Arial" panose="020B0604020202020204" pitchFamily="34" charset="0"/>
              </a:rPr>
              <a:t>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835660" y="1994535"/>
            <a:ext cx="10544175" cy="4330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sz="2400" dirty="0" smtClean="0">
                <a:sym typeface="+mn-ea"/>
              </a:rPr>
              <a:t>Contribution discussion (</a:t>
            </a:r>
            <a:r>
              <a:rPr lang="en-US" altLang="en-GB" sz="2400" dirty="0" smtClean="0">
                <a:sym typeface="+mn-ea"/>
              </a:rPr>
              <a:t>PHY/MAC</a:t>
            </a:r>
            <a:r>
              <a:rPr lang="en-GB" altLang="en-US" dirty="0" smtClean="0">
                <a:sym typeface="+mn-ea"/>
              </a:rPr>
              <a:t>)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each]</a:t>
            </a:r>
            <a:r>
              <a:rPr lang="en-US" altLang="zh-CN" sz="2200" dirty="0">
                <a:sym typeface="+mn-ea"/>
              </a:rPr>
              <a:t> </a:t>
            </a:r>
            <a:endParaRPr lang="en-US" altLang="zh-CN" sz="2200" dirty="0">
              <a:solidFill>
                <a:schemeClr val="tx1"/>
              </a:solidFill>
              <a:sym typeface="+mn-ea"/>
            </a:endParaRPr>
          </a:p>
          <a:p>
            <a:pPr lvl="1" algn="l" eaLnBrk="0" hangingPunct="0">
              <a:buClrTx/>
              <a:buSzTx/>
              <a:buFontTx/>
              <a:buChar char="–"/>
              <a:defRPr/>
            </a:pPr>
            <a:r>
              <a:rPr lang="en-US" altLang="zh-CN" sz="2200" dirty="0">
                <a:solidFill>
                  <a:srgbClr val="00B050"/>
                </a:solidFill>
                <a:sym typeface="+mn-ea"/>
              </a:rPr>
              <a:t>11-25/0400r0, Sync field design considerations, You-Wei Chen (MediaTek)</a:t>
            </a:r>
          </a:p>
          <a:p>
            <a:pPr lvl="1" eaLnBrk="0" hangingPunct="0">
              <a:defRPr/>
            </a:pPr>
            <a:r>
              <a:rPr lang="en-US" altLang="en-US" sz="2200" dirty="0">
                <a:solidFill>
                  <a:srgbClr val="00B050"/>
                </a:solidFill>
                <a:sym typeface="+mn-ea"/>
              </a:rPr>
              <a:t>11-25/0440, Follow-up on AMP DL OOK generation, </a:t>
            </a:r>
            <a:r>
              <a:rPr lang="en-US" altLang="en-US" sz="2200" dirty="0" err="1">
                <a:solidFill>
                  <a:srgbClr val="00B050"/>
                </a:solidFill>
                <a:sym typeface="+mn-ea"/>
              </a:rPr>
              <a:t>Ke</a:t>
            </a:r>
            <a:r>
              <a:rPr lang="en-US" altLang="en-US" sz="2200" dirty="0">
                <a:solidFill>
                  <a:srgbClr val="00B050"/>
                </a:solidFill>
                <a:sym typeface="+mn-ea"/>
              </a:rPr>
              <a:t> Wang (</a:t>
            </a:r>
            <a:r>
              <a:rPr lang="en-US" altLang="en-US" sz="2200" dirty="0" smtClean="0">
                <a:solidFill>
                  <a:srgbClr val="00B050"/>
                </a:solidFill>
                <a:sym typeface="+mn-ea"/>
              </a:rPr>
              <a:t>OPPO) </a:t>
            </a:r>
            <a:endParaRPr lang="en-US" altLang="en-US" sz="2200" dirty="0">
              <a:solidFill>
                <a:srgbClr val="00B050"/>
              </a:solidFill>
              <a:sym typeface="+mn-ea"/>
            </a:endParaRPr>
          </a:p>
          <a:p>
            <a:pPr lvl="1" eaLnBrk="0" hangingPunct="0">
              <a:defRPr/>
            </a:pPr>
            <a:r>
              <a:rPr lang="en-US" altLang="zh-CN" sz="2200" dirty="0" smtClean="0">
                <a:solidFill>
                  <a:srgbClr val="00B050"/>
                </a:solidFill>
                <a:sym typeface="+mn-ea"/>
              </a:rPr>
              <a:t>11-25/0096</a:t>
            </a:r>
            <a:r>
              <a:rPr lang="en-US" altLang="zh-CN" sz="2200" dirty="0">
                <a:solidFill>
                  <a:srgbClr val="00B050"/>
                </a:solidFill>
                <a:sym typeface="+mn-ea"/>
              </a:rPr>
              <a:t>, Active AMP STA polling procedure, Liwen Chu (NXP)</a:t>
            </a:r>
          </a:p>
          <a:p>
            <a:pPr lvl="1" algn="l" eaLnBrk="0" hangingPunct="0">
              <a:buClrTx/>
              <a:buSzTx/>
              <a:buFontTx/>
              <a:buChar char="–"/>
              <a:defRPr/>
            </a:pPr>
            <a:r>
              <a:rPr lang="en-US" altLang="zh-CN" sz="2200" dirty="0">
                <a:solidFill>
                  <a:srgbClr val="00B050"/>
                </a:solidFill>
                <a:sym typeface="+mn-ea"/>
              </a:rPr>
              <a:t>11-25/0264, Long-Range Backscatter Protection Mechanisms, </a:t>
            </a:r>
            <a:r>
              <a:rPr lang="en-US" altLang="zh-CN" sz="2200" dirty="0" smtClean="0">
                <a:solidFill>
                  <a:srgbClr val="00B050"/>
                </a:solidFill>
                <a:sym typeface="+mn-ea"/>
              </a:rPr>
              <a:t>Kamran </a:t>
            </a:r>
            <a:r>
              <a:rPr lang="en-US" altLang="zh-CN" sz="2200" dirty="0" err="1" smtClean="0">
                <a:solidFill>
                  <a:srgbClr val="00B050"/>
                </a:solidFill>
                <a:sym typeface="+mn-ea"/>
              </a:rPr>
              <a:t>Nishat</a:t>
            </a:r>
            <a:r>
              <a:rPr lang="en-US" altLang="zh-CN" sz="2200" dirty="0" smtClean="0">
                <a:solidFill>
                  <a:srgbClr val="00B050"/>
                </a:solidFill>
                <a:sym typeface="+mn-ea"/>
              </a:rPr>
              <a:t> (</a:t>
            </a:r>
            <a:r>
              <a:rPr lang="en-US" altLang="zh-CN" sz="2200" dirty="0" err="1" smtClean="0">
                <a:solidFill>
                  <a:srgbClr val="00B050"/>
                </a:solidFill>
                <a:sym typeface="+mn-ea"/>
              </a:rPr>
              <a:t>Haila</a:t>
            </a:r>
            <a:r>
              <a:rPr lang="en-US" altLang="zh-CN" sz="2200" dirty="0">
                <a:solidFill>
                  <a:srgbClr val="00B050"/>
                </a:solidFill>
                <a:sym typeface="+mn-ea"/>
              </a:rPr>
              <a:t>)</a:t>
            </a:r>
            <a:endParaRPr lang="en-US" altLang="zh-CN" sz="2200" b="0" dirty="0">
              <a:solidFill>
                <a:srgbClr val="00B050"/>
              </a:solidFill>
            </a:endParaRPr>
          </a:p>
          <a:p>
            <a:pPr lvl="1" algn="l" eaLnBrk="0" hangingPunct="0">
              <a:buClrTx/>
              <a:buSzTx/>
              <a:buFontTx/>
              <a:buChar char="–"/>
              <a:defRPr/>
            </a:pPr>
            <a:r>
              <a:rPr lang="en-US" altLang="zh-CN" sz="2200" dirty="0">
                <a:solidFill>
                  <a:srgbClr val="00B050"/>
                </a:solidFill>
                <a:sym typeface="+mn-ea"/>
              </a:rPr>
              <a:t>11-25/0268, Long-Range Backscatter Device Capabilities, Nelson Costa (Haila)</a:t>
            </a: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Plenary Mar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sym typeface="+mn-ea"/>
              </a:rPr>
              <a:t>Mar 12</a:t>
            </a:r>
            <a:r>
              <a:rPr lang="en-US" altLang="en-US" sz="3600" kern="0" baseline="30000" dirty="0" smtClean="0">
                <a:latin typeface="Arial" panose="020B0604020202020204" pitchFamily="34" charset="0"/>
                <a:sym typeface="+mn-ea"/>
              </a:rPr>
              <a:t>th</a:t>
            </a:r>
            <a:r>
              <a:rPr lang="en-US" altLang="en-US" sz="3600" kern="0" baseline="30000" dirty="0" smtClean="0">
                <a:latin typeface="Arial" panose="020B0604020202020204" pitchFamily="34" charset="0"/>
              </a:rPr>
              <a:t>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0" y="1878262"/>
            <a:ext cx="10567526" cy="4522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(MAC)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a:t>
            </a:r>
            <a:endParaRPr lang="en-US" altLang="en-GB" dirty="0"/>
          </a:p>
          <a:p>
            <a:pPr lvl="1" algn="l" eaLnBrk="0" hangingPunct="0">
              <a:buClrTx/>
              <a:buSzTx/>
              <a:buFontTx/>
              <a:buChar char="–"/>
              <a:defRPr/>
            </a:pPr>
            <a:r>
              <a:rPr lang="en-US" altLang="en-GB" dirty="0" smtClean="0">
                <a:solidFill>
                  <a:srgbClr val="00B050"/>
                </a:solidFill>
                <a:sym typeface="+mn-ea"/>
              </a:rPr>
              <a:t>11-25/0292</a:t>
            </a:r>
            <a:r>
              <a:rPr lang="en-US" altLang="en-GB" dirty="0">
                <a:solidFill>
                  <a:srgbClr val="00B050"/>
                </a:solidFill>
                <a:sym typeface="+mn-ea"/>
              </a:rPr>
              <a:t>, Review EPC Gen2 for Long-Range Backscatter, </a:t>
            </a:r>
            <a:r>
              <a:rPr lang="en-US" altLang="en-GB" dirty="0" smtClean="0">
                <a:solidFill>
                  <a:srgbClr val="00B050"/>
                </a:solidFill>
                <a:sym typeface="+mn-ea"/>
              </a:rPr>
              <a:t>Kamran </a:t>
            </a:r>
            <a:r>
              <a:rPr lang="en-US" altLang="en-GB" dirty="0" err="1" smtClean="0">
                <a:solidFill>
                  <a:srgbClr val="00B050"/>
                </a:solidFill>
                <a:sym typeface="+mn-ea"/>
              </a:rPr>
              <a:t>Nishat</a:t>
            </a:r>
            <a:r>
              <a:rPr lang="en-US" altLang="en-GB" dirty="0" smtClean="0">
                <a:solidFill>
                  <a:srgbClr val="00B050"/>
                </a:solidFill>
                <a:sym typeface="+mn-ea"/>
              </a:rPr>
              <a:t> </a:t>
            </a:r>
            <a:r>
              <a:rPr lang="en-US" altLang="en-GB" dirty="0">
                <a:solidFill>
                  <a:srgbClr val="00B050"/>
                </a:solidFill>
                <a:sym typeface="+mn-ea"/>
              </a:rPr>
              <a:t>(Haila)</a:t>
            </a:r>
          </a:p>
          <a:p>
            <a:pPr lvl="1" eaLnBrk="0" hangingPunct="0">
              <a:defRPr/>
            </a:pPr>
            <a:r>
              <a:rPr lang="en-US" altLang="zh-CN" dirty="0">
                <a:solidFill>
                  <a:srgbClr val="00B050"/>
                </a:solidFill>
                <a:sym typeface="+mn-ea"/>
              </a:rPr>
              <a:t>11-25/0263, Provisioning Protocol for long range AMP </a:t>
            </a:r>
            <a:r>
              <a:rPr lang="en-US" altLang="zh-CN" dirty="0" err="1">
                <a:solidFill>
                  <a:srgbClr val="00B050"/>
                </a:solidFill>
                <a:sym typeface="+mn-ea"/>
              </a:rPr>
              <a:t>IoT</a:t>
            </a:r>
            <a:r>
              <a:rPr lang="en-US" altLang="zh-CN" dirty="0">
                <a:solidFill>
                  <a:srgbClr val="00B050"/>
                </a:solidFill>
                <a:sym typeface="+mn-ea"/>
              </a:rPr>
              <a:t> devices, Guy-Armand </a:t>
            </a:r>
            <a:r>
              <a:rPr lang="en-US" altLang="zh-CN" dirty="0" err="1">
                <a:solidFill>
                  <a:srgbClr val="00B050"/>
                </a:solidFill>
                <a:sym typeface="+mn-ea"/>
              </a:rPr>
              <a:t>Kamendje</a:t>
            </a:r>
            <a:r>
              <a:rPr lang="en-US" altLang="zh-CN" dirty="0">
                <a:solidFill>
                  <a:srgbClr val="00B050"/>
                </a:solidFill>
                <a:sym typeface="+mn-ea"/>
              </a:rPr>
              <a:t> (</a:t>
            </a:r>
            <a:r>
              <a:rPr lang="en-US" altLang="zh-CN" dirty="0" err="1">
                <a:solidFill>
                  <a:srgbClr val="00B050"/>
                </a:solidFill>
                <a:sym typeface="+mn-ea"/>
              </a:rPr>
              <a:t>Haila</a:t>
            </a:r>
            <a:r>
              <a:rPr lang="en-US" altLang="zh-CN" dirty="0">
                <a:solidFill>
                  <a:srgbClr val="00B050"/>
                </a:solidFill>
                <a:sym typeface="+mn-ea"/>
              </a:rPr>
              <a:t>)</a:t>
            </a:r>
          </a:p>
          <a:p>
            <a:pPr lvl="1" algn="l" eaLnBrk="0" hangingPunct="0">
              <a:buClrTx/>
              <a:buSzTx/>
              <a:buFontTx/>
              <a:buChar char="–"/>
              <a:defRPr/>
            </a:pPr>
            <a:r>
              <a:rPr lang="en-US" altLang="en-GB" dirty="0" smtClean="0">
                <a:solidFill>
                  <a:srgbClr val="00B050"/>
                </a:solidFill>
                <a:sym typeface="+mn-ea"/>
              </a:rPr>
              <a:t>11-25/0334</a:t>
            </a:r>
            <a:r>
              <a:rPr lang="en-US" altLang="en-GB" dirty="0">
                <a:solidFill>
                  <a:srgbClr val="00B050"/>
                </a:solidFill>
                <a:sym typeface="+mn-ea"/>
              </a:rPr>
              <a:t>, Channel access for Active Tx non-AP AMP STAs - follow-up, Rojan Chitrakar (Huawei)</a:t>
            </a:r>
          </a:p>
          <a:p>
            <a:pPr lvl="1" algn="l" eaLnBrk="0" hangingPunct="0">
              <a:buClrTx/>
              <a:buSzTx/>
              <a:buFontTx/>
              <a:buChar char="–"/>
              <a:defRPr/>
            </a:pPr>
            <a:r>
              <a:rPr lang="en-US" altLang="en-GB" dirty="0">
                <a:solidFill>
                  <a:srgbClr val="00B050"/>
                </a:solidFill>
                <a:sym typeface="+mn-ea"/>
              </a:rPr>
              <a:t>11-25/0335, Channel access for Backscatter non-AP AMP STAs - follow-up, Rojan Chitrakar (Huawei)</a:t>
            </a:r>
          </a:p>
          <a:p>
            <a:pPr lvl="1" algn="l" eaLnBrk="0" hangingPunct="0">
              <a:buClrTx/>
              <a:buSzTx/>
              <a:buFontTx/>
              <a:buChar char="–"/>
              <a:defRPr/>
            </a:pPr>
            <a:r>
              <a:rPr lang="en-US" altLang="en-GB" dirty="0">
                <a:solidFill>
                  <a:srgbClr val="00B050"/>
                </a:solidFill>
                <a:sym typeface="+mn-ea"/>
              </a:rPr>
              <a:t>11-25/0340, Trigger based TDM multiple access, Chuanfeng He (OPPO)</a:t>
            </a:r>
          </a:p>
          <a:p>
            <a:pPr algn="l" eaLnBrk="0" hangingPunct="0">
              <a:buClrTx/>
              <a:buSzTx/>
              <a:buFontTx/>
              <a:defRPr/>
            </a:pPr>
            <a:r>
              <a:rPr lang="en-US" altLang="en-GB" dirty="0" smtClean="0"/>
              <a:t>Any </a:t>
            </a:r>
            <a:r>
              <a:rPr lang="en-US" altLang="en-GB" dirty="0"/>
              <a:t>other business?</a:t>
            </a:r>
          </a:p>
          <a:p>
            <a:pPr lvl="0" eaLnBrk="0" hangingPunct="0">
              <a:defRPr/>
            </a:pPr>
            <a:r>
              <a:rPr lang="en-US" altLang="en-GB" dirty="0">
                <a:sym typeface="+mn-ea"/>
              </a:rPr>
              <a:t>Recess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Plenary Mar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sym typeface="+mn-ea"/>
              </a:rPr>
              <a:t>Mar 12</a:t>
            </a:r>
            <a:r>
              <a:rPr lang="en-US" altLang="en-US" sz="3600" kern="0" baseline="30000" dirty="0" smtClean="0">
                <a:latin typeface="Arial" panose="020B0604020202020204" pitchFamily="34" charset="0"/>
                <a:sym typeface="+mn-ea"/>
              </a:rPr>
              <a:t>th</a:t>
            </a:r>
            <a:r>
              <a:rPr lang="en-US" altLang="en-US" sz="3600" kern="0" baseline="30000" dirty="0" smtClean="0">
                <a:latin typeface="Arial" panose="020B0604020202020204" pitchFamily="34" charset="0"/>
              </a:rPr>
              <a:t>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28842"/>
            <a:ext cx="10375582" cy="4648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(MAC)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 except special assignment]</a:t>
            </a:r>
            <a:endParaRPr lang="en-US" altLang="en-GB" dirty="0"/>
          </a:p>
          <a:p>
            <a:pPr lvl="1" eaLnBrk="0" hangingPunct="0">
              <a:defRPr/>
            </a:pPr>
            <a:r>
              <a:rPr lang="en-US" altLang="en-GB" dirty="0">
                <a:solidFill>
                  <a:srgbClr val="00B050"/>
                </a:solidFill>
                <a:sym typeface="+mn-ea"/>
              </a:rPr>
              <a:t>11-25/0341, Details of Duty-cycle operation for AMP, </a:t>
            </a:r>
            <a:r>
              <a:rPr lang="en-US" altLang="en-GB" dirty="0" err="1">
                <a:solidFill>
                  <a:srgbClr val="00B050"/>
                </a:solidFill>
                <a:sym typeface="+mn-ea"/>
              </a:rPr>
              <a:t>Chuanfeng</a:t>
            </a:r>
            <a:r>
              <a:rPr lang="en-US" altLang="en-GB" dirty="0">
                <a:solidFill>
                  <a:srgbClr val="00B050"/>
                </a:solidFill>
                <a:sym typeface="+mn-ea"/>
              </a:rPr>
              <a:t> He (OPPO))</a:t>
            </a:r>
          </a:p>
          <a:p>
            <a:pPr lvl="1" algn="l" eaLnBrk="0" hangingPunct="0">
              <a:buClrTx/>
              <a:buSzTx/>
              <a:buFontTx/>
              <a:buChar char="–"/>
              <a:defRPr/>
            </a:pPr>
            <a:r>
              <a:rPr lang="en-US" altLang="en-US" dirty="0" smtClean="0">
                <a:solidFill>
                  <a:srgbClr val="00B050"/>
                </a:solidFill>
                <a:sym typeface="+mn-ea"/>
              </a:rPr>
              <a:t>11-25/0342</a:t>
            </a:r>
            <a:r>
              <a:rPr lang="en-US" altLang="en-US" dirty="0">
                <a:solidFill>
                  <a:srgbClr val="00B050"/>
                </a:solidFill>
                <a:sym typeface="+mn-ea"/>
              </a:rPr>
              <a:t>, TSF for trigger based AMP communication, Chuanfeng He (OPPO)</a:t>
            </a:r>
          </a:p>
          <a:p>
            <a:pPr lvl="1" algn="l" eaLnBrk="0" hangingPunct="0">
              <a:buClrTx/>
              <a:buSzTx/>
              <a:buFontTx/>
              <a:buChar char="–"/>
              <a:defRPr/>
            </a:pPr>
            <a:r>
              <a:rPr lang="en-US" altLang="en-US" dirty="0">
                <a:solidFill>
                  <a:srgbClr val="00B050"/>
                </a:solidFill>
                <a:sym typeface="+mn-ea"/>
              </a:rPr>
              <a:t>11-25/0353, UL Access for AMP: Follow up, Sanket Kalamkar (Qualcomm)</a:t>
            </a:r>
          </a:p>
          <a:p>
            <a:pPr lvl="1" eaLnBrk="0" hangingPunct="0">
              <a:defRPr/>
            </a:pPr>
            <a:r>
              <a:rPr lang="en-US" altLang="en-US" sz="2100" dirty="0" smtClean="0">
                <a:solidFill>
                  <a:srgbClr val="00B050"/>
                </a:solidFill>
                <a:sym typeface="+mn-ea"/>
              </a:rPr>
              <a:t>11-25/0322</a:t>
            </a:r>
            <a:r>
              <a:rPr lang="en-US" altLang="en-US" sz="2100" dirty="0">
                <a:solidFill>
                  <a:srgbClr val="00B050"/>
                </a:solidFill>
                <a:sym typeface="+mn-ea"/>
              </a:rPr>
              <a:t>, Access message for AMP, </a:t>
            </a:r>
            <a:r>
              <a:rPr lang="en-US" altLang="en-US" sz="2100" dirty="0" err="1">
                <a:solidFill>
                  <a:srgbClr val="00B050"/>
                </a:solidFill>
                <a:sym typeface="+mn-ea"/>
              </a:rPr>
              <a:t>Weijie</a:t>
            </a:r>
            <a:r>
              <a:rPr lang="en-US" altLang="en-US" sz="2100" dirty="0">
                <a:solidFill>
                  <a:srgbClr val="00B050"/>
                </a:solidFill>
                <a:sym typeface="+mn-ea"/>
              </a:rPr>
              <a:t> Xu (</a:t>
            </a:r>
            <a:r>
              <a:rPr lang="en-US" altLang="en-US" sz="2100" dirty="0" smtClean="0">
                <a:solidFill>
                  <a:srgbClr val="00B050"/>
                </a:solidFill>
                <a:sym typeface="+mn-ea"/>
              </a:rPr>
              <a:t>OPPO)</a:t>
            </a:r>
          </a:p>
          <a:p>
            <a:pPr lvl="1" eaLnBrk="0" hangingPunct="0">
              <a:defRPr/>
            </a:pPr>
            <a:r>
              <a:rPr lang="en-US" altLang="zh-CN" u="sng" dirty="0">
                <a:solidFill>
                  <a:srgbClr val="00B050"/>
                </a:solidFill>
                <a:sym typeface="+mn-ea"/>
              </a:rPr>
              <a:t>11-25/0285r1, SP Timing Synchronization with AMP Beacon, Ian Bajaj (Huawei) [updated, 10 </a:t>
            </a:r>
            <a:r>
              <a:rPr lang="en-US" altLang="zh-CN" u="sng" dirty="0" err="1">
                <a:solidFill>
                  <a:srgbClr val="00B050"/>
                </a:solidFill>
                <a:sym typeface="+mn-ea"/>
              </a:rPr>
              <a:t>mins</a:t>
            </a:r>
            <a:r>
              <a:rPr lang="en-US" altLang="zh-CN" u="sng" dirty="0">
                <a:solidFill>
                  <a:srgbClr val="00B050"/>
                </a:solidFill>
                <a:sym typeface="+mn-ea"/>
              </a:rPr>
              <a:t>]</a:t>
            </a:r>
          </a:p>
          <a:p>
            <a:pPr lvl="1" eaLnBrk="0" hangingPunct="0">
              <a:defRPr/>
            </a:pPr>
            <a:r>
              <a:rPr lang="en-US" altLang="zh-CN" u="sng" dirty="0">
                <a:solidFill>
                  <a:srgbClr val="00B050"/>
                </a:solidFill>
                <a:sym typeface="+mn-ea"/>
              </a:rPr>
              <a:t>11-25/0251r1, </a:t>
            </a:r>
            <a:r>
              <a:rPr lang="en-US" altLang="en-US" u="sng" dirty="0">
                <a:solidFill>
                  <a:srgbClr val="00B050"/>
                </a:solidFill>
                <a:sym typeface="+mn-ea"/>
              </a:rPr>
              <a:t>Slotted vs Pure Aloha for Active Transmitter AMP Use Cases, </a:t>
            </a:r>
            <a:r>
              <a:rPr lang="en-US" altLang="en-US" u="sng" dirty="0" err="1">
                <a:solidFill>
                  <a:srgbClr val="00B050"/>
                </a:solidFill>
                <a:sym typeface="+mn-ea"/>
              </a:rPr>
              <a:t>Amichai</a:t>
            </a:r>
            <a:r>
              <a:rPr lang="en-US" altLang="en-US" u="sng" dirty="0">
                <a:solidFill>
                  <a:srgbClr val="00B050"/>
                </a:solidFill>
                <a:sym typeface="+mn-ea"/>
              </a:rPr>
              <a:t> </a:t>
            </a:r>
            <a:r>
              <a:rPr lang="en-US" altLang="en-US" u="sng" dirty="0" err="1">
                <a:solidFill>
                  <a:srgbClr val="00B050"/>
                </a:solidFill>
                <a:sym typeface="+mn-ea"/>
              </a:rPr>
              <a:t>Sanderovich</a:t>
            </a:r>
            <a:r>
              <a:rPr lang="en-US" altLang="en-US" u="sng" dirty="0">
                <a:solidFill>
                  <a:srgbClr val="00B050"/>
                </a:solidFill>
                <a:sym typeface="+mn-ea"/>
              </a:rPr>
              <a:t> (</a:t>
            </a:r>
            <a:r>
              <a:rPr lang="en-US" altLang="en-US" u="sng" dirty="0" err="1">
                <a:solidFill>
                  <a:srgbClr val="00B050"/>
                </a:solidFill>
                <a:sym typeface="+mn-ea"/>
              </a:rPr>
              <a:t>Wiliot</a:t>
            </a:r>
            <a:r>
              <a:rPr lang="en-US" altLang="en-US" u="sng" dirty="0">
                <a:solidFill>
                  <a:srgbClr val="00B050"/>
                </a:solidFill>
                <a:sym typeface="+mn-ea"/>
              </a:rPr>
              <a:t>) [updated, 10 </a:t>
            </a:r>
            <a:r>
              <a:rPr lang="en-US" altLang="en-US" u="sng" dirty="0" err="1">
                <a:solidFill>
                  <a:srgbClr val="00B050"/>
                </a:solidFill>
                <a:sym typeface="+mn-ea"/>
              </a:rPr>
              <a:t>mins</a:t>
            </a:r>
            <a:r>
              <a:rPr lang="en-US" altLang="en-US" u="sng" dirty="0">
                <a:solidFill>
                  <a:srgbClr val="00B050"/>
                </a:solidFill>
                <a:sym typeface="+mn-ea"/>
              </a:rPr>
              <a:t>]</a:t>
            </a:r>
            <a:endParaRPr lang="en-US" altLang="en-GB" dirty="0">
              <a:solidFill>
                <a:srgbClr val="00B050"/>
              </a:solidFill>
              <a:sym typeface="+mn-ea"/>
            </a:endParaRPr>
          </a:p>
          <a:p>
            <a:pPr algn="l" eaLnBrk="0" hangingPunct="0">
              <a:buClrTx/>
              <a:buSzTx/>
              <a:buFontTx/>
              <a:defRPr/>
            </a:pPr>
            <a:r>
              <a:rPr lang="en-US" altLang="en-GB" dirty="0"/>
              <a:t>Any other business?</a:t>
            </a:r>
          </a:p>
          <a:p>
            <a:pPr lvl="0" eaLnBrk="0" hangingPunct="0">
              <a:defRPr/>
            </a:pPr>
            <a:r>
              <a:rPr lang="en-US" altLang="en-GB" dirty="0">
                <a:sym typeface="+mn-ea"/>
              </a:rPr>
              <a:t>Recess</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Plenary Mar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sym typeface="+mn-ea"/>
              </a:rPr>
              <a:t>Mar 13</a:t>
            </a:r>
            <a:r>
              <a:rPr lang="en-US" altLang="en-US" sz="3600" kern="0" baseline="30000" dirty="0" smtClean="0">
                <a:latin typeface="Arial" panose="020B0604020202020204" pitchFamily="34" charset="0"/>
                <a:sym typeface="+mn-ea"/>
              </a:rPr>
              <a:t>th</a:t>
            </a:r>
            <a:r>
              <a:rPr lang="en-US" altLang="en-US" sz="3600" kern="0" baseline="30000" dirty="0" smtClean="0">
                <a:latin typeface="Arial" panose="020B0604020202020204" pitchFamily="34" charset="0"/>
              </a:rPr>
              <a:t>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sym typeface="+mn-ea"/>
              </a:rPr>
              <a:t>Mar 2025</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smtClean="0"/>
              <a:t>Contribution discussion (WPT/MAC) </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a:t>
            </a:r>
            <a:endParaRPr lang="en-US" altLang="en-GB" dirty="0"/>
          </a:p>
          <a:p>
            <a:pPr lvl="1" eaLnBrk="0" hangingPunct="0">
              <a:defRPr/>
            </a:pPr>
            <a:r>
              <a:rPr lang="en-US" altLang="en-US" sz="2400" dirty="0">
                <a:sym typeface="+mn-ea"/>
              </a:rPr>
              <a:t>11-25/0398, AMP frames, Alfred </a:t>
            </a:r>
            <a:r>
              <a:rPr lang="en-US" altLang="en-US" sz="2400" dirty="0" err="1">
                <a:sym typeface="+mn-ea"/>
              </a:rPr>
              <a:t>Asterjadhi</a:t>
            </a:r>
            <a:r>
              <a:rPr lang="en-US" altLang="en-US" sz="2400" dirty="0">
                <a:sym typeface="+mn-ea"/>
              </a:rPr>
              <a:t> (Qualcomm) </a:t>
            </a:r>
            <a:endParaRPr lang="en-US" altLang="en-US" sz="2400" dirty="0" smtClean="0">
              <a:sym typeface="+mn-ea"/>
            </a:endParaRPr>
          </a:p>
          <a:p>
            <a:pPr lvl="1" eaLnBrk="0" hangingPunct="0">
              <a:defRPr/>
            </a:pPr>
            <a:r>
              <a:rPr lang="en-US" altLang="zh-CN" sz="2400" dirty="0" smtClean="0">
                <a:sym typeface="+mn-ea"/>
              </a:rPr>
              <a:t>11-25/0320, Follow-up on WPT: Protocol, Waveform and PPDU, </a:t>
            </a:r>
            <a:r>
              <a:rPr lang="en-US" altLang="zh-CN" sz="2400" dirty="0" err="1" smtClean="0">
                <a:sym typeface="+mn-ea"/>
              </a:rPr>
              <a:t>Yinan</a:t>
            </a:r>
            <a:r>
              <a:rPr lang="en-US" altLang="zh-CN" sz="2400" dirty="0" smtClean="0">
                <a:sym typeface="+mn-ea"/>
              </a:rPr>
              <a:t> Qi (OPPO)</a:t>
            </a:r>
          </a:p>
          <a:p>
            <a:pPr lvl="1" algn="l" eaLnBrk="0" hangingPunct="0">
              <a:buClrTx/>
              <a:buSzTx/>
              <a:buFontTx/>
              <a:buChar char="–"/>
              <a:defRPr/>
            </a:pPr>
            <a:r>
              <a:rPr lang="en-US" altLang="zh-CN" sz="2400" dirty="0" smtClean="0">
                <a:sym typeface="+mn-ea"/>
              </a:rPr>
              <a:t>11-25/0319</a:t>
            </a:r>
            <a:r>
              <a:rPr lang="en-US" altLang="zh-CN" sz="2400" dirty="0">
                <a:sym typeface="+mn-ea"/>
              </a:rPr>
              <a:t>, Correspondence between Energizers and AMP non-AP STAs, Yinan Qi (OPPO)</a:t>
            </a:r>
          </a:p>
          <a:p>
            <a:pPr lvl="1" algn="l" eaLnBrk="0" hangingPunct="0">
              <a:buClrTx/>
              <a:buSzTx/>
              <a:buFontTx/>
              <a:buChar char="–"/>
              <a:defRPr/>
            </a:pPr>
            <a:r>
              <a:rPr lang="en-US" altLang="zh-CN" sz="2400" dirty="0">
                <a:sym typeface="+mn-ea"/>
              </a:rPr>
              <a:t>11-25/0318, AMP Energizer Control, Yinan Qi (OPPO)</a:t>
            </a:r>
          </a:p>
          <a:p>
            <a:pPr lvl="1" algn="l" eaLnBrk="0" hangingPunct="0">
              <a:buClrTx/>
              <a:buSzTx/>
              <a:buFontTx/>
              <a:buChar char="–"/>
              <a:defRPr/>
            </a:pPr>
            <a:r>
              <a:rPr lang="en-US" altLang="zh-CN" sz="2400" dirty="0">
                <a:sym typeface="+mn-ea"/>
              </a:rPr>
              <a:t>11-25/0336r0, WPT Protocol and Signaling, Ian Bajaj (Huawei</a:t>
            </a:r>
            <a:r>
              <a:rPr lang="en-US" altLang="zh-CN" sz="2400" dirty="0" smtClean="0">
                <a:sym typeface="+mn-ea"/>
              </a:rPr>
              <a:t>)</a:t>
            </a:r>
            <a:r>
              <a:rPr lang="en-US" altLang="en-US" sz="2400" dirty="0"/>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Plenary Mar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sym typeface="+mn-ea"/>
              </a:rPr>
              <a:t>Mar 13</a:t>
            </a:r>
            <a:r>
              <a:rPr lang="en-US" altLang="en-US" sz="3600" kern="0" baseline="30000" dirty="0" smtClean="0">
                <a:latin typeface="Arial" panose="020B0604020202020204" pitchFamily="34" charset="0"/>
                <a:sym typeface="+mn-ea"/>
              </a:rPr>
              <a:t>th</a:t>
            </a:r>
            <a:r>
              <a:rPr lang="en-US" altLang="en-US" sz="3600" kern="0" baseline="30000" dirty="0" smtClean="0">
                <a:latin typeface="Arial" panose="020B0604020202020204" pitchFamily="34" charset="0"/>
              </a:rPr>
              <a:t>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651635"/>
            <a:ext cx="10375265" cy="4847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a:sym typeface="+mn-ea"/>
              </a:rPr>
              <a:t>SPs and Motions (TG motions refer to 11-24/1322)</a:t>
            </a:r>
          </a:p>
          <a:p>
            <a:pPr eaLnBrk="0" hangingPunct="0">
              <a:defRPr/>
            </a:pPr>
            <a:r>
              <a:rPr lang="en-US" altLang="en-GB" dirty="0">
                <a:sym typeface="+mn-ea"/>
              </a:rPr>
              <a:t>Timeline Review</a:t>
            </a:r>
            <a:endParaRPr lang="en-US" altLang="en-GB" dirty="0"/>
          </a:p>
          <a:p>
            <a:pPr eaLnBrk="0" hangingPunct="0">
              <a:defRPr/>
            </a:pPr>
            <a:r>
              <a:rPr lang="en-US" altLang="en-GB" dirty="0"/>
              <a:t>Teleconference Plan</a:t>
            </a:r>
          </a:p>
          <a:p>
            <a:pPr eaLnBrk="0" hangingPunct="0">
              <a:defRPr/>
            </a:pPr>
            <a:r>
              <a:rPr lang="en-US" altLang="en-GB" sz="2400" dirty="0" smtClean="0">
                <a:sym typeface="+mn-ea"/>
              </a:rPr>
              <a:t>Contribution discussion (if time allows)</a:t>
            </a:r>
            <a:endParaRPr lang="en-US" altLang="en-GB" sz="2400" dirty="0" smtClean="0"/>
          </a:p>
          <a:p>
            <a:pPr eaLnBrk="0" hangingPunct="0">
              <a:defRPr/>
            </a:pPr>
            <a:r>
              <a:rPr lang="en-US" altLang="en-GB" dirty="0" smtClean="0"/>
              <a:t>Any other business?</a:t>
            </a:r>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#1 (Bin Qian)</a:t>
            </a:r>
            <a:r>
              <a:rPr lang="en-US" altLang="zh-CN" sz="3200" b="1" dirty="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1800" dirty="0">
                <a:sym typeface="+mn-ea"/>
              </a:rPr>
              <a:t>SP1: </a:t>
            </a:r>
            <a:endParaRPr lang="en-US" altLang="zh-CN" sz="1800" dirty="0"/>
          </a:p>
          <a:p>
            <a:pPr marL="342900" indent="-342900">
              <a:buFont typeface="Arial" panose="020B0604020202020204" pitchFamily="34" charset="0"/>
              <a:buChar char="•"/>
            </a:pPr>
            <a:r>
              <a:rPr lang="en-US" altLang="zh-CN" sz="1800" dirty="0">
                <a:sym typeface="+mn-ea"/>
              </a:rPr>
              <a:t>Do you agree to add the following content to TGbp SFD?</a:t>
            </a:r>
          </a:p>
          <a:p>
            <a:pPr marL="800100" lvl="1" indent="-342900" algn="l">
              <a:buClrTx/>
              <a:buSzTx/>
              <a:buFont typeface="Arial" panose="020B0604020202020204" pitchFamily="34" charset="0"/>
              <a:buChar char="•"/>
            </a:pPr>
            <a:r>
              <a:rPr lang="en-US" altLang="zh-CN" sz="1800" dirty="0">
                <a:sym typeface="+mn-ea"/>
              </a:rPr>
              <a:t>The AMP-Data field of AMP DL PPDU for backscatter communication uses Manchester encoding.</a:t>
            </a:r>
          </a:p>
          <a:p>
            <a:pPr marL="0" indent="0">
              <a:buFont typeface="Arial" panose="020B0604020202020204" pitchFamily="34" charset="0"/>
              <a:buNone/>
            </a:pPr>
            <a:r>
              <a:rPr lang="en-US" altLang="zh-CN" sz="1800" b="0" i="1" dirty="0">
                <a:sym typeface="+mn-ea"/>
              </a:rPr>
              <a:t>[Reference contributions: 11-25/0339r0]</a:t>
            </a:r>
          </a:p>
          <a:p>
            <a:pPr marL="0" lvl="0" indent="0" algn="l" eaLnBrk="0" hangingPunct="0">
              <a:buClrTx/>
              <a:buSzTx/>
              <a:buFontTx/>
              <a:buNone/>
              <a:defRPr/>
            </a:pPr>
            <a:endParaRPr lang="en-US" altLang="zh-CN" sz="1800" dirty="0">
              <a:sym typeface="+mn-ea"/>
            </a:endParaRPr>
          </a:p>
          <a:p>
            <a:pPr marL="0" lvl="0" indent="0" algn="l" eaLnBrk="0" hangingPunct="0">
              <a:buClrTx/>
              <a:buSzTx/>
              <a:buFontTx/>
              <a:buNone/>
              <a:defRPr/>
            </a:pPr>
            <a:r>
              <a:rPr lang="en-US" altLang="zh-CN" sz="1800" dirty="0">
                <a:sym typeface="+mn-ea"/>
              </a:rPr>
              <a:t>Result: </a:t>
            </a:r>
            <a:r>
              <a:rPr lang="en-US" altLang="zh-CN" sz="1800" dirty="0" smtClean="0">
                <a:sym typeface="+mn-ea"/>
              </a:rPr>
              <a:t>no objection</a:t>
            </a:r>
            <a:endParaRPr lang="en-US" altLang="zh-CN" sz="1800" dirty="0"/>
          </a:p>
          <a:p>
            <a:pPr marL="0" lvl="0" indent="0" eaLnBrk="0" hangingPunct="0">
              <a:buNone/>
              <a:defRPr/>
            </a:pPr>
            <a:endParaRPr lang="en-US" altLang="zh-CN" sz="1800" dirty="0">
              <a:sym typeface="+mn-ea"/>
            </a:endParaRPr>
          </a:p>
          <a:p>
            <a:pPr marL="0" lvl="0" indent="0" eaLnBrk="0" hangingPunct="0">
              <a:buNone/>
              <a:defRPr/>
            </a:pPr>
            <a:r>
              <a:rPr lang="en-US" altLang="zh-CN" sz="1800" dirty="0">
                <a:sym typeface="+mn-ea"/>
              </a:rPr>
              <a:t>SP2: </a:t>
            </a:r>
            <a:endParaRPr lang="en-US" altLang="zh-CN" sz="1800" dirty="0"/>
          </a:p>
          <a:p>
            <a:pPr marL="342900" indent="-342900">
              <a:buFont typeface="Arial" panose="020B0604020202020204" pitchFamily="34" charset="0"/>
              <a:buChar char="•"/>
            </a:pPr>
            <a:r>
              <a:rPr lang="en-US" altLang="zh-CN" sz="1800" dirty="0">
                <a:sym typeface="+mn-ea"/>
              </a:rPr>
              <a:t>Do you agree to include the following text to the 11bp SFD?</a:t>
            </a:r>
            <a:endParaRPr lang="en-US" altLang="zh-CN" sz="1800" dirty="0"/>
          </a:p>
          <a:p>
            <a:pPr marL="800100" lvl="1" indent="-342900">
              <a:buFont typeface="Arial" panose="020B0604020202020204" pitchFamily="34" charset="0"/>
              <a:buChar char="•"/>
            </a:pPr>
            <a:r>
              <a:rPr lang="en-US" altLang="zh-CN" sz="1800" dirty="0">
                <a:sym typeface="+mn-ea"/>
              </a:rPr>
              <a:t>T</a:t>
            </a:r>
            <a:r>
              <a:rPr lang="en-US" altLang="zh-CN" sz="1800" dirty="0" smtClean="0">
                <a:sym typeface="+mn-ea"/>
              </a:rPr>
              <a:t>he </a:t>
            </a:r>
            <a:r>
              <a:rPr lang="en-US" altLang="zh-CN" sz="1800" dirty="0">
                <a:sym typeface="+mn-ea"/>
              </a:rPr>
              <a:t>AMP-Sync field and the AMP-Data field of AMP UL PPDU for backscatter communication use OOK modulation</a:t>
            </a:r>
            <a:endParaRPr lang="en-US" altLang="zh-CN" sz="1800" dirty="0"/>
          </a:p>
          <a:p>
            <a:pPr marL="0" lvl="0" indent="0" eaLnBrk="0" hangingPunct="0">
              <a:buNone/>
              <a:defRPr/>
            </a:pPr>
            <a:r>
              <a:rPr lang="en-US" altLang="zh-CN" sz="1800" b="0" i="1" dirty="0">
                <a:sym typeface="+mn-ea"/>
              </a:rPr>
              <a:t>[Reference contribution: 11-25/0339r0]</a:t>
            </a:r>
            <a:endParaRPr lang="en-US" altLang="zh-CN" sz="1800" b="0" i="1" dirty="0"/>
          </a:p>
          <a:p>
            <a:pPr marL="0" lvl="0" indent="0">
              <a:buNone/>
            </a:pPr>
            <a:endParaRPr lang="en-US" altLang="zh-CN" sz="1800" dirty="0">
              <a:sym typeface="+mn-ea"/>
            </a:endParaRPr>
          </a:p>
          <a:p>
            <a:pPr marL="0" lvl="0" indent="0">
              <a:buNone/>
            </a:pPr>
            <a:r>
              <a:rPr lang="en-US" altLang="zh-CN" sz="1800" dirty="0">
                <a:sym typeface="+mn-ea"/>
              </a:rPr>
              <a:t>Result</a:t>
            </a:r>
            <a:r>
              <a:rPr lang="en-US" altLang="zh-CN" sz="1800" dirty="0" smtClean="0">
                <a:sym typeface="+mn-ea"/>
              </a:rPr>
              <a:t>: no objection</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#2 (Rui Cao)</a:t>
            </a:r>
            <a:r>
              <a:rPr lang="en-US" altLang="zh-CN" sz="3200" b="1" dirty="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dirty="0">
                <a:sym typeface="+mn-ea"/>
              </a:rPr>
              <a:t>SP1: </a:t>
            </a:r>
            <a:endParaRPr lang="en-US" altLang="zh-CN" dirty="0"/>
          </a:p>
          <a:p>
            <a:pPr marL="342900" indent="-342900">
              <a:buFont typeface="Arial" panose="020B0604020202020204" pitchFamily="34" charset="0"/>
              <a:buChar char="•"/>
            </a:pPr>
            <a:r>
              <a:rPr lang="en-US" altLang="zh-CN" dirty="0">
                <a:sym typeface="+mn-ea"/>
              </a:rPr>
              <a:t>Do you agree to add the following content to TGbp SFD?</a:t>
            </a:r>
          </a:p>
          <a:p>
            <a:pPr marL="800100" lvl="1" indent="-342900" algn="l">
              <a:buClrTx/>
              <a:buSzTx/>
              <a:buFont typeface="Arial" panose="020B0604020202020204" pitchFamily="34" charset="0"/>
              <a:buChar char="•"/>
            </a:pPr>
            <a:r>
              <a:rPr lang="en-US" altLang="zh-CN" sz="2400" dirty="0">
                <a:sym typeface="+mn-ea"/>
              </a:rPr>
              <a:t>The carrier waveform for AMP Downlink PPDU is constructed by repeating one predefined base waveform of TBD micro-second, and additional pseudo-random phase is applied to each base waveform</a:t>
            </a:r>
          </a:p>
          <a:p>
            <a:pPr marL="800100" lvl="1" indent="-342900" algn="l">
              <a:buClrTx/>
              <a:buSzTx/>
              <a:buFont typeface="Arial" panose="020B0604020202020204" pitchFamily="34" charset="0"/>
              <a:buChar char="•"/>
            </a:pPr>
            <a:r>
              <a:rPr lang="en-US" altLang="zh-CN" sz="2400" dirty="0">
                <a:sym typeface="+mn-ea"/>
              </a:rPr>
              <a:t>The base waveform definition is TBD</a:t>
            </a:r>
          </a:p>
          <a:p>
            <a:pPr marL="800100" lvl="1" indent="-342900" algn="l">
              <a:buClrTx/>
              <a:buSzTx/>
              <a:buFont typeface="Arial" panose="020B0604020202020204" pitchFamily="34" charset="0"/>
              <a:buChar char="•"/>
            </a:pPr>
            <a:r>
              <a:rPr lang="en-US" altLang="zh-CN" sz="2400" dirty="0">
                <a:sym typeface="+mn-ea"/>
              </a:rPr>
              <a:t>Note:</a:t>
            </a:r>
          </a:p>
          <a:p>
            <a:pPr marL="1257300" lvl="2" indent="-342900" algn="l">
              <a:buClrTx/>
              <a:buSzTx/>
              <a:buFont typeface="Arial" panose="020B0604020202020204" pitchFamily="34" charset="0"/>
              <a:buChar char="•"/>
            </a:pPr>
            <a:r>
              <a:rPr lang="en-US" altLang="zh-CN" sz="1800" dirty="0">
                <a:sym typeface="+mn-ea"/>
              </a:rPr>
              <a:t>The SYNC and Data fields are OOK modulated on the carrier waveform</a:t>
            </a:r>
          </a:p>
          <a:p>
            <a:pPr marL="1257300" lvl="2" indent="-342900" algn="l">
              <a:buClrTx/>
              <a:buSzTx/>
              <a:buFont typeface="Arial" panose="020B0604020202020204" pitchFamily="34" charset="0"/>
              <a:buChar char="•"/>
            </a:pPr>
            <a:r>
              <a:rPr lang="en-US" altLang="zh-CN" sz="1800" dirty="0">
                <a:sym typeface="+mn-ea"/>
              </a:rPr>
              <a:t>The Excitation field is not OOK modulated.</a:t>
            </a:r>
          </a:p>
          <a:p>
            <a:pPr marL="0" indent="0">
              <a:buFont typeface="Arial" panose="020B0604020202020204" pitchFamily="34" charset="0"/>
              <a:buNone/>
            </a:pPr>
            <a:r>
              <a:rPr lang="en-US" altLang="zh-CN" b="0" i="1" dirty="0">
                <a:sym typeface="+mn-ea"/>
              </a:rPr>
              <a:t>[Reference contributions: 11-25/0305, 11-25/0325, 11-25/0339, 11-25/0369]</a:t>
            </a:r>
          </a:p>
          <a:p>
            <a:pPr marL="0" lvl="0" indent="0" algn="l" eaLnBrk="0" hangingPunct="0">
              <a:buClrTx/>
              <a:buSzTx/>
              <a:buFontTx/>
              <a:buNone/>
              <a:defRPr/>
            </a:pPr>
            <a:endParaRPr lang="en-US" altLang="zh-CN" dirty="0">
              <a:sym typeface="+mn-ea"/>
            </a:endParaRPr>
          </a:p>
          <a:p>
            <a:pPr marL="0" lvl="0" indent="0" algn="l" eaLnBrk="0" hangingPunct="0">
              <a:buClrTx/>
              <a:buSzTx/>
              <a:buFontTx/>
              <a:buNone/>
              <a:defRPr/>
            </a:pPr>
            <a:r>
              <a:rPr lang="en-US" altLang="zh-CN" dirty="0">
                <a:sym typeface="+mn-ea"/>
              </a:rPr>
              <a:t>Result: </a:t>
            </a:r>
            <a:r>
              <a:rPr lang="en-US" altLang="zh-CN" dirty="0" smtClean="0">
                <a:sym typeface="+mn-ea"/>
              </a:rPr>
              <a:t>no objection</a:t>
            </a:r>
            <a:endParaRPr lang="en-US" altLang="zh-CN" dirty="0"/>
          </a:p>
          <a:p>
            <a:pPr marL="0" lvl="0" indent="0" eaLnBrk="0" hangingPunct="0">
              <a:buNone/>
              <a:defRPr/>
            </a:pPr>
            <a:endParaRPr lang="en-US" altLang="zh-CN"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#2 (Rui Cao)</a:t>
            </a:r>
            <a:r>
              <a:rPr lang="en-US" altLang="zh-CN" sz="3200" b="1" dirty="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2000" dirty="0">
                <a:sym typeface="+mn-ea"/>
              </a:rPr>
              <a:t>SP2: </a:t>
            </a:r>
            <a:endParaRPr lang="en-US" altLang="zh-CN" sz="2000" dirty="0"/>
          </a:p>
          <a:p>
            <a:pPr>
              <a:buFont typeface="Arial" panose="020B0604020202020204" pitchFamily="34" charset="0"/>
              <a:buChar char="•"/>
            </a:pPr>
            <a:r>
              <a:rPr lang="en-US" altLang="zh-CN" sz="2000" dirty="0">
                <a:sym typeface="+mn-ea"/>
              </a:rPr>
              <a:t>Do you agree to add the following content to </a:t>
            </a:r>
            <a:r>
              <a:rPr lang="en-US" altLang="zh-CN" sz="2000" dirty="0" err="1">
                <a:sym typeface="+mn-ea"/>
              </a:rPr>
              <a:t>TGbp</a:t>
            </a:r>
            <a:r>
              <a:rPr lang="en-US" altLang="zh-CN" sz="2000" dirty="0">
                <a:sym typeface="+mn-ea"/>
              </a:rPr>
              <a:t> SFD </a:t>
            </a:r>
            <a:r>
              <a:rPr lang="en-US" altLang="zh-CN" sz="2000" dirty="0" smtClean="0">
                <a:sym typeface="+mn-ea"/>
              </a:rPr>
              <a:t>for DL </a:t>
            </a:r>
            <a:r>
              <a:rPr lang="en-US" altLang="zh-CN" sz="2000" dirty="0">
                <a:sym typeface="+mn-ea"/>
              </a:rPr>
              <a:t>PPDU and UL PPDU for backscattering?</a:t>
            </a:r>
          </a:p>
          <a:p>
            <a:pPr marL="800100" lvl="1" indent="-342900" algn="l">
              <a:buClrTx/>
              <a:buSzTx/>
              <a:buFont typeface="Arial" panose="020B0604020202020204" pitchFamily="34" charset="0"/>
              <a:buChar char="•"/>
            </a:pPr>
            <a:r>
              <a:rPr lang="en-US" altLang="zh-CN" dirty="0">
                <a:sym typeface="+mn-ea"/>
              </a:rPr>
              <a:t>For AMP Manchester encoded OOK of rate 250kbps, each data bit is encoded based on the chip duration of 2us.</a:t>
            </a:r>
          </a:p>
          <a:p>
            <a:pPr marL="800100" lvl="1" indent="-342900" algn="l">
              <a:buClrTx/>
              <a:buSzTx/>
              <a:buFont typeface="Arial" panose="020B0604020202020204" pitchFamily="34" charset="0"/>
              <a:buChar char="•"/>
            </a:pPr>
            <a:r>
              <a:rPr lang="en-US" altLang="zh-CN" dirty="0">
                <a:sym typeface="+mn-ea"/>
              </a:rPr>
              <a:t>For AMP Manchester encoded OOK of rate 1Mbps, each data bit is encoded based on the chip duration of 0.5us</a:t>
            </a:r>
            <a:r>
              <a:rPr lang="en-US" altLang="zh-CN" dirty="0" smtClean="0">
                <a:sym typeface="+mn-ea"/>
              </a:rPr>
              <a:t>.</a:t>
            </a:r>
          </a:p>
          <a:p>
            <a:pPr marL="0" indent="0">
              <a:buFont typeface="Arial" panose="020B0604020202020204" pitchFamily="34" charset="0"/>
              <a:buNone/>
            </a:pPr>
            <a:endParaRPr lang="en-US" altLang="zh-CN" sz="2000" b="0" i="1" dirty="0" smtClean="0">
              <a:sym typeface="+mn-ea"/>
            </a:endParaRPr>
          </a:p>
          <a:p>
            <a:pPr marL="0" indent="0">
              <a:buFont typeface="Arial" panose="020B0604020202020204" pitchFamily="34" charset="0"/>
              <a:buNone/>
            </a:pPr>
            <a:r>
              <a:rPr lang="en-US" altLang="zh-CN" sz="2000" b="0" i="1" dirty="0" smtClean="0">
                <a:sym typeface="+mn-ea"/>
              </a:rPr>
              <a:t>[</a:t>
            </a:r>
            <a:r>
              <a:rPr lang="en-US" altLang="zh-CN" sz="2000" b="0" i="1" dirty="0">
                <a:sym typeface="+mn-ea"/>
              </a:rPr>
              <a:t>Reference contributions: 11-25/0305, 11-25/0325, 11-25/0339, 11-25/0369]</a:t>
            </a:r>
          </a:p>
          <a:p>
            <a:pPr marL="0" lvl="0" indent="0" algn="l" eaLnBrk="0" hangingPunct="0">
              <a:buClrTx/>
              <a:buSzTx/>
              <a:buFontTx/>
              <a:buNone/>
              <a:defRPr/>
            </a:pPr>
            <a:endParaRPr lang="en-US" altLang="zh-CN" sz="2000" dirty="0">
              <a:sym typeface="+mn-ea"/>
            </a:endParaRPr>
          </a:p>
          <a:p>
            <a:pPr marL="0" lvl="0" indent="0" algn="l" eaLnBrk="0" hangingPunct="0">
              <a:buClrTx/>
              <a:buSzTx/>
              <a:buFontTx/>
              <a:buNone/>
              <a:defRPr/>
            </a:pPr>
            <a:r>
              <a:rPr lang="en-US" altLang="zh-CN" sz="2000" dirty="0">
                <a:sym typeface="+mn-ea"/>
              </a:rPr>
              <a:t>Result: </a:t>
            </a:r>
            <a:r>
              <a:rPr lang="en-US" altLang="zh-CN" sz="2000" dirty="0" smtClean="0">
                <a:sym typeface="+mn-ea"/>
              </a:rPr>
              <a:t>no objection</a:t>
            </a:r>
            <a:endParaRPr lang="en-US" altLang="zh-CN" sz="2000" dirty="0"/>
          </a:p>
          <a:p>
            <a:pPr marL="0" lvl="0" indent="0" eaLnBrk="0" hangingPunct="0">
              <a:buNone/>
              <a:defRPr/>
            </a:pPr>
            <a:endParaRPr lang="en-US" altLang="zh-CN" sz="2000"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#2 (Rui Cao)</a:t>
            </a:r>
            <a:r>
              <a:rPr lang="en-US" altLang="zh-CN" sz="3200" b="1" dirty="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z="2000" dirty="0">
                <a:sym typeface="+mn-ea"/>
              </a:rPr>
              <a:t>SP3: </a:t>
            </a:r>
            <a:endParaRPr lang="en-US" altLang="zh-CN" sz="2000" dirty="0"/>
          </a:p>
          <a:p>
            <a:pPr>
              <a:buFont typeface="Arial" panose="020B0604020202020204" pitchFamily="34" charset="0"/>
              <a:buChar char="•"/>
            </a:pPr>
            <a:r>
              <a:rPr lang="en-US" altLang="zh-CN" sz="2000" dirty="0">
                <a:sym typeface="+mn-ea"/>
              </a:rPr>
              <a:t>Do you agree to add the following content to </a:t>
            </a:r>
            <a:r>
              <a:rPr lang="en-US" altLang="zh-CN" sz="2000" dirty="0" err="1">
                <a:sym typeface="+mn-ea"/>
              </a:rPr>
              <a:t>TGbp</a:t>
            </a:r>
            <a:r>
              <a:rPr lang="en-US" altLang="zh-CN" sz="2000" dirty="0">
                <a:sym typeface="+mn-ea"/>
              </a:rPr>
              <a:t> SFD for DL PPDU and UL PPDU for backscattering?</a:t>
            </a:r>
          </a:p>
          <a:p>
            <a:pPr marL="800100" lvl="1" indent="-342900" algn="l">
              <a:buClrTx/>
              <a:buSzTx/>
              <a:buFont typeface="Arial" panose="020B0604020202020204" pitchFamily="34" charset="0"/>
              <a:buChar char="•"/>
            </a:pPr>
            <a:r>
              <a:rPr lang="en-US" altLang="zh-CN" dirty="0">
                <a:sym typeface="+mn-ea"/>
              </a:rPr>
              <a:t>For AMP Manchester encoded OOK, data bit 1 is encoded as chip bits “01” and data bit 0 is encoded as chip bits“10”</a:t>
            </a:r>
          </a:p>
          <a:p>
            <a:pPr marL="800100" lvl="1" indent="-342900" algn="l">
              <a:buClrTx/>
              <a:buSzTx/>
              <a:buFont typeface="Arial" panose="020B0604020202020204" pitchFamily="34" charset="0"/>
              <a:buChar char="•"/>
            </a:pPr>
            <a:r>
              <a:rPr lang="en-US" altLang="zh-CN" dirty="0">
                <a:sym typeface="+mn-ea"/>
              </a:rPr>
              <a:t>Note: same definition as WUR HDR definition.</a:t>
            </a:r>
          </a:p>
          <a:p>
            <a:pPr marL="0" indent="0">
              <a:buFont typeface="Arial" panose="020B0604020202020204" pitchFamily="34" charset="0"/>
              <a:buNone/>
            </a:pPr>
            <a:r>
              <a:rPr lang="en-US" altLang="zh-CN" sz="2000" b="0" i="1" dirty="0">
                <a:sym typeface="+mn-ea"/>
              </a:rPr>
              <a:t>[Reference contributions: 11-25/0305, 11-25/0325, 11-25/0339, 11-25/0369]</a:t>
            </a:r>
          </a:p>
          <a:p>
            <a:pPr marL="0" lvl="0" indent="0" algn="l" eaLnBrk="0" hangingPunct="0">
              <a:buClrTx/>
              <a:buSzTx/>
              <a:buFontTx/>
              <a:buNone/>
              <a:defRPr/>
            </a:pPr>
            <a:endParaRPr lang="en-US" altLang="zh-CN" sz="2000" dirty="0">
              <a:sym typeface="+mn-ea"/>
            </a:endParaRPr>
          </a:p>
          <a:p>
            <a:pPr marL="0" lvl="0" indent="0" algn="l" eaLnBrk="0" hangingPunct="0">
              <a:buClrTx/>
              <a:buSzTx/>
              <a:buFontTx/>
              <a:buNone/>
              <a:defRPr/>
            </a:pPr>
            <a:r>
              <a:rPr lang="en-US" altLang="zh-CN" sz="2000" dirty="0">
                <a:sym typeface="+mn-ea"/>
              </a:rPr>
              <a:t>Result: </a:t>
            </a:r>
            <a:r>
              <a:rPr lang="en-US" altLang="zh-CN" sz="2000" dirty="0" smtClean="0">
                <a:sym typeface="+mn-ea"/>
              </a:rPr>
              <a:t>no objection</a:t>
            </a:r>
            <a:endParaRPr lang="en-US" altLang="zh-CN" sz="2000" dirty="0"/>
          </a:p>
          <a:p>
            <a:pPr marL="0" lvl="0" indent="0" eaLnBrk="0" hangingPunct="0">
              <a:buNone/>
              <a:defRPr/>
            </a:pPr>
            <a:endParaRPr lang="en-US" altLang="zh-CN" sz="2000"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#3 (Yinan Qi)</a:t>
            </a:r>
            <a:r>
              <a:rPr lang="en-US" altLang="zh-CN" sz="3200" b="1" dirty="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dirty="0">
                <a:sym typeface="+mn-ea"/>
              </a:rPr>
              <a:t>SP1: </a:t>
            </a:r>
            <a:endParaRPr lang="en-US" altLang="zh-CN" dirty="0"/>
          </a:p>
          <a:p>
            <a:pPr marL="342900" indent="-342900">
              <a:buFont typeface="Arial" panose="020B0604020202020204" pitchFamily="34" charset="0"/>
              <a:buChar char="•"/>
            </a:pPr>
            <a:r>
              <a:rPr lang="en-US" altLang="zh-CN" dirty="0">
                <a:sym typeface="+mn-ea"/>
              </a:rPr>
              <a:t>Do you agree to add the following content to TGbp SFD?</a:t>
            </a:r>
          </a:p>
          <a:p>
            <a:pPr marL="800100" lvl="1" indent="-342900" algn="l">
              <a:buClrTx/>
              <a:buSzTx/>
              <a:buFont typeface="Arial" panose="020B0604020202020204" pitchFamily="34" charset="0"/>
              <a:buChar char="•"/>
            </a:pPr>
            <a:r>
              <a:rPr lang="en-US" altLang="zh-CN" sz="2400" dirty="0">
                <a:sym typeface="+mn-ea"/>
              </a:rPr>
              <a:t>11bp shall specify, in 2.4 GHz, an AMP UL PPDU for backscatter non-AP AMP STAs that contains an AMP-Sync field and an AMP-Data field.</a:t>
            </a:r>
          </a:p>
          <a:p>
            <a:pPr marL="800100" lvl="1" indent="-342900" algn="l">
              <a:buClrTx/>
              <a:buSzTx/>
              <a:buFont typeface="Arial" panose="020B0604020202020204" pitchFamily="34" charset="0"/>
              <a:buChar char="•"/>
            </a:pPr>
            <a:r>
              <a:rPr lang="en-US" altLang="zh-CN" sz="2400" dirty="0">
                <a:sym typeface="+mn-ea"/>
              </a:rPr>
              <a:t>Note: This AMP UL PPDU is within one excitation field of an AMP DL PPDU.</a:t>
            </a:r>
            <a:endParaRPr lang="en-US" altLang="zh-CN" b="0" i="1" dirty="0">
              <a:sym typeface="+mn-ea"/>
            </a:endParaRPr>
          </a:p>
          <a:p>
            <a:pPr marL="0" lvl="0" indent="0" algn="l" eaLnBrk="0" hangingPunct="0">
              <a:buClrTx/>
              <a:buSzTx/>
              <a:buFontTx/>
              <a:buNone/>
              <a:defRPr/>
            </a:pPr>
            <a:r>
              <a:rPr lang="en-US" altLang="zh-CN" b="0" i="1" dirty="0">
                <a:sym typeface="+mn-ea"/>
              </a:rPr>
              <a:t>[Reference contributions: 11-25/0316r0, 11-25/0027r1, 11-24/1780r2]</a:t>
            </a:r>
          </a:p>
          <a:p>
            <a:pPr marL="0" lvl="0" indent="0" algn="l" eaLnBrk="0" hangingPunct="0">
              <a:buClrTx/>
              <a:buSzTx/>
              <a:buFontTx/>
              <a:buNone/>
              <a:defRPr/>
            </a:pPr>
            <a:endParaRPr lang="en-US" altLang="zh-CN" dirty="0">
              <a:sym typeface="+mn-ea"/>
            </a:endParaRPr>
          </a:p>
          <a:p>
            <a:pPr marL="0" lvl="0" indent="0" algn="l" eaLnBrk="0" hangingPunct="0">
              <a:buClrTx/>
              <a:buSzTx/>
              <a:buFontTx/>
              <a:buNone/>
              <a:defRPr/>
            </a:pPr>
            <a:r>
              <a:rPr lang="en-US" altLang="zh-CN" dirty="0">
                <a:sym typeface="+mn-ea"/>
              </a:rPr>
              <a:t>Result: </a:t>
            </a:r>
            <a:r>
              <a:rPr lang="en-US" altLang="zh-CN" dirty="0" smtClean="0">
                <a:sym typeface="+mn-ea"/>
              </a:rPr>
              <a:t>no objection</a:t>
            </a:r>
            <a:endParaRPr lang="en-US" altLang="zh-CN" dirty="0"/>
          </a:p>
          <a:p>
            <a:pPr marL="0" lvl="0" indent="0" eaLnBrk="0" hangingPunct="0">
              <a:buNone/>
              <a:defRPr/>
            </a:pPr>
            <a:endParaRPr lang="en-US" altLang="zh-CN"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#3 (Yinan Qi)</a:t>
            </a:r>
            <a:r>
              <a:rPr lang="en-US" altLang="zh-CN" sz="3200" b="1" dirty="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dirty="0" smtClean="0">
                <a:sym typeface="+mn-ea"/>
              </a:rPr>
              <a:t>SP2: </a:t>
            </a:r>
            <a:endParaRPr lang="en-US" altLang="zh-CN" dirty="0"/>
          </a:p>
          <a:p>
            <a:pPr marL="342900" indent="-342900">
              <a:buFont typeface="Arial" panose="020B0604020202020204" pitchFamily="34" charset="0"/>
              <a:buChar char="•"/>
            </a:pPr>
            <a:r>
              <a:rPr lang="en-US" altLang="zh-CN" dirty="0">
                <a:sym typeface="+mn-ea"/>
              </a:rPr>
              <a:t>Do you agree to add the following content to TGbp SFD?</a:t>
            </a:r>
          </a:p>
          <a:p>
            <a:pPr marL="800100" lvl="1" indent="-342900" algn="l">
              <a:buClrTx/>
              <a:buSzTx/>
              <a:buFont typeface="Arial" panose="020B0604020202020204" pitchFamily="34" charset="0"/>
              <a:buChar char="•"/>
            </a:pPr>
            <a:r>
              <a:rPr lang="en-US" altLang="zh-CN" sz="2400" dirty="0">
                <a:sym typeface="+mn-ea"/>
              </a:rPr>
              <a:t>The PHY parameters </a:t>
            </a:r>
            <a:r>
              <a:rPr lang="en-US" altLang="zh-CN" sz="2400" dirty="0" smtClean="0">
                <a:sym typeface="+mn-ea"/>
              </a:rPr>
              <a:t>(at least data rate) for </a:t>
            </a:r>
            <a:r>
              <a:rPr lang="en-US" altLang="zh-CN" sz="2400" dirty="0">
                <a:sym typeface="+mn-ea"/>
              </a:rPr>
              <a:t>AMP UL </a:t>
            </a:r>
            <a:r>
              <a:rPr lang="en-US" altLang="zh-CN" sz="2400" dirty="0" smtClean="0">
                <a:sym typeface="+mn-ea"/>
              </a:rPr>
              <a:t>transmission </a:t>
            </a:r>
            <a:r>
              <a:rPr lang="en-US" altLang="zh-CN" sz="2400" dirty="0">
                <a:sym typeface="+mn-ea"/>
              </a:rPr>
              <a:t>are indicated by the AMP AP</a:t>
            </a:r>
            <a:r>
              <a:rPr lang="en-US" altLang="zh-CN" sz="2400" dirty="0" smtClean="0">
                <a:sym typeface="+mn-ea"/>
              </a:rPr>
              <a:t>.</a:t>
            </a:r>
          </a:p>
          <a:p>
            <a:pPr marL="800100" lvl="1" indent="-342900" algn="l">
              <a:buClrTx/>
              <a:buSzTx/>
              <a:buFont typeface="Arial" panose="020B0604020202020204" pitchFamily="34" charset="0"/>
              <a:buChar char="•"/>
            </a:pPr>
            <a:r>
              <a:rPr lang="en-US" altLang="zh-CN" sz="2400" b="0" i="1" dirty="0" smtClean="0">
                <a:sym typeface="+mn-ea"/>
              </a:rPr>
              <a:t>Other PHY parameters TBD.</a:t>
            </a:r>
            <a:endParaRPr lang="en-US" altLang="zh-CN" b="0" i="1" dirty="0">
              <a:sym typeface="+mn-ea"/>
            </a:endParaRPr>
          </a:p>
          <a:p>
            <a:pPr marL="0" lvl="0" indent="0" algn="l" eaLnBrk="0" hangingPunct="0">
              <a:buClrTx/>
              <a:buSzTx/>
              <a:buFontTx/>
              <a:buNone/>
              <a:defRPr/>
            </a:pPr>
            <a:r>
              <a:rPr lang="en-US" altLang="zh-CN" b="0" i="1" dirty="0">
                <a:sym typeface="+mn-ea"/>
              </a:rPr>
              <a:t>[Reference contributions: 11-25/0316r0]</a:t>
            </a:r>
          </a:p>
          <a:p>
            <a:pPr marL="0" lvl="0" indent="0" algn="l" eaLnBrk="0" hangingPunct="0">
              <a:buClrTx/>
              <a:buSzTx/>
              <a:buFontTx/>
              <a:buNone/>
              <a:defRPr/>
            </a:pPr>
            <a:endParaRPr lang="en-US" altLang="zh-CN" dirty="0">
              <a:sym typeface="+mn-ea"/>
            </a:endParaRPr>
          </a:p>
          <a:p>
            <a:pPr marL="0" lvl="0" indent="0" algn="l" eaLnBrk="0" hangingPunct="0">
              <a:buClrTx/>
              <a:buSzTx/>
              <a:buFontTx/>
              <a:buNone/>
              <a:defRPr/>
            </a:pPr>
            <a:r>
              <a:rPr lang="en-US" altLang="zh-CN" dirty="0">
                <a:sym typeface="+mn-ea"/>
              </a:rPr>
              <a:t>Result: </a:t>
            </a:r>
            <a:r>
              <a:rPr lang="en-US" altLang="zh-CN" dirty="0" smtClean="0">
                <a:sym typeface="+mn-ea"/>
              </a:rPr>
              <a:t>no objection</a:t>
            </a:r>
            <a:endParaRPr lang="en-US" altLang="zh-CN" dirty="0"/>
          </a:p>
          <a:p>
            <a:pPr marL="0" lvl="0" indent="0" eaLnBrk="0" hangingPunct="0">
              <a:buNone/>
              <a:defRPr/>
            </a:pPr>
            <a:endParaRPr lang="en-US" altLang="zh-CN"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#4 (Amichai Sanderovich)</a:t>
            </a:r>
            <a:r>
              <a:rPr lang="en-US" altLang="zh-CN" sz="3200" b="1" dirty="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dirty="0">
                <a:sym typeface="+mn-ea"/>
              </a:rPr>
              <a:t>SP1: </a:t>
            </a:r>
            <a:r>
              <a:rPr lang="en-US" altLang="zh-CN" dirty="0" smtClean="0">
                <a:sym typeface="+mn-ea"/>
              </a:rPr>
              <a:t>[deferred]</a:t>
            </a:r>
            <a:endParaRPr lang="en-US" altLang="zh-CN" dirty="0"/>
          </a:p>
          <a:p>
            <a:pPr marL="342900" indent="-342900">
              <a:buFont typeface="Arial" panose="020B0604020202020204" pitchFamily="34" charset="0"/>
              <a:buChar char="•"/>
            </a:pPr>
            <a:r>
              <a:rPr lang="en-US" altLang="zh-CN" dirty="0">
                <a:sym typeface="+mn-ea"/>
              </a:rPr>
              <a:t>Do you agree that 802.11bp defines at least one mode of access without the </a:t>
            </a:r>
            <a:r>
              <a:rPr lang="en-US" altLang="zh-CN" dirty="0" smtClean="0">
                <a:sym typeface="+mn-ea"/>
              </a:rPr>
              <a:t>explicit </a:t>
            </a:r>
            <a:r>
              <a:rPr lang="en-US" altLang="zh-CN" dirty="0">
                <a:sym typeface="+mn-ea"/>
              </a:rPr>
              <a:t>transmission of slot indication in 802.11bp for active transmitter AMP non-AP STAs?</a:t>
            </a:r>
            <a:endParaRPr lang="en-US" altLang="zh-CN" sz="1800" dirty="0">
              <a:sym typeface="+mn-ea"/>
            </a:endParaRPr>
          </a:p>
          <a:p>
            <a:pPr marL="0" indent="0">
              <a:buFont typeface="Arial" panose="020B0604020202020204" pitchFamily="34" charset="0"/>
              <a:buNone/>
            </a:pPr>
            <a:r>
              <a:rPr lang="en-US" altLang="zh-CN" b="0" i="1" dirty="0">
                <a:sym typeface="+mn-ea"/>
              </a:rPr>
              <a:t>[Reference contributions: 11-25/0252r1]</a:t>
            </a:r>
          </a:p>
          <a:p>
            <a:pPr marL="0" lvl="0" indent="0" algn="l" eaLnBrk="0" hangingPunct="0">
              <a:buClrTx/>
              <a:buSzTx/>
              <a:buFontTx/>
              <a:buNone/>
              <a:defRPr/>
            </a:pPr>
            <a:endParaRPr lang="en-US" altLang="zh-CN" dirty="0">
              <a:sym typeface="+mn-ea"/>
            </a:endParaRPr>
          </a:p>
          <a:p>
            <a:pPr marL="0" lvl="0" indent="0" algn="l" eaLnBrk="0" hangingPunct="0">
              <a:buClrTx/>
              <a:buSzTx/>
              <a:buFontTx/>
              <a:buNone/>
              <a:defRPr/>
            </a:pPr>
            <a:r>
              <a:rPr lang="en-US" altLang="zh-CN" dirty="0">
                <a:sym typeface="+mn-ea"/>
              </a:rPr>
              <a:t>Result: </a:t>
            </a:r>
            <a:endParaRPr lang="en-US" altLang="zh-CN" dirty="0"/>
          </a:p>
          <a:p>
            <a:pPr marL="0" lvl="0" indent="0" eaLnBrk="0" hangingPunct="0">
              <a:buNone/>
              <a:defRPr/>
            </a:pPr>
            <a:endParaRPr lang="en-US" altLang="zh-CN"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#5 (Hui Luo)</a:t>
            </a:r>
            <a:r>
              <a:rPr lang="en-US" altLang="zh-CN" sz="3200" b="1" dirty="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dirty="0">
                <a:sym typeface="+mn-ea"/>
              </a:rPr>
              <a:t>SP1: </a:t>
            </a:r>
            <a:endParaRPr lang="en-US" altLang="zh-CN" dirty="0"/>
          </a:p>
          <a:p>
            <a:pPr marL="342900" indent="-342900">
              <a:buFont typeface="Arial" panose="020B0604020202020204" pitchFamily="34" charset="0"/>
              <a:buChar char="•"/>
            </a:pPr>
            <a:r>
              <a:rPr lang="en-US" altLang="zh-CN" dirty="0">
                <a:sym typeface="+mn-ea"/>
              </a:rPr>
              <a:t>Do you agree to add the following content to TGbp SFD Security subclause?</a:t>
            </a:r>
          </a:p>
          <a:p>
            <a:pPr marL="800100" lvl="1" indent="-342900" algn="l">
              <a:buClrTx/>
              <a:buSzTx/>
              <a:buFont typeface="Arial" panose="020B0604020202020204" pitchFamily="34" charset="0"/>
              <a:buChar char="•"/>
            </a:pPr>
            <a:r>
              <a:rPr lang="en-US" altLang="zh-CN" sz="2400" dirty="0">
                <a:sym typeface="+mn-ea"/>
              </a:rPr>
              <a:t>IEEE 802.11bp will specify secure data communication methods that do not require maintaining security associations.</a:t>
            </a:r>
          </a:p>
          <a:p>
            <a:pPr marL="800100" lvl="1" indent="-342900" algn="l">
              <a:buClrTx/>
              <a:buSzTx/>
              <a:buFont typeface="Arial" panose="020B0604020202020204" pitchFamily="34" charset="0"/>
              <a:buChar char="•"/>
            </a:pPr>
            <a:r>
              <a:rPr lang="en-US" altLang="zh-CN" sz="2400" dirty="0">
                <a:sym typeface="+mn-ea"/>
              </a:rPr>
              <a:t>Note:</a:t>
            </a:r>
          </a:p>
          <a:p>
            <a:pPr marL="1257300" lvl="2" indent="-342900" algn="l">
              <a:buClrTx/>
              <a:buSzTx/>
              <a:buFont typeface="Arial" panose="020B0604020202020204" pitchFamily="34" charset="0"/>
              <a:buChar char="•"/>
            </a:pPr>
            <a:r>
              <a:rPr lang="en-US" altLang="zh-CN" sz="2000" dirty="0">
                <a:sym typeface="+mn-ea"/>
              </a:rPr>
              <a:t>The methods are based on existing 802.11 security protocols.</a:t>
            </a:r>
          </a:p>
          <a:p>
            <a:pPr marL="1257300" lvl="2" indent="-342900" algn="l">
              <a:buClrTx/>
              <a:buSzTx/>
              <a:buFont typeface="Arial" panose="020B0604020202020204" pitchFamily="34" charset="0"/>
              <a:buChar char="•"/>
            </a:pPr>
            <a:r>
              <a:rPr lang="en-US" altLang="zh-CN" sz="2000" dirty="0">
                <a:sym typeface="+mn-ea"/>
              </a:rPr>
              <a:t>The </a:t>
            </a:r>
            <a:r>
              <a:rPr lang="en-US" altLang="zh-CN" sz="2000" dirty="0" smtClean="0">
                <a:sym typeface="+mn-ea"/>
              </a:rPr>
              <a:t>security for </a:t>
            </a:r>
            <a:r>
              <a:rPr lang="en-US" altLang="zh-CN" sz="2000" dirty="0">
                <a:sym typeface="+mn-ea"/>
              </a:rPr>
              <a:t>backscattering AMP </a:t>
            </a:r>
            <a:r>
              <a:rPr lang="en-US" altLang="zh-CN" sz="2000" dirty="0" smtClean="0">
                <a:sym typeface="+mn-ea"/>
              </a:rPr>
              <a:t>devices are TBD.</a:t>
            </a:r>
            <a:endParaRPr lang="en-US" altLang="zh-CN" sz="2000" dirty="0">
              <a:sym typeface="+mn-ea"/>
            </a:endParaRPr>
          </a:p>
          <a:p>
            <a:pPr marL="1257300" lvl="2" indent="-342900" algn="l">
              <a:buClrTx/>
              <a:buSzTx/>
              <a:buFont typeface="Arial" panose="020B0604020202020204" pitchFamily="34" charset="0"/>
              <a:buChar char="•"/>
            </a:pPr>
            <a:r>
              <a:rPr lang="en-US" altLang="zh-CN" sz="2000" dirty="0">
                <a:sym typeface="+mn-ea"/>
              </a:rPr>
              <a:t>The details are TBD.</a:t>
            </a:r>
            <a:endParaRPr lang="en-US" altLang="zh-CN" sz="1800" b="0" i="1" dirty="0">
              <a:sym typeface="+mn-ea"/>
            </a:endParaRPr>
          </a:p>
          <a:p>
            <a:pPr marL="0" lvl="0" indent="0" algn="l" eaLnBrk="0" hangingPunct="0">
              <a:buClrTx/>
              <a:buSzTx/>
              <a:buFontTx/>
              <a:buNone/>
              <a:defRPr/>
            </a:pPr>
            <a:r>
              <a:rPr lang="en-US" altLang="zh-CN" b="0" i="1" dirty="0">
                <a:sym typeface="+mn-ea"/>
              </a:rPr>
              <a:t>[Reference contributions: 11-24/0178, 11-24/0526, 11-24/0871, 11-24/1998, 11-24/1242]</a:t>
            </a:r>
          </a:p>
          <a:p>
            <a:pPr marL="0" lvl="0" indent="0" algn="l" eaLnBrk="0" hangingPunct="0">
              <a:buClrTx/>
              <a:buSzTx/>
              <a:buFontTx/>
              <a:buNone/>
              <a:defRPr/>
            </a:pPr>
            <a:endParaRPr lang="en-US" altLang="zh-CN" dirty="0">
              <a:sym typeface="+mn-ea"/>
            </a:endParaRPr>
          </a:p>
          <a:p>
            <a:pPr marL="0" lvl="0" indent="0" algn="l" eaLnBrk="0" hangingPunct="0">
              <a:buClrTx/>
              <a:buSzTx/>
              <a:buFontTx/>
              <a:buNone/>
              <a:defRPr/>
            </a:pPr>
            <a:r>
              <a:rPr lang="en-US" altLang="zh-CN" dirty="0">
                <a:sym typeface="+mn-ea"/>
              </a:rPr>
              <a:t>Result: </a:t>
            </a:r>
            <a:r>
              <a:rPr lang="en-US" altLang="zh-CN" dirty="0" smtClean="0">
                <a:sym typeface="+mn-ea"/>
              </a:rPr>
              <a:t>no objection</a:t>
            </a:r>
            <a:endParaRPr lang="en-US" altLang="zh-CN" dirty="0"/>
          </a:p>
          <a:p>
            <a:pPr marL="0" lvl="0" indent="0" eaLnBrk="0" hangingPunct="0">
              <a:buNone/>
              <a:defRPr/>
            </a:pPr>
            <a:endParaRPr lang="en-US" altLang="zh-CN"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#6 (Sanket Kalamkar)</a:t>
            </a:r>
            <a:r>
              <a:rPr lang="en-US" altLang="zh-CN" sz="3200" b="1" dirty="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dirty="0">
                <a:sym typeface="+mn-ea"/>
              </a:rPr>
              <a:t>SP1: </a:t>
            </a:r>
            <a:r>
              <a:rPr lang="en-US" altLang="zh-CN" dirty="0" smtClean="0">
                <a:sym typeface="+mn-ea"/>
              </a:rPr>
              <a:t>[deferred]</a:t>
            </a:r>
            <a:endParaRPr lang="en-US" altLang="zh-CN" dirty="0"/>
          </a:p>
          <a:p>
            <a:pPr>
              <a:buFont typeface="Arial" panose="020B0604020202020204" pitchFamily="34" charset="0"/>
              <a:buChar char="•"/>
            </a:pPr>
            <a:r>
              <a:rPr lang="en-US" altLang="zh-CN" dirty="0"/>
              <a:t>Do you agree that 802.11bp defines a mechanism to generate a transient key at the AMP client to support secure communication, </a:t>
            </a:r>
            <a:r>
              <a:rPr lang="en-US" altLang="zh-CN" dirty="0" smtClean="0"/>
              <a:t>where</a:t>
            </a:r>
            <a:r>
              <a:rPr lang="en-US" altLang="zh-CN" dirty="0" smtClean="0">
                <a:sym typeface="+mn-ea"/>
              </a:rPr>
              <a:t>:</a:t>
            </a:r>
            <a:endParaRPr lang="en-US" altLang="zh-CN" dirty="0">
              <a:sym typeface="+mn-ea"/>
            </a:endParaRPr>
          </a:p>
          <a:p>
            <a:pPr lvl="1"/>
            <a:r>
              <a:rPr lang="en-US" altLang="zh-CN" b="0" dirty="0" smtClean="0"/>
              <a:t>An </a:t>
            </a:r>
            <a:r>
              <a:rPr lang="en-US" altLang="zh-CN" b="0" dirty="0"/>
              <a:t>AP transmits a downlink frame containing an </a:t>
            </a:r>
            <a:r>
              <a:rPr lang="en-US" altLang="zh-CN" b="0" dirty="0" err="1"/>
              <a:t>ANonce</a:t>
            </a:r>
            <a:r>
              <a:rPr lang="en-US" altLang="zh-CN" b="0" dirty="0"/>
              <a:t>. </a:t>
            </a:r>
          </a:p>
          <a:p>
            <a:pPr lvl="1"/>
            <a:r>
              <a:rPr lang="en-US" altLang="zh-CN" b="0" dirty="0"/>
              <a:t>After receiving the downlink AMP frame from the AP that contains an </a:t>
            </a:r>
            <a:r>
              <a:rPr lang="en-US" altLang="zh-CN" b="0" dirty="0" err="1"/>
              <a:t>ANonce</a:t>
            </a:r>
            <a:r>
              <a:rPr lang="en-US" altLang="zh-CN" b="0" dirty="0"/>
              <a:t>, an AMP client generates an </a:t>
            </a:r>
            <a:r>
              <a:rPr lang="en-US" altLang="zh-CN" b="0" dirty="0" err="1"/>
              <a:t>SNonce</a:t>
            </a:r>
            <a:r>
              <a:rPr lang="en-US" altLang="zh-CN" b="0" dirty="0"/>
              <a:t>. </a:t>
            </a:r>
          </a:p>
          <a:p>
            <a:pPr lvl="1"/>
            <a:r>
              <a:rPr lang="en-US" altLang="zh-CN" b="0" dirty="0"/>
              <a:t>The client generates a transient key using the </a:t>
            </a:r>
            <a:r>
              <a:rPr lang="en-US" altLang="zh-CN" b="0" dirty="0" err="1"/>
              <a:t>ANonce</a:t>
            </a:r>
            <a:r>
              <a:rPr lang="en-US" altLang="zh-CN" b="0" dirty="0"/>
              <a:t>, the </a:t>
            </a:r>
            <a:r>
              <a:rPr lang="en-US" altLang="zh-CN" b="0" dirty="0" err="1"/>
              <a:t>SNonce</a:t>
            </a:r>
            <a:r>
              <a:rPr lang="en-US" altLang="zh-CN" b="0" dirty="0"/>
              <a:t>, and a Pairwise Master Key (PMK) between the AP and the client. </a:t>
            </a:r>
          </a:p>
          <a:p>
            <a:pPr lvl="1"/>
            <a:r>
              <a:rPr lang="en-US" altLang="zh-CN" b="0" dirty="0"/>
              <a:t>Note—The mechanism to generate PMK is TBD. </a:t>
            </a:r>
          </a:p>
          <a:p>
            <a:pPr marL="0" lvl="0" indent="0" algn="l" eaLnBrk="0" hangingPunct="0">
              <a:buClrTx/>
              <a:buSzTx/>
              <a:buFontTx/>
              <a:buNone/>
              <a:defRPr/>
            </a:pPr>
            <a:r>
              <a:rPr lang="en-US" altLang="zh-CN" b="0" i="1" dirty="0" smtClean="0">
                <a:sym typeface="+mn-ea"/>
              </a:rPr>
              <a:t>[</a:t>
            </a:r>
            <a:r>
              <a:rPr lang="en-US" altLang="zh-CN" b="0" i="1" dirty="0">
                <a:sym typeface="+mn-ea"/>
              </a:rPr>
              <a:t>Reference contributions: 11-24/2112, 11-24/1998]</a:t>
            </a:r>
          </a:p>
          <a:p>
            <a:pPr marL="0" lvl="0" indent="0" algn="l" eaLnBrk="0" hangingPunct="0">
              <a:buClrTx/>
              <a:buSzTx/>
              <a:buFontTx/>
              <a:buNone/>
              <a:defRPr/>
            </a:pPr>
            <a:endParaRPr lang="en-US" altLang="zh-CN" dirty="0">
              <a:sym typeface="+mn-ea"/>
            </a:endParaRPr>
          </a:p>
          <a:p>
            <a:pPr marL="0" lvl="0" indent="0" algn="l" eaLnBrk="0" hangingPunct="0">
              <a:buClrTx/>
              <a:buSzTx/>
              <a:buFontTx/>
              <a:buNone/>
              <a:defRPr/>
            </a:pPr>
            <a:r>
              <a:rPr lang="en-US" altLang="zh-CN" dirty="0">
                <a:sym typeface="+mn-ea"/>
              </a:rPr>
              <a:t>Result: </a:t>
            </a:r>
            <a:endParaRPr lang="en-US" altLang="zh-CN" dirty="0"/>
          </a:p>
          <a:p>
            <a:pPr marL="0" lvl="0" indent="0" eaLnBrk="0" hangingPunct="0">
              <a:buNone/>
              <a:defRPr/>
            </a:pPr>
            <a:endParaRPr lang="en-US" altLang="zh-CN"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#6 (Sanket Kalamkar)</a:t>
            </a:r>
            <a:r>
              <a:rPr lang="en-US" altLang="zh-CN" sz="3200" b="1" dirty="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dirty="0">
                <a:sym typeface="+mn-ea"/>
              </a:rPr>
              <a:t>SP2: </a:t>
            </a:r>
            <a:r>
              <a:rPr lang="en-US" altLang="zh-CN" dirty="0" smtClean="0">
                <a:sym typeface="+mn-ea"/>
              </a:rPr>
              <a:t>[deferred]</a:t>
            </a:r>
            <a:endParaRPr lang="en-US" altLang="zh-CN" dirty="0"/>
          </a:p>
          <a:p>
            <a:pPr marL="342900" indent="-342900">
              <a:buFont typeface="Arial" panose="020B0604020202020204" pitchFamily="34" charset="0"/>
              <a:buChar char="•"/>
            </a:pPr>
            <a:r>
              <a:rPr lang="en-US" altLang="zh-CN" dirty="0">
                <a:sym typeface="+mn-ea"/>
              </a:rPr>
              <a:t>Do you agree that 802.11bp defines a mechanism to generate a transient key at the AP to support secure communication, where:</a:t>
            </a:r>
          </a:p>
          <a:p>
            <a:pPr marL="800100" lvl="1" indent="-342900">
              <a:buFont typeface="Arial" panose="020B0604020202020204" pitchFamily="34" charset="0"/>
              <a:buChar char="•"/>
            </a:pPr>
            <a:r>
              <a:rPr lang="en-US" altLang="zh-CN" dirty="0">
                <a:sym typeface="+mn-ea"/>
              </a:rPr>
              <a:t>In response to the downlink AMP frame from the AP that contains an ANonce, the AMP client transmits an uplink AMP frame that carries the SNonce and a MIC.</a:t>
            </a:r>
          </a:p>
          <a:p>
            <a:pPr marL="800100" lvl="1" indent="-342900">
              <a:buFont typeface="Arial" panose="020B0604020202020204" pitchFamily="34" charset="0"/>
              <a:buChar char="•"/>
            </a:pPr>
            <a:r>
              <a:rPr lang="en-US" altLang="zh-CN" dirty="0">
                <a:sym typeface="+mn-ea"/>
              </a:rPr>
              <a:t>The client generates the MIC using the derived transient key at the client.</a:t>
            </a:r>
          </a:p>
          <a:p>
            <a:pPr marL="800100" lvl="1" indent="-342900">
              <a:buFont typeface="Arial" panose="020B0604020202020204" pitchFamily="34" charset="0"/>
              <a:buChar char="•"/>
            </a:pPr>
            <a:r>
              <a:rPr lang="en-US" altLang="zh-CN" dirty="0">
                <a:sym typeface="+mn-ea"/>
              </a:rPr>
              <a:t>If the MIC is verified, the AP uses the ANonce it transmitted in the previous downlink AMP frame, the SNonce, and the preestablished PMK to generate the transient key</a:t>
            </a:r>
            <a:r>
              <a:rPr lang="en-US" altLang="zh-CN" sz="1200" dirty="0">
                <a:sym typeface="+mn-ea"/>
              </a:rPr>
              <a:t>.</a:t>
            </a:r>
            <a:endParaRPr lang="en-US" altLang="zh-CN" sz="1000" b="0" i="1" dirty="0">
              <a:sym typeface="+mn-ea"/>
            </a:endParaRPr>
          </a:p>
          <a:p>
            <a:pPr marL="0" lvl="0" indent="0" algn="l" eaLnBrk="0" hangingPunct="0">
              <a:buClrTx/>
              <a:buSzTx/>
              <a:buFontTx/>
              <a:buNone/>
              <a:defRPr/>
            </a:pPr>
            <a:r>
              <a:rPr lang="en-US" altLang="zh-CN" b="0" i="1" dirty="0">
                <a:sym typeface="+mn-ea"/>
              </a:rPr>
              <a:t>[Reference contributions: 11-24/2112, 11-24/1998]</a:t>
            </a:r>
          </a:p>
          <a:p>
            <a:pPr marL="0" lvl="0" indent="0" algn="l" eaLnBrk="0" hangingPunct="0">
              <a:buClrTx/>
              <a:buSzTx/>
              <a:buFontTx/>
              <a:buNone/>
              <a:defRPr/>
            </a:pPr>
            <a:endParaRPr lang="en-US" altLang="zh-CN" dirty="0">
              <a:sym typeface="+mn-ea"/>
            </a:endParaRPr>
          </a:p>
          <a:p>
            <a:pPr marL="0" lvl="0" indent="0" algn="l" eaLnBrk="0" hangingPunct="0">
              <a:buClrTx/>
              <a:buSzTx/>
              <a:buFontTx/>
              <a:buNone/>
              <a:defRPr/>
            </a:pPr>
            <a:r>
              <a:rPr lang="en-US" altLang="zh-CN" dirty="0">
                <a:sym typeface="+mn-ea"/>
              </a:rPr>
              <a:t>Result: </a:t>
            </a:r>
            <a:endParaRPr lang="en-US" altLang="zh-CN" dirty="0"/>
          </a:p>
          <a:p>
            <a:pPr marL="0" lvl="0" indent="0" eaLnBrk="0" hangingPunct="0">
              <a:buNone/>
              <a:defRPr/>
            </a:pPr>
            <a:endParaRPr lang="en-US" altLang="zh-CN"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#6 (Sanket Kalamkar)</a:t>
            </a:r>
            <a:r>
              <a:rPr lang="en-US" altLang="zh-CN" sz="3200" b="1" dirty="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dirty="0">
                <a:sym typeface="+mn-ea"/>
              </a:rPr>
              <a:t>SP3: </a:t>
            </a:r>
            <a:r>
              <a:rPr lang="en-US" altLang="zh-CN" dirty="0" smtClean="0">
                <a:sym typeface="+mn-ea"/>
              </a:rPr>
              <a:t>[deferred]</a:t>
            </a:r>
            <a:endParaRPr lang="en-US" altLang="zh-CN" dirty="0"/>
          </a:p>
          <a:p>
            <a:pPr marL="342900" indent="-342900">
              <a:buFont typeface="Arial" panose="020B0604020202020204" pitchFamily="34" charset="0"/>
              <a:buChar char="•"/>
            </a:pPr>
            <a:r>
              <a:rPr lang="en-US" altLang="zh-CN" dirty="0">
                <a:sym typeface="+mn-ea"/>
              </a:rPr>
              <a:t>Do you agree that the transient key generation at the AP and the AMP client in 802.11bp may occur concurrently with AMP downlink and uplink data communication:</a:t>
            </a:r>
          </a:p>
          <a:p>
            <a:pPr marL="800100" lvl="1" indent="-342900">
              <a:buFont typeface="Arial" panose="020B0604020202020204" pitchFamily="34" charset="0"/>
              <a:buChar char="•"/>
            </a:pPr>
            <a:r>
              <a:rPr lang="en-US" altLang="zh-CN" dirty="0">
                <a:sym typeface="+mn-ea"/>
              </a:rPr>
              <a:t>The downlink AMP frame from the AP carries ANonce along with downlink data from the AP (e.g., AMP trigger).</a:t>
            </a:r>
          </a:p>
          <a:p>
            <a:pPr marL="800100" lvl="1" indent="-342900">
              <a:buFont typeface="Arial" panose="020B0604020202020204" pitchFamily="34" charset="0"/>
              <a:buChar char="•"/>
            </a:pPr>
            <a:r>
              <a:rPr lang="en-US" altLang="zh-CN" dirty="0">
                <a:sym typeface="+mn-ea"/>
              </a:rPr>
              <a:t>The uplink AMP frame from the AMP client carries SNonce and MIC along with the UL data (e.g., UL response to the AMP trigger).</a:t>
            </a:r>
          </a:p>
          <a:p>
            <a:pPr marL="800100" lvl="1" indent="-342900">
              <a:buFont typeface="Arial" panose="020B0604020202020204" pitchFamily="34" charset="0"/>
              <a:buChar char="•"/>
            </a:pPr>
            <a:r>
              <a:rPr lang="en-US" altLang="zh-CN" dirty="0">
                <a:sym typeface="+mn-ea"/>
              </a:rPr>
              <a:t>Note—Encryption of AMP data cannot be supported.</a:t>
            </a:r>
            <a:r>
              <a:rPr lang="en-US" altLang="zh-CN" sz="1000" dirty="0">
                <a:sym typeface="+mn-ea"/>
              </a:rPr>
              <a:t>.</a:t>
            </a:r>
            <a:endParaRPr lang="en-US" altLang="zh-CN" sz="830" b="0" i="1" dirty="0">
              <a:sym typeface="+mn-ea"/>
            </a:endParaRPr>
          </a:p>
          <a:p>
            <a:pPr marL="0" lvl="0" indent="0" algn="l" eaLnBrk="0" hangingPunct="0">
              <a:buClrTx/>
              <a:buSzTx/>
              <a:buFontTx/>
              <a:buNone/>
              <a:defRPr/>
            </a:pPr>
            <a:r>
              <a:rPr lang="en-US" altLang="zh-CN" b="0" i="1" dirty="0">
                <a:sym typeface="+mn-ea"/>
              </a:rPr>
              <a:t>[Reference contributions: 11-24/2112]</a:t>
            </a:r>
          </a:p>
          <a:p>
            <a:pPr marL="0" lvl="0" indent="0" algn="l" eaLnBrk="0" hangingPunct="0">
              <a:buClrTx/>
              <a:buSzTx/>
              <a:buFontTx/>
              <a:buNone/>
              <a:defRPr/>
            </a:pPr>
            <a:endParaRPr lang="en-US" altLang="zh-CN" dirty="0">
              <a:sym typeface="+mn-ea"/>
            </a:endParaRPr>
          </a:p>
          <a:p>
            <a:pPr marL="0" lvl="0" indent="0" algn="l" eaLnBrk="0" hangingPunct="0">
              <a:buClrTx/>
              <a:buSzTx/>
              <a:buFontTx/>
              <a:buNone/>
              <a:defRPr/>
            </a:pPr>
            <a:r>
              <a:rPr lang="en-US" altLang="zh-CN" dirty="0">
                <a:sym typeface="+mn-ea"/>
              </a:rPr>
              <a:t>Result: </a:t>
            </a:r>
            <a:endParaRPr lang="en-US" altLang="zh-CN" dirty="0"/>
          </a:p>
          <a:p>
            <a:pPr marL="0" lvl="0" indent="0" eaLnBrk="0" hangingPunct="0">
              <a:buNone/>
              <a:defRPr/>
            </a:pPr>
            <a:endParaRPr lang="en-US" altLang="zh-CN"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#6 (Sanket Kalamkar)</a:t>
            </a:r>
            <a:r>
              <a:rPr lang="en-US" altLang="zh-CN" sz="3200" b="1" dirty="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dirty="0">
                <a:sym typeface="+mn-ea"/>
              </a:rPr>
              <a:t>SP4: </a:t>
            </a:r>
            <a:r>
              <a:rPr lang="en-US" altLang="zh-CN" dirty="0" smtClean="0">
                <a:sym typeface="+mn-ea"/>
              </a:rPr>
              <a:t>[deferred]</a:t>
            </a:r>
            <a:endParaRPr lang="en-US" altLang="zh-CN" dirty="0"/>
          </a:p>
          <a:p>
            <a:pPr marL="342900" indent="-342900">
              <a:buFont typeface="Arial" panose="020B0604020202020204" pitchFamily="34" charset="0"/>
              <a:buChar char="•"/>
            </a:pPr>
            <a:r>
              <a:rPr lang="en-US" altLang="zh-CN" dirty="0">
                <a:sym typeface="+mn-ea"/>
              </a:rPr>
              <a:t>Do you agree that the transient key generation at the AP and the AMP client in 802.11bp may be performed immediately before AMP downlink and uplink data communication:</a:t>
            </a:r>
          </a:p>
          <a:p>
            <a:pPr marL="800100" lvl="1" indent="-342900">
              <a:buFont typeface="Arial" panose="020B0604020202020204" pitchFamily="34" charset="0"/>
              <a:buChar char="•"/>
            </a:pPr>
            <a:r>
              <a:rPr lang="en-US" altLang="zh-CN" dirty="0">
                <a:sym typeface="+mn-ea"/>
              </a:rPr>
              <a:t>Once the transient key is derived at both the AP and the AMP client, subsequent AMP data communication between the AP and the client can be secured using MIC and/or encryption based on the generated transient key.</a:t>
            </a:r>
          </a:p>
          <a:p>
            <a:pPr marL="800100" lvl="1" indent="-342900">
              <a:buFont typeface="Arial" panose="020B0604020202020204" pitchFamily="34" charset="0"/>
              <a:buChar char="•"/>
            </a:pPr>
            <a:r>
              <a:rPr lang="en-US" altLang="zh-CN" dirty="0">
                <a:sym typeface="+mn-ea"/>
              </a:rPr>
              <a:t>Note—Encryption of AMP data can be supported</a:t>
            </a:r>
            <a:r>
              <a:rPr lang="en-US" altLang="zh-CN" sz="830" dirty="0">
                <a:sym typeface="+mn-ea"/>
              </a:rPr>
              <a:t>.</a:t>
            </a:r>
            <a:endParaRPr lang="en-US" altLang="zh-CN" sz="690" b="0" i="1" dirty="0">
              <a:sym typeface="+mn-ea"/>
            </a:endParaRPr>
          </a:p>
          <a:p>
            <a:pPr marL="0" lvl="0" indent="0" algn="l" eaLnBrk="0" hangingPunct="0">
              <a:buClrTx/>
              <a:buSzTx/>
              <a:buFontTx/>
              <a:buNone/>
              <a:defRPr/>
            </a:pPr>
            <a:r>
              <a:rPr lang="en-US" altLang="zh-CN" b="0" i="1" dirty="0">
                <a:sym typeface="+mn-ea"/>
              </a:rPr>
              <a:t>[Reference contributions: 11-24/2112]</a:t>
            </a:r>
          </a:p>
          <a:p>
            <a:pPr marL="0" lvl="0" indent="0" algn="l" eaLnBrk="0" hangingPunct="0">
              <a:buClrTx/>
              <a:buSzTx/>
              <a:buFontTx/>
              <a:buNone/>
              <a:defRPr/>
            </a:pPr>
            <a:endParaRPr lang="en-US" altLang="zh-CN" dirty="0">
              <a:sym typeface="+mn-ea"/>
            </a:endParaRPr>
          </a:p>
          <a:p>
            <a:pPr marL="0" lvl="0" indent="0" algn="l" eaLnBrk="0" hangingPunct="0">
              <a:buClrTx/>
              <a:buSzTx/>
              <a:buFontTx/>
              <a:buNone/>
              <a:defRPr/>
            </a:pPr>
            <a:r>
              <a:rPr lang="en-US" altLang="zh-CN" dirty="0">
                <a:sym typeface="+mn-ea"/>
              </a:rPr>
              <a:t>Result: </a:t>
            </a:r>
            <a:endParaRPr lang="en-US" altLang="zh-CN" dirty="0"/>
          </a:p>
          <a:p>
            <a:pPr marL="0" lvl="0" indent="0" eaLnBrk="0" hangingPunct="0">
              <a:buNone/>
              <a:defRPr/>
            </a:pPr>
            <a:endParaRPr lang="en-US" altLang="zh-CN"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#6 (Sanket Kalamkar)</a:t>
            </a:r>
            <a:r>
              <a:rPr lang="en-US" altLang="zh-CN" sz="3200" b="1" dirty="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dirty="0">
                <a:sym typeface="+mn-ea"/>
              </a:rPr>
              <a:t>SP5: </a:t>
            </a:r>
            <a:endParaRPr lang="en-US" altLang="zh-CN" dirty="0"/>
          </a:p>
          <a:p>
            <a:r>
              <a:rPr lang="en-US" altLang="zh-CN" dirty="0"/>
              <a:t>Do you agree that 802.11bp to define a slot-based procedure to enable one or more clients to access the medium to send uplink AMP PPDU(s)?</a:t>
            </a:r>
            <a:endParaRPr lang="en-US" altLang="zh-CN" b="0" dirty="0"/>
          </a:p>
          <a:p>
            <a:pPr marL="342900" indent="-342900">
              <a:buFont typeface="Arial" panose="020B0604020202020204" pitchFamily="34" charset="0"/>
              <a:buChar char="•"/>
            </a:pPr>
            <a:r>
              <a:rPr lang="en-US" altLang="zh-CN" sz="830" dirty="0" smtClean="0">
                <a:sym typeface="+mn-ea"/>
              </a:rPr>
              <a:t>.</a:t>
            </a:r>
            <a:endParaRPr lang="en-US" altLang="zh-CN" sz="690" b="0" i="1" dirty="0">
              <a:sym typeface="+mn-ea"/>
            </a:endParaRPr>
          </a:p>
          <a:p>
            <a:pPr marL="0" lvl="0" indent="0" algn="l" eaLnBrk="0" hangingPunct="0">
              <a:buClrTx/>
              <a:buSzTx/>
              <a:buFontTx/>
              <a:buNone/>
              <a:defRPr/>
            </a:pPr>
            <a:r>
              <a:rPr lang="en-US" altLang="zh-CN" b="0" i="1" dirty="0">
                <a:sym typeface="+mn-ea"/>
              </a:rPr>
              <a:t>[Reference contributions: 11-24/2113]</a:t>
            </a:r>
          </a:p>
          <a:p>
            <a:pPr marL="0" lvl="0" indent="0" algn="l" eaLnBrk="0" hangingPunct="0">
              <a:buClrTx/>
              <a:buSzTx/>
              <a:buFontTx/>
              <a:buNone/>
              <a:defRPr/>
            </a:pPr>
            <a:endParaRPr lang="en-US" altLang="zh-CN" dirty="0">
              <a:sym typeface="+mn-ea"/>
            </a:endParaRPr>
          </a:p>
          <a:p>
            <a:pPr marL="0" lvl="0" indent="0" algn="l" eaLnBrk="0" hangingPunct="0">
              <a:buClrTx/>
              <a:buSzTx/>
              <a:buFontTx/>
              <a:buNone/>
              <a:defRPr/>
            </a:pPr>
            <a:r>
              <a:rPr lang="en-US" altLang="zh-CN" dirty="0">
                <a:sym typeface="+mn-ea"/>
              </a:rPr>
              <a:t>Result: </a:t>
            </a:r>
            <a:r>
              <a:rPr lang="en-US" altLang="zh-CN" dirty="0" smtClean="0">
                <a:sym typeface="+mn-ea"/>
              </a:rPr>
              <a:t>57Y/3N/6A</a:t>
            </a:r>
            <a:endParaRPr lang="en-US" altLang="zh-CN" dirty="0"/>
          </a:p>
          <a:p>
            <a:pPr marL="0" lvl="0" indent="0" eaLnBrk="0" hangingPunct="0">
              <a:buNone/>
              <a:defRPr/>
            </a:pPr>
            <a:endParaRPr lang="en-US" altLang="zh-CN"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#6 (Sanket Kalamkar)</a:t>
            </a:r>
            <a:r>
              <a:rPr lang="en-US" altLang="zh-CN" sz="3200" b="1" dirty="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dirty="0">
                <a:sym typeface="+mn-ea"/>
              </a:rPr>
              <a:t>SP6: </a:t>
            </a:r>
            <a:endParaRPr lang="en-US" altLang="zh-CN" dirty="0"/>
          </a:p>
          <a:p>
            <a:pPr marL="342900" indent="-342900">
              <a:buFont typeface="Arial" panose="020B0604020202020204" pitchFamily="34" charset="0"/>
              <a:buChar char="•"/>
            </a:pPr>
            <a:r>
              <a:rPr lang="en-US" altLang="zh-CN" dirty="0">
                <a:sym typeface="+mn-ea"/>
              </a:rPr>
              <a:t>Do you agree that 802.11bp defines an AMP Trigger frame that an AP transmits to solicit UL AMP PPDU(s) from one or more 802.11bp clients and </a:t>
            </a:r>
            <a:r>
              <a:rPr lang="en-US" altLang="zh-CN" dirty="0" smtClean="0">
                <a:sym typeface="+mn-ea"/>
              </a:rPr>
              <a:t>may carry </a:t>
            </a:r>
            <a:r>
              <a:rPr lang="en-US" altLang="zh-CN" dirty="0">
                <a:sym typeface="+mn-ea"/>
              </a:rPr>
              <a:t>the following content?</a:t>
            </a:r>
          </a:p>
          <a:p>
            <a:pPr lvl="1"/>
            <a:r>
              <a:rPr lang="en-US" altLang="zh-CN" b="0" dirty="0"/>
              <a:t>Transmitter ID </a:t>
            </a:r>
          </a:p>
          <a:p>
            <a:pPr lvl="1"/>
            <a:r>
              <a:rPr lang="en-US" altLang="zh-CN" b="0" dirty="0"/>
              <a:t>Receiver ID(s) </a:t>
            </a:r>
          </a:p>
          <a:p>
            <a:pPr lvl="1"/>
            <a:r>
              <a:rPr lang="en-US" altLang="zh-CN" b="0" dirty="0"/>
              <a:t>FCS </a:t>
            </a:r>
          </a:p>
          <a:p>
            <a:pPr lvl="1"/>
            <a:r>
              <a:rPr lang="en-US" altLang="zh-CN" b="0" dirty="0"/>
              <a:t>Other parameters TBD </a:t>
            </a:r>
          </a:p>
          <a:p>
            <a:pPr marL="800100" lvl="1" indent="-342900">
              <a:buFont typeface="Arial" panose="020B0604020202020204" pitchFamily="34" charset="0"/>
              <a:buChar char="•"/>
            </a:pPr>
            <a:r>
              <a:rPr lang="en-US" altLang="zh-CN" sz="830" dirty="0" smtClean="0">
                <a:sym typeface="+mn-ea"/>
              </a:rPr>
              <a:t>.</a:t>
            </a:r>
            <a:endParaRPr lang="en-US" altLang="zh-CN" sz="690" b="0" i="1" dirty="0">
              <a:sym typeface="+mn-ea"/>
            </a:endParaRPr>
          </a:p>
          <a:p>
            <a:pPr marL="0" lvl="0" indent="0" algn="l" eaLnBrk="0" hangingPunct="0">
              <a:buClrTx/>
              <a:buSzTx/>
              <a:buFontTx/>
              <a:buNone/>
              <a:defRPr/>
            </a:pPr>
            <a:r>
              <a:rPr lang="en-US" altLang="zh-CN" b="0" i="1" dirty="0">
                <a:sym typeface="+mn-ea"/>
              </a:rPr>
              <a:t>[Reference contributions: 11-24/2112, 11-25/398]</a:t>
            </a:r>
          </a:p>
          <a:p>
            <a:pPr marL="0" lvl="0" indent="0" algn="l" eaLnBrk="0" hangingPunct="0">
              <a:buClrTx/>
              <a:buSzTx/>
              <a:buFontTx/>
              <a:buNone/>
              <a:defRPr/>
            </a:pPr>
            <a:r>
              <a:rPr lang="en-US" altLang="zh-CN" dirty="0">
                <a:sym typeface="+mn-ea"/>
              </a:rPr>
              <a:t>Result: </a:t>
            </a:r>
            <a:r>
              <a:rPr lang="en-US" altLang="zh-CN" dirty="0" smtClean="0">
                <a:sym typeface="+mn-ea"/>
              </a:rPr>
              <a:t>no objection</a:t>
            </a:r>
            <a:endParaRPr lang="en-US" altLang="zh-CN" dirty="0"/>
          </a:p>
          <a:p>
            <a:pPr marL="0" lvl="0" indent="0" eaLnBrk="0" hangingPunct="0">
              <a:buNone/>
              <a:defRPr/>
            </a:pPr>
            <a:endParaRPr lang="en-US" altLang="zh-CN"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#6 (Sanket Kalamkar)</a:t>
            </a:r>
            <a:r>
              <a:rPr lang="en-US" altLang="zh-CN" sz="3200" b="1" dirty="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dirty="0">
                <a:sym typeface="+mn-ea"/>
              </a:rPr>
              <a:t>SP7: </a:t>
            </a:r>
            <a:endParaRPr lang="en-US" altLang="zh-CN" dirty="0"/>
          </a:p>
          <a:p>
            <a:pPr>
              <a:buFont typeface="Arial" panose="020B0604020202020204" pitchFamily="34" charset="0"/>
              <a:buChar char="•"/>
            </a:pPr>
            <a:r>
              <a:rPr lang="en-US" altLang="zh-CN" dirty="0" smtClean="0"/>
              <a:t>Do </a:t>
            </a:r>
            <a:r>
              <a:rPr lang="en-US" altLang="zh-CN" dirty="0"/>
              <a:t>you agree that an 802.11bp client may use the receive time of the AMP Trigger frame, which solicits UL AMP PPDUs from the client, to determine the timing for transmitting UL AMP PPDUs in the same TXOP?</a:t>
            </a:r>
            <a:r>
              <a:rPr lang="en-US" altLang="zh-CN" b="0" dirty="0"/>
              <a:t> </a:t>
            </a:r>
            <a:br>
              <a:rPr lang="en-US" altLang="zh-CN" b="0" dirty="0"/>
            </a:br>
            <a:r>
              <a:rPr lang="en-US" altLang="zh-CN" b="0" dirty="0"/>
              <a:t>· </a:t>
            </a:r>
            <a:r>
              <a:rPr lang="en-US" altLang="zh-CN" dirty="0" smtClean="0"/>
              <a:t>the definition of receive </a:t>
            </a:r>
            <a:r>
              <a:rPr lang="en-US" altLang="zh-CN" dirty="0"/>
              <a:t>time is TBD.</a:t>
            </a:r>
            <a:r>
              <a:rPr lang="en-US" altLang="zh-CN" b="0" dirty="0"/>
              <a:t> </a:t>
            </a:r>
          </a:p>
          <a:p>
            <a:pPr marL="0" indent="0">
              <a:buNone/>
            </a:pPr>
            <a:r>
              <a:rPr lang="en-US" altLang="zh-CN" sz="830" dirty="0" smtClean="0">
                <a:sym typeface="+mn-ea"/>
              </a:rPr>
              <a:t>.</a:t>
            </a:r>
            <a:endParaRPr lang="en-US" altLang="zh-CN" sz="690" b="0" i="1" dirty="0">
              <a:sym typeface="+mn-ea"/>
            </a:endParaRPr>
          </a:p>
          <a:p>
            <a:pPr marL="0" lvl="0" indent="0" algn="l" eaLnBrk="0" hangingPunct="0">
              <a:buClrTx/>
              <a:buSzTx/>
              <a:buFontTx/>
              <a:buNone/>
              <a:defRPr/>
            </a:pPr>
            <a:r>
              <a:rPr lang="en-US" altLang="zh-CN" b="0" i="1" dirty="0">
                <a:sym typeface="+mn-ea"/>
              </a:rPr>
              <a:t>[Reference contributions: 11-25/0353]</a:t>
            </a:r>
          </a:p>
          <a:p>
            <a:pPr marL="0" lvl="0" indent="0" algn="l" eaLnBrk="0" hangingPunct="0">
              <a:buClrTx/>
              <a:buSzTx/>
              <a:buFontTx/>
              <a:buNone/>
              <a:defRPr/>
            </a:pPr>
            <a:endParaRPr lang="en-US" altLang="zh-CN" dirty="0">
              <a:sym typeface="+mn-ea"/>
            </a:endParaRPr>
          </a:p>
          <a:p>
            <a:pPr marL="0" lvl="0" indent="0" algn="l" eaLnBrk="0" hangingPunct="0">
              <a:buClrTx/>
              <a:buSzTx/>
              <a:buFontTx/>
              <a:buNone/>
              <a:defRPr/>
            </a:pPr>
            <a:r>
              <a:rPr lang="en-US" altLang="zh-CN" dirty="0">
                <a:sym typeface="+mn-ea"/>
              </a:rPr>
              <a:t>Result: </a:t>
            </a:r>
            <a:r>
              <a:rPr lang="en-US" altLang="zh-CN" dirty="0" smtClean="0">
                <a:sym typeface="+mn-ea"/>
              </a:rPr>
              <a:t>no objection</a:t>
            </a:r>
            <a:endParaRPr lang="en-US" altLang="zh-CN" dirty="0"/>
          </a:p>
          <a:p>
            <a:pPr marL="0" lvl="0" indent="0" eaLnBrk="0" hangingPunct="0">
              <a:buNone/>
              <a:defRPr/>
            </a:pPr>
            <a:endParaRPr lang="en-US" altLang="zh-CN"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#6 (Sanket Kalamkar)</a:t>
            </a:r>
            <a:r>
              <a:rPr lang="en-US" altLang="zh-CN" sz="3200" b="1" dirty="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dirty="0">
                <a:sym typeface="+mn-ea"/>
              </a:rPr>
              <a:t>SP8: </a:t>
            </a:r>
            <a:endParaRPr lang="en-US" altLang="zh-CN" dirty="0"/>
          </a:p>
          <a:p>
            <a:r>
              <a:rPr lang="en-US" altLang="zh-CN" dirty="0"/>
              <a:t>Do you agree that when the AP solicits UL AMP PPDUs from 802.11bp clients using a slot-based procedure, the AMP Trigger frame shall carry the following parameters?</a:t>
            </a:r>
            <a:r>
              <a:rPr lang="en-US" altLang="zh-CN" b="0" dirty="0"/>
              <a:t> </a:t>
            </a:r>
          </a:p>
          <a:p>
            <a:pPr lvl="1"/>
            <a:r>
              <a:rPr lang="en-US" altLang="zh-CN" b="0" dirty="0"/>
              <a:t>Number of slots for UL PPDU transmissions in that TXOP </a:t>
            </a:r>
          </a:p>
          <a:p>
            <a:pPr lvl="1"/>
            <a:r>
              <a:rPr lang="en-US" altLang="zh-CN" b="0" dirty="0"/>
              <a:t>Other parameters TBD </a:t>
            </a:r>
          </a:p>
          <a:p>
            <a:pPr marL="800100" lvl="1" indent="-342900">
              <a:buFont typeface="Arial" panose="020B0604020202020204" pitchFamily="34" charset="0"/>
              <a:buChar char="•"/>
            </a:pPr>
            <a:r>
              <a:rPr lang="en-US" altLang="zh-CN" dirty="0" smtClean="0">
                <a:sym typeface="+mn-ea"/>
              </a:rPr>
              <a:t>.</a:t>
            </a:r>
            <a:endParaRPr lang="en-US" altLang="zh-CN" dirty="0">
              <a:sym typeface="+mn-ea"/>
            </a:endParaRPr>
          </a:p>
          <a:p>
            <a:pPr marL="0" lvl="0" indent="0" algn="l" eaLnBrk="0" hangingPunct="0">
              <a:buClrTx/>
              <a:buSzTx/>
              <a:buFontTx/>
              <a:buNone/>
              <a:defRPr/>
            </a:pPr>
            <a:r>
              <a:rPr lang="en-US" altLang="zh-CN" b="0" i="1" dirty="0">
                <a:sym typeface="+mn-ea"/>
              </a:rPr>
              <a:t>[Reference contributions: </a:t>
            </a:r>
            <a:r>
              <a:rPr lang="en-US" altLang="zh-CN" b="0" i="1" dirty="0" smtClean="0">
                <a:sym typeface="+mn-ea"/>
              </a:rPr>
              <a:t>11-24/2113, </a:t>
            </a:r>
            <a:r>
              <a:rPr lang="en-US" altLang="zh-CN" b="0" i="1" dirty="0">
                <a:sym typeface="+mn-ea"/>
              </a:rPr>
              <a:t>11-25/0353]</a:t>
            </a:r>
          </a:p>
          <a:p>
            <a:pPr marL="0" lvl="0" indent="0" algn="l" eaLnBrk="0" hangingPunct="0">
              <a:buClrTx/>
              <a:buSzTx/>
              <a:buFontTx/>
              <a:buNone/>
              <a:defRPr/>
            </a:pPr>
            <a:r>
              <a:rPr lang="en-US" altLang="zh-CN" dirty="0">
                <a:sym typeface="+mn-ea"/>
              </a:rPr>
              <a:t>Result: </a:t>
            </a:r>
            <a:r>
              <a:rPr lang="en-US" altLang="zh-CN" dirty="0" smtClean="0">
                <a:sym typeface="+mn-ea"/>
              </a:rPr>
              <a:t>no objection</a:t>
            </a:r>
            <a:endParaRPr lang="en-US" altLang="zh-CN" dirty="0"/>
          </a:p>
          <a:p>
            <a:pPr marL="0" lvl="0" indent="0" eaLnBrk="0" hangingPunct="0">
              <a:buNone/>
              <a:defRPr/>
            </a:pPr>
            <a:endParaRPr lang="en-US" altLang="zh-CN"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#6 (Sanket Kalamkar)</a:t>
            </a:r>
            <a:r>
              <a:rPr lang="en-US" altLang="zh-CN" sz="3200" b="1" dirty="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dirty="0">
                <a:sym typeface="+mn-ea"/>
              </a:rPr>
              <a:t>SP9: </a:t>
            </a:r>
            <a:endParaRPr lang="en-US" altLang="zh-CN" dirty="0"/>
          </a:p>
          <a:p>
            <a:pPr>
              <a:buFont typeface="Arial" panose="020B0604020202020204" pitchFamily="34" charset="0"/>
              <a:buChar char="•"/>
            </a:pPr>
            <a:r>
              <a:rPr lang="en-US" altLang="zh-CN" dirty="0"/>
              <a:t>Do you agree that 802.11bp defines an AMP </a:t>
            </a:r>
            <a:r>
              <a:rPr lang="en-US" altLang="zh-CN" dirty="0" err="1"/>
              <a:t>Ack</a:t>
            </a:r>
            <a:r>
              <a:rPr lang="en-US" altLang="zh-CN" dirty="0"/>
              <a:t> frame that an AMP AP transmits to acknowledge the received UL AMP </a:t>
            </a:r>
            <a:r>
              <a:rPr lang="en-US" altLang="zh-CN" dirty="0" smtClean="0"/>
              <a:t>frame(s)?</a:t>
            </a:r>
            <a:endParaRPr lang="en-US" altLang="zh-CN" b="0" dirty="0"/>
          </a:p>
          <a:p>
            <a:pPr marL="0" indent="0">
              <a:buNone/>
            </a:pPr>
            <a:endParaRPr lang="en-US" altLang="zh-CN" dirty="0">
              <a:sym typeface="+mn-ea"/>
            </a:endParaRPr>
          </a:p>
          <a:p>
            <a:pPr marL="0" lvl="0" indent="0" algn="l" eaLnBrk="0" hangingPunct="0">
              <a:buClrTx/>
              <a:buSzTx/>
              <a:buFontTx/>
              <a:buNone/>
              <a:defRPr/>
            </a:pPr>
            <a:endParaRPr lang="en-US" altLang="zh-CN" b="0" i="1" dirty="0">
              <a:sym typeface="+mn-ea"/>
            </a:endParaRPr>
          </a:p>
          <a:p>
            <a:pPr marL="0" lvl="0" indent="0" algn="l" eaLnBrk="0" hangingPunct="0">
              <a:buClrTx/>
              <a:buSzTx/>
              <a:buFontTx/>
              <a:buNone/>
              <a:defRPr/>
            </a:pPr>
            <a:r>
              <a:rPr lang="en-US" altLang="zh-CN" b="0" i="1" dirty="0">
                <a:sym typeface="+mn-ea"/>
              </a:rPr>
              <a:t>[Reference contributions: 11-25/0398]</a:t>
            </a:r>
          </a:p>
          <a:p>
            <a:pPr marL="0" lvl="0" indent="0" algn="l" eaLnBrk="0" hangingPunct="0">
              <a:buClrTx/>
              <a:buSzTx/>
              <a:buFontTx/>
              <a:buNone/>
              <a:defRPr/>
            </a:pPr>
            <a:endParaRPr lang="en-US" altLang="zh-CN" dirty="0">
              <a:sym typeface="+mn-ea"/>
            </a:endParaRPr>
          </a:p>
          <a:p>
            <a:pPr marL="0" lvl="0" indent="0" algn="l" eaLnBrk="0" hangingPunct="0">
              <a:buClrTx/>
              <a:buSzTx/>
              <a:buFontTx/>
              <a:buNone/>
              <a:defRPr/>
            </a:pPr>
            <a:r>
              <a:rPr lang="en-US" altLang="zh-CN" dirty="0">
                <a:sym typeface="+mn-ea"/>
              </a:rPr>
              <a:t>Result: </a:t>
            </a:r>
            <a:r>
              <a:rPr lang="en-US" altLang="zh-CN" dirty="0" smtClean="0">
                <a:sym typeface="+mn-ea"/>
              </a:rPr>
              <a:t>no objection</a:t>
            </a:r>
            <a:endParaRPr lang="en-US" altLang="zh-CN" dirty="0"/>
          </a:p>
          <a:p>
            <a:pPr marL="0" lvl="0" indent="0" eaLnBrk="0" hangingPunct="0">
              <a:buNone/>
              <a:defRPr/>
            </a:pPr>
            <a:endParaRPr lang="en-US" altLang="zh-CN"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#7 (Rojan Chitrakar)</a:t>
            </a:r>
            <a:r>
              <a:rPr lang="en-US" altLang="zh-CN" sz="3200" b="1" dirty="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strike="sngStrike" dirty="0">
                <a:sym typeface="+mn-ea"/>
              </a:rPr>
              <a:t>SP1:  Do you agree to add to the 11bp SFD that: </a:t>
            </a:r>
          </a:p>
          <a:p>
            <a:pPr marL="342900" indent="-342900">
              <a:buFont typeface="Arial" panose="020B0604020202020204" pitchFamily="34" charset="0"/>
              <a:buChar char="•"/>
            </a:pPr>
            <a:r>
              <a:rPr lang="en-US" altLang="zh-CN" strike="sngStrike" dirty="0">
                <a:sym typeface="+mn-ea"/>
              </a:rPr>
              <a:t>802.11bp supports a time-slot based channel access mechanism for Active Tx non-AP AMP STAs.</a:t>
            </a:r>
          </a:p>
          <a:p>
            <a:pPr marL="0" lvl="0" indent="0" algn="l" eaLnBrk="0" hangingPunct="0">
              <a:buClrTx/>
              <a:buSzTx/>
              <a:buFontTx/>
              <a:buNone/>
              <a:defRPr/>
            </a:pPr>
            <a:endParaRPr lang="en-US" altLang="zh-CN" b="0" i="1" strike="sngStrike" dirty="0">
              <a:sym typeface="+mn-ea"/>
            </a:endParaRPr>
          </a:p>
          <a:p>
            <a:pPr marL="0" lvl="0" indent="0" algn="l" eaLnBrk="0" hangingPunct="0">
              <a:buClrTx/>
              <a:buSzTx/>
              <a:buFontTx/>
              <a:buNone/>
              <a:defRPr/>
            </a:pPr>
            <a:r>
              <a:rPr lang="en-US" altLang="zh-CN" b="0" i="1" strike="sngStrike" dirty="0">
                <a:sym typeface="+mn-ea"/>
              </a:rPr>
              <a:t>[Reference contributions: 25/334r1, 25/0046r0, 11-24/1549r0, 11-24/1212r0]</a:t>
            </a:r>
          </a:p>
          <a:p>
            <a:pPr marL="0" lvl="0" indent="0" algn="l" eaLnBrk="0" hangingPunct="0">
              <a:buClrTx/>
              <a:buSzTx/>
              <a:buFontTx/>
              <a:buNone/>
              <a:defRPr/>
            </a:pPr>
            <a:endParaRPr lang="en-US" altLang="zh-CN" strike="sngStrike" dirty="0">
              <a:sym typeface="+mn-ea"/>
            </a:endParaRPr>
          </a:p>
          <a:p>
            <a:pPr marL="0" lvl="0" indent="0" algn="l" eaLnBrk="0" hangingPunct="0">
              <a:buClrTx/>
              <a:buSzTx/>
              <a:buFontTx/>
              <a:buNone/>
              <a:defRPr/>
            </a:pPr>
            <a:r>
              <a:rPr lang="en-US" altLang="zh-CN" strike="sngStrike" dirty="0">
                <a:sym typeface="+mn-ea"/>
              </a:rPr>
              <a:t>Result: </a:t>
            </a:r>
            <a:endParaRPr lang="en-US" altLang="zh-CN" strike="sngStrike" dirty="0"/>
          </a:p>
          <a:p>
            <a:pPr marL="0" lvl="0" indent="0" eaLnBrk="0" hangingPunct="0">
              <a:buNone/>
              <a:defRPr/>
            </a:pPr>
            <a:endParaRPr lang="en-US" altLang="zh-CN"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#7 (Rojan Chitrakar)</a:t>
            </a:r>
            <a:r>
              <a:rPr lang="en-US" altLang="zh-CN" sz="3200" b="1" dirty="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dirty="0">
                <a:sym typeface="+mn-ea"/>
              </a:rPr>
              <a:t>SP2:  Do you agree to add to the 11bp SFD that: </a:t>
            </a:r>
          </a:p>
          <a:p>
            <a:pPr marL="342900" indent="-342900">
              <a:buFont typeface="Arial" panose="020B0604020202020204" pitchFamily="34" charset="0"/>
              <a:buChar char="•"/>
            </a:pPr>
            <a:r>
              <a:rPr lang="en-US" altLang="zh-CN" dirty="0">
                <a:sym typeface="+mn-ea"/>
              </a:rPr>
              <a:t>802.11bp supports a time-slot based random access mechanism for Active Tx non-AP AMP STAs:</a:t>
            </a:r>
          </a:p>
          <a:p>
            <a:pPr marL="800100" lvl="1" indent="-342900">
              <a:buFont typeface="Arial" panose="020B0604020202020204" pitchFamily="34" charset="0"/>
              <a:buChar char="•"/>
            </a:pPr>
            <a:r>
              <a:rPr lang="en-US" altLang="zh-CN" dirty="0">
                <a:sym typeface="+mn-ea"/>
              </a:rPr>
              <a:t>AMP AP transmits an AMP frame </a:t>
            </a:r>
            <a:r>
              <a:rPr lang="en-US" altLang="zh-CN" dirty="0" smtClean="0">
                <a:sym typeface="+mn-ea"/>
              </a:rPr>
              <a:t>that indicates </a:t>
            </a:r>
            <a:r>
              <a:rPr lang="en-US" altLang="zh-CN" dirty="0">
                <a:sym typeface="+mn-ea"/>
              </a:rPr>
              <a:t>one or more </a:t>
            </a:r>
            <a:r>
              <a:rPr lang="en-US" altLang="zh-CN" dirty="0" smtClean="0">
                <a:sym typeface="+mn-ea"/>
              </a:rPr>
              <a:t>time-slots</a:t>
            </a:r>
            <a:r>
              <a:rPr lang="en-US" altLang="zh-CN" dirty="0">
                <a:sym typeface="+mn-ea"/>
              </a:rPr>
              <a:t>.</a:t>
            </a:r>
          </a:p>
          <a:p>
            <a:pPr marL="800100" lvl="1" indent="-342900">
              <a:buFont typeface="Arial" panose="020B0604020202020204" pitchFamily="34" charset="0"/>
              <a:buChar char="•"/>
            </a:pPr>
            <a:r>
              <a:rPr lang="en-US" altLang="zh-CN" dirty="0" smtClean="0">
                <a:sym typeface="+mn-ea"/>
              </a:rPr>
              <a:t>Further </a:t>
            </a:r>
            <a:r>
              <a:rPr lang="en-US" altLang="zh-CN" dirty="0">
                <a:sym typeface="+mn-ea"/>
              </a:rPr>
              <a:t>details (e.g., frame formats, how a STA </a:t>
            </a:r>
            <a:r>
              <a:rPr lang="en-US" altLang="zh-CN" dirty="0" smtClean="0">
                <a:sym typeface="+mn-ea"/>
              </a:rPr>
              <a:t>chooses </a:t>
            </a:r>
            <a:r>
              <a:rPr lang="en-US" altLang="zh-CN" dirty="0">
                <a:sym typeface="+mn-ea"/>
              </a:rPr>
              <a:t>a random access time-slot etc.) are TBD.</a:t>
            </a:r>
          </a:p>
          <a:p>
            <a:pPr marL="0" lvl="0" indent="0" algn="l" eaLnBrk="0" hangingPunct="0">
              <a:buClrTx/>
              <a:buSzTx/>
              <a:buFontTx/>
              <a:buNone/>
              <a:defRPr/>
            </a:pPr>
            <a:endParaRPr lang="en-US" altLang="zh-CN" b="0" i="1" dirty="0">
              <a:sym typeface="+mn-ea"/>
            </a:endParaRPr>
          </a:p>
          <a:p>
            <a:pPr marL="0" lvl="0" indent="0" algn="l" eaLnBrk="0" hangingPunct="0">
              <a:buClrTx/>
              <a:buSzTx/>
              <a:buFontTx/>
              <a:buNone/>
              <a:defRPr/>
            </a:pPr>
            <a:r>
              <a:rPr lang="en-US" altLang="zh-CN" b="0" i="1" dirty="0">
                <a:sym typeface="+mn-ea"/>
              </a:rPr>
              <a:t>[Reference contributions: 25/334r1, 25/0046r0, 11-24/1549r0, 11-24/1212r0]</a:t>
            </a:r>
          </a:p>
          <a:p>
            <a:pPr marL="0" lvl="0" indent="0" algn="l" eaLnBrk="0" hangingPunct="0">
              <a:buClrTx/>
              <a:buSzTx/>
              <a:buFontTx/>
              <a:buNone/>
              <a:defRPr/>
            </a:pPr>
            <a:r>
              <a:rPr lang="en-US" altLang="zh-CN" dirty="0">
                <a:sym typeface="+mn-ea"/>
              </a:rPr>
              <a:t>Result: </a:t>
            </a:r>
            <a:r>
              <a:rPr lang="en-US" altLang="zh-CN" dirty="0" smtClean="0">
                <a:sym typeface="+mn-ea"/>
              </a:rPr>
              <a:t>no objection</a:t>
            </a:r>
            <a:endParaRPr lang="en-US" altLang="zh-CN" dirty="0"/>
          </a:p>
          <a:p>
            <a:pPr marL="0" lvl="0" indent="0" eaLnBrk="0" hangingPunct="0">
              <a:buNone/>
              <a:defRPr/>
            </a:pPr>
            <a:endParaRPr lang="en-US" altLang="zh-CN"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#7 (Rojan Chitrakar)</a:t>
            </a:r>
            <a:r>
              <a:rPr lang="en-US" altLang="zh-CN" sz="3200" b="1" dirty="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dirty="0">
                <a:sym typeface="+mn-ea"/>
              </a:rPr>
              <a:t>SP3:  Do you agree to add to the 11bp SFD that: </a:t>
            </a:r>
          </a:p>
          <a:p>
            <a:pPr marL="342900" indent="-342900">
              <a:buFont typeface="Arial" panose="020B0604020202020204" pitchFamily="34" charset="0"/>
              <a:buChar char="•"/>
            </a:pPr>
            <a:r>
              <a:rPr lang="en-US" altLang="zh-CN" dirty="0">
                <a:sym typeface="+mn-ea"/>
              </a:rPr>
              <a:t>802.11bp supports a time-slot based scheduled access mechanism for Active Tx non-AP AMP STAs:</a:t>
            </a:r>
          </a:p>
          <a:p>
            <a:pPr marL="800100" lvl="1" indent="-342900">
              <a:buFont typeface="Arial" panose="020B0604020202020204" pitchFamily="34" charset="0"/>
              <a:buChar char="•"/>
            </a:pPr>
            <a:r>
              <a:rPr lang="en-US" altLang="zh-CN" dirty="0">
                <a:sym typeface="+mn-ea"/>
              </a:rPr>
              <a:t>* AMP AP transmits an AMP frame to assign one or more transmission time-slots.</a:t>
            </a:r>
          </a:p>
          <a:p>
            <a:pPr marL="800100" lvl="1" indent="-342900">
              <a:buFont typeface="Arial" panose="020B0604020202020204" pitchFamily="34" charset="0"/>
              <a:buChar char="•"/>
            </a:pPr>
            <a:r>
              <a:rPr lang="en-US" altLang="zh-CN" dirty="0" smtClean="0">
                <a:sym typeface="+mn-ea"/>
              </a:rPr>
              <a:t>* </a:t>
            </a:r>
            <a:r>
              <a:rPr lang="en-US" altLang="zh-CN" dirty="0">
                <a:sym typeface="+mn-ea"/>
              </a:rPr>
              <a:t>Further details (e.g., frame formats, how the time-slots are assigned etc.) are TBD.</a:t>
            </a:r>
          </a:p>
          <a:p>
            <a:pPr marL="0" lvl="0" indent="0" algn="l" eaLnBrk="0" hangingPunct="0">
              <a:buClrTx/>
              <a:buSzTx/>
              <a:buFontTx/>
              <a:buNone/>
              <a:defRPr/>
            </a:pPr>
            <a:r>
              <a:rPr lang="en-US" altLang="zh-CN" b="0" i="1" dirty="0">
                <a:sym typeface="+mn-ea"/>
              </a:rPr>
              <a:t>[Reference contributions: 25/334r1, 25/0046r0, 11-24/1549r0, 11-24/1212r0]</a:t>
            </a:r>
          </a:p>
          <a:p>
            <a:pPr marL="0" lvl="0" indent="0" algn="l" eaLnBrk="0" hangingPunct="0">
              <a:buClrTx/>
              <a:buSzTx/>
              <a:buFontTx/>
              <a:buNone/>
              <a:defRPr/>
            </a:pPr>
            <a:r>
              <a:rPr lang="en-US" altLang="zh-CN" dirty="0">
                <a:sym typeface="+mn-ea"/>
              </a:rPr>
              <a:t>Result: </a:t>
            </a:r>
            <a:r>
              <a:rPr lang="en-US" altLang="zh-CN" dirty="0" smtClean="0">
                <a:sym typeface="+mn-ea"/>
              </a:rPr>
              <a:t>no objection</a:t>
            </a:r>
            <a:endParaRPr lang="en-US" altLang="zh-CN" dirty="0"/>
          </a:p>
          <a:p>
            <a:pPr marL="0" lvl="0" indent="0" eaLnBrk="0" hangingPunct="0">
              <a:buNone/>
              <a:defRPr/>
            </a:pPr>
            <a:endParaRPr lang="en-US" altLang="zh-CN"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#7 (Rojan Chitrakar)</a:t>
            </a:r>
            <a:r>
              <a:rPr lang="en-US" altLang="zh-CN" sz="3200" b="1" dirty="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dirty="0">
                <a:sym typeface="+mn-ea"/>
              </a:rPr>
              <a:t>SP4:  Do you agree to add to the 11bp SFD that: </a:t>
            </a:r>
          </a:p>
          <a:p>
            <a:pPr marL="342900" indent="-342900">
              <a:buFont typeface="Arial" panose="020B0604020202020204" pitchFamily="34" charset="0"/>
              <a:buChar char="•"/>
            </a:pPr>
            <a:r>
              <a:rPr lang="en-US" altLang="zh-CN" dirty="0">
                <a:sym typeface="+mn-ea"/>
              </a:rPr>
              <a:t>11bp supports a mode of operation in which a sub-set of the logical interface of the UHF RFID Standard is used for backscattering communication.</a:t>
            </a:r>
          </a:p>
          <a:p>
            <a:pPr marL="800100" lvl="1" indent="-342900">
              <a:buFont typeface="Arial" panose="020B0604020202020204" pitchFamily="34" charset="0"/>
              <a:buChar char="•"/>
            </a:pPr>
            <a:r>
              <a:rPr lang="en-US" altLang="zh-CN" dirty="0">
                <a:sym typeface="+mn-ea"/>
              </a:rPr>
              <a:t>* Applicable UHF commands are carried in 802.11bp frames.</a:t>
            </a:r>
          </a:p>
          <a:p>
            <a:pPr marL="800100" lvl="1" indent="-342900">
              <a:buFont typeface="Arial" panose="020B0604020202020204" pitchFamily="34" charset="0"/>
              <a:buChar char="•"/>
            </a:pPr>
            <a:r>
              <a:rPr lang="en-US" altLang="zh-CN" dirty="0">
                <a:sym typeface="+mn-ea"/>
              </a:rPr>
              <a:t>* Applicable to both mono-static &amp; bi-static backscattering.</a:t>
            </a:r>
          </a:p>
          <a:p>
            <a:pPr marL="800100" lvl="1" indent="-342900">
              <a:buFont typeface="Arial" panose="020B0604020202020204" pitchFamily="34" charset="0"/>
              <a:buChar char="•"/>
            </a:pPr>
            <a:r>
              <a:rPr lang="en-US" altLang="zh-CN" dirty="0">
                <a:sym typeface="+mn-ea"/>
              </a:rPr>
              <a:t>* The sub-set of the logical interface to be reused is TBD.</a:t>
            </a:r>
          </a:p>
          <a:p>
            <a:pPr marL="800100" lvl="1" indent="-342900">
              <a:buFont typeface="Arial" panose="020B0604020202020204" pitchFamily="34" charset="0"/>
              <a:buChar char="•"/>
            </a:pPr>
            <a:r>
              <a:rPr lang="en-US" altLang="zh-CN" dirty="0">
                <a:sym typeface="+mn-ea"/>
              </a:rPr>
              <a:t> NOTE – The logical interface of the UHF RFID Standard is defined by the EPC® Radio-Frequency Identity Generation-2 UHF RFID Standard</a:t>
            </a:r>
          </a:p>
          <a:p>
            <a:pPr marL="0" lvl="0" indent="0" algn="l" eaLnBrk="0" hangingPunct="0">
              <a:buClrTx/>
              <a:buSzTx/>
              <a:buFontTx/>
              <a:buNone/>
              <a:defRPr/>
            </a:pPr>
            <a:r>
              <a:rPr lang="en-US" altLang="zh-CN" b="0" i="1" dirty="0">
                <a:sym typeface="+mn-ea"/>
              </a:rPr>
              <a:t>[Reference contributions: 25/334r1, 25/0046r0, 11-24/1549r0, 11-24/1212r0]</a:t>
            </a:r>
          </a:p>
          <a:p>
            <a:pPr marL="0" lvl="0" indent="0" algn="l" eaLnBrk="0" hangingPunct="0">
              <a:buClrTx/>
              <a:buSzTx/>
              <a:buFontTx/>
              <a:buNone/>
              <a:defRPr/>
            </a:pPr>
            <a:r>
              <a:rPr lang="en-US" altLang="zh-CN" dirty="0">
                <a:sym typeface="+mn-ea"/>
              </a:rPr>
              <a:t>Result: </a:t>
            </a:r>
            <a:r>
              <a:rPr lang="en-US" altLang="zh-CN" dirty="0" smtClean="0">
                <a:sym typeface="+mn-ea"/>
              </a:rPr>
              <a:t>no objection</a:t>
            </a:r>
            <a:endParaRPr lang="en-US" altLang="zh-CN" dirty="0"/>
          </a:p>
          <a:p>
            <a:pPr marL="0" lvl="0" indent="0" eaLnBrk="0" hangingPunct="0">
              <a:buNone/>
              <a:defRPr/>
            </a:pPr>
            <a:endParaRPr lang="en-US" altLang="zh-CN"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#8 (Ian Bajaj)</a:t>
            </a:r>
            <a:r>
              <a:rPr lang="en-US" altLang="zh-CN" sz="3200" b="1" dirty="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dirty="0" smtClean="0">
                <a:sym typeface="+mn-ea"/>
              </a:rPr>
              <a:t>SP1 [deferred]:  </a:t>
            </a:r>
            <a:r>
              <a:rPr lang="en-US" altLang="zh-CN" dirty="0">
                <a:sym typeface="+mn-ea"/>
              </a:rPr>
              <a:t>Do you agree to add to the 11bp SFD that: </a:t>
            </a:r>
          </a:p>
          <a:p>
            <a:pPr marL="342900" indent="-342900">
              <a:buFont typeface="Arial" panose="020B0604020202020204" pitchFamily="34" charset="0"/>
              <a:buChar char="•"/>
            </a:pPr>
            <a:r>
              <a:rPr lang="en-US" altLang="zh-CN" dirty="0">
                <a:sym typeface="+mn-ea"/>
              </a:rPr>
              <a:t>IEEE 802.11bp defines an AMP Open Service Period, that allows an AMP non-AP STA to enter doze state after a minimum wake up time since the start of the AMP Open Service Period, if the AMP non-AP STA does not receive any AMP DL PPDU from the AMP AP. An AMP Open Service Period can be uniquely identified by an OSP ID</a:t>
            </a:r>
          </a:p>
          <a:p>
            <a:pPr marL="342900" indent="-342900">
              <a:buFont typeface="Arial" panose="020B0604020202020204" pitchFamily="34" charset="0"/>
              <a:buChar char="•"/>
            </a:pPr>
            <a:endParaRPr lang="en-US" altLang="zh-CN" dirty="0">
              <a:sym typeface="+mn-ea"/>
            </a:endParaRPr>
          </a:p>
          <a:p>
            <a:pPr marL="0" lvl="0" indent="0" algn="l" eaLnBrk="0" hangingPunct="0">
              <a:buClrTx/>
              <a:buSzTx/>
              <a:buFontTx/>
              <a:buNone/>
              <a:defRPr/>
            </a:pPr>
            <a:r>
              <a:rPr lang="en-US" altLang="zh-CN" b="0" i="1" dirty="0">
                <a:sym typeface="+mn-ea"/>
              </a:rPr>
              <a:t>[Reference contributions: 11-25/0039r0, 11-25/0285r1]</a:t>
            </a:r>
          </a:p>
          <a:p>
            <a:pPr marL="0" lvl="0" indent="0" algn="l" eaLnBrk="0" hangingPunct="0">
              <a:buClrTx/>
              <a:buSzTx/>
              <a:buFontTx/>
              <a:buNone/>
              <a:defRPr/>
            </a:pPr>
            <a:r>
              <a:rPr lang="en-US" altLang="zh-CN" dirty="0">
                <a:sym typeface="+mn-ea"/>
              </a:rPr>
              <a:t>Result: </a:t>
            </a:r>
            <a:endParaRPr lang="en-US" altLang="zh-CN" dirty="0"/>
          </a:p>
          <a:p>
            <a:pPr marL="0" lvl="0" indent="0" eaLnBrk="0" hangingPunct="0">
              <a:buNone/>
              <a:defRPr/>
            </a:pPr>
            <a:endParaRPr lang="en-US" altLang="zh-CN"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#8 (Ian Bajaj)</a:t>
            </a:r>
            <a:r>
              <a:rPr lang="en-US" altLang="zh-CN" sz="3200" b="1" dirty="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dirty="0" smtClean="0">
                <a:sym typeface="+mn-ea"/>
              </a:rPr>
              <a:t>SP2 [deferred]:  </a:t>
            </a:r>
            <a:r>
              <a:rPr lang="en-US" altLang="zh-CN" dirty="0">
                <a:sym typeface="+mn-ea"/>
              </a:rPr>
              <a:t>Do you agree to add to the 11bp SFD that: </a:t>
            </a:r>
          </a:p>
          <a:p>
            <a:pPr marL="342900" indent="-342900">
              <a:buFont typeface="Arial" panose="020B0604020202020204" pitchFamily="34" charset="0"/>
              <a:buChar char="•"/>
            </a:pPr>
            <a:r>
              <a:rPr lang="en-US" altLang="zh-CN" dirty="0">
                <a:sym typeface="+mn-ea"/>
              </a:rPr>
              <a:t>EEE 802.11bp defines an AMP Beacon frame to carry in its frame body the Beacon Interval, and optionally SP related parameters.</a:t>
            </a:r>
          </a:p>
          <a:p>
            <a:pPr marL="342900" indent="-342900">
              <a:buFont typeface="Arial" panose="020B0604020202020204" pitchFamily="34" charset="0"/>
              <a:buChar char="•"/>
            </a:pPr>
            <a:r>
              <a:rPr lang="en-US" altLang="zh-CN" dirty="0">
                <a:sym typeface="+mn-ea"/>
              </a:rPr>
              <a:t>SP related parameters shall include the SP Start Time, SP Interval, SP Minimum Wake Duration and OSP ID.</a:t>
            </a:r>
          </a:p>
          <a:p>
            <a:pPr marL="342900" indent="-342900">
              <a:buFont typeface="Arial" panose="020B0604020202020204" pitchFamily="34" charset="0"/>
              <a:buChar char="•"/>
            </a:pPr>
            <a:endParaRPr lang="en-US" altLang="zh-CN" dirty="0">
              <a:sym typeface="+mn-ea"/>
            </a:endParaRPr>
          </a:p>
          <a:p>
            <a:pPr marL="0" lvl="0" indent="0" algn="l" eaLnBrk="0" hangingPunct="0">
              <a:buClrTx/>
              <a:buSzTx/>
              <a:buFontTx/>
              <a:buNone/>
              <a:defRPr/>
            </a:pPr>
            <a:r>
              <a:rPr lang="en-US" altLang="zh-CN" b="0" i="1" dirty="0">
                <a:sym typeface="+mn-ea"/>
              </a:rPr>
              <a:t>[Reference contributions: 11-25/0285r1]</a:t>
            </a:r>
          </a:p>
          <a:p>
            <a:pPr marL="0" lvl="0" indent="0" algn="l" eaLnBrk="0" hangingPunct="0">
              <a:buClrTx/>
              <a:buSzTx/>
              <a:buFontTx/>
              <a:buNone/>
              <a:defRPr/>
            </a:pPr>
            <a:r>
              <a:rPr lang="en-US" altLang="zh-CN" dirty="0">
                <a:sym typeface="+mn-ea"/>
              </a:rPr>
              <a:t>Result: </a:t>
            </a:r>
            <a:endParaRPr lang="en-US" altLang="zh-CN" dirty="0"/>
          </a:p>
          <a:p>
            <a:pPr marL="0" lvl="0" indent="0" eaLnBrk="0" hangingPunct="0">
              <a:buNone/>
              <a:defRPr/>
            </a:pPr>
            <a:endParaRPr lang="en-US" altLang="zh-CN"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#8 (Ian Bajaj)</a:t>
            </a:r>
            <a:r>
              <a:rPr lang="en-US" altLang="zh-CN" sz="3200" b="1" dirty="0">
                <a:sym typeface="+mn-ea"/>
              </a:rPr>
              <a:t>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dirty="0">
                <a:sym typeface="+mn-ea"/>
              </a:rPr>
              <a:t>SP3:  Do you agree to add to the 11bp SFD that: </a:t>
            </a:r>
          </a:p>
          <a:p>
            <a:pPr marL="342900" indent="-342900">
              <a:buFont typeface="Arial" panose="020B0604020202020204" pitchFamily="34" charset="0"/>
              <a:buChar char="•"/>
            </a:pPr>
            <a:r>
              <a:rPr lang="en-US" altLang="zh-CN" dirty="0">
                <a:sym typeface="+mn-ea"/>
              </a:rPr>
              <a:t>Control information that is sent from the AMP AP to the AMP Energizer relating to the WPT waveform </a:t>
            </a:r>
            <a:r>
              <a:rPr lang="en-US" altLang="zh-CN" dirty="0" smtClean="0">
                <a:sym typeface="+mn-ea"/>
              </a:rPr>
              <a:t>may include </a:t>
            </a:r>
            <a:r>
              <a:rPr lang="en-US" altLang="zh-CN" dirty="0">
                <a:sym typeface="+mn-ea"/>
              </a:rPr>
              <a:t>at least one or more of the following: Start Time, Duration, Interval, Transmit Power, and </a:t>
            </a:r>
            <a:r>
              <a:rPr lang="en-US" altLang="zh-CN" dirty="0" smtClean="0">
                <a:sym typeface="+mn-ea"/>
              </a:rPr>
              <a:t>frequency </a:t>
            </a:r>
            <a:r>
              <a:rPr lang="en-US" altLang="zh-CN" dirty="0">
                <a:sym typeface="+mn-ea"/>
              </a:rPr>
              <a:t>related parameters.</a:t>
            </a:r>
          </a:p>
          <a:p>
            <a:pPr marL="342900" indent="-342900">
              <a:buFont typeface="Arial" panose="020B0604020202020204" pitchFamily="34" charset="0"/>
              <a:buChar char="•"/>
            </a:pPr>
            <a:r>
              <a:rPr lang="en-US" altLang="zh-CN" dirty="0">
                <a:sym typeface="+mn-ea"/>
              </a:rPr>
              <a:t>The </a:t>
            </a:r>
            <a:r>
              <a:rPr lang="en-US" altLang="zh-CN" dirty="0" smtClean="0">
                <a:sym typeface="+mn-ea"/>
              </a:rPr>
              <a:t>frequency </a:t>
            </a:r>
            <a:r>
              <a:rPr lang="en-US" altLang="zh-CN" dirty="0">
                <a:sym typeface="+mn-ea"/>
              </a:rPr>
              <a:t>related parameters may include central </a:t>
            </a:r>
            <a:r>
              <a:rPr lang="en-US" altLang="zh-CN" dirty="0" smtClean="0">
                <a:sym typeface="+mn-ea"/>
              </a:rPr>
              <a:t>frequency information, bandwidth information, </a:t>
            </a:r>
            <a:r>
              <a:rPr lang="en-US" altLang="zh-CN" dirty="0">
                <a:sym typeface="+mn-ea"/>
              </a:rPr>
              <a:t>etc</a:t>
            </a:r>
            <a:r>
              <a:rPr lang="en-US" altLang="zh-CN" dirty="0" smtClean="0">
                <a:sym typeface="+mn-ea"/>
              </a:rPr>
              <a:t>.</a:t>
            </a:r>
          </a:p>
          <a:p>
            <a:pPr>
              <a:buFont typeface="Arial" panose="020B0604020202020204" pitchFamily="34" charset="0"/>
              <a:buChar char="•"/>
            </a:pPr>
            <a:r>
              <a:rPr lang="en-US" altLang="zh-CN" b="0" dirty="0"/>
              <a:t>Note: Interval refers to a repetition of the WPT waveform</a:t>
            </a:r>
          </a:p>
          <a:p>
            <a:pPr marL="342900" indent="-342900">
              <a:buFont typeface="Arial" panose="020B0604020202020204" pitchFamily="34" charset="0"/>
              <a:buChar char="•"/>
            </a:pPr>
            <a:endParaRPr lang="en-US" altLang="zh-CN" dirty="0">
              <a:sym typeface="+mn-ea"/>
            </a:endParaRPr>
          </a:p>
          <a:p>
            <a:pPr marL="0" lvl="0" indent="0" algn="l" eaLnBrk="0" hangingPunct="0">
              <a:buClrTx/>
              <a:buSzTx/>
              <a:buFontTx/>
              <a:buNone/>
              <a:defRPr/>
            </a:pPr>
            <a:r>
              <a:rPr lang="en-US" altLang="zh-CN" b="0" i="1" dirty="0">
                <a:sym typeface="+mn-ea"/>
              </a:rPr>
              <a:t>[Reference contributions: 11-24/1208r1, 11-24/1524r2, 11-24/1769r0, 11-25/0037r0, 11-25/0318r0, 11-25/0336r0]</a:t>
            </a:r>
          </a:p>
          <a:p>
            <a:pPr marL="0" lvl="0" indent="0" algn="l" eaLnBrk="0" hangingPunct="0">
              <a:buClrTx/>
              <a:buSzTx/>
              <a:buFontTx/>
              <a:buNone/>
              <a:defRPr/>
            </a:pPr>
            <a:r>
              <a:rPr lang="en-US" altLang="zh-CN" dirty="0">
                <a:sym typeface="+mn-ea"/>
              </a:rPr>
              <a:t>Result: </a:t>
            </a:r>
            <a:r>
              <a:rPr lang="en-US" altLang="zh-CN" dirty="0" smtClean="0">
                <a:sym typeface="+mn-ea"/>
              </a:rPr>
              <a:t>no objection</a:t>
            </a:r>
            <a:endParaRPr lang="en-US" altLang="zh-CN" dirty="0"/>
          </a:p>
          <a:p>
            <a:pPr marL="0" lvl="0" indent="0" eaLnBrk="0" hangingPunct="0">
              <a:buNone/>
              <a:defRPr/>
            </a:pPr>
            <a:endParaRPr lang="en-US" altLang="zh-CN"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#9 (</a:t>
            </a:r>
            <a:r>
              <a:rPr lang="en-US" altLang="zh-CN" sz="3200" b="1" dirty="0" err="1" smtClean="0">
                <a:sym typeface="+mn-ea"/>
              </a:rPr>
              <a:t>Yinan</a:t>
            </a:r>
            <a:r>
              <a:rPr lang="en-US" altLang="zh-CN" sz="3200" b="1" dirty="0" smtClean="0">
                <a:sym typeface="+mn-ea"/>
              </a:rPr>
              <a:t> Qi)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dirty="0" smtClean="0">
                <a:sym typeface="+mn-ea"/>
              </a:rPr>
              <a:t>SP1:  </a:t>
            </a:r>
            <a:r>
              <a:rPr lang="en-US" altLang="zh-CN" dirty="0">
                <a:sym typeface="+mn-ea"/>
              </a:rPr>
              <a:t>Do you agree to add to the 11bp SFD that: </a:t>
            </a:r>
          </a:p>
          <a:p>
            <a:pPr>
              <a:buFont typeface="Arial" panose="020B0604020202020204" pitchFamily="34" charset="0"/>
              <a:buChar char="•"/>
            </a:pPr>
            <a:r>
              <a:rPr lang="en-US" altLang="zh-CN" b="0" dirty="0"/>
              <a:t>WPT </a:t>
            </a:r>
            <a:r>
              <a:rPr lang="en-US" altLang="zh-CN" b="0" dirty="0" smtClean="0"/>
              <a:t>signals from two or more transmitters in </a:t>
            </a:r>
            <a:r>
              <a:rPr lang="en-US" altLang="zh-CN" b="0" dirty="0"/>
              <a:t>S1GHz are allowed </a:t>
            </a:r>
            <a:r>
              <a:rPr lang="en-US" altLang="zh-CN" b="0" dirty="0" smtClean="0"/>
              <a:t>to occupy </a:t>
            </a:r>
            <a:r>
              <a:rPr lang="en-US" altLang="zh-CN" b="0" dirty="0"/>
              <a:t>the same channel</a:t>
            </a:r>
            <a:r>
              <a:rPr lang="en-US" altLang="zh-CN" b="0" dirty="0" smtClean="0"/>
              <a:t> simultaneously.</a:t>
            </a:r>
            <a:endParaRPr lang="en-US" altLang="zh-CN" b="0" dirty="0"/>
          </a:p>
          <a:p>
            <a:pPr marL="0" indent="0">
              <a:buNone/>
            </a:pPr>
            <a:endParaRPr lang="en-US" altLang="zh-CN" dirty="0">
              <a:sym typeface="+mn-ea"/>
            </a:endParaRPr>
          </a:p>
          <a:p>
            <a:pPr marL="0" indent="0" eaLnBrk="0" hangingPunct="0">
              <a:buNone/>
              <a:defRPr/>
            </a:pPr>
            <a:r>
              <a:rPr lang="en-US" altLang="zh-CN" b="0" i="1" dirty="0">
                <a:sym typeface="+mn-ea"/>
              </a:rPr>
              <a:t>[Reference contributions: </a:t>
            </a:r>
            <a:r>
              <a:rPr lang="en-US" altLang="zh-CN" b="0" dirty="0"/>
              <a:t>11-25/0320r1, </a:t>
            </a:r>
            <a:r>
              <a:rPr lang="en-US" altLang="zh-CN" b="0" dirty="0" smtClean="0"/>
              <a:t>11-25/0029r1</a:t>
            </a:r>
            <a:r>
              <a:rPr lang="en-US" altLang="zh-CN" b="0" i="1" dirty="0" smtClean="0">
                <a:sym typeface="+mn-ea"/>
              </a:rPr>
              <a:t>]</a:t>
            </a:r>
            <a:endParaRPr lang="en-US" altLang="zh-CN" b="0" i="1" dirty="0">
              <a:sym typeface="+mn-ea"/>
            </a:endParaRPr>
          </a:p>
          <a:p>
            <a:pPr marL="0" lvl="0" indent="0" algn="l" eaLnBrk="0" hangingPunct="0">
              <a:buClrTx/>
              <a:buSzTx/>
              <a:buFontTx/>
              <a:buNone/>
              <a:defRPr/>
            </a:pPr>
            <a:r>
              <a:rPr lang="en-US" altLang="zh-CN" dirty="0">
                <a:sym typeface="+mn-ea"/>
              </a:rPr>
              <a:t>Result</a:t>
            </a:r>
            <a:r>
              <a:rPr lang="en-US" altLang="zh-CN" dirty="0" smtClean="0">
                <a:sym typeface="+mn-ea"/>
              </a:rPr>
              <a:t>: no objection</a:t>
            </a:r>
            <a:endParaRPr lang="en-US" altLang="zh-CN" dirty="0"/>
          </a:p>
          <a:p>
            <a:pPr marL="0" lvl="0" indent="0" eaLnBrk="0" hangingPunct="0">
              <a:buNone/>
              <a:defRPr/>
            </a:pPr>
            <a:endParaRPr lang="en-US" altLang="zh-CN"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extLst>
      <p:ext uri="{BB962C8B-B14F-4D97-AF65-F5344CB8AC3E}">
        <p14:creationId xmlns:p14="http://schemas.microsoft.com/office/powerpoint/2010/main" val="290386876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#9 (</a:t>
            </a:r>
            <a:r>
              <a:rPr lang="en-US" altLang="zh-CN" sz="3200" b="1" dirty="0" err="1" smtClean="0">
                <a:sym typeface="+mn-ea"/>
              </a:rPr>
              <a:t>Yinan</a:t>
            </a:r>
            <a:r>
              <a:rPr lang="en-US" altLang="zh-CN" sz="3200" b="1" dirty="0" smtClean="0">
                <a:sym typeface="+mn-ea"/>
              </a:rPr>
              <a:t> Qi)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zh-CN" dirty="0" smtClean="0">
                <a:sym typeface="+mn-ea"/>
              </a:rPr>
              <a:t>SP2:  </a:t>
            </a:r>
            <a:r>
              <a:rPr lang="en-US" altLang="zh-CN" dirty="0">
                <a:sym typeface="+mn-ea"/>
              </a:rPr>
              <a:t>Do you agree to add to the 11bp SFD that: </a:t>
            </a:r>
          </a:p>
          <a:p>
            <a:pPr>
              <a:buFont typeface="Arial" panose="020B0604020202020204" pitchFamily="34" charset="0"/>
              <a:buChar char="•"/>
            </a:pPr>
            <a:r>
              <a:rPr lang="en-US" altLang="zh-CN" b="0" dirty="0"/>
              <a:t>E</a:t>
            </a:r>
            <a:r>
              <a:rPr lang="en-US" altLang="zh-CN" b="0" dirty="0" smtClean="0"/>
              <a:t>nergizer </a:t>
            </a:r>
            <a:r>
              <a:rPr lang="en-US" altLang="zh-CN" b="0" dirty="0"/>
              <a:t>should report its WPT and excitation related capability to the AMP AP. The parameters to be reported are TBD</a:t>
            </a:r>
          </a:p>
          <a:p>
            <a:pPr>
              <a:buFont typeface="Arial" panose="020B0604020202020204" pitchFamily="34" charset="0"/>
              <a:buChar char="•"/>
            </a:pPr>
            <a:r>
              <a:rPr lang="en-US" altLang="zh-CN" b="0" dirty="0" smtClean="0"/>
              <a:t>.</a:t>
            </a:r>
            <a:endParaRPr lang="en-US" altLang="zh-CN" b="0" dirty="0"/>
          </a:p>
          <a:p>
            <a:pPr marL="0" indent="0">
              <a:buNone/>
            </a:pPr>
            <a:endParaRPr lang="en-US" altLang="zh-CN" dirty="0">
              <a:sym typeface="+mn-ea"/>
            </a:endParaRPr>
          </a:p>
          <a:p>
            <a:pPr marL="0" indent="0" eaLnBrk="0" hangingPunct="0">
              <a:buNone/>
              <a:defRPr/>
            </a:pPr>
            <a:r>
              <a:rPr lang="en-US" altLang="zh-CN" b="0" i="1" dirty="0">
                <a:sym typeface="+mn-ea"/>
              </a:rPr>
              <a:t>[Reference contributions: </a:t>
            </a:r>
            <a:r>
              <a:rPr lang="en-US" altLang="zh-CN" b="0" dirty="0" smtClean="0"/>
              <a:t>11-25/0318r0</a:t>
            </a:r>
            <a:r>
              <a:rPr lang="en-US" altLang="zh-CN" b="0" i="1" dirty="0" smtClean="0">
                <a:sym typeface="+mn-ea"/>
              </a:rPr>
              <a:t>]</a:t>
            </a:r>
            <a:endParaRPr lang="en-US" altLang="zh-CN" b="0" i="1" dirty="0">
              <a:sym typeface="+mn-ea"/>
            </a:endParaRPr>
          </a:p>
          <a:p>
            <a:pPr marL="0" lvl="0" indent="0" algn="l" eaLnBrk="0" hangingPunct="0">
              <a:buClrTx/>
              <a:buSzTx/>
              <a:buFontTx/>
              <a:buNone/>
              <a:defRPr/>
            </a:pPr>
            <a:r>
              <a:rPr lang="en-US" altLang="zh-CN" dirty="0">
                <a:sym typeface="+mn-ea"/>
              </a:rPr>
              <a:t>Result</a:t>
            </a:r>
            <a:r>
              <a:rPr lang="en-US" altLang="zh-CN" dirty="0" smtClean="0">
                <a:sym typeface="+mn-ea"/>
              </a:rPr>
              <a:t>: no objection</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extLst>
      <p:ext uri="{BB962C8B-B14F-4D97-AF65-F5344CB8AC3E}">
        <p14:creationId xmlns:p14="http://schemas.microsoft.com/office/powerpoint/2010/main" val="376967806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#10 (Nelson )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dirty="0" smtClean="0">
                <a:sym typeface="+mn-ea"/>
              </a:rPr>
              <a:t>SP1 [deferred]: </a:t>
            </a:r>
            <a:r>
              <a:rPr lang="en-US" altLang="zh-CN" b="0" dirty="0" smtClean="0"/>
              <a:t>Do </a:t>
            </a:r>
            <a:r>
              <a:rPr lang="en-US" altLang="zh-CN" b="0" dirty="0"/>
              <a:t>you agree that the AMP STA device could be allocated a local/short address?</a:t>
            </a:r>
          </a:p>
          <a:p>
            <a:pPr>
              <a:buFont typeface="Arial" panose="020B0604020202020204" pitchFamily="34" charset="0"/>
              <a:buChar char="•"/>
            </a:pPr>
            <a:r>
              <a:rPr lang="en-US" altLang="zh-CN" b="0" dirty="0" smtClean="0"/>
              <a:t>.</a:t>
            </a:r>
            <a:endParaRPr lang="en-US" altLang="zh-CN" b="0" dirty="0"/>
          </a:p>
          <a:p>
            <a:pPr marL="0" indent="0">
              <a:buNone/>
            </a:pPr>
            <a:endParaRPr lang="en-US" altLang="zh-CN" dirty="0">
              <a:sym typeface="+mn-ea"/>
            </a:endParaRPr>
          </a:p>
          <a:p>
            <a:pPr marL="0" indent="0" eaLnBrk="0" hangingPunct="0">
              <a:buNone/>
              <a:defRPr/>
            </a:pPr>
            <a:r>
              <a:rPr lang="en-US" altLang="zh-CN" b="0" i="1" dirty="0">
                <a:sym typeface="+mn-ea"/>
              </a:rPr>
              <a:t>[Reference contributions: </a:t>
            </a:r>
            <a:r>
              <a:rPr lang="en-US" altLang="zh-CN" b="0" dirty="0" smtClean="0"/>
              <a:t>11-25/0263</a:t>
            </a:r>
            <a:r>
              <a:rPr lang="en-US" altLang="zh-CN" b="0" i="1" dirty="0" smtClean="0">
                <a:sym typeface="+mn-ea"/>
              </a:rPr>
              <a:t>]</a:t>
            </a:r>
            <a:endParaRPr lang="en-US" altLang="zh-CN" b="0" i="1" dirty="0">
              <a:sym typeface="+mn-ea"/>
            </a:endParaRPr>
          </a:p>
          <a:p>
            <a:pPr marL="0" lvl="0" indent="0" algn="l" eaLnBrk="0" hangingPunct="0">
              <a:buClrTx/>
              <a:buSzTx/>
              <a:buFontTx/>
              <a:buNone/>
              <a:defRPr/>
            </a:pPr>
            <a:r>
              <a:rPr lang="en-US" altLang="zh-CN" dirty="0">
                <a:sym typeface="+mn-ea"/>
              </a:rPr>
              <a:t>Result</a:t>
            </a:r>
            <a:r>
              <a:rPr lang="en-US" altLang="zh-CN" dirty="0" smtClean="0">
                <a:sym typeface="+mn-ea"/>
              </a:rPr>
              <a:t>:</a:t>
            </a:r>
            <a:endParaRPr lang="en-US" altLang="zh-CN"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extLst>
      <p:ext uri="{BB962C8B-B14F-4D97-AF65-F5344CB8AC3E}">
        <p14:creationId xmlns:p14="http://schemas.microsoft.com/office/powerpoint/2010/main" val="386768863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a:sym typeface="+mn-ea"/>
              </a:rPr>
              <a:t>SP </a:t>
            </a:r>
            <a:r>
              <a:rPr lang="en-US" altLang="zh-CN" sz="3200" b="1" dirty="0" smtClean="0">
                <a:sym typeface="+mn-ea"/>
              </a:rPr>
              <a:t>Set #11 (</a:t>
            </a:r>
            <a:r>
              <a:rPr lang="en-US" altLang="zh-CN" sz="3200" b="1" dirty="0" err="1" smtClean="0">
                <a:sym typeface="+mn-ea"/>
              </a:rPr>
              <a:t>Chuanfeng</a:t>
            </a:r>
            <a:r>
              <a:rPr lang="en-US" altLang="zh-CN" sz="3200" b="1" dirty="0" smtClean="0">
                <a:sym typeface="+mn-ea"/>
              </a:rPr>
              <a:t> He)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b="0" dirty="0" smtClean="0"/>
              <a:t>SP1:</a:t>
            </a:r>
          </a:p>
          <a:p>
            <a:r>
              <a:rPr lang="en-US" altLang="zh-CN" b="0" dirty="0" smtClean="0"/>
              <a:t>Do </a:t>
            </a:r>
            <a:r>
              <a:rPr lang="en-US" altLang="zh-CN" b="0" dirty="0"/>
              <a:t>you agree to add the following content to </a:t>
            </a:r>
            <a:r>
              <a:rPr lang="en-US" altLang="zh-CN" b="0" dirty="0" err="1"/>
              <a:t>TGbp</a:t>
            </a:r>
            <a:r>
              <a:rPr lang="en-US" altLang="zh-CN" b="0" dirty="0"/>
              <a:t> SFD?</a:t>
            </a:r>
          </a:p>
          <a:p>
            <a:r>
              <a:rPr lang="en-US" altLang="zh-CN" b="0" dirty="0"/>
              <a:t>AMP trigger frame indicates parameters </a:t>
            </a:r>
            <a:r>
              <a:rPr lang="en-US" altLang="zh-CN" b="0" dirty="0" smtClean="0"/>
              <a:t>for a slot-based procedure of time slots </a:t>
            </a:r>
            <a:r>
              <a:rPr lang="en-US" altLang="zh-CN" b="0" dirty="0"/>
              <a:t>to AMP non-AP STA(s). </a:t>
            </a:r>
          </a:p>
          <a:p>
            <a:pPr lvl="1"/>
            <a:r>
              <a:rPr lang="en-US" altLang="zh-CN" dirty="0"/>
              <a:t>The exact parameters are TBD.</a:t>
            </a:r>
          </a:p>
          <a:p>
            <a:pPr marL="0" indent="0">
              <a:buNone/>
            </a:pPr>
            <a:endParaRPr lang="en-US" altLang="zh-CN" dirty="0">
              <a:sym typeface="+mn-ea"/>
            </a:endParaRPr>
          </a:p>
          <a:p>
            <a:pPr marL="0" indent="0" eaLnBrk="0" hangingPunct="0">
              <a:buNone/>
              <a:defRPr/>
            </a:pPr>
            <a:r>
              <a:rPr lang="en-US" altLang="zh-CN" b="0" i="1" dirty="0">
                <a:sym typeface="+mn-ea"/>
              </a:rPr>
              <a:t>[Reference contributions: </a:t>
            </a:r>
            <a:r>
              <a:rPr lang="en-US" altLang="zh-CN" b="0" dirty="0"/>
              <a:t>11-25/0340r0, </a:t>
            </a:r>
            <a:r>
              <a:rPr lang="en-US" altLang="zh-CN" b="0" dirty="0" smtClean="0"/>
              <a:t>11-24/1774r1</a:t>
            </a:r>
            <a:r>
              <a:rPr lang="en-US" altLang="zh-CN" b="0" i="1" dirty="0" smtClean="0">
                <a:sym typeface="+mn-ea"/>
              </a:rPr>
              <a:t>]</a:t>
            </a:r>
            <a:endParaRPr lang="en-US" altLang="zh-CN" b="0" i="1" dirty="0">
              <a:sym typeface="+mn-ea"/>
            </a:endParaRPr>
          </a:p>
          <a:p>
            <a:pPr marL="0" lvl="0" indent="0" algn="l" eaLnBrk="0" hangingPunct="0">
              <a:buClrTx/>
              <a:buSzTx/>
              <a:buFontTx/>
              <a:buNone/>
              <a:defRPr/>
            </a:pPr>
            <a:r>
              <a:rPr lang="en-US" altLang="zh-CN" dirty="0">
                <a:sym typeface="+mn-ea"/>
              </a:rPr>
              <a:t>Result</a:t>
            </a:r>
            <a:r>
              <a:rPr lang="en-US" altLang="zh-CN" dirty="0" smtClean="0">
                <a:sym typeface="+mn-ea"/>
              </a:rPr>
              <a:t>: no objection</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extLst>
      <p:ext uri="{BB962C8B-B14F-4D97-AF65-F5344CB8AC3E}">
        <p14:creationId xmlns:p14="http://schemas.microsoft.com/office/powerpoint/2010/main" val="11169604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59013" y="618552"/>
            <a:ext cx="7772400" cy="990600"/>
          </a:xfrm>
          <a:prstGeom prst="rect">
            <a:avLst/>
          </a:prstGeom>
          <a:noFill/>
          <a:ln w="9525">
            <a:noFill/>
          </a:ln>
        </p:spPr>
        <p:txBody>
          <a:bodyPr anchor="ctr" anchorCtr="0"/>
          <a:lstStyle/>
          <a:p>
            <a:pPr algn="ctr" eaLnBrk="0" hangingPunct="0"/>
            <a:r>
              <a:rPr lang="en-US" altLang="zh-CN" sz="3200" b="1" dirty="0" smtClean="0">
                <a:sym typeface="+mn-ea"/>
              </a:rPr>
              <a:t>Motion #1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b="0" dirty="0" smtClean="0"/>
              <a:t>Move to approve the proposed text in the following SPs in 11-25/0228r6 into 11bp SFD, and allow the chair to update 11-24/1322 to capture the motion result for each approved text:</a:t>
            </a:r>
            <a:endParaRPr lang="en-US" altLang="zh-CN" b="0" dirty="0"/>
          </a:p>
          <a:p>
            <a:pPr lvl="1"/>
            <a:r>
              <a:rPr lang="en-US" altLang="zh-CN" sz="1600" b="0" dirty="0" smtClean="0"/>
              <a:t>SP 1, 2 in SP SET 1;</a:t>
            </a:r>
          </a:p>
          <a:p>
            <a:pPr lvl="1"/>
            <a:r>
              <a:rPr lang="en-US" altLang="zh-CN" sz="1600" b="0" dirty="0" smtClean="0"/>
              <a:t>SP 1, 2, 3 in SP SET 2;</a:t>
            </a:r>
          </a:p>
          <a:p>
            <a:pPr lvl="1"/>
            <a:r>
              <a:rPr lang="en-US" altLang="zh-CN" sz="1600" b="0" dirty="0" smtClean="0"/>
              <a:t>SP 1, 2 in SP SET 3;</a:t>
            </a:r>
          </a:p>
          <a:p>
            <a:pPr lvl="1"/>
            <a:r>
              <a:rPr lang="en-US" altLang="zh-CN" sz="1600" b="0" dirty="0" smtClean="0"/>
              <a:t>SP 1 in SP SET 5;</a:t>
            </a:r>
          </a:p>
          <a:p>
            <a:pPr lvl="1"/>
            <a:r>
              <a:rPr lang="en-US" altLang="zh-CN" sz="1600" b="0" dirty="0" smtClean="0"/>
              <a:t>SP 5, 6, 7, 8, 9 in SP SET 6;</a:t>
            </a:r>
          </a:p>
          <a:p>
            <a:pPr lvl="1"/>
            <a:r>
              <a:rPr lang="en-US" altLang="zh-CN" sz="1600" b="0" dirty="0" smtClean="0"/>
              <a:t>SP 2, 3, 4 in SP SET 7;</a:t>
            </a:r>
          </a:p>
          <a:p>
            <a:pPr lvl="1"/>
            <a:r>
              <a:rPr lang="en-US" altLang="zh-CN" sz="1600" b="0" dirty="0" smtClean="0"/>
              <a:t>SP 3 in SP SET 8;</a:t>
            </a:r>
          </a:p>
          <a:p>
            <a:pPr lvl="1"/>
            <a:r>
              <a:rPr lang="en-US" altLang="zh-CN" sz="1600" b="0" dirty="0" smtClean="0"/>
              <a:t>SP 1, 2 in SP SET 9;</a:t>
            </a:r>
          </a:p>
          <a:p>
            <a:pPr lvl="1"/>
            <a:r>
              <a:rPr lang="en-US" altLang="zh-CN" sz="1600" b="0" dirty="0" smtClean="0"/>
              <a:t>S</a:t>
            </a:r>
            <a:r>
              <a:rPr lang="en-US" altLang="zh-CN" sz="1600" b="0" strike="sngStrike" dirty="0" smtClean="0"/>
              <a:t>P 1 in SP SET </a:t>
            </a:r>
            <a:r>
              <a:rPr lang="en-US" altLang="zh-CN" sz="1600" b="0" strike="sngStrike" dirty="0" smtClean="0"/>
              <a:t>10  </a:t>
            </a:r>
            <a:r>
              <a:rPr lang="en-US" altLang="zh-CN" sz="1600" b="0" dirty="0" smtClean="0"/>
              <a:t>[SP deferred]</a:t>
            </a:r>
            <a:endParaRPr lang="en-US" altLang="zh-CN" sz="1600" b="0" dirty="0" smtClean="0"/>
          </a:p>
          <a:p>
            <a:pPr marL="0" indent="0">
              <a:buNone/>
            </a:pPr>
            <a:r>
              <a:rPr lang="en-US" altLang="zh-CN" dirty="0" smtClean="0">
                <a:sym typeface="+mn-ea"/>
              </a:rPr>
              <a:t>Move</a:t>
            </a:r>
            <a:r>
              <a:rPr lang="zh-CN" altLang="en-US" dirty="0" smtClean="0">
                <a:sym typeface="+mn-ea"/>
              </a:rPr>
              <a:t>：  </a:t>
            </a:r>
            <a:r>
              <a:rPr lang="en-US" altLang="zh-CN" dirty="0" smtClean="0">
                <a:sym typeface="+mn-ea"/>
              </a:rPr>
              <a:t>Bin Tian</a:t>
            </a:r>
            <a:r>
              <a:rPr lang="zh-CN" altLang="en-US" dirty="0" smtClean="0">
                <a:sym typeface="+mn-ea"/>
              </a:rPr>
              <a:t>   </a:t>
            </a:r>
            <a:r>
              <a:rPr lang="en-US" altLang="zh-CN" dirty="0" smtClean="0">
                <a:sym typeface="+mn-ea"/>
              </a:rPr>
              <a:t>Second: </a:t>
            </a:r>
            <a:r>
              <a:rPr lang="en-US" altLang="zh-CN" dirty="0" err="1" smtClean="0">
                <a:sym typeface="+mn-ea"/>
              </a:rPr>
              <a:t>Sanket</a:t>
            </a:r>
            <a:r>
              <a:rPr lang="en-US" altLang="zh-CN" dirty="0" smtClean="0">
                <a:sym typeface="+mn-ea"/>
              </a:rPr>
              <a:t> </a:t>
            </a:r>
            <a:r>
              <a:rPr lang="en-US" altLang="zh-CN" dirty="0" err="1" smtClean="0">
                <a:sym typeface="+mn-ea"/>
              </a:rPr>
              <a:t>Kalamkar</a:t>
            </a:r>
            <a:endParaRPr lang="en-US" altLang="zh-CN" dirty="0">
              <a:sym typeface="+mn-ea"/>
            </a:endParaRPr>
          </a:p>
          <a:p>
            <a:pPr marL="0" lvl="0" indent="0" algn="l" eaLnBrk="0" hangingPunct="0">
              <a:buClrTx/>
              <a:buSzTx/>
              <a:buFontTx/>
              <a:buNone/>
              <a:defRPr/>
            </a:pPr>
            <a:r>
              <a:rPr lang="en-US" altLang="zh-CN" dirty="0" smtClean="0">
                <a:sym typeface="+mn-ea"/>
              </a:rPr>
              <a:t>Result: Approved with unanimous consent.</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extLst>
      <p:ext uri="{BB962C8B-B14F-4D97-AF65-F5344CB8AC3E}">
        <p14:creationId xmlns:p14="http://schemas.microsoft.com/office/powerpoint/2010/main" val="198142413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zh-CN" sz="3200" b="1" dirty="0" smtClean="0">
                <a:sym typeface="+mn-ea"/>
              </a:rPr>
              <a:t>Motion #2 (</a:t>
            </a:r>
            <a:r>
              <a:rPr lang="en-US" altLang="zh-CN" sz="3200" b="1" dirty="0" err="1" smtClean="0">
                <a:sym typeface="+mn-ea"/>
              </a:rPr>
              <a:t>Chuanfeng</a:t>
            </a:r>
            <a:r>
              <a:rPr lang="en-US" altLang="zh-CN" sz="3200" b="1" dirty="0" smtClean="0">
                <a:sym typeface="+mn-ea"/>
              </a:rPr>
              <a:t> He) </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b="0" dirty="0" smtClean="0"/>
              <a:t>Move to add </a:t>
            </a:r>
            <a:r>
              <a:rPr lang="en-US" altLang="zh-CN" b="0" dirty="0"/>
              <a:t>the following content to </a:t>
            </a:r>
            <a:r>
              <a:rPr lang="en-US" altLang="zh-CN" b="0" dirty="0" err="1"/>
              <a:t>TGbp</a:t>
            </a:r>
            <a:r>
              <a:rPr lang="en-US" altLang="zh-CN" b="0" dirty="0"/>
              <a:t> </a:t>
            </a:r>
            <a:r>
              <a:rPr lang="en-US" altLang="zh-CN" b="0" dirty="0" smtClean="0"/>
              <a:t>SFD:</a:t>
            </a:r>
            <a:endParaRPr lang="en-US" altLang="zh-CN" b="0" dirty="0"/>
          </a:p>
          <a:p>
            <a:r>
              <a:rPr lang="en-US" altLang="zh-CN" b="0" dirty="0"/>
              <a:t>AMP trigger frame </a:t>
            </a:r>
            <a:r>
              <a:rPr lang="en-US" altLang="zh-CN" b="0" dirty="0" smtClean="0"/>
              <a:t>may indicate </a:t>
            </a:r>
            <a:r>
              <a:rPr lang="en-US" altLang="zh-CN" b="0" dirty="0"/>
              <a:t>parameters </a:t>
            </a:r>
            <a:r>
              <a:rPr lang="en-US" altLang="zh-CN" b="0" dirty="0" smtClean="0"/>
              <a:t>for a slot-based procedure of time slots </a:t>
            </a:r>
            <a:r>
              <a:rPr lang="en-US" altLang="zh-CN" b="0" dirty="0"/>
              <a:t>to AMP non-AP STA(s). </a:t>
            </a:r>
          </a:p>
          <a:p>
            <a:pPr lvl="1"/>
            <a:r>
              <a:rPr lang="en-US" altLang="zh-CN" dirty="0"/>
              <a:t>The exact parameters are TBD.</a:t>
            </a:r>
          </a:p>
          <a:p>
            <a:pPr marL="0" indent="0">
              <a:buNone/>
            </a:pPr>
            <a:endParaRPr lang="en-US" altLang="zh-CN" dirty="0">
              <a:sym typeface="+mn-ea"/>
            </a:endParaRPr>
          </a:p>
          <a:p>
            <a:pPr marL="0" indent="0" eaLnBrk="0" hangingPunct="0">
              <a:buNone/>
              <a:defRPr/>
            </a:pPr>
            <a:r>
              <a:rPr lang="en-US" altLang="zh-CN" b="0" i="1" dirty="0">
                <a:sym typeface="+mn-ea"/>
              </a:rPr>
              <a:t>[Reference contributions: </a:t>
            </a:r>
            <a:r>
              <a:rPr lang="en-US" altLang="zh-CN" b="0" dirty="0"/>
              <a:t>11-25/0340r0, </a:t>
            </a:r>
            <a:r>
              <a:rPr lang="en-US" altLang="zh-CN" b="0" dirty="0" smtClean="0"/>
              <a:t>11-24/1774r1</a:t>
            </a:r>
            <a:r>
              <a:rPr lang="en-US" altLang="zh-CN" b="0" i="1" dirty="0" smtClean="0">
                <a:sym typeface="+mn-ea"/>
              </a:rPr>
              <a:t>]</a:t>
            </a:r>
            <a:endParaRPr lang="en-US" altLang="zh-CN" b="0" i="1" dirty="0">
              <a:sym typeface="+mn-ea"/>
            </a:endParaRPr>
          </a:p>
          <a:p>
            <a:pPr marL="0" lvl="0" indent="0" algn="l" eaLnBrk="0" hangingPunct="0">
              <a:buClrTx/>
              <a:buSzTx/>
              <a:buFontTx/>
              <a:buNone/>
              <a:defRPr/>
            </a:pPr>
            <a:r>
              <a:rPr lang="en-US" altLang="zh-CN" dirty="0" smtClean="0">
                <a:sym typeface="+mn-ea"/>
              </a:rPr>
              <a:t>Moved: </a:t>
            </a:r>
            <a:r>
              <a:rPr lang="en-US" altLang="zh-CN" dirty="0" err="1" smtClean="0">
                <a:sym typeface="+mn-ea"/>
              </a:rPr>
              <a:t>Weijie</a:t>
            </a:r>
            <a:r>
              <a:rPr lang="en-US" altLang="zh-CN" dirty="0" smtClean="0">
                <a:sym typeface="+mn-ea"/>
              </a:rPr>
              <a:t> Xu          Second: </a:t>
            </a:r>
            <a:r>
              <a:rPr lang="en-US" altLang="zh-CN" dirty="0" err="1" smtClean="0">
                <a:sym typeface="+mn-ea"/>
              </a:rPr>
              <a:t>Rui</a:t>
            </a:r>
            <a:r>
              <a:rPr lang="en-US" altLang="zh-CN" dirty="0" smtClean="0">
                <a:sym typeface="+mn-ea"/>
              </a:rPr>
              <a:t> Cao</a:t>
            </a:r>
          </a:p>
          <a:p>
            <a:pPr marL="0" lvl="0" indent="0" algn="l" eaLnBrk="0" hangingPunct="0">
              <a:buClrTx/>
              <a:buSzTx/>
              <a:buFontTx/>
              <a:buNone/>
              <a:defRPr/>
            </a:pPr>
            <a:r>
              <a:rPr lang="en-US" altLang="zh-CN" dirty="0" smtClean="0">
                <a:sym typeface="+mn-ea"/>
              </a:rPr>
              <a:t>Result: approved with unanimous consent</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extLst>
      <p:ext uri="{BB962C8B-B14F-4D97-AF65-F5344CB8AC3E}">
        <p14:creationId xmlns:p14="http://schemas.microsoft.com/office/powerpoint/2010/main" val="140238731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D0.1 (ready for CC)</a:t>
            </a:r>
            <a:r>
              <a:rPr lang="en-US" altLang="en-US" sz="2000" kern="0" dirty="0">
                <a:solidFill>
                  <a:schemeClr val="tx1"/>
                </a:solidFill>
                <a:sym typeface="+mn-ea"/>
              </a:rPr>
              <a:t>					</a:t>
            </a:r>
            <a:r>
              <a:rPr lang="en-US" altLang="en-US" sz="2000" kern="0">
                <a:solidFill>
                  <a:schemeClr val="tx1"/>
                </a:solidFill>
                <a:sym typeface="+mn-ea"/>
              </a:rPr>
              <a:t>	</a:t>
            </a:r>
            <a:r>
              <a:rPr lang="en-US" altLang="en-US" sz="2000" kern="0" smtClean="0">
                <a:solidFill>
                  <a:srgbClr val="FF0000"/>
                </a:solidFill>
                <a:sym typeface="+mn-ea"/>
              </a:rPr>
              <a:t>Mar</a:t>
            </a:r>
            <a:r>
              <a:rPr lang="en-US" altLang="en-US" sz="2000" kern="0" smtClean="0">
                <a:solidFill>
                  <a:schemeClr val="tx1"/>
                </a:solidFill>
                <a:sym typeface="+mn-ea"/>
              </a:rPr>
              <a:t> </a:t>
            </a:r>
            <a:r>
              <a:rPr lang="en-US" altLang="en-US" sz="2000" strike="sngStrike" kern="0" smtClean="0">
                <a:solidFill>
                  <a:schemeClr val="tx1"/>
                </a:solidFill>
                <a:sym typeface="Wingdings" panose="05000000000000000000" pitchFamily="2" charset="2"/>
              </a:rPr>
              <a:t> </a:t>
            </a:r>
            <a:r>
              <a:rPr lang="en-US" altLang="en-US" sz="2000" b="1" kern="0" smtClean="0">
                <a:solidFill>
                  <a:schemeClr val="tx1"/>
                </a:solidFill>
                <a:sym typeface="+mn-ea"/>
              </a:rPr>
              <a:t>Jul</a:t>
            </a:r>
            <a:r>
              <a:rPr lang="en-US" altLang="en-US" sz="2000" kern="0" dirty="0" smtClean="0">
                <a:solidFill>
                  <a:schemeClr val="tx1"/>
                </a:solidFill>
                <a:sym typeface="+mn-ea"/>
              </a:rPr>
              <a:t>, 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a:t>
            </a:r>
            <a:r>
              <a:rPr lang="en-US" altLang="zh-CN" sz="2800" kern="0" smtClean="0"/>
              <a:t>Timeline Plan (updated)</a:t>
            </a:r>
            <a:endParaRPr lang="en-US" altLang="zh-CN" sz="2800" kern="0" dirty="0" smtClean="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7656121" cy="3354102"/>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400" kern="0" dirty="0" smtClean="0">
                <a:solidFill>
                  <a:schemeClr val="tx1"/>
                </a:solidFill>
                <a:sym typeface="+mn-ea"/>
              </a:rPr>
              <a:t>Mar 25</a:t>
            </a:r>
            <a:r>
              <a:rPr lang="en-US" altLang="zh-CN" sz="2400" kern="0" baseline="30000" dirty="0" smtClean="0">
                <a:solidFill>
                  <a:schemeClr val="tx1"/>
                </a:solidFill>
                <a:sym typeface="+mn-ea"/>
              </a:rPr>
              <a:t>th</a:t>
            </a:r>
            <a:r>
              <a:rPr lang="en-US" altLang="zh-CN" sz="2400" kern="0" dirty="0" smtClean="0">
                <a:solidFill>
                  <a:schemeClr val="tx1"/>
                </a:solidFill>
                <a:sym typeface="+mn-ea"/>
              </a:rPr>
              <a:t> </a:t>
            </a:r>
            <a:r>
              <a:rPr lang="en-US" altLang="en-US" sz="2400" kern="0" dirty="0" smtClean="0">
                <a:solidFill>
                  <a:schemeClr val="tx1"/>
                </a:solidFill>
                <a:sym typeface="+mn-ea"/>
              </a:rPr>
              <a:t>(Tuesday),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Apr 8</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10:00am, ET, 2 hours; </a:t>
            </a:r>
            <a:r>
              <a:rPr lang="en-US" altLang="en-US" sz="2400" kern="0" dirty="0" err="1" smtClean="0">
                <a:solidFill>
                  <a:schemeClr val="tx1"/>
                </a:solidFill>
                <a:sym typeface="+mn-ea"/>
              </a:rPr>
              <a:t>Webex</a:t>
            </a: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Apr 22</a:t>
            </a:r>
            <a:r>
              <a:rPr lang="en-US" altLang="en-US" sz="2400" kern="0" baseline="30000" dirty="0" smtClean="0">
                <a:solidFill>
                  <a:schemeClr val="tx1"/>
                </a:solidFill>
                <a:sym typeface="+mn-ea"/>
              </a:rPr>
              <a:t>nd</a:t>
            </a:r>
            <a:r>
              <a:rPr lang="en-US" altLang="en-US" sz="2400" kern="0" dirty="0" smtClean="0">
                <a:solidFill>
                  <a:schemeClr val="tx1"/>
                </a:solidFill>
                <a:sym typeface="+mn-ea"/>
              </a:rPr>
              <a:t> (Tuesday), 10:00am, ET, 2 hours; </a:t>
            </a:r>
            <a:r>
              <a:rPr lang="en-US" altLang="en-US" sz="2400" kern="0" dirty="0" err="1" smtClean="0">
                <a:solidFill>
                  <a:schemeClr val="tx1"/>
                </a:solidFill>
                <a:sym typeface="+mn-ea"/>
              </a:rPr>
              <a:t>Webex</a:t>
            </a: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May 6</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10:00am, ET, 2 hours; </a:t>
            </a:r>
            <a:r>
              <a:rPr lang="en-US" altLang="en-US" sz="2400" kern="0" dirty="0" err="1" smtClean="0">
                <a:solidFill>
                  <a:schemeClr val="tx1"/>
                </a:solidFill>
                <a:sym typeface="+mn-ea"/>
              </a:rPr>
              <a:t>Webex</a:t>
            </a:r>
            <a:endParaRPr lang="en-US" altLang="en-US" sz="24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Teleconference Plan (Tentative) </a:t>
            </a:r>
            <a:endParaRPr lang="zh-CN" altLang="en-US" sz="2800" kern="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ABLE_ENDDRAG_ORIGIN_RECT" val="822*273"/>
  <p:tag name="TABLE_ENDDRAG_RECT" val="65*156*822*273"/>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171</TotalTime>
  <Words>5919</Words>
  <Application>Microsoft Office PowerPoint</Application>
  <PresentationFormat>宽屏</PresentationFormat>
  <Paragraphs>892</Paragraphs>
  <Slides>68</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68</vt:i4>
      </vt:variant>
    </vt:vector>
  </HeadingPairs>
  <TitlesOfParts>
    <vt:vector size="79"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Sep 2023</cp:keywords>
  <cp:lastModifiedBy>0318003590</cp:lastModifiedBy>
  <cp:revision>524</cp:revision>
  <cp:lastPrinted>2014-11-04T15:04:00Z</cp:lastPrinted>
  <dcterms:created xsi:type="dcterms:W3CDTF">2007-04-17T18:10:00Z</dcterms:created>
  <dcterms:modified xsi:type="dcterms:W3CDTF">2025-03-13T22:31:36Z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14ADBF2AD70042D08261EBA42F39C26D</vt:lpwstr>
  </property>
</Properties>
</file>