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361" r:id="rId24"/>
    <p:sldId id="1287" r:id="rId25"/>
    <p:sldId id="1462" r:id="rId26"/>
    <p:sldId id="1336" r:id="rId27"/>
    <p:sldId id="1463" r:id="rId28"/>
    <p:sldId id="1427" r:id="rId29"/>
    <p:sldId id="1464" r:id="rId30"/>
    <p:sldId id="1313" r:id="rId31"/>
    <p:sldId id="1465" r:id="rId32"/>
    <p:sldId id="1367" r:id="rId33"/>
    <p:sldId id="1466" r:id="rId34"/>
    <p:sldId id="1379" r:id="rId35"/>
    <p:sldId id="1467" r:id="rId36"/>
    <p:sldId id="1291" r:id="rId37"/>
    <p:sldId id="1346" r:id="rId38"/>
    <p:sldId id="1347"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0228r3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40-03-00bp-teleconference-minutes-february-march-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6-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2025-03-06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2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March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March IEEE 802 plenary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GB" sz="2400" dirty="0">
                <a:sym typeface="+mn-ea"/>
                <a:hlinkClick r:id="rId2"/>
              </a:rPr>
              <a:t>https://cvent.me/q5le5L</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11-25/0267, SFD Review for Long-Range Backscatter, Nelson Costa (Haila)</a:t>
            </a:r>
          </a:p>
          <a:p>
            <a:pPr marL="800100" lvl="1" indent="-342900" algn="just">
              <a:buSzTx/>
              <a:buFontTx/>
              <a:buChar char="•"/>
              <a:defRPr/>
            </a:pPr>
            <a:r>
              <a:rPr lang="en-US" altLang="en-US" sz="1600" b="0" kern="0" dirty="0" smtClean="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11-25/0265, Single Side Band Backscatter Modulcation,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11-25/0266, PSK Modulation for Long-Range Backscatter, Nelson Costa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11-25/0305, AMP-Downlink-and-Backscattering-Carrier-Waveform,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11-25/0306, AMP-Backscattering-PPDU-and-SYNC-design,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11-25/0307, UL Monostatic and  Bistatic Range Extension Considerations, Dror Regev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11-25/0321, Follow-up on Sync field for AMP PPDU, Ke Wang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11-25/0317, AMP UL Transmission,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11-25/0316, Follow-up on AMP PPDU Design,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11-25/0324, Challenges in Downlink Bandwidth Control in 1 Mb/s PPDU,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11-25/0325, AMP Downlink Bandwidth Control using OFDM Spreading Waveform, Steve Shellhammer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11-25/0315, Further discussion on downlink sync field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11-25/0338r0, AMP Data Communication in Sub-1 GHz,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11-25/0339r0, AMP DL OOK Generation,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11-25/0369r0, Signal Design for Wideband Multi-Carrier OOK, Leif Wilhelmsson (Ericsson)</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11-25/0400r0, Sync field design considerations, You-Wei Chen (MediaTek) </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11-25/0440, Follow-up on AMP DL OOK generation, </a:t>
            </a:r>
            <a:r>
              <a:rPr lang="en-US" altLang="en-US" sz="1600" kern="0" dirty="0" err="1" smtClean="0">
                <a:solidFill>
                  <a:schemeClr val="tx1"/>
                </a:solidFill>
                <a:latin typeface="Calibri" panose="020F0502020204030204" pitchFamily="34" charset="0"/>
                <a:cs typeface="Calibri" panose="020F0502020204030204" pitchFamily="34" charset="0"/>
                <a:sym typeface="+mn-ea"/>
              </a:rPr>
              <a:t>Ke</a:t>
            </a:r>
            <a:r>
              <a:rPr lang="en-US" altLang="en-US" sz="1600" kern="0" dirty="0" smtClean="0">
                <a:solidFill>
                  <a:schemeClr val="tx1"/>
                </a:solidFill>
                <a:latin typeface="Calibri" panose="020F0502020204030204" pitchFamily="34" charset="0"/>
                <a:cs typeface="Calibri" panose="020F0502020204030204" pitchFamily="34" charset="0"/>
                <a:sym typeface="+mn-ea"/>
              </a:rPr>
              <a:t> Wang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11-25/0252r1, Slotted vs Pure Aloha for Active Transmitter AMP Use Cases, Amichai Sanderovich (</a:t>
            </a:r>
            <a:r>
              <a:rPr lang="en-US" altLang="en-US" sz="1600" kern="0" dirty="0" err="1">
                <a:solidFill>
                  <a:srgbClr val="00B050"/>
                </a:solidFill>
                <a:highlight>
                  <a:srgbClr val="FFFF00"/>
                </a:highlight>
                <a:latin typeface="Calibri" panose="020F0502020204030204" pitchFamily="34" charset="0"/>
                <a:cs typeface="Calibri" panose="020F0502020204030204" pitchFamily="34" charset="0"/>
                <a:sym typeface="+mn-ea"/>
              </a:rPr>
              <a:t>Wiliot</a:t>
            </a: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11-25/0285r1, SP Timing Synchronization with AMP Beacon, Ian Bajaj (Huawei</a:t>
            </a:r>
            <a:r>
              <a:rPr lang="en-US" altLang="en-US" sz="1600" kern="0" dirty="0" smtClean="0">
                <a:solidFill>
                  <a:srgbClr val="00B050"/>
                </a:solidFill>
                <a:highlight>
                  <a:srgbClr val="FFFF00"/>
                </a:highlight>
                <a:latin typeface="Calibri" panose="020F0502020204030204" pitchFamily="34" charset="0"/>
                <a:cs typeface="Calibri" panose="020F0502020204030204" pitchFamily="34" charset="0"/>
                <a:sym typeface="+mn-ea"/>
              </a:rPr>
              <a:t>) [updated, 10 mins]</a:t>
            </a:r>
            <a:endPar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11-25/0264, Long-Range Backscatter Protection Mechanisms, </a:t>
            </a:r>
            <a:r>
              <a:rPr lang="en-US" altLang="en-US" sz="1600" kern="0" dirty="0" smtClean="0">
                <a:solidFill>
                  <a:srgbClr val="00B050"/>
                </a:solidFill>
                <a:latin typeface="Calibri" panose="020F0502020204030204" pitchFamily="34" charset="0"/>
                <a:cs typeface="Calibri" panose="020F0502020204030204" pitchFamily="34" charset="0"/>
                <a:sym typeface="+mn-ea"/>
              </a:rPr>
              <a:t>Kamran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Nishat</a:t>
            </a:r>
            <a:r>
              <a:rPr lang="en-US" altLang="en-US" sz="1600" kern="0" dirty="0" smtClean="0">
                <a:solidFill>
                  <a:srgbClr val="00B050"/>
                </a:solidFill>
                <a:latin typeface="Calibri" panose="020F0502020204030204" pitchFamily="34" charset="0"/>
                <a:cs typeface="Calibri" panose="020F0502020204030204" pitchFamily="34" charset="0"/>
                <a:sym typeface="+mn-ea"/>
              </a:rPr>
              <a:t>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a:solidFill>
                  <a:srgbClr val="00B050"/>
                </a:solidFill>
                <a:latin typeface="Calibri" panose="020F0502020204030204" pitchFamily="34" charset="0"/>
                <a:cs typeface="Calibri" panose="020F0502020204030204" pitchFamily="34" charset="0"/>
                <a:sym typeface="+mn-ea"/>
              </a:rPr>
              <a:t>)</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11-25/0268, Long-Range Backscatter Device Capabilities, Nelson Costa (Haila)</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11-25/0263, Provisioning Protocol for long range AMP IoT devices, </a:t>
            </a:r>
            <a:r>
              <a:rPr lang="en-US" altLang="en-US" sz="1600" kern="0" dirty="0" smtClean="0">
                <a:solidFill>
                  <a:schemeClr val="tx1"/>
                </a:solidFill>
                <a:latin typeface="Calibri" panose="020F0502020204030204" pitchFamily="34" charset="0"/>
                <a:cs typeface="Calibri" panose="020F0502020204030204" pitchFamily="34" charset="0"/>
                <a:sym typeface="+mn-ea"/>
              </a:rPr>
              <a:t>Guy-Armand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Kamendje</a:t>
            </a:r>
            <a:r>
              <a:rPr lang="en-US" altLang="en-US" sz="1600" kern="0" dirty="0" smtClean="0">
                <a:solidFill>
                  <a:schemeClr val="tx1"/>
                </a:solidFill>
                <a:latin typeface="Calibri" panose="020F0502020204030204" pitchFamily="34" charset="0"/>
                <a:cs typeface="Calibri" panose="020F0502020204030204" pitchFamily="34" charset="0"/>
                <a:sym typeface="+mn-ea"/>
              </a:rPr>
              <a:t> (</a:t>
            </a:r>
            <a:r>
              <a:rPr lang="en-US" altLang="en-US" sz="1600" kern="0" dirty="0" err="1" smtClean="0">
                <a:solidFill>
                  <a:schemeClr val="tx1"/>
                </a:solidFill>
                <a:latin typeface="Calibri" panose="020F0502020204030204" pitchFamily="34" charset="0"/>
                <a:cs typeface="Calibri" panose="020F0502020204030204" pitchFamily="34" charset="0"/>
                <a:sym typeface="+mn-ea"/>
              </a:rPr>
              <a:t>Haila</a:t>
            </a:r>
            <a:r>
              <a:rPr lang="en-US" altLang="en-US" sz="1600" kern="0" dirty="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11-25/0292, Review EPC Gen2 for Long-Range Backscatter, </a:t>
            </a:r>
            <a:r>
              <a:rPr lang="en-US" altLang="en-US" sz="1600" kern="0" dirty="0" smtClean="0">
                <a:solidFill>
                  <a:schemeClr val="tx1"/>
                </a:solidFill>
                <a:latin typeface="Calibri" panose="020F0502020204030204" pitchFamily="34" charset="0"/>
                <a:cs typeface="Calibri" panose="020F0502020204030204" pitchFamily="34" charset="0"/>
                <a:sym typeface="+mn-ea"/>
              </a:rPr>
              <a:t>Kamran </a:t>
            </a:r>
            <a:r>
              <a:rPr lang="en-US" altLang="en-US" sz="1600" kern="0" dirty="0" err="1" smtClean="0">
                <a:solidFill>
                  <a:schemeClr val="tx1"/>
                </a:solidFill>
                <a:latin typeface="Calibri" panose="020F0502020204030204" pitchFamily="34" charset="0"/>
                <a:cs typeface="Calibri" panose="020F0502020204030204" pitchFamily="34" charset="0"/>
                <a:sym typeface="+mn-ea"/>
              </a:rPr>
              <a:t>Nishat</a:t>
            </a:r>
            <a:r>
              <a:rPr lang="en-US" altLang="en-US" sz="1600" kern="0" dirty="0" smtClean="0">
                <a:solidFill>
                  <a:schemeClr val="tx1"/>
                </a:solidFill>
                <a:latin typeface="Calibri" panose="020F0502020204030204" pitchFamily="34" charset="0"/>
                <a:cs typeface="Calibri" panose="020F0502020204030204" pitchFamily="34" charset="0"/>
                <a:sym typeface="+mn-ea"/>
              </a:rPr>
              <a:t> (</a:t>
            </a:r>
            <a:r>
              <a:rPr lang="en-US" altLang="en-US" sz="1600" kern="0" dirty="0" err="1" smtClean="0">
                <a:solidFill>
                  <a:schemeClr val="tx1"/>
                </a:solidFill>
                <a:latin typeface="Calibri" panose="020F0502020204030204" pitchFamily="34" charset="0"/>
                <a:cs typeface="Calibri" panose="020F0502020204030204" pitchFamily="34" charset="0"/>
                <a:sym typeface="+mn-ea"/>
              </a:rPr>
              <a:t>Haila</a:t>
            </a:r>
            <a:r>
              <a:rPr lang="en-US" altLang="en-US" sz="1600" kern="0" dirty="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11-25/0334, Channel access for Active Tx non-AP AMP STAs - follow-up, Rojan Chitrakar (Huawei)</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11-25/0335, Channel access for Backscatter non-AP AMP STAs - follow-up, Rojan Chitrakar (Huawei)</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11-25/0340, Trigger based TDM multiple access,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11-25/0341, Details of Duty-cycle operation for AMP,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11-25/0342, TSF for trigger based AMP communication, Chuanfeng He (OPPO)</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11-25/0353, UL Access for AMP: Follow up, Sanket Kalamkar (Qualcomm)</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11-25/0398, AMP frames, Alfred Asterjadhi (Qualcomm</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11-25/0322, Access message for AMP, </a:t>
            </a:r>
            <a:r>
              <a:rPr lang="en-US" altLang="en-US" sz="1600" kern="0" dirty="0" err="1" smtClean="0">
                <a:solidFill>
                  <a:schemeClr val="tx1"/>
                </a:solidFill>
                <a:latin typeface="Calibri" panose="020F0502020204030204" pitchFamily="34" charset="0"/>
                <a:cs typeface="Calibri" panose="020F0502020204030204" pitchFamily="34" charset="0"/>
                <a:sym typeface="+mn-ea"/>
              </a:rPr>
              <a:t>Weijie</a:t>
            </a:r>
            <a:r>
              <a:rPr lang="en-US" altLang="en-US" sz="1600" kern="0" dirty="0" smtClean="0">
                <a:solidFill>
                  <a:schemeClr val="tx1"/>
                </a:solidFill>
                <a:latin typeface="Calibri" panose="020F0502020204030204" pitchFamily="34" charset="0"/>
                <a:cs typeface="Calibri" panose="020F0502020204030204" pitchFamily="34" charset="0"/>
                <a:sym typeface="+mn-ea"/>
              </a:rPr>
              <a:t> Xu (OPPO</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1-25/0320, Follow-up on WPT: Protocol, Waveform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11-25/0319, Correspondence between Energizers and AMP non-AP STAs,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11-25/0318, AMP Energizer Control,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11-25/0336r0, WPT Protocol and Signaling, Ian Bajaj (Huawei)</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AM2, 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Review/Update</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Rm. 3</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526170729"/>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(WPT/MAC)</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Plenary Mar</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rgbClr val="00B050"/>
                </a:solidFill>
                <a:sym typeface="+mn-ea"/>
              </a:rPr>
              <a:t>11-25/0265, Single Side Band Backscatter Modulcation, Nelson Costa (Haila)</a:t>
            </a:r>
          </a:p>
          <a:p>
            <a:pPr lvl="1" algn="l" eaLnBrk="0" hangingPunct="0">
              <a:buClrTx/>
              <a:buSzTx/>
              <a:buFontTx/>
              <a:buChar char="–"/>
              <a:defRPr/>
            </a:pPr>
            <a:r>
              <a:rPr lang="en-US" altLang="en-GB" dirty="0" smtClean="0">
                <a:solidFill>
                  <a:srgbClr val="00B050"/>
                </a:solidFill>
                <a:sym typeface="+mn-ea"/>
              </a:rPr>
              <a:t>11-25/0266, PSK Modulation for Long-Range Backscatter, Nelson Costa (Haila)</a:t>
            </a:r>
          </a:p>
          <a:p>
            <a:pPr lvl="1" algn="l" eaLnBrk="0" hangingPunct="0">
              <a:buClrTx/>
              <a:buSzTx/>
              <a:buFontTx/>
              <a:buChar char="–"/>
              <a:defRPr/>
            </a:pPr>
            <a:r>
              <a:rPr lang="en-US" altLang="en-GB" dirty="0" smtClean="0">
                <a:solidFill>
                  <a:srgbClr val="00B050"/>
                </a:solidFill>
                <a:sym typeface="+mn-ea"/>
              </a:rPr>
              <a:t>11-25/0305, AMP-Downlink-and-Backscattering-Carrier-Waveform, Rui Cao (NXP)</a:t>
            </a:r>
          </a:p>
          <a:p>
            <a:pPr lvl="1" algn="l" eaLnBrk="0" hangingPunct="0">
              <a:buClrTx/>
              <a:buSzTx/>
              <a:buFontTx/>
              <a:buChar char="–"/>
              <a:defRPr/>
            </a:pPr>
            <a:r>
              <a:rPr lang="en-US" altLang="en-GB" dirty="0" smtClean="0">
                <a:solidFill>
                  <a:srgbClr val="00B050"/>
                </a:solidFill>
                <a:sym typeface="+mn-ea"/>
              </a:rPr>
              <a:t>11-25/0306, AMP-Backscattering-PPDU-and-SYNC-design, Rui Cao (NXP)</a:t>
            </a:r>
            <a:endParaRPr lang="en-US" altLang="en-GB" b="0" dirty="0" smtClean="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Jan interim </a:t>
            </a:r>
            <a:r>
              <a:rPr lang="en-GB" altLang="en-US" sz="2400" dirty="0" smtClean="0">
                <a:sym typeface="+mn-ea"/>
              </a:rPr>
              <a:t>session </a:t>
            </a:r>
            <a:r>
              <a:rPr lang="en-US" altLang="en-GB" sz="2400" dirty="0" smtClean="0">
                <a:sym typeface="+mn-ea"/>
              </a:rPr>
              <a:t>and TGbp TCs before Mar 2025 </a:t>
            </a:r>
            <a:r>
              <a:rPr lang="en-US" altLang="en-GB" sz="2400" dirty="0" smtClean="0">
                <a:sym typeface="+mn-ea"/>
              </a:rPr>
              <a:t>plenary </a:t>
            </a:r>
            <a:r>
              <a:rPr lang="en-US" altLang="en-GB" sz="2400" dirty="0" smtClean="0">
                <a:sym typeface="+mn-ea"/>
              </a:rPr>
              <a:t>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https://mentor.ieee.org/802.11/dcn/25/11-25-0146-00-00bp-2025-01-interim-meeting-minutes.docx</a:t>
            </a:r>
            <a:endParaRPr lang="en-GB" altLang="en-US" sz="2400" dirty="0">
              <a:sym typeface="+mn-ea"/>
            </a:endParaRPr>
          </a:p>
          <a:p>
            <a:pPr lvl="1" indent="-342900" eaLnBrk="0" hangingPunct="0">
              <a:buFontTx/>
              <a:buChar char="-"/>
              <a:defRPr/>
            </a:pPr>
            <a:r>
              <a:rPr lang="en-GB" altLang="en-US" sz="2400" dirty="0" smtClean="0">
                <a:sym typeface="+mn-ea"/>
                <a:hlinkClick r:id="rId3"/>
              </a:rPr>
              <a:t>https://mentor.ieee.org/802.11/dcn/25/11-25-0240-03-00bp-teleconference-minutes-february-march-2025.docx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https://mentor.ieee.org/802.11/dcn/24/11-24-1613-06-00bp-specification-framework-for-tgbp.docx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dirty="0" smtClean="0">
                <a:sym typeface="+mn-ea"/>
              </a:rPr>
              <a:t>Solomon </a:t>
            </a:r>
            <a:r>
              <a:rPr lang="en-GB" altLang="en-US" dirty="0" err="1" smtClean="0">
                <a:sym typeface="+mn-ea"/>
              </a:rPr>
              <a:t>Trainin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10</a:t>
            </a:r>
            <a:r>
              <a:rPr lang="en-US" altLang="en-US" sz="3600" kern="0" baseline="30000" dirty="0" smtClean="0">
                <a:latin typeface="Arial" panose="020B0604020202020204" pitchFamily="34" charset="0"/>
                <a:sym typeface="+mn-ea"/>
              </a:rPr>
              <a:t>th </a:t>
            </a:r>
            <a:r>
              <a:rPr lang="en-US" altLang="en-US" sz="3600" kern="0" dirty="0" smtClean="0">
                <a:latin typeface="Arial" panose="020B0604020202020204" pitchFamily="34" charset="0"/>
                <a:sym typeface="+mn-ea"/>
              </a:rPr>
              <a:t>PM2,  </a:t>
            </a:r>
            <a:r>
              <a:rPr lang="en-US" altLang="en-US" sz="3600" kern="0" noProof="0" dirty="0" smtClean="0">
                <a:ln>
                  <a:noFill/>
                </a:ln>
                <a:effectLst/>
                <a:uLnTx/>
                <a:uFillTx/>
                <a:latin typeface="Arial" panose="020B0604020202020204" pitchFamily="34" charset="0"/>
                <a:sym typeface="+mn-ea"/>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algn="l" eaLnBrk="0" hangingPunct="0">
              <a:buClrTx/>
              <a:buSzTx/>
              <a:buFontTx/>
              <a:defRPr/>
            </a:pPr>
            <a:r>
              <a:rPr lang="en-US" altLang="en-GB" sz="2400" dirty="0">
                <a:sym typeface="+mn-ea"/>
              </a:rPr>
              <a:t>Contribution discussion (PHY) [20 mins for each]</a:t>
            </a:r>
            <a:endParaRPr lang="en-US" altLang="en-GB" sz="2400" dirty="0"/>
          </a:p>
          <a:p>
            <a:pPr lvl="1" algn="l" eaLnBrk="0" hangingPunct="0">
              <a:buClrTx/>
              <a:buSzTx/>
              <a:buFontTx/>
              <a:buChar char="–"/>
              <a:defRPr/>
            </a:pPr>
            <a:r>
              <a:rPr lang="en-US" altLang="zh-CN" sz="2200" dirty="0" smtClean="0">
                <a:solidFill>
                  <a:srgbClr val="00B050"/>
                </a:solidFill>
                <a:sym typeface="+mn-ea"/>
              </a:rPr>
              <a:t>11-25/0307, UL Monostatic and  Bistatic Range Extension Considerations, Dror Regev (Huawei)</a:t>
            </a:r>
          </a:p>
          <a:p>
            <a:pPr lvl="1" algn="l" eaLnBrk="0" hangingPunct="0">
              <a:buClrTx/>
              <a:buSzTx/>
              <a:buFontTx/>
              <a:buChar char="–"/>
              <a:defRPr/>
            </a:pPr>
            <a:r>
              <a:rPr lang="en-US" altLang="zh-CN" sz="2200" dirty="0" smtClean="0">
                <a:solidFill>
                  <a:srgbClr val="00B050"/>
                </a:solidFill>
                <a:sym typeface="+mn-ea"/>
              </a:rPr>
              <a:t>11-25/0321, Follow-up on Sync field for AMP PPDU, Ke Wang (OPPO)</a:t>
            </a:r>
          </a:p>
          <a:p>
            <a:pPr lvl="1" algn="l" eaLnBrk="0" hangingPunct="0">
              <a:buClrTx/>
              <a:buSzTx/>
              <a:buFontTx/>
              <a:buChar char="–"/>
              <a:defRPr/>
            </a:pPr>
            <a:r>
              <a:rPr lang="en-US" altLang="zh-CN" sz="2200" dirty="0" smtClean="0">
                <a:solidFill>
                  <a:srgbClr val="00B050"/>
                </a:solidFill>
                <a:sym typeface="+mn-ea"/>
              </a:rPr>
              <a:t>11-25/0317, AMP UL Transmission, Yinan Qi (OPPO)</a:t>
            </a:r>
          </a:p>
          <a:p>
            <a:pPr lvl="1" algn="l" eaLnBrk="0" hangingPunct="0">
              <a:buClrTx/>
              <a:buSzTx/>
              <a:buFontTx/>
              <a:buChar char="–"/>
              <a:defRPr/>
            </a:pPr>
            <a:r>
              <a:rPr lang="en-US" altLang="zh-CN" sz="2200" dirty="0" smtClean="0">
                <a:solidFill>
                  <a:srgbClr val="00B050"/>
                </a:solidFill>
                <a:sym typeface="+mn-ea"/>
              </a:rPr>
              <a:t>11-25/0324, Challenges in Downlink Bandwidth Control in 1 Mb/s PPDU, Steve Shellhammer (Qualcomm)</a:t>
            </a:r>
          </a:p>
          <a:p>
            <a:pPr lvl="1" algn="l" eaLnBrk="0" hangingPunct="0">
              <a:buClrTx/>
              <a:buSzTx/>
              <a:buFontTx/>
              <a:buChar char="–"/>
              <a:defRPr/>
            </a:pPr>
            <a:r>
              <a:rPr lang="en-US" altLang="en-GB" sz="2200" dirty="0">
                <a:solidFill>
                  <a:srgbClr val="00B050"/>
                </a:solidFill>
                <a:sym typeface="+mn-ea"/>
              </a:rPr>
              <a:t>11-25/0325, AMP Downlink Bandwidth Control using OFDM Spreading Waveform, Steve Shellhammer (Qualcomm)</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zh-CN" sz="2300" dirty="0" smtClean="0">
                <a:solidFill>
                  <a:srgbClr val="00B050"/>
                </a:solidFill>
                <a:sym typeface="+mn-ea"/>
              </a:rPr>
              <a:t>11-25/0316, Follow-up on AMP PPDU Design, Yinan Qi (OPPO)</a:t>
            </a:r>
          </a:p>
          <a:p>
            <a:pPr lvl="1" algn="l" eaLnBrk="0" hangingPunct="0">
              <a:buClrTx/>
              <a:buSzTx/>
              <a:buFontTx/>
              <a:buChar char="–"/>
              <a:defRPr/>
            </a:pPr>
            <a:r>
              <a:rPr lang="en-US" altLang="en-GB" sz="2300" dirty="0">
                <a:solidFill>
                  <a:srgbClr val="00B050"/>
                </a:solidFill>
                <a:sym typeface="+mn-ea"/>
              </a:rPr>
              <a:t>11-25/0315, Further discussion on downlink sync field design, Bin Qian (Huawei)</a:t>
            </a:r>
          </a:p>
          <a:p>
            <a:pPr lvl="1" algn="l" eaLnBrk="0" hangingPunct="0">
              <a:buClrTx/>
              <a:buSzTx/>
              <a:buFontTx/>
              <a:buChar char="–"/>
              <a:defRPr/>
            </a:pPr>
            <a:r>
              <a:rPr lang="en-US" altLang="en-GB" sz="2300" dirty="0">
                <a:solidFill>
                  <a:srgbClr val="00B050"/>
                </a:solidFill>
                <a:sym typeface="+mn-ea"/>
              </a:rPr>
              <a:t>11-25/0338r0, AMP Data Communication in Sub-1 GHz, Panpan Li (Huawei)</a:t>
            </a:r>
          </a:p>
          <a:p>
            <a:pPr lvl="1" algn="l" eaLnBrk="0" hangingPunct="0">
              <a:buClrTx/>
              <a:buSzTx/>
              <a:buFontTx/>
              <a:buChar char="–"/>
              <a:defRPr/>
            </a:pPr>
            <a:r>
              <a:rPr lang="en-US" altLang="en-GB" sz="2300" dirty="0">
                <a:solidFill>
                  <a:srgbClr val="00B050"/>
                </a:solidFill>
                <a:sym typeface="+mn-ea"/>
              </a:rPr>
              <a:t>11-25/0339r0, AMP DL OOK Generation, Panpan Li (Huawei)</a:t>
            </a:r>
          </a:p>
          <a:p>
            <a:pPr lvl="1" algn="l" eaLnBrk="0" hangingPunct="0">
              <a:buClrTx/>
              <a:buSzTx/>
              <a:buFontTx/>
              <a:buChar char="–"/>
              <a:defRPr/>
            </a:pPr>
            <a:r>
              <a:rPr lang="en-US" altLang="en-GB" sz="2300" dirty="0">
                <a:solidFill>
                  <a:srgbClr val="00B050"/>
                </a:solidFill>
                <a:sym typeface="+mn-ea"/>
              </a:rPr>
              <a:t>11-25/0369r0, Signal Design for Wideband Multi-Carrier OOK, Leif Wilhelmsson (Ericsson)</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r>
              <a:rPr lang="en-US" altLang="zh-CN" sz="2200" dirty="0">
                <a:sym typeface="+mn-ea"/>
              </a:rPr>
              <a:t> </a:t>
            </a:r>
            <a:endParaRPr lang="en-US" altLang="zh-CN" sz="2200" dirty="0">
              <a:solidFill>
                <a:schemeClr val="tx1"/>
              </a:solidFill>
              <a:sym typeface="+mn-ea"/>
            </a:endParaRPr>
          </a:p>
          <a:p>
            <a:pPr lvl="1" algn="l" eaLnBrk="0" hangingPunct="0">
              <a:buClrTx/>
              <a:buSzTx/>
              <a:buFontTx/>
              <a:buChar char="–"/>
              <a:defRPr/>
            </a:pPr>
            <a:r>
              <a:rPr lang="en-US" altLang="zh-CN" sz="2200" dirty="0">
                <a:solidFill>
                  <a:srgbClr val="00B050"/>
                </a:solidFill>
                <a:sym typeface="+mn-ea"/>
              </a:rPr>
              <a:t>11-25/0400r0, Sync field design considerations, You-Wei Chen (MediaTek)</a:t>
            </a:r>
          </a:p>
          <a:p>
            <a:pPr lvl="1" eaLnBrk="0" hangingPunct="0">
              <a:defRPr/>
            </a:pPr>
            <a:r>
              <a:rPr lang="en-US" altLang="en-US" sz="2200" dirty="0">
                <a:solidFill>
                  <a:srgbClr val="00B050"/>
                </a:solidFill>
                <a:sym typeface="+mn-ea"/>
              </a:rPr>
              <a:t>11-25/0440, Follow-up on AMP DL OOK generation, </a:t>
            </a:r>
            <a:r>
              <a:rPr lang="en-US" altLang="en-US" sz="2200" dirty="0" err="1">
                <a:solidFill>
                  <a:srgbClr val="00B050"/>
                </a:solidFill>
                <a:sym typeface="+mn-ea"/>
              </a:rPr>
              <a:t>Ke</a:t>
            </a:r>
            <a:r>
              <a:rPr lang="en-US" altLang="en-US" sz="2200" dirty="0">
                <a:solidFill>
                  <a:srgbClr val="00B050"/>
                </a:solidFill>
                <a:sym typeface="+mn-ea"/>
              </a:rPr>
              <a:t> Wang (</a:t>
            </a:r>
            <a:r>
              <a:rPr lang="en-US" altLang="en-US" sz="2200" dirty="0" smtClean="0">
                <a:solidFill>
                  <a:srgbClr val="00B050"/>
                </a:solidFill>
                <a:sym typeface="+mn-ea"/>
              </a:rPr>
              <a:t>OPPO) </a:t>
            </a:r>
            <a:endParaRPr lang="en-US" altLang="en-US" sz="2200" dirty="0">
              <a:solidFill>
                <a:srgbClr val="00B050"/>
              </a:solidFill>
              <a:sym typeface="+mn-ea"/>
            </a:endParaRPr>
          </a:p>
          <a:p>
            <a:pPr lvl="1" eaLnBrk="0" hangingPunct="0">
              <a:defRPr/>
            </a:pPr>
            <a:r>
              <a:rPr lang="en-US" altLang="zh-CN" sz="2200" dirty="0" smtClean="0">
                <a:solidFill>
                  <a:srgbClr val="00B050"/>
                </a:solidFill>
                <a:sym typeface="+mn-ea"/>
              </a:rPr>
              <a:t>11-25/0096</a:t>
            </a:r>
            <a:r>
              <a:rPr lang="en-US" altLang="zh-CN" sz="2200" dirty="0">
                <a:solidFill>
                  <a:srgbClr val="00B050"/>
                </a:solidFill>
                <a:sym typeface="+mn-ea"/>
              </a:rPr>
              <a:t>, Active AMP STA polling procedure, Liwen Chu (NXP)</a:t>
            </a:r>
          </a:p>
          <a:p>
            <a:pPr lvl="1" algn="l" eaLnBrk="0" hangingPunct="0">
              <a:buClrTx/>
              <a:buSzTx/>
              <a:buFontTx/>
              <a:buChar char="–"/>
              <a:defRPr/>
            </a:pPr>
            <a:r>
              <a:rPr lang="en-US" altLang="zh-CN" sz="2200" dirty="0">
                <a:solidFill>
                  <a:srgbClr val="00B050"/>
                </a:solidFill>
                <a:sym typeface="+mn-ea"/>
              </a:rPr>
              <a:t>11-25/0264, Long-Range Backscatter Protection Mechanisms, </a:t>
            </a:r>
            <a:r>
              <a:rPr lang="en-US" altLang="zh-CN" sz="2200" dirty="0" smtClean="0">
                <a:solidFill>
                  <a:srgbClr val="00B050"/>
                </a:solidFill>
                <a:sym typeface="+mn-ea"/>
              </a:rPr>
              <a:t>Kamran </a:t>
            </a:r>
            <a:r>
              <a:rPr lang="en-US" altLang="zh-CN" sz="2200" dirty="0" err="1" smtClean="0">
                <a:solidFill>
                  <a:srgbClr val="00B050"/>
                </a:solidFill>
                <a:sym typeface="+mn-ea"/>
              </a:rPr>
              <a:t>Nishat</a:t>
            </a:r>
            <a:r>
              <a:rPr lang="en-US" altLang="zh-CN" sz="2200" dirty="0" smtClean="0">
                <a:solidFill>
                  <a:srgbClr val="00B050"/>
                </a:solidFill>
                <a:sym typeface="+mn-ea"/>
              </a:rPr>
              <a:t> (</a:t>
            </a:r>
            <a:r>
              <a:rPr lang="en-US" altLang="zh-CN" sz="2200" dirty="0" err="1" smtClean="0">
                <a:solidFill>
                  <a:srgbClr val="00B050"/>
                </a:solidFill>
                <a:sym typeface="+mn-ea"/>
              </a:rPr>
              <a:t>Haila</a:t>
            </a:r>
            <a:r>
              <a:rPr lang="en-US" altLang="zh-CN" sz="2200" dirty="0">
                <a:solidFill>
                  <a:srgbClr val="00B050"/>
                </a:solidFill>
                <a:sym typeface="+mn-ea"/>
              </a:rPr>
              <a:t>)</a:t>
            </a:r>
            <a:endParaRPr lang="en-US" altLang="zh-CN" sz="2200" b="0" dirty="0">
              <a:solidFill>
                <a:srgbClr val="00B050"/>
              </a:solidFill>
            </a:endParaRPr>
          </a:p>
          <a:p>
            <a:pPr lvl="1" algn="l" eaLnBrk="0" hangingPunct="0">
              <a:buClrTx/>
              <a:buSzTx/>
              <a:buFontTx/>
              <a:buChar char="–"/>
              <a:defRPr/>
            </a:pPr>
            <a:r>
              <a:rPr lang="en-US" altLang="zh-CN" sz="2200" dirty="0">
                <a:solidFill>
                  <a:srgbClr val="00B050"/>
                </a:solidFill>
                <a:sym typeface="+mn-ea"/>
              </a:rPr>
              <a:t>11-25/0268, Long-Range Backscatter Device Capabilities, Nelson Costa (Haila)</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zh-CN" dirty="0">
                <a:sym typeface="+mn-ea"/>
              </a:rPr>
              <a:t>11-25/0263, Provisioning Protocol for long range AMP </a:t>
            </a:r>
            <a:r>
              <a:rPr lang="en-US" altLang="zh-CN" dirty="0" err="1">
                <a:sym typeface="+mn-ea"/>
              </a:rPr>
              <a:t>IoT</a:t>
            </a:r>
            <a:r>
              <a:rPr lang="en-US" altLang="zh-CN" dirty="0">
                <a:sym typeface="+mn-ea"/>
              </a:rPr>
              <a:t> devices, </a:t>
            </a:r>
            <a:r>
              <a:rPr lang="en-US" altLang="zh-CN" dirty="0" smtClean="0">
                <a:sym typeface="+mn-ea"/>
              </a:rPr>
              <a:t>Guy-Armand </a:t>
            </a:r>
            <a:r>
              <a:rPr lang="en-US" altLang="zh-CN" dirty="0" err="1" smtClean="0">
                <a:sym typeface="+mn-ea"/>
              </a:rPr>
              <a:t>Kamendje</a:t>
            </a:r>
            <a:r>
              <a:rPr lang="en-US" altLang="zh-CN" dirty="0" smtClean="0">
                <a:sym typeface="+mn-ea"/>
              </a:rPr>
              <a:t> (</a:t>
            </a:r>
            <a:r>
              <a:rPr lang="en-US" altLang="zh-CN" dirty="0" err="1" smtClean="0">
                <a:sym typeface="+mn-ea"/>
              </a:rPr>
              <a:t>Haila</a:t>
            </a:r>
            <a:r>
              <a:rPr lang="en-US" altLang="zh-CN" dirty="0">
                <a:sym typeface="+mn-ea"/>
              </a:rPr>
              <a:t>)</a:t>
            </a:r>
          </a:p>
          <a:p>
            <a:pPr lvl="1" algn="l" eaLnBrk="0" hangingPunct="0">
              <a:buClrTx/>
              <a:buSzTx/>
              <a:buFontTx/>
              <a:buChar char="–"/>
              <a:defRPr/>
            </a:pPr>
            <a:r>
              <a:rPr lang="en-US" altLang="en-GB" dirty="0" smtClean="0">
                <a:sym typeface="+mn-ea"/>
              </a:rPr>
              <a:t>11-25/0292</a:t>
            </a:r>
            <a:r>
              <a:rPr lang="en-US" altLang="en-GB" dirty="0">
                <a:sym typeface="+mn-ea"/>
              </a:rPr>
              <a:t>, Review EPC Gen2 for Long-Range Backscatter, </a:t>
            </a:r>
            <a:r>
              <a:rPr lang="en-US" altLang="en-GB" dirty="0" smtClean="0">
                <a:sym typeface="+mn-ea"/>
              </a:rPr>
              <a:t>Kamran </a:t>
            </a:r>
            <a:r>
              <a:rPr lang="en-US" altLang="en-GB" dirty="0" err="1" smtClean="0">
                <a:sym typeface="+mn-ea"/>
              </a:rPr>
              <a:t>Nishat</a:t>
            </a:r>
            <a:r>
              <a:rPr lang="en-US" altLang="en-GB" dirty="0" smtClean="0">
                <a:sym typeface="+mn-ea"/>
              </a:rPr>
              <a:t> </a:t>
            </a:r>
            <a:r>
              <a:rPr lang="en-US" altLang="en-GB" dirty="0">
                <a:sym typeface="+mn-ea"/>
              </a:rPr>
              <a:t>(Haila)</a:t>
            </a:r>
          </a:p>
          <a:p>
            <a:pPr lvl="1" algn="l" eaLnBrk="0" hangingPunct="0">
              <a:buClrTx/>
              <a:buSzTx/>
              <a:buFontTx/>
              <a:buChar char="–"/>
              <a:defRPr/>
            </a:pPr>
            <a:r>
              <a:rPr lang="en-US" altLang="en-GB" dirty="0">
                <a:sym typeface="+mn-ea"/>
              </a:rPr>
              <a:t>11-25/0334, Channel access for Active Tx non-AP AMP STAs - follow-up, Rojan Chitrakar (Huawei)</a:t>
            </a:r>
          </a:p>
          <a:p>
            <a:pPr lvl="1" algn="l" eaLnBrk="0" hangingPunct="0">
              <a:buClrTx/>
              <a:buSzTx/>
              <a:buFontTx/>
              <a:buChar char="–"/>
              <a:defRPr/>
            </a:pPr>
            <a:r>
              <a:rPr lang="en-US" altLang="en-GB" dirty="0">
                <a:sym typeface="+mn-ea"/>
              </a:rPr>
              <a:t>11-25/0335, Channel access for Backscatter non-AP AMP STAs - follow-up, Rojan Chitrakar (Huawei)</a:t>
            </a:r>
          </a:p>
          <a:p>
            <a:pPr lvl="1" algn="l" eaLnBrk="0" hangingPunct="0">
              <a:buClrTx/>
              <a:buSzTx/>
              <a:buFontTx/>
              <a:buChar char="–"/>
              <a:defRPr/>
            </a:pPr>
            <a:r>
              <a:rPr lang="en-US" altLang="en-GB" dirty="0">
                <a:sym typeface="+mn-ea"/>
              </a:rPr>
              <a:t>11-25/0340, Trigger based TDM multiple access, Chuanfeng He (OPPO)</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 except special assignment]</a:t>
            </a:r>
            <a:endParaRPr lang="en-US" altLang="en-GB" dirty="0"/>
          </a:p>
          <a:p>
            <a:pPr lvl="1" eaLnBrk="0" hangingPunct="0">
              <a:defRPr/>
            </a:pPr>
            <a:r>
              <a:rPr lang="en-US" altLang="en-GB" dirty="0">
                <a:sym typeface="+mn-ea"/>
              </a:rPr>
              <a:t>11-25/0341, Details of Duty-cycle operation for AMP, </a:t>
            </a:r>
            <a:r>
              <a:rPr lang="en-US" altLang="en-GB" dirty="0" err="1">
                <a:sym typeface="+mn-ea"/>
              </a:rPr>
              <a:t>Chuanfeng</a:t>
            </a:r>
            <a:r>
              <a:rPr lang="en-US" altLang="en-GB" dirty="0">
                <a:sym typeface="+mn-ea"/>
              </a:rPr>
              <a:t> He (OPPO))</a:t>
            </a:r>
          </a:p>
          <a:p>
            <a:pPr lvl="1" algn="l" eaLnBrk="0" hangingPunct="0">
              <a:buClrTx/>
              <a:buSzTx/>
              <a:buFontTx/>
              <a:buChar char="–"/>
              <a:defRPr/>
            </a:pPr>
            <a:r>
              <a:rPr lang="en-US" altLang="en-US" dirty="0" smtClean="0">
                <a:sym typeface="+mn-ea"/>
              </a:rPr>
              <a:t>11-25/0342</a:t>
            </a:r>
            <a:r>
              <a:rPr lang="en-US" altLang="en-US" dirty="0">
                <a:sym typeface="+mn-ea"/>
              </a:rPr>
              <a:t>, TSF for trigger based AMP communication, Chuanfeng He (OPPO)</a:t>
            </a:r>
          </a:p>
          <a:p>
            <a:pPr lvl="1" algn="l" eaLnBrk="0" hangingPunct="0">
              <a:buClrTx/>
              <a:buSzTx/>
              <a:buFontTx/>
              <a:buChar char="–"/>
              <a:defRPr/>
            </a:pPr>
            <a:r>
              <a:rPr lang="en-US" altLang="en-US" dirty="0">
                <a:sym typeface="+mn-ea"/>
              </a:rPr>
              <a:t>11-25/0353, UL Access for AMP: Follow up, Sanket Kalamkar (Qualcomm)</a:t>
            </a:r>
          </a:p>
          <a:p>
            <a:pPr lvl="1" algn="l" eaLnBrk="0" hangingPunct="0">
              <a:buClrTx/>
              <a:buSzTx/>
              <a:buFontTx/>
              <a:buChar char="–"/>
              <a:defRPr/>
            </a:pPr>
            <a:r>
              <a:rPr lang="en-US" altLang="en-US" dirty="0">
                <a:sym typeface="+mn-ea"/>
              </a:rPr>
              <a:t>11-25/0398, AMP frames, Alfred Asterjadhi (Qualcomm</a:t>
            </a:r>
            <a:r>
              <a:rPr lang="en-US" altLang="en-US" dirty="0" smtClean="0">
                <a:sym typeface="+mn-ea"/>
              </a:rPr>
              <a:t>)</a:t>
            </a:r>
          </a:p>
          <a:p>
            <a:pPr lvl="1" eaLnBrk="0" hangingPunct="0">
              <a:defRPr/>
            </a:pPr>
            <a:r>
              <a:rPr lang="en-US" altLang="en-US" sz="2100" dirty="0">
                <a:sym typeface="+mn-ea"/>
              </a:rPr>
              <a:t>11-25/0322, Access message for AMP, </a:t>
            </a:r>
            <a:r>
              <a:rPr lang="en-US" altLang="en-US" sz="2100" dirty="0" err="1">
                <a:sym typeface="+mn-ea"/>
              </a:rPr>
              <a:t>Weijie</a:t>
            </a:r>
            <a:r>
              <a:rPr lang="en-US" altLang="en-US" sz="2100" dirty="0">
                <a:sym typeface="+mn-ea"/>
              </a:rPr>
              <a:t> Xu (</a:t>
            </a:r>
            <a:r>
              <a:rPr lang="en-US" altLang="en-US" sz="2100" dirty="0" smtClean="0">
                <a:sym typeface="+mn-ea"/>
              </a:rPr>
              <a:t>OPPO)</a:t>
            </a:r>
            <a:endParaRPr lang="en-US" altLang="en-GB" dirty="0">
              <a:solidFill>
                <a:schemeClr val="tx1"/>
              </a:solidFill>
              <a:sym typeface="+mn-ea"/>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Mar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(WPT/MAC)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zh-CN" sz="2400" dirty="0" smtClean="0">
                <a:sym typeface="+mn-ea"/>
              </a:rPr>
              <a:t>11-25/0320, Follow-up on WPT: Protocol, Waveform and PPDU, </a:t>
            </a:r>
            <a:r>
              <a:rPr lang="en-US" altLang="zh-CN" sz="2400" dirty="0" err="1" smtClean="0">
                <a:sym typeface="+mn-ea"/>
              </a:rPr>
              <a:t>Yinan</a:t>
            </a:r>
            <a:r>
              <a:rPr lang="en-US" altLang="zh-CN" sz="2400" dirty="0" smtClean="0">
                <a:sym typeface="+mn-ea"/>
              </a:rPr>
              <a:t> Qi (OPPO)</a:t>
            </a:r>
          </a:p>
          <a:p>
            <a:pPr lvl="1" algn="l" eaLnBrk="0" hangingPunct="0">
              <a:buClrTx/>
              <a:buSzTx/>
              <a:buFontTx/>
              <a:buChar char="–"/>
              <a:defRPr/>
            </a:pPr>
            <a:r>
              <a:rPr lang="en-US" altLang="zh-CN" sz="2400" dirty="0" smtClean="0">
                <a:sym typeface="+mn-ea"/>
              </a:rPr>
              <a:t>11-25/0319</a:t>
            </a:r>
            <a:r>
              <a:rPr lang="en-US" altLang="zh-CN" sz="2400" dirty="0">
                <a:sym typeface="+mn-ea"/>
              </a:rPr>
              <a:t>, Correspondence between Energizers and AMP non-AP STAs, Yinan Qi (OPPO)</a:t>
            </a:r>
          </a:p>
          <a:p>
            <a:pPr lvl="1" algn="l" eaLnBrk="0" hangingPunct="0">
              <a:buClrTx/>
              <a:buSzTx/>
              <a:buFontTx/>
              <a:buChar char="–"/>
              <a:defRPr/>
            </a:pPr>
            <a:r>
              <a:rPr lang="en-US" altLang="zh-CN" sz="2400" dirty="0">
                <a:sym typeface="+mn-ea"/>
              </a:rPr>
              <a:t>11-25/0318, AMP Energizer Control, Yinan Qi (OPPO)</a:t>
            </a:r>
          </a:p>
          <a:p>
            <a:pPr lvl="1" algn="l" eaLnBrk="0" hangingPunct="0">
              <a:buClrTx/>
              <a:buSzTx/>
              <a:buFontTx/>
              <a:buChar char="–"/>
              <a:defRPr/>
            </a:pPr>
            <a:r>
              <a:rPr lang="en-US" altLang="zh-CN" sz="2400" dirty="0">
                <a:sym typeface="+mn-ea"/>
              </a:rPr>
              <a:t>11-25/0336r0, WPT Protocol and Signaling, Ian Bajaj (Huawei</a:t>
            </a:r>
            <a:r>
              <a:rPr lang="en-US" altLang="zh-CN" sz="2400" dirty="0" smtClean="0">
                <a:sym typeface="+mn-ea"/>
              </a:rPr>
              <a:t>)</a:t>
            </a:r>
          </a:p>
          <a:p>
            <a:pPr lvl="1" eaLnBrk="0" hangingPunct="0">
              <a:defRPr/>
            </a:pPr>
            <a:r>
              <a:rPr lang="en-US" altLang="zh-CN" sz="2400" u="sng" dirty="0">
                <a:sym typeface="+mn-ea"/>
              </a:rPr>
              <a:t>11-25/0285r1, SP Timing Synchronization with AMP Beacon, Ian Bajaj (Huawei) [updated, 10 </a:t>
            </a:r>
            <a:r>
              <a:rPr lang="en-US" altLang="zh-CN" sz="2400" u="sng" dirty="0" err="1">
                <a:sym typeface="+mn-ea"/>
              </a:rPr>
              <a:t>mins</a:t>
            </a:r>
            <a:r>
              <a:rPr lang="en-US" altLang="zh-CN" sz="2400" u="sng" dirty="0">
                <a:sym typeface="+mn-ea"/>
              </a:rPr>
              <a:t>]</a:t>
            </a:r>
          </a:p>
          <a:p>
            <a:pPr lvl="1" eaLnBrk="0" hangingPunct="0">
              <a:defRPr/>
            </a:pPr>
            <a:r>
              <a:rPr lang="en-US" altLang="zh-CN" sz="2400" u="sng" dirty="0">
                <a:sym typeface="+mn-ea"/>
              </a:rPr>
              <a:t>11-25/0251r1, </a:t>
            </a:r>
            <a:r>
              <a:rPr lang="en-US" altLang="en-US" sz="2400" u="sng" dirty="0">
                <a:sym typeface="+mn-ea"/>
              </a:rPr>
              <a:t>Slotted vs Pure Aloha for Active Transmitter AMP Use Cases, </a:t>
            </a:r>
            <a:r>
              <a:rPr lang="en-US" altLang="en-US" sz="2400" u="sng" dirty="0" err="1">
                <a:sym typeface="+mn-ea"/>
              </a:rPr>
              <a:t>Amichai</a:t>
            </a:r>
            <a:r>
              <a:rPr lang="en-US" altLang="en-US" sz="2400" u="sng" dirty="0">
                <a:sym typeface="+mn-ea"/>
              </a:rPr>
              <a:t> </a:t>
            </a:r>
            <a:r>
              <a:rPr lang="en-US" altLang="en-US" sz="2400" u="sng" dirty="0" err="1">
                <a:sym typeface="+mn-ea"/>
              </a:rPr>
              <a:t>Sanderovich</a:t>
            </a:r>
            <a:r>
              <a:rPr lang="en-US" altLang="en-US" sz="2400" u="sng" dirty="0">
                <a:sym typeface="+mn-ea"/>
              </a:rPr>
              <a:t> (</a:t>
            </a:r>
            <a:r>
              <a:rPr lang="en-US" altLang="en-US" sz="2400" u="sng" dirty="0" err="1">
                <a:sym typeface="+mn-ea"/>
              </a:rPr>
              <a:t>Wiliot</a:t>
            </a:r>
            <a:r>
              <a:rPr lang="en-US" altLang="en-US" sz="2400" u="sng" dirty="0">
                <a:sym typeface="+mn-ea"/>
              </a:rPr>
              <a:t>) [updated, 10 </a:t>
            </a:r>
            <a:r>
              <a:rPr lang="en-US" altLang="en-US" sz="2400" u="sng" dirty="0" err="1">
                <a:sym typeface="+mn-ea"/>
              </a:rPr>
              <a:t>mins</a:t>
            </a:r>
            <a:r>
              <a:rPr lang="en-US" altLang="en-US" sz="2400" u="sng" dirty="0" smtClean="0">
                <a:sym typeface="+mn-ea"/>
              </a:rPr>
              <a:t>]</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a:t>
            </a:r>
            <a:r>
              <a:rPr lang="en-US" altLang="en-GB" sz="2400" dirty="0" smtClean="0">
                <a:sym typeface="+mn-ea"/>
              </a:rPr>
              <a:t>discussion </a:t>
            </a:r>
            <a:r>
              <a:rPr lang="en-US" altLang="en-GB" sz="2400" dirty="0" smtClean="0">
                <a:sym typeface="+mn-ea"/>
              </a:rPr>
              <a:t>(if time allows)</a:t>
            </a:r>
            <a:endParaRPr lang="en-US" altLang="en-GB" sz="2400" dirty="0" smtClean="0"/>
          </a:p>
          <a:p>
            <a:pPr lvl="1" eaLnBrk="0" hangingPunct="0">
              <a:defRPr/>
            </a:pPr>
            <a:r>
              <a:rPr lang="en-US" altLang="en-US" sz="2400" dirty="0">
                <a:sym typeface="+mn-ea"/>
              </a:rPr>
              <a:t>11-25/0424, AMP information exchange, </a:t>
            </a:r>
            <a:r>
              <a:rPr lang="en-US" altLang="en-US" sz="2400" dirty="0" err="1">
                <a:sym typeface="+mn-ea"/>
              </a:rPr>
              <a:t>Liwen</a:t>
            </a:r>
            <a:r>
              <a:rPr lang="en-US" altLang="en-US" sz="2400" dirty="0">
                <a:sym typeface="+mn-ea"/>
              </a:rPr>
              <a:t> (</a:t>
            </a:r>
            <a:r>
              <a:rPr lang="en-US" altLang="en-US" sz="2400" dirty="0" smtClean="0">
                <a:sym typeface="+mn-ea"/>
              </a:rPr>
              <a:t>NXP)</a:t>
            </a:r>
            <a:endParaRPr lang="en-US" altLang="en-GB" sz="2400" i="1" dirty="0" smtClean="0">
              <a:solidFill>
                <a:schemeClr val="tx1"/>
              </a:solidFill>
              <a:highlight>
                <a:srgbClr val="FFFF00"/>
              </a:highlight>
              <a:sym typeface="+mn-ea"/>
            </a:endParaRPr>
          </a:p>
          <a:p>
            <a:pPr eaLnBrk="0" hangingPunct="0">
              <a:defRPr/>
            </a:pPr>
            <a:r>
              <a:rPr lang="en-US" altLang="en-GB" dirty="0" smtClean="0"/>
              <a:t>Any </a:t>
            </a:r>
            <a:r>
              <a:rPr lang="en-US" altLang="en-GB" dirty="0" smtClean="0"/>
              <a:t>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Mar 25</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22</a:t>
            </a:r>
            <a:r>
              <a:rPr lang="en-US" altLang="en-US" sz="2400" kern="0" baseline="30000" dirty="0" smtClean="0">
                <a:solidFill>
                  <a:schemeClr val="tx1"/>
                </a:solidFill>
                <a:sym typeface="+mn-ea"/>
              </a:rPr>
              <a:t>nd</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May 6</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2377</TotalTime>
  <Words>3308</Words>
  <Application>Microsoft Office PowerPoint</Application>
  <PresentationFormat>宽屏</PresentationFormat>
  <Paragraphs>553</Paragraphs>
  <Slides>38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488</cp:revision>
  <cp:lastPrinted>2014-11-04T15:04:00Z</cp:lastPrinted>
  <dcterms:created xsi:type="dcterms:W3CDTF">2007-04-17T18:10:00Z</dcterms:created>
  <dcterms:modified xsi:type="dcterms:W3CDTF">2025-03-12T04:46:23Z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