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436" r:id="rId5"/>
    <p:sldId id="267" r:id="rId6"/>
    <p:sldId id="268" r:id="rId7"/>
    <p:sldId id="269" r:id="rId8"/>
    <p:sldId id="270" r:id="rId9"/>
    <p:sldId id="271" r:id="rId10"/>
    <p:sldId id="272" r:id="rId11"/>
    <p:sldId id="273" r:id="rId12"/>
    <p:sldId id="274" r:id="rId13"/>
    <p:sldId id="275" r:id="rId14"/>
    <p:sldId id="276" r:id="rId15"/>
    <p:sldId id="2415" r:id="rId16"/>
    <p:sldId id="2439" r:id="rId17"/>
    <p:sldId id="2438" r:id="rId18"/>
    <p:sldId id="2437" r:id="rId19"/>
    <p:sldId id="2428" r:id="rId20"/>
    <p:sldId id="2374" r:id="rId21"/>
    <p:sldId id="2377"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p:cViewPr>
        <p:scale>
          <a:sx n="140" d="100"/>
          <a:sy n="140" d="100"/>
        </p:scale>
        <p:origin x="-576" y="1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3E984E9-BF37-1133-B873-14342EAEAD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D18B117-697E-2C2E-DE16-68C05200744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946FBD0-A12D-B7B3-C06D-EBF3EFDE40A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10C89E8-74E9-ABAA-89CC-9D3C7A90055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4B7CCD-A50C-5E20-147C-0DA6A2D83E7A}"/>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61CE0C07-6159-01F2-7484-DDE20AC3F0C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8D6813A-60AC-EBA8-BD37-45E39C4A6BB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8314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7710C77-4525-D528-1F53-FEF139F13E7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CA0250-328B-895F-5F45-A1BF17D9711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168CB5E-6A80-6F3F-D31D-EB5AC8F9D13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97AA6B9-1924-709A-79AA-6B45E33C494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C466038-6C5A-A279-63E1-10EAA54DFBDB}"/>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0D4829F-3790-642E-B177-A54ACA87610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1A1C02D-BDD3-2C5B-D505-1E5B2D11AF8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1035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6833E5F-8F4A-F223-029A-D2D5F8D87DF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2888B3B-4074-9916-5C51-8B80ADCFC75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010A885D-92AF-F411-0C55-04657D62B6C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962D8DC-DD79-F3F6-39A5-4CF995564C5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24A35E-BE5E-B754-A9BA-63A1443EEDBD}"/>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D5E5E4D-EEFB-A3B0-68E4-EF16EC98F22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AEDBC4-E656-11BF-BE21-F49A9A9A4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63320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802.11-25/225r6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2025-03-10</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006FF-E502-65DF-0B0E-D2C81748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4263D-5937-B38F-FAB2-C964B6974EFE}"/>
              </a:ext>
            </a:extLst>
          </p:cNvPr>
          <p:cNvSpPr>
            <a:spLocks noGrp="1"/>
          </p:cNvSpPr>
          <p:nvPr>
            <p:ph type="title"/>
          </p:nvPr>
        </p:nvSpPr>
        <p:spPr>
          <a:xfrm>
            <a:off x="914401" y="685801"/>
            <a:ext cx="10361084" cy="1065213"/>
          </a:xfrm>
        </p:spPr>
        <p:txBody>
          <a:bodyPr/>
          <a:lstStyle/>
          <a:p>
            <a:r>
              <a:rPr lang="en-GB" dirty="0"/>
              <a:t>TGbi Agenda – March 13, 2024 – AM1</a:t>
            </a:r>
          </a:p>
        </p:txBody>
      </p:sp>
      <p:sp>
        <p:nvSpPr>
          <p:cNvPr id="9218" name="Rectangle 2">
            <a:extLst>
              <a:ext uri="{FF2B5EF4-FFF2-40B4-BE49-F238E27FC236}">
                <a16:creationId xmlns:a16="http://schemas.microsoft.com/office/drawing/2014/main" id="{7131DCCD-F345-25F3-FE1E-BD9FEADB4E53}"/>
              </a:ext>
            </a:extLst>
          </p:cNvPr>
          <p:cNvSpPr>
            <a:spLocks noGrp="1" noChangeArrowheads="1"/>
          </p:cNvSpPr>
          <p:nvPr>
            <p:ph idx="1"/>
          </p:nvPr>
        </p:nvSpPr>
        <p:spPr>
          <a:xfrm>
            <a:off x="914400" y="1600200"/>
            <a:ext cx="10361613" cy="4494213"/>
          </a:xfrm>
          <a:ln/>
        </p:spPr>
        <p:txBody>
          <a:bodyPr>
            <a:normAutofit fontScale="85000" lnSpcReduction="20000"/>
          </a:bodyPr>
          <a:lstStyle/>
          <a:p>
            <a:pPr lvl="0"/>
            <a:r>
              <a:rPr lang="en-US" dirty="0">
                <a:sym typeface="Times New Roman"/>
              </a:rPr>
              <a:t>Administrative</a:t>
            </a:r>
          </a:p>
          <a:p>
            <a:pPr lvl="0">
              <a:buFont typeface="Arial" panose="020B0604020202020204" pitchFamily="34" charset="0"/>
              <a:buChar char="•"/>
            </a:pPr>
            <a:r>
              <a:rPr lang="en-US" sz="2200" b="0" dirty="0">
                <a:sym typeface="Arial"/>
              </a:rPr>
              <a:t>Agenda approval –  approved by unanimous consent (xx participants on-line, xx participants in the room)</a:t>
            </a:r>
          </a:p>
          <a:p>
            <a:pPr lvl="0">
              <a:buFont typeface="Arial" panose="020B0604020202020204" pitchFamily="34" charset="0"/>
              <a:buChar char="•"/>
            </a:pPr>
            <a:r>
              <a:rPr lang="en-US" sz="2200" b="0" dirty="0">
                <a:sym typeface="Times New Roman"/>
              </a:rPr>
              <a:t>Teleconference schedule:</a:t>
            </a:r>
            <a:r>
              <a:rPr lang="en-US" sz="2200" b="0" dirty="0"/>
              <a:t> </a:t>
            </a:r>
          </a:p>
          <a:p>
            <a:pPr lvl="1">
              <a:buFont typeface="Arial" panose="020B0604020202020204" pitchFamily="34" charset="0"/>
              <a:buChar char="•"/>
            </a:pPr>
            <a:r>
              <a:rPr lang="en-US" dirty="0"/>
              <a:t>Propose Wednesday 10:00-12:00EDT</a:t>
            </a:r>
          </a:p>
          <a:p>
            <a:pPr lvl="1">
              <a:buFont typeface="Arial" panose="020B0604020202020204" pitchFamily="34" charset="0"/>
              <a:buChar char="•"/>
            </a:pPr>
            <a:r>
              <a:rPr lang="en-US" dirty="0"/>
              <a:t>Dates: March 26, April 2, 9, 16, 23, 30</a:t>
            </a:r>
          </a:p>
          <a:p>
            <a:pPr marL="0" indent="0"/>
            <a:endParaRPr lang="en-US">
              <a:sym typeface="Times New Roman"/>
            </a:endParaRPr>
          </a:p>
          <a:p>
            <a:pPr marL="0" indent="0"/>
            <a:r>
              <a:rPr lang="en-US">
                <a:sym typeface="Times New Roman"/>
              </a:rPr>
              <a:t>Discussion</a:t>
            </a:r>
            <a:endParaRPr lang="en-US" dirty="0"/>
          </a:p>
          <a:p>
            <a:pPr lvl="1"/>
            <a:endParaRPr lang="en-US" dirty="0">
              <a:sym typeface="Arial"/>
            </a:endParaRPr>
          </a:p>
          <a:p>
            <a:pPr marL="800100" lvl="1" indent="-342900">
              <a:buFont typeface="Arial" panose="020B0604020202020204" pitchFamily="34" charset="0"/>
              <a:buChar char="•"/>
            </a:pPr>
            <a:r>
              <a:rPr lang="en-US" dirty="0"/>
              <a:t>Antonio de la Oliva, 25/455r0</a:t>
            </a:r>
          </a:p>
          <a:p>
            <a:pPr marL="800100" lvl="1" indent="-342900">
              <a:buFont typeface="Arial" panose="020B0604020202020204" pitchFamily="34" charset="0"/>
              <a:buChar char="•"/>
            </a:pPr>
            <a:r>
              <a:rPr lang="en-US" dirty="0"/>
              <a:t>Federico </a:t>
            </a:r>
            <a:r>
              <a:rPr lang="en-US" dirty="0" err="1"/>
              <a:t>Lovision</a:t>
            </a:r>
            <a:r>
              <a:rPr lang="en-US" dirty="0"/>
              <a:t>, 25/174r1</a:t>
            </a:r>
          </a:p>
          <a:p>
            <a:pPr marL="800100" lvl="1" indent="-342900">
              <a:buFont typeface="Arial" panose="020B0604020202020204" pitchFamily="34" charset="0"/>
              <a:buChar char="•"/>
            </a:pPr>
            <a:r>
              <a:rPr lang="en-US" dirty="0"/>
              <a:t>Po-Kai Huang, 25/295r4 partially presented, 25/435r0</a:t>
            </a:r>
          </a:p>
          <a:p>
            <a:pPr marL="800100" lvl="1" indent="-342900">
              <a:buFont typeface="Arial" panose="020B0604020202020204" pitchFamily="34" charset="0"/>
              <a:buChar char="•"/>
            </a:pPr>
            <a:r>
              <a:rPr lang="en-US" dirty="0">
                <a:sym typeface="Arial"/>
              </a:rPr>
              <a:t>Any other topics?</a:t>
            </a:r>
          </a:p>
          <a:p>
            <a:pPr lvl="0"/>
            <a:endParaRPr lang="en-US" dirty="0"/>
          </a:p>
          <a:p>
            <a:pPr lvl="0"/>
            <a:r>
              <a:rPr lang="en-US" dirty="0"/>
              <a:t>Adjourn</a:t>
            </a:r>
          </a:p>
        </p:txBody>
      </p:sp>
      <p:sp>
        <p:nvSpPr>
          <p:cNvPr id="6" name="Slide Number Placeholder 5">
            <a:extLst>
              <a:ext uri="{FF2B5EF4-FFF2-40B4-BE49-F238E27FC236}">
                <a16:creationId xmlns:a16="http://schemas.microsoft.com/office/drawing/2014/main" id="{68F2BF1C-75B5-0A8F-8E38-8CDA7460F4FB}"/>
              </a:ext>
            </a:extLst>
          </p:cNvPr>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3F2BC7DC-8ADB-6657-0453-502882E8858D}"/>
              </a:ext>
            </a:extLst>
          </p:cNvPr>
          <p:cNvSpPr>
            <a:spLocks noGrp="1"/>
          </p:cNvSpPr>
          <p:nvPr>
            <p:ph type="ftr" idx="4294967295"/>
          </p:nvPr>
        </p:nvSpPr>
        <p:spPr>
          <a:xfrm>
            <a:off x="7947025" y="5913438"/>
            <a:ext cx="4244975"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420CBFF-DE58-558B-A701-F3A289EA94C6}"/>
              </a:ext>
            </a:extLst>
          </p:cNvPr>
          <p:cNvSpPr>
            <a:spLocks noGrp="1"/>
          </p:cNvSpPr>
          <p:nvPr>
            <p:ph type="dt" idx="4294967295"/>
          </p:nvPr>
        </p:nvSpPr>
        <p:spPr>
          <a:xfrm>
            <a:off x="0" y="684213"/>
            <a:ext cx="2500313"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971861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628EF-9B16-6B75-D64D-125B8B2269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F54D31-9360-50AD-30AC-B34C57717190}"/>
              </a:ext>
            </a:extLst>
          </p:cNvPr>
          <p:cNvSpPr>
            <a:spLocks noGrp="1"/>
          </p:cNvSpPr>
          <p:nvPr>
            <p:ph type="title"/>
          </p:nvPr>
        </p:nvSpPr>
        <p:spPr>
          <a:xfrm>
            <a:off x="914401" y="685801"/>
            <a:ext cx="10361084" cy="653127"/>
          </a:xfrm>
        </p:spPr>
        <p:txBody>
          <a:bodyPr/>
          <a:lstStyle/>
          <a:p>
            <a:r>
              <a:rPr lang="en-GB" dirty="0">
                <a:solidFill>
                  <a:schemeClr val="bg2"/>
                </a:solidFill>
              </a:rPr>
              <a:t>TGbi Agenda – March 12, 2024 – AM2</a:t>
            </a:r>
          </a:p>
        </p:txBody>
      </p:sp>
      <p:sp>
        <p:nvSpPr>
          <p:cNvPr id="9218" name="Rectangle 2">
            <a:extLst>
              <a:ext uri="{FF2B5EF4-FFF2-40B4-BE49-F238E27FC236}">
                <a16:creationId xmlns:a16="http://schemas.microsoft.com/office/drawing/2014/main" id="{7FCCD787-CAD3-AD3C-ED1F-379CC8586083}"/>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(35 participants on-line, 18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bg2"/>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Federico </a:t>
            </a:r>
            <a:r>
              <a:rPr lang="en-US" sz="1800" dirty="0" err="1">
                <a:solidFill>
                  <a:schemeClr val="bg2"/>
                </a:solidFill>
                <a:latin typeface="Times New Roman" panose="02020603050405020304" pitchFamily="18" charset="0"/>
                <a:cs typeface="Times New Roman" panose="02020603050405020304" pitchFamily="18" charset="0"/>
              </a:rPr>
              <a:t>Lovison</a:t>
            </a:r>
            <a:r>
              <a:rPr lang="en-US" sz="1800" dirty="0">
                <a:solidFill>
                  <a:schemeClr val="bg2"/>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Po-Kai Huang, 25/295r4 continue presentation, paused at end of time, straw polled the CIDs that had agreement</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Jarkko </a:t>
            </a:r>
            <a:r>
              <a:rPr lang="en-US" sz="1800" dirty="0" err="1">
                <a:solidFill>
                  <a:schemeClr val="bg2"/>
                </a:solidFill>
                <a:latin typeface="Times New Roman" panose="02020603050405020304" pitchFamily="18" charset="0"/>
                <a:cs typeface="Times New Roman" panose="02020603050405020304" pitchFamily="18" charset="0"/>
              </a:rPr>
              <a:t>Knekt</a:t>
            </a:r>
            <a:r>
              <a:rPr lang="en-US" sz="1800" dirty="0">
                <a:solidFill>
                  <a:schemeClr val="bg2"/>
                </a:solidFill>
                <a:latin typeface="Times New Roman" panose="02020603050405020304" pitchFamily="18" charset="0"/>
                <a:cs typeface="Times New Roman" panose="02020603050405020304" pitchFamily="18" charset="0"/>
              </a:rPr>
              <a:t>, 25/137r1 - presented</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Antonio de la Oliva, 25/455r0</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7D01FC3F-50D8-3DE0-C62E-9668AEFA1297}"/>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6C62B15B-5DEC-37D6-AF3D-3911D743901B}"/>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B69A2404-F69D-6066-1C02-EC347C5972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469714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6ADC1-0A0F-C456-D2DF-20DEE415F3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7D951B-1C75-CBF6-8109-4590344023B2}"/>
              </a:ext>
            </a:extLst>
          </p:cNvPr>
          <p:cNvSpPr>
            <a:spLocks noGrp="1"/>
          </p:cNvSpPr>
          <p:nvPr>
            <p:ph type="title"/>
          </p:nvPr>
        </p:nvSpPr>
        <p:spPr>
          <a:xfrm>
            <a:off x="914401" y="685801"/>
            <a:ext cx="10361084" cy="653127"/>
          </a:xfrm>
        </p:spPr>
        <p:txBody>
          <a:bodyPr/>
          <a:lstStyle/>
          <a:p>
            <a:r>
              <a:rPr lang="en-GB" dirty="0">
                <a:solidFill>
                  <a:schemeClr val="bg2"/>
                </a:solidFill>
              </a:rPr>
              <a:t>TGbi Agenda – March 11, 2024 – PM2</a:t>
            </a:r>
          </a:p>
        </p:txBody>
      </p:sp>
      <p:sp>
        <p:nvSpPr>
          <p:cNvPr id="9218" name="Rectangle 2">
            <a:extLst>
              <a:ext uri="{FF2B5EF4-FFF2-40B4-BE49-F238E27FC236}">
                <a16:creationId xmlns:a16="http://schemas.microsoft.com/office/drawing/2014/main" id="{599EE38F-58B2-6926-8766-731D4D361685}"/>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(25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r>
              <a:rPr lang="en-US" sz="1800" dirty="0">
                <a:solidFill>
                  <a:schemeClr val="bg2"/>
                </a:solidFill>
                <a:latin typeface="Times New Roman" panose="02020603050405020304" pitchFamily="18" charset="0"/>
                <a:cs typeface="Times New Roman" panose="02020603050405020304" pitchFamily="18" charset="0"/>
              </a:rPr>
              <a:t>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Jerome Henry, 451, 452; Po-Kai Huang, 25/295r4</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 Po-Kai Huang, 25/435r0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Federico </a:t>
            </a:r>
            <a:r>
              <a:rPr lang="en-US" sz="1800" dirty="0" err="1">
                <a:solidFill>
                  <a:schemeClr val="bg2"/>
                </a:solidFill>
                <a:latin typeface="Times New Roman" panose="02020603050405020304" pitchFamily="18" charset="0"/>
                <a:cs typeface="Times New Roman" panose="02020603050405020304" pitchFamily="18" charset="0"/>
              </a:rPr>
              <a:t>Lovison</a:t>
            </a:r>
            <a:r>
              <a:rPr lang="en-US" sz="1800" dirty="0">
                <a:solidFill>
                  <a:schemeClr val="bg2"/>
                </a:solidFill>
                <a:latin typeface="Times New Roman" panose="02020603050405020304" pitchFamily="18" charset="0"/>
                <a:cs typeface="Times New Roman" panose="02020603050405020304" pitchFamily="18" charset="0"/>
              </a:rPr>
              <a:t>, 25/174r1,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25/452r1 presented, 25/451 partially presented</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Po-Kai Huang, 25/295r4 partially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A0B2205E-04F9-9903-E1C7-4C43C4418386}"/>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069F74FD-7E63-C1D3-CBA5-418BA6129B8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40AA97F-7DCC-2E39-DA6D-6DF2C1875A7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58836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solidFill>
              </a:rPr>
              <a:t>TGbi Agenda – March 10, 2024 </a:t>
            </a:r>
            <a:r>
              <a:rPr lang="en-GB">
                <a:solidFill>
                  <a:schemeClr val="bg2"/>
                </a:solidFill>
              </a:rPr>
              <a:t>– PM2</a:t>
            </a:r>
            <a:endParaRPr lang="en-GB" dirty="0">
              <a:solidFill>
                <a:schemeClr val="bg2"/>
              </a:solidFill>
            </a:endParaRP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Monday			PM2 – 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Jerome Henry, 25/449, 451, 452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 Po-Kai Huang, 25/295r0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AM2 – Antonio de la Oliva, 25/455r0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 Review timeline</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bg2"/>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Motion to approve minutes from January Interim – Motion #59</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z="1800" dirty="0">
              <a:solidFill>
                <a:schemeClr val="bg2"/>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Domenico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25/302r0 – presented and straw poll</a:t>
            </a:r>
          </a:p>
          <a:p>
            <a:pPr lvl="1">
              <a:buFont typeface="Arial"/>
              <a:buChar char="•"/>
            </a:pPr>
            <a:r>
              <a:rPr lang="en-US" sz="1800" dirty="0">
                <a:solidFill>
                  <a:schemeClr val="bg2"/>
                </a:solidFill>
                <a:latin typeface="Times New Roman" panose="02020603050405020304" pitchFamily="18" charset="0"/>
                <a:cs typeface="Times New Roman" panose="02020603050405020304" pitchFamily="18" charset="0"/>
              </a:rPr>
              <a:t>Jerome Henry, 25/452 – began presentation, 25/449r0 -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bg2"/>
              </a:solidFil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11-25/157r0 (January Interim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 27 attendees on-line, 15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5799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10819</TotalTime>
  <Words>2455</Words>
  <Application>Microsoft Macintosh PowerPoint</Application>
  <PresentationFormat>Widescreen</PresentationFormat>
  <Paragraphs>277</Paragraphs>
  <Slides>23</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13, 2024 – AM1</vt:lpstr>
      <vt:lpstr>TGbi Agenda – March 12, 2024 – AM2</vt:lpstr>
      <vt:lpstr>TGbi Agenda – March 11, 2024 – PM2</vt:lpstr>
      <vt:lpstr>TGbi Agenda – March 10, 2024 – PM2</vt:lpstr>
      <vt:lpstr>Timeline</vt:lpstr>
      <vt:lpstr>Motion # 59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112</cp:revision>
  <cp:lastPrinted>1601-01-01T00:00:00Z</cp:lastPrinted>
  <dcterms:created xsi:type="dcterms:W3CDTF">2023-11-10T19:40:49Z</dcterms:created>
  <dcterms:modified xsi:type="dcterms:W3CDTF">2025-03-12T19:06:43Z</dcterms:modified>
  <cp:category>Name, Affiliation</cp:category>
</cp:coreProperties>
</file>