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877" r:id="rId19"/>
    <p:sldId id="1476" r:id="rId20"/>
    <p:sldId id="897" r:id="rId21"/>
    <p:sldId id="1163" r:id="rId22"/>
    <p:sldId id="1482" r:id="rId23"/>
    <p:sldId id="1481" r:id="rId24"/>
    <p:sldId id="1455" r:id="rId25"/>
    <p:sldId id="1480" r:id="rId26"/>
    <p:sldId id="905" r:id="rId27"/>
    <p:sldId id="1514" r:id="rId28"/>
    <p:sldId id="1484" r:id="rId29"/>
    <p:sldId id="1483" r:id="rId30"/>
    <p:sldId id="1485" r:id="rId31"/>
    <p:sldId id="1421" r:id="rId32"/>
    <p:sldId id="1446" r:id="rId33"/>
    <p:sldId id="1024"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39" autoAdjust="0"/>
    <p:restoredTop sz="91622" autoAdjust="0"/>
  </p:normalViewPr>
  <p:slideViewPr>
    <p:cSldViewPr>
      <p:cViewPr varScale="1">
        <p:scale>
          <a:sx n="100" d="100"/>
          <a:sy n="100" d="100"/>
        </p:scale>
        <p:origin x="51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49631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190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70536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 ?</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8181334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 ?</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13983072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 ?</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267361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802.11-25/0223r0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2025</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5/11-25-0173-01-00bf-ieee-802-11bf-january-2025-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20/ec-20-0203-00-ACSD-p802-11bf.doc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q5le5L"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March Plenary </a:t>
            </a:r>
            <a:r>
              <a:rPr lang="en-US" altLang="en-US" sz="3600" dirty="0"/>
              <a:t>2025</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2025-03-05</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Agenda items on </a:t>
            </a:r>
            <a:r>
              <a:rPr lang="en-US" altLang="zh-CN" sz="2800" dirty="0">
                <a:solidFill>
                  <a:srgbClr val="0000FF"/>
                </a:solidFill>
                <a:cs typeface="Times New Roman" panose="02020603050405020304" pitchFamily="18" charset="0"/>
              </a:rPr>
              <a:t>March 11 </a:t>
            </a:r>
            <a:r>
              <a:rPr lang="en-US" altLang="en-US" sz="2800" dirty="0">
                <a:solidFill>
                  <a:srgbClr val="0000FF"/>
                </a:solidFill>
                <a:cs typeface="Times New Roman" panose="02020603050405020304" pitchFamily="18" charset="0"/>
              </a:rPr>
              <a:t>(</a:t>
            </a:r>
            <a:r>
              <a:rPr lang="en-US" altLang="zh-CN" sz="2800" dirty="0">
                <a:solidFill>
                  <a:srgbClr val="0000FF"/>
                </a:solidFill>
                <a:cs typeface="Times New Roman" panose="02020603050405020304" pitchFamily="18" charset="0"/>
              </a:rPr>
              <a:t>Tuesday A</a:t>
            </a:r>
            <a:r>
              <a:rPr lang="en-US" altLang="en-US" sz="28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53340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en-US" sz="1600" dirty="0">
                <a:solidFill>
                  <a:srgbClr val="0000FF"/>
                </a:solidFill>
              </a:rPr>
              <a:t>Approve </a:t>
            </a:r>
            <a:r>
              <a:rPr lang="en-US" altLang="zh-CN" sz="1600" dirty="0" err="1">
                <a:solidFill>
                  <a:srgbClr val="0000FF"/>
                </a:solidFill>
              </a:rPr>
              <a:t>TGbf</a:t>
            </a:r>
            <a:r>
              <a:rPr lang="en-US" altLang="en-US" sz="1600" dirty="0">
                <a:solidFill>
                  <a:srgbClr val="0000FF"/>
                </a:solidFill>
              </a:rPr>
              <a:t> meeting minutes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b="0" dirty="0">
                <a:solidFill>
                  <a:srgbClr val="0000FF"/>
                </a:solidFill>
              </a:rPr>
              <a:t>3</a:t>
            </a:r>
            <a:r>
              <a:rPr lang="en-US" altLang="en-US" sz="1600" b="0" baseline="30000" dirty="0">
                <a:solidFill>
                  <a:srgbClr val="0000FF"/>
                </a:solidFill>
              </a:rPr>
              <a:t>rd</a:t>
            </a:r>
            <a:r>
              <a:rPr lang="en-US" altLang="en-US" sz="1600" b="0" dirty="0">
                <a:solidFill>
                  <a:srgbClr val="0000FF"/>
                </a:solidFill>
              </a:rPr>
              <a:t> SA Ballot Recirculation (D7.0) CR Status</a:t>
            </a:r>
            <a:endParaRPr lang="en-US" altLang="zh-CN" sz="1600" b="0" dirty="0"/>
          </a:p>
          <a:p>
            <a:pPr algn="just"/>
            <a:r>
              <a:rPr lang="en-GB" altLang="zh-CN" sz="1600" b="0" dirty="0">
                <a:solidFill>
                  <a:srgbClr val="0000FF"/>
                </a:solidFill>
              </a:rPr>
              <a:t>Conditions for submission to REVCOM</a:t>
            </a:r>
          </a:p>
          <a:p>
            <a:pPr algn="just"/>
            <a:r>
              <a:rPr lang="en-US" altLang="en-US" sz="1600" dirty="0"/>
              <a:t>Teleconference Times</a:t>
            </a:r>
          </a:p>
          <a:p>
            <a:pPr algn="just"/>
            <a:r>
              <a:rPr lang="en-US" altLang="en-US" sz="1600" dirty="0"/>
              <a:t>Presentation of submissions</a:t>
            </a:r>
          </a:p>
          <a:p>
            <a:pPr marL="342900" lvl="1" indent="-342900" algn="just">
              <a:buFontTx/>
              <a:buChar char="•"/>
            </a:pPr>
            <a:endParaRPr lang="en-US" altLang="zh-CN" sz="1600" dirty="0">
              <a:solidFill>
                <a:srgbClr val="0000FF"/>
              </a:solidFill>
            </a:endParaRPr>
          </a:p>
          <a:p>
            <a:pPr marL="342900" lvl="1" indent="-342900" algn="just">
              <a:buFontTx/>
              <a:buChar char="•"/>
            </a:pPr>
            <a:r>
              <a:rPr lang="en-US" altLang="zh-CN" sz="1600" dirty="0">
                <a:solidFill>
                  <a:srgbClr val="0000FF"/>
                </a:solidFill>
              </a:rPr>
              <a:t>Motion: P802.11bf fourth recirculation SA ballot</a:t>
            </a:r>
          </a:p>
          <a:p>
            <a:pPr marL="342900" lvl="1" indent="-342900" algn="just">
              <a:buFontTx/>
              <a:buChar char="•"/>
            </a:pPr>
            <a:r>
              <a:rPr lang="en-US" altLang="zh-CN" sz="1600" dirty="0">
                <a:solidFill>
                  <a:srgbClr val="0000FF"/>
                </a:solidFill>
              </a:rPr>
              <a:t>Motion: </a:t>
            </a:r>
            <a:r>
              <a:rPr lang="en-GB" altLang="zh-CN" sz="1600" dirty="0">
                <a:solidFill>
                  <a:srgbClr val="0000FF"/>
                </a:solidFill>
              </a:rPr>
              <a:t>TG</a:t>
            </a:r>
            <a:r>
              <a:rPr lang="en-US" altLang="zh-CN" sz="1600" dirty="0">
                <a:solidFill>
                  <a:srgbClr val="0000FF"/>
                </a:solidFill>
              </a:rPr>
              <a:t>bf </a:t>
            </a:r>
            <a:r>
              <a:rPr lang="en-GB" altLang="zh-CN" sz="1600" dirty="0">
                <a:solidFill>
                  <a:srgbClr val="0000FF"/>
                </a:solidFill>
              </a:rPr>
              <a:t>CSD Re-affirmation</a:t>
            </a:r>
            <a:endParaRPr lang="en-US" altLang="en-US" sz="1600" dirty="0">
              <a:solidFill>
                <a:srgbClr val="0000FF"/>
              </a:solidFill>
            </a:endParaRPr>
          </a:p>
          <a:p>
            <a:pPr marL="342900" lvl="1" indent="-342900" algn="just">
              <a:buFontTx/>
              <a:buChar char="•"/>
            </a:pPr>
            <a:r>
              <a:rPr lang="en-US" altLang="zh-CN" sz="1600" dirty="0">
                <a:solidFill>
                  <a:srgbClr val="0000FF"/>
                </a:solidFill>
              </a:rPr>
              <a:t>Motion: P802.11bf Conditional Forward to </a:t>
            </a:r>
            <a:r>
              <a:rPr lang="en-US" altLang="zh-CN" sz="1600" dirty="0" err="1">
                <a:solidFill>
                  <a:srgbClr val="0000FF"/>
                </a:solidFill>
              </a:rPr>
              <a:t>REVcom</a:t>
            </a:r>
            <a:endParaRPr lang="en-US" altLang="en-US" sz="1600" dirty="0">
              <a:solidFill>
                <a:srgbClr val="0000FF"/>
              </a:solidFill>
            </a:endParaRPr>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FontTx/>
              <a:buChar char="•"/>
            </a:pPr>
            <a:r>
              <a:rPr lang="en-US" altLang="zh-CN" sz="1600" b="1" dirty="0">
                <a:solidFill>
                  <a:srgbClr val="0000FF"/>
                </a:solidFill>
              </a:rPr>
              <a:t>Recess</a:t>
            </a:r>
            <a:endParaRPr lang="en-US" altLang="en-US" sz="1600" b="1" dirty="0">
              <a:solidFill>
                <a:srgbClr val="0000FF"/>
              </a:solidFill>
            </a:endParaRPr>
          </a:p>
          <a:p>
            <a:pPr marL="0" lvl="1" indent="0" algn="just">
              <a:buNone/>
            </a:pPr>
            <a:endParaRPr lang="en-US" altLang="en-US" sz="16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622101156"/>
              </p:ext>
            </p:extLst>
          </p:nvPr>
        </p:nvGraphicFramePr>
        <p:xfrm>
          <a:off x="3429000" y="1364822"/>
          <a:ext cx="8305801" cy="61637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25/0303</a:t>
                      </a: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Tony Xiao Han (Huawei)</a:t>
                      </a: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P802.11bf report to 802 LMSC on Conditional approval to forward draft to </a:t>
                      </a:r>
                      <a:r>
                        <a:rPr lang="en-US" altLang="zh-CN" sz="1100" kern="1200" dirty="0" err="1">
                          <a:solidFill>
                            <a:srgbClr val="000000"/>
                          </a:solidFill>
                          <a:effectLst/>
                          <a:latin typeface="Calibri" panose="020F0502020204030204" pitchFamily="34" charset="0"/>
                          <a:ea typeface="等线" panose="02010600030101010101" pitchFamily="2" charset="-122"/>
                          <a:cs typeface="宋体" panose="02010600030101010101" pitchFamily="2" charset="-122"/>
                        </a:rPr>
                        <a:t>RevCom</a:t>
                      </a:r>
                      <a:endParaRPr lang="zh-CN" altLang="en-US"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endParaRPr>
                    </a:p>
                  </a:txBody>
                  <a:tcPr marL="36000" marR="36000" marT="17901" marB="17901"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0000"/>
                          </a:solidFill>
                          <a:effectLst/>
                          <a:latin typeface="Calibri" panose="020F0502020204030204" pitchFamily="34" charset="0"/>
                          <a:ea typeface="等线" panose="02010600030101010101" pitchFamily="2" charset="-122"/>
                          <a:cs typeface="宋体" panose="02010600030101010101" pitchFamily="2" charset="-122"/>
                        </a:rPr>
                        <a:t>15 mins</a:t>
                      </a:r>
                    </a:p>
                  </a:txBody>
                  <a:tcPr marL="36000" marR="36000" marT="17901" marB="17901"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2025 meeting to today:</a:t>
            </a:r>
          </a:p>
          <a:p>
            <a:pPr lvl="1" algn="just">
              <a:buFont typeface="Arial" panose="020B0604020202020204" pitchFamily="34" charset="0"/>
              <a:buChar char="•"/>
            </a:pPr>
            <a:r>
              <a:rPr lang="en-US" altLang="zh-CN" sz="1600" dirty="0"/>
              <a:t>January Interim : </a:t>
            </a:r>
          </a:p>
          <a:p>
            <a:pPr marL="457200" lvl="1" indent="0" algn="just">
              <a:buNone/>
            </a:pPr>
            <a:r>
              <a:rPr lang="en-US" altLang="zh-CN" sz="1600" dirty="0"/>
              <a:t>	 </a:t>
            </a:r>
            <a:r>
              <a:rPr lang="en-US" altLang="zh-CN" sz="1600" dirty="0">
                <a:hlinkClick r:id="rId3"/>
              </a:rPr>
              <a:t>https://mentor.ieee.org/802.11/dcn/25/11-25-0173-01-00bf-ieee-802-11bf-january-2025-interim-meeting-minutes.docx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 </a:t>
            </a:r>
          </a:p>
          <a:p>
            <a:pPr marL="457200" lvl="1" indent="0" algn="just">
              <a:buNone/>
            </a:pPr>
            <a:r>
              <a:rPr lang="en-US" altLang="zh-CN" sz="1600" dirty="0"/>
              <a:t>	None</a:t>
            </a:r>
            <a:endParaRPr lang="en-US" altLang="zh-CN" sz="1600" u="sng" dirty="0"/>
          </a:p>
          <a:p>
            <a:pPr marL="457200" lvl="1" indent="0" algn="just">
              <a:buNone/>
            </a:pPr>
            <a:r>
              <a:rPr lang="en-US" altLang="zh-CN" sz="1600" dirty="0"/>
              <a:t>    </a:t>
            </a:r>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a:t>
            </a:r>
            <a:endParaRPr lang="en-US" altLang="zh-CN" sz="2000" dirty="0">
              <a:highlight>
                <a:srgbClr val="00FF00"/>
              </a:highlight>
            </a:endParaRPr>
          </a:p>
          <a:p>
            <a:pPr algn="just"/>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1st SA Ballot Recirculation (D5.0)		Sep 2024</a:t>
            </a:r>
          </a:p>
          <a:p>
            <a:pPr marL="158750" lvl="1" indent="-23177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2nd SA Ballot Recirculation (D6.0)	Jan  2025</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4488878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3</a:t>
            </a:r>
            <a:r>
              <a:rPr lang="en-US" altLang="zh-CN" baseline="30000" dirty="0"/>
              <a:t>rd</a:t>
            </a:r>
            <a:r>
              <a:rPr lang="en-US" altLang="zh-CN" dirty="0"/>
              <a:t> SA Ballot Recirculation (D7.0)</a:t>
            </a:r>
            <a:endParaRPr lang="en-GB" dirty="0"/>
          </a:p>
        </p:txBody>
      </p:sp>
      <p:pic>
        <p:nvPicPr>
          <p:cNvPr id="4" name="Picture 1">
            <a:extLst>
              <a:ext uri="{FF2B5EF4-FFF2-40B4-BE49-F238E27FC236}">
                <a16:creationId xmlns:a16="http://schemas.microsoft.com/office/drawing/2014/main" id="{4ED90709-B46E-4376-AEFB-7E6121C5CB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2312" y="1334111"/>
            <a:ext cx="5591175" cy="4352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a:extLst>
              <a:ext uri="{FF2B5EF4-FFF2-40B4-BE49-F238E27FC236}">
                <a16:creationId xmlns:a16="http://schemas.microsoft.com/office/drawing/2014/main" id="{267F9C0E-0E27-4A90-8A2C-B6B01B0F5DE4}"/>
              </a:ext>
            </a:extLst>
          </p:cNvPr>
          <p:cNvSpPr txBox="1">
            <a:spLocks/>
          </p:cNvSpPr>
          <p:nvPr/>
        </p:nvSpPr>
        <p:spPr bwMode="auto">
          <a:xfrm>
            <a:off x="495300" y="5867400"/>
            <a:ext cx="11201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dirty="0">
                <a:solidFill>
                  <a:srgbClr val="C00000"/>
                </a:solidFill>
              </a:rPr>
              <a:t>Congratulations to all of us!!! </a:t>
            </a:r>
            <a:endParaRPr lang="en-GB" kern="0" dirty="0">
              <a:solidFill>
                <a:srgbClr val="C00000"/>
              </a:solidFill>
            </a:endParaRPr>
          </a:p>
        </p:txBody>
      </p:sp>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GB" altLang="zh-CN" dirty="0"/>
              <a:t>Conditions for submission to REVCOM</a:t>
            </a:r>
            <a:endParaRPr lang="en-GB" dirty="0"/>
          </a:p>
        </p:txBody>
      </p:sp>
      <p:sp>
        <p:nvSpPr>
          <p:cNvPr id="6" name="Rectangle 2">
            <a:extLst>
              <a:ext uri="{FF2B5EF4-FFF2-40B4-BE49-F238E27FC236}">
                <a16:creationId xmlns:a16="http://schemas.microsoft.com/office/drawing/2014/main" id="{0065638E-6A75-4CDF-AF02-B8F613274DA2}"/>
              </a:ext>
            </a:extLst>
          </p:cNvPr>
          <p:cNvSpPr>
            <a:spLocks noGrp="1" noChangeArrowheads="1"/>
          </p:cNvSpPr>
          <p:nvPr>
            <p:ph idx="1"/>
          </p:nvPr>
        </p:nvSpPr>
        <p:spPr>
          <a:xfrm>
            <a:off x="685800" y="1371600"/>
            <a:ext cx="11049000" cy="5026028"/>
          </a:xfrm>
          <a:ln/>
        </p:spPr>
        <p:txBody>
          <a:bodyPr/>
          <a:lstStyle/>
          <a:p>
            <a:pPr marL="457200" marR="0" lvl="0" indent="-457200">
              <a:lnSpc>
                <a:spcPct val="90000"/>
              </a:lnSpc>
              <a:spcBef>
                <a:spcPts val="0"/>
              </a:spcBef>
              <a:spcAft>
                <a:spcPts val="0"/>
              </a:spcAft>
              <a:buFont typeface="Arial" panose="020B0604020202020204" pitchFamily="34" charset="0"/>
              <a:buChar char="•"/>
              <a:defRPr/>
            </a:pPr>
            <a:r>
              <a:rPr lang="en-GB" dirty="0"/>
              <a:t>Conditions for submission to REVCOM (</a:t>
            </a:r>
            <a:r>
              <a:rPr lang="en-GB" dirty="0">
                <a:highlight>
                  <a:srgbClr val="00FF00"/>
                </a:highlight>
              </a:rPr>
              <a:t>Checked</a:t>
            </a:r>
            <a:r>
              <a:rPr lang="en-GB" dirty="0"/>
              <a:t>)</a:t>
            </a:r>
          </a:p>
          <a:p>
            <a:pPr marL="857250" lvl="1" indent="-457200">
              <a:lnSpc>
                <a:spcPct val="90000"/>
              </a:lnSpc>
              <a:spcBef>
                <a:spcPts val="0"/>
              </a:spcBef>
              <a:spcAft>
                <a:spcPts val="0"/>
              </a:spcAft>
              <a:buFont typeface="+mj-lt"/>
              <a:buAutoNum type="alphaLcParenR"/>
              <a:defRPr/>
            </a:pPr>
            <a:r>
              <a:rPr lang="en-GB" sz="2400" dirty="0">
                <a:highlight>
                  <a:srgbClr val="00FF00"/>
                </a:highlight>
              </a:rPr>
              <a:t>Recirculation ballot is completed. </a:t>
            </a:r>
            <a:endParaRPr lang="en-US" sz="2400" dirty="0">
              <a:highlight>
                <a:srgbClr val="00FF00"/>
              </a:highlight>
            </a:endParaRPr>
          </a:p>
          <a:p>
            <a:pPr marL="857250" lvl="1" indent="-457200">
              <a:lnSpc>
                <a:spcPct val="90000"/>
              </a:lnSpc>
              <a:spcBef>
                <a:spcPts val="0"/>
              </a:spcBef>
              <a:spcAft>
                <a:spcPts val="0"/>
              </a:spcAft>
              <a:buFont typeface="+mj-lt"/>
              <a:buAutoNum type="alphaLcParenR"/>
              <a:defRPr/>
            </a:pPr>
            <a:r>
              <a:rPr lang="en-GB" sz="2400" dirty="0">
                <a:highlight>
                  <a:srgbClr val="00FF00"/>
                </a:highlight>
              </a:rPr>
              <a:t>After resolution of the recirculation ballot is completed, the approval percentage is at least 75% and there are no new valid DISAPPROVE votes.</a:t>
            </a:r>
          </a:p>
          <a:p>
            <a:pPr marL="857250" lvl="1" indent="-457200">
              <a:lnSpc>
                <a:spcPct val="90000"/>
              </a:lnSpc>
              <a:spcBef>
                <a:spcPts val="0"/>
              </a:spcBef>
              <a:spcAft>
                <a:spcPts val="0"/>
              </a:spcAft>
              <a:buFont typeface="+mj-lt"/>
              <a:buAutoNum type="alphaLcParenR"/>
              <a:defRPr/>
            </a:pPr>
            <a:r>
              <a:rPr lang="en-GB" sz="2400" dirty="0">
                <a:highlight>
                  <a:srgbClr val="00FF00"/>
                </a:highlight>
              </a:rPr>
              <a:t>No technical changes, as determined by the Working Group Chair, were made as a result of the recirculation ballot.</a:t>
            </a:r>
          </a:p>
          <a:p>
            <a:pPr marL="857250" lvl="1" indent="-457200">
              <a:lnSpc>
                <a:spcPct val="90000"/>
              </a:lnSpc>
              <a:spcBef>
                <a:spcPts val="0"/>
              </a:spcBef>
              <a:spcAft>
                <a:spcPts val="0"/>
              </a:spcAft>
              <a:buFont typeface="+mj-lt"/>
              <a:buAutoNum type="alphaLcParenR"/>
              <a:defRPr/>
            </a:pPr>
            <a:r>
              <a:rPr lang="en-GB" sz="2400" dirty="0">
                <a:highlight>
                  <a:srgbClr val="00FF00"/>
                </a:highlight>
              </a:rPr>
              <a:t>No new valid DISAPPROVE comments on new issues that are not resolved to the satisfaction of the submitter from existing DISAPPROVE voters.</a:t>
            </a:r>
          </a:p>
        </p:txBody>
      </p:sp>
    </p:spTree>
    <p:extLst>
      <p:ext uri="{BB962C8B-B14F-4D97-AF65-F5344CB8AC3E}">
        <p14:creationId xmlns:p14="http://schemas.microsoft.com/office/powerpoint/2010/main" val="3798863422"/>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March</a:t>
            </a:r>
            <a:r>
              <a:rPr lang="en-US" altLang="zh-CN" b="1" dirty="0"/>
              <a:t> Plenary 2025,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71405938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altLang="zh-CN" sz="1800" b="0" kern="1200" dirty="0" err="1">
                          <a:solidFill>
                            <a:schemeClr val="tx1"/>
                          </a:solidFill>
                          <a:latin typeface="+mn-lt"/>
                          <a:ea typeface="+mn-ea"/>
                          <a:cs typeface="+mn-cs"/>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no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8" name="表格 7">
            <a:extLst>
              <a:ext uri="{FF2B5EF4-FFF2-40B4-BE49-F238E27FC236}">
                <a16:creationId xmlns:a16="http://schemas.microsoft.com/office/drawing/2014/main" id="{93BED50B-AD1C-41CB-AC3B-42FE627164FD}"/>
              </a:ext>
            </a:extLst>
          </p:cNvPr>
          <p:cNvGraphicFramePr>
            <a:graphicFrameLocks noGrp="1"/>
          </p:cNvGraphicFramePr>
          <p:nvPr>
            <p:extLst>
              <p:ext uri="{D42A27DB-BD31-4B8C-83A1-F6EECF244321}">
                <p14:modId xmlns:p14="http://schemas.microsoft.com/office/powerpoint/2010/main" val="4160686584"/>
              </p:ext>
            </p:extLst>
          </p:nvPr>
        </p:nvGraphicFramePr>
        <p:xfrm>
          <a:off x="907860" y="4572000"/>
          <a:ext cx="7016940" cy="177285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Atlanta </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08:00-10:00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21:00-23:00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14:00-16:00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15:00-17:00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09:00-11:00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50"/>
                          </a:solidFill>
                          <a:effectLst/>
                          <a:latin typeface="Calibri" panose="020F0502020204030204" pitchFamily="34" charset="0"/>
                          <a:ea typeface="宋体" panose="02010600030101010101" pitchFamily="2" charset="-122"/>
                        </a:rPr>
                        <a:t>06:00-08:00</a:t>
                      </a:r>
                      <a:endParaRPr lang="zh-CN" sz="12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10:30-12:30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23:30-01:30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16:30-18:30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17:30-19:30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11:30-13:30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rgbClr val="00B0F0"/>
                          </a:solidFill>
                          <a:effectLst/>
                          <a:latin typeface="Calibri" panose="020F0502020204030204" pitchFamily="34" charset="0"/>
                          <a:ea typeface="宋体" panose="02010600030101010101" pitchFamily="2" charset="-122"/>
                        </a:rPr>
                        <a:t>08:30-10:30</a:t>
                      </a:r>
                      <a:endParaRPr lang="zh-CN" sz="12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200" dirty="0">
                          <a:solidFill>
                            <a:srgbClr val="1F497D"/>
                          </a:solidFill>
                          <a:effectLst/>
                          <a:latin typeface="Calibri" panose="020F0502020204030204" pitchFamily="34" charset="0"/>
                          <a:ea typeface="微软雅黑" panose="020B0503020204020204" pitchFamily="34" charset="-122"/>
                        </a:rPr>
                        <a:t>　</a:t>
                      </a:r>
                      <a:endParaRPr lang="zh-CN" sz="12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5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14:30-16:30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0" kern="1200" dirty="0">
                          <a:solidFill>
                            <a:srgbClr val="7030A0"/>
                          </a:solidFill>
                          <a:effectLst/>
                          <a:latin typeface="Calibri" panose="020F0502020204030204" pitchFamily="34" charset="0"/>
                          <a:ea typeface="宋体" panose="02010600030101010101" pitchFamily="2" charset="-122"/>
                          <a:cs typeface="+mn-cs"/>
                        </a:rPr>
                        <a:t>11:30-13:30</a:t>
                      </a:r>
                      <a:endParaRPr lang="zh-CN" altLang="en-US" sz="1200" b="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16:00-18:00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05:00-07:00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22:00-24:00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23:00-01:00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17:00-19:00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14:00-16:00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2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19:30-21:30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08:30-10:30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01:30-03:30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02:30-04:30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20:30-22:30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200" kern="1200" dirty="0">
                          <a:solidFill>
                            <a:srgbClr val="1F497D"/>
                          </a:solidFill>
                          <a:effectLst/>
                          <a:latin typeface="Calibri" panose="020F0502020204030204" pitchFamily="34" charset="0"/>
                          <a:ea typeface="宋体" panose="02010600030101010101" pitchFamily="2" charset="-122"/>
                          <a:cs typeface="+mn-cs"/>
                        </a:rPr>
                        <a:t>17:30-19:30</a:t>
                      </a:r>
                      <a:endParaRPr lang="zh-CN" sz="12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4534303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 need</a:t>
            </a: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May</a:t>
            </a:r>
            <a:r>
              <a:rPr lang="en-US" altLang="zh-CN" b="1" dirty="0"/>
              <a:t> Interim 2025, </a:t>
            </a: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 need </a:t>
            </a:r>
          </a:p>
        </p:txBody>
      </p:sp>
    </p:spTree>
    <p:extLst>
      <p:ext uri="{BB962C8B-B14F-4D97-AF65-F5344CB8AC3E}">
        <p14:creationId xmlns:p14="http://schemas.microsoft.com/office/powerpoint/2010/main" val="3478700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None/>
            </a:pPr>
            <a:r>
              <a:rPr lang="en-US" altLang="zh-CN" sz="2800" dirty="0">
                <a:cs typeface="Times New Roman" panose="02020603050405020304" pitchFamily="18" charset="0"/>
              </a:rPr>
              <a:t>March 11 (Tuesday AM 2)</a:t>
            </a:r>
          </a:p>
          <a:p>
            <a:pPr algn="ctr">
              <a:buFontTx/>
              <a:buNone/>
            </a:pPr>
            <a:r>
              <a:rPr lang="en-US" altLang="zh-CN" sz="2800" dirty="0">
                <a:cs typeface="Times New Roman" panose="02020603050405020304" pitchFamily="18" charset="0"/>
              </a:rPr>
              <a:t>	</a:t>
            </a:r>
          </a:p>
          <a:p>
            <a:pPr lvl="1"/>
            <a:endParaRPr lang="en-US" altLang="en-US" sz="3600" dirty="0"/>
          </a:p>
        </p:txBody>
      </p:sp>
    </p:spTree>
    <p:extLst>
      <p:ext uri="{BB962C8B-B14F-4D97-AF65-F5344CB8AC3E}">
        <p14:creationId xmlns:p14="http://schemas.microsoft.com/office/powerpoint/2010/main" val="34802842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381000" y="838200"/>
            <a:ext cx="11430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dirty="0"/>
              <a:t>Motion: P802.11bf fourth recirculation SA ballot</a:t>
            </a:r>
            <a:endParaRPr lang="en-US" altLang="en-US" sz="3600" dirty="0"/>
          </a:p>
        </p:txBody>
      </p:sp>
      <p:sp>
        <p:nvSpPr>
          <p:cNvPr id="5" name="Rectangle 3"/>
          <p:cNvSpPr txBox="1">
            <a:spLocks noChangeArrowheads="1"/>
          </p:cNvSpPr>
          <p:nvPr/>
        </p:nvSpPr>
        <p:spPr bwMode="auto">
          <a:xfrm>
            <a:off x="762000" y="1600200"/>
            <a:ext cx="10744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altLang="zh-CN" sz="2400" dirty="0">
                <a:solidFill>
                  <a:schemeClr val="tx1"/>
                </a:solidFill>
              </a:rPr>
              <a:t>Instruct the editor to prepare P802.11bf </a:t>
            </a:r>
            <a:r>
              <a:rPr lang="en-US" altLang="zh-CN" sz="2400" dirty="0">
                <a:solidFill>
                  <a:srgbClr val="FF0000"/>
                </a:solidFill>
              </a:rPr>
              <a:t>D8.0</a:t>
            </a:r>
            <a:r>
              <a:rPr lang="en-US" altLang="zh-CN" sz="2400" dirty="0">
                <a:solidFill>
                  <a:schemeClr val="tx1"/>
                </a:solidFill>
              </a:rPr>
              <a:t> incorporating </a:t>
            </a:r>
            <a:r>
              <a:rPr lang="en-US" altLang="zh-CN" sz="2400" dirty="0">
                <a:solidFill>
                  <a:srgbClr val="FF0000"/>
                </a:solidFill>
              </a:rPr>
              <a:t>any changes resulting from P802.11bk D5.0</a:t>
            </a:r>
            <a:r>
              <a:rPr lang="en-US" altLang="zh-CN" sz="2400" dirty="0">
                <a:solidFill>
                  <a:schemeClr val="tx1"/>
                </a:solidFill>
              </a:rPr>
              <a:t> and,</a:t>
            </a:r>
          </a:p>
          <a:p>
            <a:pPr algn="just"/>
            <a:r>
              <a:rPr lang="en-US" altLang="zh-CN" sz="2400" dirty="0">
                <a:solidFill>
                  <a:schemeClr val="tx1"/>
                </a:solidFill>
              </a:rPr>
              <a:t>Approve a </a:t>
            </a:r>
            <a:r>
              <a:rPr lang="en-US" altLang="zh-CN" sz="2400" dirty="0">
                <a:solidFill>
                  <a:srgbClr val="FF0000"/>
                </a:solidFill>
              </a:rPr>
              <a:t>10</a:t>
            </a:r>
            <a:r>
              <a:rPr lang="en-US" altLang="zh-CN" sz="2400" dirty="0">
                <a:solidFill>
                  <a:schemeClr val="tx1"/>
                </a:solidFill>
              </a:rPr>
              <a:t> day SA Recirculation Ballot asking the question “Should P802.11bf </a:t>
            </a:r>
            <a:r>
              <a:rPr lang="en-US" altLang="zh-CN" sz="2400" dirty="0">
                <a:solidFill>
                  <a:srgbClr val="FF0000"/>
                </a:solidFill>
              </a:rPr>
              <a:t>D8.0</a:t>
            </a:r>
            <a:r>
              <a:rPr lang="en-US" altLang="zh-CN" sz="2400" dirty="0">
                <a:solidFill>
                  <a:schemeClr val="tx1"/>
                </a:solidFill>
              </a:rPr>
              <a:t> be forwarded to </a:t>
            </a:r>
            <a:r>
              <a:rPr lang="en-US" altLang="zh-CN" sz="2400" dirty="0" err="1">
                <a:solidFill>
                  <a:schemeClr val="tx1"/>
                </a:solidFill>
              </a:rPr>
              <a:t>RevCom</a:t>
            </a:r>
            <a:r>
              <a:rPr lang="en-US" altLang="zh-CN" sz="2400" dirty="0">
                <a:solidFill>
                  <a:schemeClr val="tx1"/>
                </a:solidFill>
              </a:rPr>
              <a:t>?”</a:t>
            </a:r>
          </a:p>
          <a:p>
            <a:pPr algn="just"/>
            <a:endParaRPr lang="en-US" altLang="zh-CN" sz="2400" dirty="0">
              <a:solidFill>
                <a:schemeClr val="tx1"/>
              </a:solidFill>
            </a:endParaRPr>
          </a:p>
          <a:p>
            <a:pPr lvl="1" algn="just">
              <a:buFont typeface="Arial" panose="020B0604020202020204" pitchFamily="34" charset="0"/>
              <a:buChar char="–"/>
              <a:defRPr/>
            </a:pPr>
            <a:endParaRPr lang="en-US" altLang="zh-CN" b="1" kern="0" dirty="0"/>
          </a:p>
          <a:p>
            <a:pPr lvl="1"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p>
          <a:p>
            <a:pPr marL="342900" lvl="1" indent="-342900" algn="just">
              <a:spcBef>
                <a:spcPct val="0"/>
              </a:spcBef>
              <a:buFont typeface="Arial" panose="020B0604020202020204" pitchFamily="34" charset="0"/>
              <a:buChar char="•"/>
              <a:defRPr/>
            </a:pPr>
            <a:r>
              <a:rPr lang="en-US" altLang="zh-CN" sz="2400" b="1" kern="0" dirty="0"/>
              <a:t>Result:</a:t>
            </a:r>
            <a:endParaRPr lang="en-US" altLang="zh-CN"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200" kern="0" dirty="0"/>
          </a:p>
          <a:p>
            <a:pPr marL="0" lvl="1" indent="0" algn="just">
              <a:buNone/>
              <a:defRPr/>
            </a:pPr>
            <a:endParaRPr lang="en-US" altLang="zh-CN" kern="0" dirty="0"/>
          </a:p>
          <a:p>
            <a:pPr marL="0" lvl="1" indent="0" algn="just">
              <a:buNone/>
              <a:defRPr/>
            </a:pPr>
            <a:r>
              <a:rPr lang="en-US" altLang="zh-CN" kern="0" dirty="0"/>
              <a:t>Note</a:t>
            </a:r>
            <a:r>
              <a:rPr lang="zh-CN" altLang="en-US" kern="0" dirty="0"/>
              <a:t>：  </a:t>
            </a:r>
            <a:endParaRPr lang="en-US" altLang="zh-CN" kern="0" dirty="0"/>
          </a:p>
        </p:txBody>
      </p:sp>
    </p:spTree>
    <p:extLst>
      <p:ext uri="{BB962C8B-B14F-4D97-AF65-F5344CB8AC3E}">
        <p14:creationId xmlns:p14="http://schemas.microsoft.com/office/powerpoint/2010/main" val="1737409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GB" altLang="zh-CN" sz="4000" dirty="0"/>
              <a:t>TG</a:t>
            </a:r>
            <a:r>
              <a:rPr lang="en-US" altLang="zh-CN" sz="4000" dirty="0"/>
              <a:t>bf </a:t>
            </a:r>
            <a:r>
              <a:rPr lang="en-GB" altLang="zh-CN" sz="4000" dirty="0"/>
              <a:t>CSD Re-affirmation</a:t>
            </a:r>
            <a:endParaRPr lang="en-US" altLang="en-US" sz="4000" dirty="0"/>
          </a:p>
        </p:txBody>
      </p:sp>
      <p:sp>
        <p:nvSpPr>
          <p:cNvPr id="5" name="Rectangle 3"/>
          <p:cNvSpPr txBox="1">
            <a:spLocks noChangeArrowheads="1"/>
          </p:cNvSpPr>
          <p:nvPr/>
        </p:nvSpPr>
        <p:spPr bwMode="auto">
          <a:xfrm>
            <a:off x="762000" y="1600200"/>
            <a:ext cx="10744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Re-affirm the P802.11bf CSD in</a:t>
            </a:r>
          </a:p>
          <a:p>
            <a:pPr lvl="1" algn="just">
              <a:buFont typeface="Arial" panose="020B0604020202020204" pitchFamily="34" charset="0"/>
              <a:buChar char="–"/>
              <a:defRPr/>
            </a:pPr>
            <a:r>
              <a:rPr lang="en-US" altLang="zh-CN" dirty="0">
                <a:hlinkClick r:id="rId3"/>
              </a:rPr>
              <a:t>https://mentor.ieee.org/802-ec/dcn/20/ec-20-0203-00-ACSD-p802-11bf.docx</a:t>
            </a:r>
            <a:endParaRPr lang="en-US" altLang="zh-CN" dirty="0"/>
          </a:p>
          <a:p>
            <a:pPr lvl="1" algn="just">
              <a:buFont typeface="Arial" panose="020B0604020202020204" pitchFamily="34" charset="0"/>
              <a:buChar char="–"/>
              <a:defRPr/>
            </a:pPr>
            <a:endParaRPr lang="en-US" altLang="zh-CN" b="1" kern="0" dirty="0"/>
          </a:p>
          <a:p>
            <a:pPr lvl="1" algn="just">
              <a:buFont typeface="Arial" panose="020B0604020202020204" pitchFamily="34" charset="0"/>
              <a:buChar char="–"/>
              <a:defRPr/>
            </a:pPr>
            <a:endParaRPr lang="en-US" altLang="zh-CN" b="1" kern="0" dirty="0"/>
          </a:p>
          <a:p>
            <a:pPr lvl="1"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p>
          <a:p>
            <a:pPr marL="342900" lvl="1" indent="-342900" algn="just">
              <a:spcBef>
                <a:spcPct val="0"/>
              </a:spcBef>
              <a:buFont typeface="Arial" panose="020B0604020202020204" pitchFamily="34" charset="0"/>
              <a:buChar char="•"/>
              <a:defRPr/>
            </a:pPr>
            <a:r>
              <a:rPr lang="en-US" altLang="zh-CN" sz="2400" b="1" kern="0" dirty="0"/>
              <a:t>Result:</a:t>
            </a:r>
            <a:endParaRPr lang="en-US" altLang="zh-CN"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200" kern="0" dirty="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p:txBody>
      </p:sp>
    </p:spTree>
    <p:extLst>
      <p:ext uri="{BB962C8B-B14F-4D97-AF65-F5344CB8AC3E}">
        <p14:creationId xmlns:p14="http://schemas.microsoft.com/office/powerpoint/2010/main" val="61714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id="{B17952EE-6B7D-4D69-BEC6-7B8B4CE8A554}"/>
              </a:ext>
            </a:extLst>
          </p:cNvPr>
          <p:cNvGraphicFramePr>
            <a:graphicFrameLocks noGrp="1"/>
          </p:cNvGraphicFramePr>
          <p:nvPr>
            <p:extLst>
              <p:ext uri="{D42A27DB-BD31-4B8C-83A1-F6EECF244321}">
                <p14:modId xmlns:p14="http://schemas.microsoft.com/office/powerpoint/2010/main" val="297620959"/>
              </p:ext>
            </p:extLst>
          </p:nvPr>
        </p:nvGraphicFramePr>
        <p:xfrm>
          <a:off x="914400" y="300310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pPr algn="ctr"/>
                      <a:r>
                        <a:rPr lang="en-US" altLang="zh-CN" sz="1800" b="0" kern="1200" dirty="0" err="1">
                          <a:solidFill>
                            <a:schemeClr val="tx1"/>
                          </a:solidFill>
                          <a:latin typeface="+mn-lt"/>
                          <a:ea typeface="+mn-ea"/>
                          <a:cs typeface="+mn-cs"/>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no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381000" y="838200"/>
            <a:ext cx="11430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dirty="0"/>
              <a:t>Motion: P802.11bf Conditional Forward to </a:t>
            </a:r>
            <a:r>
              <a:rPr lang="en-US" altLang="zh-CN" sz="3600" dirty="0" err="1"/>
              <a:t>REVcom</a:t>
            </a:r>
            <a:endParaRPr lang="en-US" altLang="en-US" sz="3600" dirty="0"/>
          </a:p>
        </p:txBody>
      </p:sp>
      <p:sp>
        <p:nvSpPr>
          <p:cNvPr id="5" name="Rectangle 3"/>
          <p:cNvSpPr txBox="1">
            <a:spLocks noChangeArrowheads="1"/>
          </p:cNvSpPr>
          <p:nvPr/>
        </p:nvSpPr>
        <p:spPr bwMode="auto">
          <a:xfrm>
            <a:off x="762000" y="1600200"/>
            <a:ext cx="107442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altLang="zh-CN" sz="2400" dirty="0">
                <a:solidFill>
                  <a:schemeClr val="tx1"/>
                </a:solidFill>
              </a:rPr>
              <a:t>Approve document </a:t>
            </a:r>
            <a:r>
              <a:rPr lang="en-US" altLang="zh-CN" sz="2400" dirty="0">
                <a:solidFill>
                  <a:srgbClr val="FF0000"/>
                </a:solidFill>
              </a:rPr>
              <a:t>11-25-0303r0</a:t>
            </a:r>
            <a:r>
              <a:rPr lang="en-US" altLang="zh-CN" sz="2400" dirty="0">
                <a:solidFill>
                  <a:schemeClr val="tx1"/>
                </a:solidFill>
              </a:rPr>
              <a:t> as the report to the IEEE 802 LMSC on the requirements for </a:t>
            </a:r>
            <a:r>
              <a:rPr lang="en-US" altLang="zh-CN" sz="2400" dirty="0">
                <a:solidFill>
                  <a:srgbClr val="FF0000"/>
                </a:solidFill>
              </a:rPr>
              <a:t>conditional</a:t>
            </a:r>
            <a:r>
              <a:rPr lang="en-US" altLang="zh-CN" sz="2400" dirty="0">
                <a:solidFill>
                  <a:schemeClr val="tx1"/>
                </a:solidFill>
              </a:rPr>
              <a:t> approval to forward P802.11bf </a:t>
            </a:r>
            <a:r>
              <a:rPr lang="en-US" altLang="zh-CN" sz="2400" dirty="0">
                <a:solidFill>
                  <a:srgbClr val="FF0000"/>
                </a:solidFill>
              </a:rPr>
              <a:t>D8.0 </a:t>
            </a:r>
            <a:r>
              <a:rPr lang="en-US" altLang="zh-CN" sz="2400" dirty="0">
                <a:solidFill>
                  <a:schemeClr val="tx1"/>
                </a:solidFill>
              </a:rPr>
              <a:t>to </a:t>
            </a:r>
            <a:r>
              <a:rPr lang="en-US" altLang="zh-CN" sz="2400" dirty="0" err="1">
                <a:solidFill>
                  <a:schemeClr val="tx1"/>
                </a:solidFill>
              </a:rPr>
              <a:t>RevCom</a:t>
            </a:r>
            <a:r>
              <a:rPr lang="en-US" altLang="zh-CN" sz="2400" dirty="0">
                <a:solidFill>
                  <a:schemeClr val="tx1"/>
                </a:solidFill>
              </a:rPr>
              <a:t>, and</a:t>
            </a:r>
          </a:p>
          <a:p>
            <a:pPr algn="just"/>
            <a:r>
              <a:rPr lang="en-US" altLang="zh-CN" sz="2400" dirty="0">
                <a:solidFill>
                  <a:schemeClr val="tx1"/>
                </a:solidFill>
              </a:rPr>
              <a:t>Request the IEEE 802 LMSC to </a:t>
            </a:r>
            <a:r>
              <a:rPr lang="en-US" altLang="zh-CN" sz="2400" dirty="0">
                <a:solidFill>
                  <a:srgbClr val="FF0000"/>
                </a:solidFill>
              </a:rPr>
              <a:t>conditionally</a:t>
            </a:r>
            <a:r>
              <a:rPr lang="en-US" altLang="zh-CN" sz="2400" dirty="0">
                <a:solidFill>
                  <a:schemeClr val="tx1"/>
                </a:solidFill>
              </a:rPr>
              <a:t> approve forwarding P802.11bf </a:t>
            </a:r>
            <a:r>
              <a:rPr lang="en-US" altLang="zh-CN" sz="2400" dirty="0">
                <a:solidFill>
                  <a:srgbClr val="FF0000"/>
                </a:solidFill>
              </a:rPr>
              <a:t>D8.0</a:t>
            </a:r>
            <a:r>
              <a:rPr lang="en-US" altLang="zh-CN" sz="2400" dirty="0">
                <a:solidFill>
                  <a:schemeClr val="tx1"/>
                </a:solidFill>
              </a:rPr>
              <a:t> to </a:t>
            </a:r>
            <a:r>
              <a:rPr lang="en-US" altLang="zh-CN" sz="2400" dirty="0" err="1">
                <a:solidFill>
                  <a:schemeClr val="tx1"/>
                </a:solidFill>
              </a:rPr>
              <a:t>RevCom</a:t>
            </a:r>
            <a:r>
              <a:rPr lang="en-US" altLang="zh-CN" sz="2400" dirty="0">
                <a:solidFill>
                  <a:schemeClr val="tx1"/>
                </a:solidFill>
              </a:rPr>
              <a:t>.</a:t>
            </a:r>
          </a:p>
          <a:p>
            <a:pPr lvl="1" algn="just">
              <a:buFont typeface="Arial" panose="020B0604020202020204" pitchFamily="34" charset="0"/>
              <a:buChar char="–"/>
              <a:defRPr/>
            </a:pPr>
            <a:endParaRPr lang="en-US" altLang="zh-CN" b="1" kern="0" dirty="0"/>
          </a:p>
          <a:p>
            <a:pPr lvl="1"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p>
          <a:p>
            <a:pPr marL="342900" lvl="1" indent="-342900" algn="just">
              <a:spcBef>
                <a:spcPct val="0"/>
              </a:spcBef>
              <a:buFont typeface="Arial" panose="020B0604020202020204" pitchFamily="34" charset="0"/>
              <a:buChar char="•"/>
              <a:defRPr/>
            </a:pPr>
            <a:r>
              <a:rPr lang="en-US" altLang="zh-CN" sz="2400" b="1" kern="0" dirty="0"/>
              <a:t>Result:</a:t>
            </a:r>
            <a:endParaRPr lang="en-US" altLang="zh-CN"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200" kern="0" dirty="0"/>
          </a:p>
          <a:p>
            <a:pPr marL="0" lvl="1" indent="0" algn="just">
              <a:buNone/>
              <a:defRPr/>
            </a:pPr>
            <a:endParaRPr lang="en-US" altLang="zh-CN" kern="0" dirty="0"/>
          </a:p>
          <a:p>
            <a:pPr marL="0" lvl="1" indent="0" algn="just">
              <a:buNone/>
              <a:defRPr/>
            </a:pPr>
            <a:r>
              <a:rPr lang="en-US" altLang="zh-CN" kern="0" dirty="0"/>
              <a:t>Note</a:t>
            </a:r>
            <a:r>
              <a:rPr lang="zh-CN" altLang="en-US" kern="0" dirty="0"/>
              <a:t>：  </a:t>
            </a:r>
            <a:endParaRPr lang="en-US" altLang="zh-CN" kern="0" dirty="0"/>
          </a:p>
        </p:txBody>
      </p:sp>
    </p:spTree>
    <p:extLst>
      <p:ext uri="{BB962C8B-B14F-4D97-AF65-F5344CB8AC3E}">
        <p14:creationId xmlns:p14="http://schemas.microsoft.com/office/powerpoint/2010/main" val="25392540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GB" altLang="zh-CN" dirty="0">
                <a:hlinkClick r:id="rId2"/>
              </a:rPr>
              <a:t>https://cvent.me/q5le5L</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153528</TotalTime>
  <Words>3193</Words>
  <Application>Microsoft Office PowerPoint</Application>
  <PresentationFormat>宽屏</PresentationFormat>
  <Paragraphs>432</Paragraphs>
  <Slides>33</Slides>
  <Notes>32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33</vt:i4>
      </vt:variant>
    </vt:vector>
  </HeadingPairs>
  <TitlesOfParts>
    <vt:vector size="41" baseType="lpstr">
      <vt:lpstr>Monotype Sorts</vt:lpstr>
      <vt:lpstr>微软雅黑</vt:lpstr>
      <vt:lpstr>Arial</vt:lpstr>
      <vt:lpstr>Calibri</vt:lpstr>
      <vt:lpstr>Helvetica</vt:lpstr>
      <vt:lpstr>Times New Roman</vt:lpstr>
      <vt:lpstr>Wingdings</vt:lpstr>
      <vt:lpstr>802-11-Submission</vt:lpstr>
      <vt:lpstr>Task Group bf Meeting agenda, March Plenary 2025</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3rd SA Ballot Recirculation (D7.0)</vt:lpstr>
      <vt:lpstr>Conditions for submission to REVCOM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1047</cp:revision>
  <cp:lastPrinted>2014-11-04T15:04:57Z</cp:lastPrinted>
  <dcterms:created xsi:type="dcterms:W3CDTF">2007-04-17T18:10:23Z</dcterms:created>
  <dcterms:modified xsi:type="dcterms:W3CDTF">2025-03-05T07:01:42Z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