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notesSlides/notesSlide7.xml" ContentType="application/vnd.openxmlformats-officedocument.presentationml.notesSlide+xml"/>
  <Override PartName="/ppt/notesSlides/notesSlide8.xml" ContentType="application/vnd.openxmlformats-officedocument.presentationml.notesSlide+xml"/>
  <Override PartName="/ppt/notesSlides/notesSlide9.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4"/>
  </p:notesMasterIdLst>
  <p:handoutMasterIdLst>
    <p:handoutMasterId r:id="rId25"/>
  </p:handoutMasterIdLst>
  <p:sldIdLst>
    <p:sldId id="256" r:id="rId2"/>
    <p:sldId id="257" r:id="rId3"/>
    <p:sldId id="268" r:id="rId4"/>
    <p:sldId id="2368" r:id="rId5"/>
    <p:sldId id="302" r:id="rId6"/>
    <p:sldId id="269" r:id="rId7"/>
    <p:sldId id="260" r:id="rId8"/>
    <p:sldId id="261" r:id="rId9"/>
    <p:sldId id="263" r:id="rId10"/>
    <p:sldId id="283" r:id="rId11"/>
    <p:sldId id="284" r:id="rId12"/>
    <p:sldId id="262" r:id="rId13"/>
    <p:sldId id="287" r:id="rId14"/>
    <p:sldId id="288" r:id="rId15"/>
    <p:sldId id="289" r:id="rId16"/>
    <p:sldId id="295" r:id="rId17"/>
    <p:sldId id="294" r:id="rId18"/>
    <p:sldId id="303" r:id="rId19"/>
    <p:sldId id="304" r:id="rId20"/>
    <p:sldId id="305" r:id="rId21"/>
    <p:sldId id="2367" r:id="rId22"/>
    <p:sldId id="306" r:id="rId23"/>
  </p:sldIdLst>
  <p:sldSz cx="12192000" cy="6858000"/>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3228" autoAdjust="0"/>
    <p:restoredTop sz="94660"/>
  </p:normalViewPr>
  <p:slideViewPr>
    <p:cSldViewPr>
      <p:cViewPr varScale="1">
        <p:scale>
          <a:sx n="90" d="100"/>
          <a:sy n="90" d="100"/>
        </p:scale>
        <p:origin x="246" y="57"/>
      </p:cViewPr>
      <p:guideLst>
        <p:guide orient="horz" pos="2160"/>
        <p:guide pos="3840"/>
      </p:guideLst>
    </p:cSldViewPr>
  </p:slideViewPr>
  <p:outlineViewPr>
    <p:cViewPr varScale="1">
      <p:scale>
        <a:sx n="170" d="200"/>
        <a:sy n="170" d="200"/>
      </p:scale>
      <p:origin x="-780" y="-84"/>
    </p:cViewPr>
  </p:outlineViewPr>
  <p:notesTextViewPr>
    <p:cViewPr>
      <p:scale>
        <a:sx n="3" d="2"/>
        <a:sy n="3" d="2"/>
      </p:scale>
      <p:origin x="0" y="0"/>
    </p:cViewPr>
  </p:notesTextViewPr>
  <p:notesViewPr>
    <p:cSldViewPr>
      <p:cViewPr varScale="1">
        <p:scale>
          <a:sx n="64" d="100"/>
          <a:sy n="64" d="100"/>
        </p:scale>
        <p:origin x="2232" y="51"/>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handoutMaster" Target="handoutMasters/handout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theme" Target="theme/theme1.xml"/><Relationship Id="rId10" Type="http://schemas.openxmlformats.org/officeDocument/2006/relationships/slide" Target="slides/slide9.xml"/><Relationship Id="rId19" Type="http://schemas.openxmlformats.org/officeDocument/2006/relationships/slide" Target="slides/slide18.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25/03/09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dirty="0"/>
              <a:t>Month Year</a:t>
            </a:r>
          </a:p>
        </p:txBody>
      </p:sp>
      <p:sp>
        <p:nvSpPr>
          <p:cNvPr id="2052" name="Rectangle 4"/>
          <p:cNvSpPr>
            <a:spLocks noGrp="1" noRot="1" noChangeAspect="1" noChangeArrowheads="1"/>
          </p:cNvSpPr>
          <p:nvPr>
            <p:ph type="sldImg"/>
          </p:nvPr>
        </p:nvSpPr>
        <p:spPr bwMode="auto">
          <a:xfrm>
            <a:off x="385763" y="701675"/>
            <a:ext cx="6161087"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Slide Image Placeholder 1">
            <a:extLst>
              <a:ext uri="{FF2B5EF4-FFF2-40B4-BE49-F238E27FC236}">
                <a16:creationId xmlns:a16="http://schemas.microsoft.com/office/drawing/2014/main" id="{AE796F60-9665-49FB-BDAB-1C5FDE68D050}"/>
              </a:ext>
            </a:extLst>
          </p:cNvPr>
          <p:cNvSpPr>
            <a:spLocks noGrp="1" noRot="1" noChangeAspect="1" noChangeArrowheads="1" noTextEdit="1"/>
          </p:cNvSpPr>
          <p:nvPr>
            <p:ph type="sldImg"/>
          </p:nvPr>
        </p:nvSpPr>
        <p:spPr>
          <a:ln/>
        </p:spPr>
      </p:sp>
      <p:sp>
        <p:nvSpPr>
          <p:cNvPr id="30723" name="Notes Placeholder 2">
            <a:extLst>
              <a:ext uri="{FF2B5EF4-FFF2-40B4-BE49-F238E27FC236}">
                <a16:creationId xmlns:a16="http://schemas.microsoft.com/office/drawing/2014/main" id="{9B983335-0C2B-424D-A7C1-C38B09CD0D5F}"/>
              </a:ext>
            </a:extLst>
          </p:cNvPr>
          <p:cNvSpPr>
            <a:spLocks noGrp="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
        <p:nvSpPr>
          <p:cNvPr id="30724" name="Header Placeholder 3">
            <a:extLst>
              <a:ext uri="{FF2B5EF4-FFF2-40B4-BE49-F238E27FC236}">
                <a16:creationId xmlns:a16="http://schemas.microsoft.com/office/drawing/2014/main" id="{2328760F-8A72-4280-96F3-0C74EA9443A1}"/>
              </a:ext>
            </a:extLst>
          </p:cNvPr>
          <p:cNvSpPr>
            <a:spLocks noGrp="1"/>
          </p:cNvSpPr>
          <p:nvPr>
            <p:ph type="hdr" sz="quarter"/>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a:t>doc.: IEEE 802.11-25/00xxr0</a:t>
            </a:r>
          </a:p>
        </p:txBody>
      </p:sp>
      <p:sp>
        <p:nvSpPr>
          <p:cNvPr id="30725" name="Date Placeholder 4">
            <a:extLst>
              <a:ext uri="{FF2B5EF4-FFF2-40B4-BE49-F238E27FC236}">
                <a16:creationId xmlns:a16="http://schemas.microsoft.com/office/drawing/2014/main" id="{38F08C20-3FE1-4BAF-A8B5-36A2450FA360}"/>
              </a:ext>
            </a:extLst>
          </p:cNvPr>
          <p:cNvSpPr>
            <a:spLocks noGrp="1"/>
          </p:cNvSpPr>
          <p:nvPr>
            <p:ph type="dt" sz="quarter"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400" dirty="0"/>
              <a:t>January 2025</a:t>
            </a:r>
          </a:p>
        </p:txBody>
      </p:sp>
      <p:sp>
        <p:nvSpPr>
          <p:cNvPr id="30726" name="Footer Placeholder 5">
            <a:extLst>
              <a:ext uri="{FF2B5EF4-FFF2-40B4-BE49-F238E27FC236}">
                <a16:creationId xmlns:a16="http://schemas.microsoft.com/office/drawing/2014/main" id="{D247728C-21B7-4E69-B237-C299680474E5}"/>
              </a:ext>
            </a:extLst>
          </p:cNvPr>
          <p:cNvSpPr>
            <a:spLocks noGrp="1"/>
          </p:cNvSpPr>
          <p:nvPr>
            <p:ph type="ftr" sz="quarter" idx="4"/>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marL="342900" indent="-342900"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458788" defTabSz="938213">
              <a:defRPr sz="2400" b="1">
                <a:solidFill>
                  <a:schemeClr val="tx1"/>
                </a:solidFill>
                <a:latin typeface="Times New Roman" panose="02020603050405020304" pitchFamily="18" charset="0"/>
              </a:defRPr>
            </a:lvl5pPr>
            <a:lvl6pPr marL="915988" defTabSz="938213" eaLnBrk="0" fontAlgn="base" hangingPunct="0">
              <a:spcBef>
                <a:spcPct val="0"/>
              </a:spcBef>
              <a:spcAft>
                <a:spcPct val="0"/>
              </a:spcAft>
              <a:defRPr sz="2400" b="1">
                <a:solidFill>
                  <a:schemeClr val="tx1"/>
                </a:solidFill>
                <a:latin typeface="Times New Roman" panose="02020603050405020304" pitchFamily="18" charset="0"/>
              </a:defRPr>
            </a:lvl6pPr>
            <a:lvl7pPr marL="1373188" defTabSz="938213" eaLnBrk="0" fontAlgn="base" hangingPunct="0">
              <a:spcBef>
                <a:spcPct val="0"/>
              </a:spcBef>
              <a:spcAft>
                <a:spcPct val="0"/>
              </a:spcAft>
              <a:defRPr sz="2400" b="1">
                <a:solidFill>
                  <a:schemeClr val="tx1"/>
                </a:solidFill>
                <a:latin typeface="Times New Roman" panose="02020603050405020304" pitchFamily="18" charset="0"/>
              </a:defRPr>
            </a:lvl7pPr>
            <a:lvl8pPr marL="1830388" defTabSz="938213" eaLnBrk="0" fontAlgn="base" hangingPunct="0">
              <a:spcBef>
                <a:spcPct val="0"/>
              </a:spcBef>
              <a:spcAft>
                <a:spcPct val="0"/>
              </a:spcAft>
              <a:defRPr sz="2400" b="1">
                <a:solidFill>
                  <a:schemeClr val="tx1"/>
                </a:solidFill>
                <a:latin typeface="Times New Roman" panose="02020603050405020304" pitchFamily="18" charset="0"/>
              </a:defRPr>
            </a:lvl8pPr>
            <a:lvl9pPr marL="2287588"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pPr lvl="4"/>
            <a:r>
              <a:rPr lang="en-US" altLang="en-US" sz="1200" b="0"/>
              <a:t>Stephen McCann, Huawei</a:t>
            </a:r>
            <a:endParaRPr lang="en-US" altLang="en-US" sz="1200" b="0" dirty="0"/>
          </a:p>
        </p:txBody>
      </p:sp>
      <p:sp>
        <p:nvSpPr>
          <p:cNvPr id="30727" name="Slide Number Placeholder 6">
            <a:extLst>
              <a:ext uri="{FF2B5EF4-FFF2-40B4-BE49-F238E27FC236}">
                <a16:creationId xmlns:a16="http://schemas.microsoft.com/office/drawing/2014/main" id="{66A88CF9-3B26-4876-BC44-A2197AAC1A84}"/>
              </a:ext>
            </a:extLst>
          </p:cNvPr>
          <p:cNvSpPr>
            <a:spLocks noGrp="1"/>
          </p:cNvSpPr>
          <p:nvPr>
            <p:ph type="sldNum" sz="quarter" idx="5"/>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38213">
              <a:defRPr sz="2400" b="1">
                <a:solidFill>
                  <a:schemeClr val="tx1"/>
                </a:solidFill>
                <a:latin typeface="Times New Roman" panose="02020603050405020304" pitchFamily="18" charset="0"/>
              </a:defRPr>
            </a:lvl1pPr>
            <a:lvl2pPr marL="742950" indent="-285750" defTabSz="938213">
              <a:defRPr sz="2400" b="1">
                <a:solidFill>
                  <a:schemeClr val="tx1"/>
                </a:solidFill>
                <a:latin typeface="Times New Roman" panose="02020603050405020304" pitchFamily="18" charset="0"/>
              </a:defRPr>
            </a:lvl2pPr>
            <a:lvl3pPr marL="1143000" indent="-228600" defTabSz="938213">
              <a:defRPr sz="2400" b="1">
                <a:solidFill>
                  <a:schemeClr val="tx1"/>
                </a:solidFill>
                <a:latin typeface="Times New Roman" panose="02020603050405020304" pitchFamily="18" charset="0"/>
              </a:defRPr>
            </a:lvl3pPr>
            <a:lvl4pPr marL="1600200" indent="-228600" defTabSz="938213">
              <a:defRPr sz="2400" b="1">
                <a:solidFill>
                  <a:schemeClr val="tx1"/>
                </a:solidFill>
                <a:latin typeface="Times New Roman" panose="02020603050405020304" pitchFamily="18" charset="0"/>
              </a:defRPr>
            </a:lvl4pPr>
            <a:lvl5pPr marL="2057400" indent="-228600" defTabSz="938213">
              <a:defRPr sz="2400" b="1">
                <a:solidFill>
                  <a:schemeClr val="tx1"/>
                </a:solidFill>
                <a:latin typeface="Times New Roman" panose="02020603050405020304" pitchFamily="18" charset="0"/>
              </a:defRPr>
            </a:lvl5pPr>
            <a:lvl6pPr marL="2514600" indent="-228600" defTabSz="938213" eaLnBrk="0" fontAlgn="base" hangingPunct="0">
              <a:spcBef>
                <a:spcPct val="0"/>
              </a:spcBef>
              <a:spcAft>
                <a:spcPct val="0"/>
              </a:spcAft>
              <a:defRPr sz="2400" b="1">
                <a:solidFill>
                  <a:schemeClr val="tx1"/>
                </a:solidFill>
                <a:latin typeface="Times New Roman" panose="02020603050405020304" pitchFamily="18" charset="0"/>
              </a:defRPr>
            </a:lvl6pPr>
            <a:lvl7pPr marL="2971800" indent="-228600" defTabSz="938213" eaLnBrk="0" fontAlgn="base" hangingPunct="0">
              <a:spcBef>
                <a:spcPct val="0"/>
              </a:spcBef>
              <a:spcAft>
                <a:spcPct val="0"/>
              </a:spcAft>
              <a:defRPr sz="2400" b="1">
                <a:solidFill>
                  <a:schemeClr val="tx1"/>
                </a:solidFill>
                <a:latin typeface="Times New Roman" panose="02020603050405020304" pitchFamily="18" charset="0"/>
              </a:defRPr>
            </a:lvl7pPr>
            <a:lvl8pPr marL="3429000" indent="-228600" defTabSz="938213" eaLnBrk="0" fontAlgn="base" hangingPunct="0">
              <a:spcBef>
                <a:spcPct val="0"/>
              </a:spcBef>
              <a:spcAft>
                <a:spcPct val="0"/>
              </a:spcAft>
              <a:defRPr sz="2400" b="1">
                <a:solidFill>
                  <a:schemeClr val="tx1"/>
                </a:solidFill>
                <a:latin typeface="Times New Roman" panose="02020603050405020304" pitchFamily="18" charset="0"/>
              </a:defRPr>
            </a:lvl8pPr>
            <a:lvl9pPr marL="3886200" indent="-228600" defTabSz="938213" eaLnBrk="0" fontAlgn="base" hangingPunct="0">
              <a:spcBef>
                <a:spcPct val="0"/>
              </a:spcBef>
              <a:spcAft>
                <a:spcPct val="0"/>
              </a:spcAft>
              <a:defRPr sz="2400" b="1">
                <a:solidFill>
                  <a:schemeClr val="tx1"/>
                </a:solidFill>
                <a:latin typeface="Times New Roman" panose="02020603050405020304" pitchFamily="18" charset="0"/>
              </a:defRPr>
            </a:lvl9pPr>
          </a:lstStyle>
          <a:p>
            <a:r>
              <a:rPr lang="en-US" altLang="en-US" sz="1200" b="0"/>
              <a:t>Page </a:t>
            </a:r>
            <a:fld id="{22D866B5-0455-4AB0-B329-5E7CEEF5941A}" type="slidenum">
              <a:rPr lang="en-US" altLang="en-US" sz="1200" b="0" smtClean="0"/>
              <a:pPr/>
              <a:t>4</a:t>
            </a:fld>
            <a:endParaRPr lang="en-US" altLang="en-US" sz="1200" b="0"/>
          </a:p>
        </p:txBody>
      </p:sp>
    </p:spTree>
    <p:extLst>
      <p:ext uri="{BB962C8B-B14F-4D97-AF65-F5344CB8AC3E}">
        <p14:creationId xmlns:p14="http://schemas.microsoft.com/office/powerpoint/2010/main" val="295307356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5</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928353776"/>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3040670932"/>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7"/>
          <p:cNvSpPr>
            <a:spLocks noGrp="1" noChangeArrowheads="1"/>
          </p:cNvSpPr>
          <p:nvPr>
            <p:ph type="sldNum" sz="quarter" idx="5"/>
          </p:nvPr>
        </p:nvSpPr>
        <p:spPr>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defTabSz="966788" eaLnBrk="0" hangingPunct="0">
              <a:spcBef>
                <a:spcPct val="30000"/>
              </a:spcBef>
              <a:defRPr sz="1200">
                <a:solidFill>
                  <a:schemeClr val="tx1"/>
                </a:solidFill>
                <a:latin typeface="Times New Roman" panose="02020603050405020304" pitchFamily="18" charset="0"/>
              </a:defRPr>
            </a:lvl1pPr>
            <a:lvl2pPr marL="742950" indent="-285750" defTabSz="966788" eaLnBrk="0" hangingPunct="0">
              <a:spcBef>
                <a:spcPct val="30000"/>
              </a:spcBef>
              <a:defRPr sz="1200">
                <a:solidFill>
                  <a:schemeClr val="tx1"/>
                </a:solidFill>
                <a:latin typeface="Times New Roman" panose="02020603050405020304" pitchFamily="18" charset="0"/>
              </a:defRPr>
            </a:lvl2pPr>
            <a:lvl3pPr marL="1143000" indent="-228600" defTabSz="966788" eaLnBrk="0" hangingPunct="0">
              <a:spcBef>
                <a:spcPct val="30000"/>
              </a:spcBef>
              <a:defRPr sz="1200">
                <a:solidFill>
                  <a:schemeClr val="tx1"/>
                </a:solidFill>
                <a:latin typeface="Times New Roman" panose="02020603050405020304" pitchFamily="18" charset="0"/>
              </a:defRPr>
            </a:lvl3pPr>
            <a:lvl4pPr marL="1600200" indent="-228600" defTabSz="966788" eaLnBrk="0" hangingPunct="0">
              <a:spcBef>
                <a:spcPct val="30000"/>
              </a:spcBef>
              <a:defRPr sz="1200">
                <a:solidFill>
                  <a:schemeClr val="tx1"/>
                </a:solidFill>
                <a:latin typeface="Times New Roman" panose="02020603050405020304" pitchFamily="18" charset="0"/>
              </a:defRPr>
            </a:lvl4pPr>
            <a:lvl5pPr marL="2057400" indent="-228600" defTabSz="966788" eaLnBrk="0" hangingPunct="0">
              <a:spcBef>
                <a:spcPct val="30000"/>
              </a:spcBef>
              <a:defRPr sz="1200">
                <a:solidFill>
                  <a:schemeClr val="tx1"/>
                </a:solidFill>
                <a:latin typeface="Times New Roman" panose="02020603050405020304" pitchFamily="18" charset="0"/>
              </a:defRPr>
            </a:lvl5pPr>
            <a:lvl6pPr marL="2514600" indent="-228600" defTabSz="966788" eaLnBrk="0" fontAlgn="base" hangingPunct="0">
              <a:spcBef>
                <a:spcPct val="30000"/>
              </a:spcBef>
              <a:spcAft>
                <a:spcPct val="0"/>
              </a:spcAft>
              <a:defRPr sz="1200">
                <a:solidFill>
                  <a:schemeClr val="tx1"/>
                </a:solidFill>
                <a:latin typeface="Times New Roman" panose="02020603050405020304" pitchFamily="18" charset="0"/>
              </a:defRPr>
            </a:lvl6pPr>
            <a:lvl7pPr marL="2971800" indent="-228600" defTabSz="966788" eaLnBrk="0" fontAlgn="base" hangingPunct="0">
              <a:spcBef>
                <a:spcPct val="30000"/>
              </a:spcBef>
              <a:spcAft>
                <a:spcPct val="0"/>
              </a:spcAft>
              <a:defRPr sz="1200">
                <a:solidFill>
                  <a:schemeClr val="tx1"/>
                </a:solidFill>
                <a:latin typeface="Times New Roman" panose="02020603050405020304" pitchFamily="18" charset="0"/>
              </a:defRPr>
            </a:lvl7pPr>
            <a:lvl8pPr marL="3429000" indent="-228600" defTabSz="966788" eaLnBrk="0" fontAlgn="base" hangingPunct="0">
              <a:spcBef>
                <a:spcPct val="30000"/>
              </a:spcBef>
              <a:spcAft>
                <a:spcPct val="0"/>
              </a:spcAft>
              <a:defRPr sz="1200">
                <a:solidFill>
                  <a:schemeClr val="tx1"/>
                </a:solidFill>
                <a:latin typeface="Times New Roman" panose="02020603050405020304" pitchFamily="18" charset="0"/>
              </a:defRPr>
            </a:lvl8pPr>
            <a:lvl9pPr marL="3886200" indent="-228600" defTabSz="966788" eaLnBrk="0" fontAlgn="base" hangingPunct="0">
              <a:spcBef>
                <a:spcPct val="30000"/>
              </a:spcBef>
              <a:spcAft>
                <a:spcPct val="0"/>
              </a:spcAft>
              <a:defRPr sz="1200">
                <a:solidFill>
                  <a:schemeClr val="tx1"/>
                </a:solidFill>
                <a:latin typeface="Times New Roman" panose="02020603050405020304" pitchFamily="18" charset="0"/>
              </a:defRPr>
            </a:lvl9pPr>
          </a:lstStyle>
          <a:p>
            <a:pPr>
              <a:spcBef>
                <a:spcPct val="0"/>
              </a:spcBef>
            </a:pPr>
            <a:fld id="{BA6ABF37-7216-45CB-BD9C-7F0A7BB04421}" type="slidenum">
              <a:rPr lang="en-US" altLang="en-US" sz="1300"/>
              <a:pPr>
                <a:spcBef>
                  <a:spcPct val="0"/>
                </a:spcBef>
              </a:pPr>
              <a:t>9</a:t>
            </a:fld>
            <a:endParaRPr lang="en-US" altLang="en-US" sz="1300"/>
          </a:p>
        </p:txBody>
      </p:sp>
      <p:sp>
        <p:nvSpPr>
          <p:cNvPr id="14339" name="Rectangle 2"/>
          <p:cNvSpPr>
            <a:spLocks noGrp="1" noRot="1" noChangeAspect="1" noChangeArrowheads="1" noTextEdit="1"/>
          </p:cNvSpPr>
          <p:nvPr>
            <p:ph type="sldImg"/>
          </p:nvPr>
        </p:nvSpPr>
        <p:spPr>
          <a:ln/>
        </p:spPr>
      </p:sp>
      <p:sp>
        <p:nvSpPr>
          <p:cNvPr id="14340" name="Rectangle 3"/>
          <p:cNvSpPr>
            <a:spLocks noGrp="1" noChangeArrowheads="1"/>
          </p:cNvSpPr>
          <p:nvPr>
            <p:ph type="body" idx="1"/>
          </p:nvPr>
        </p:nvSpPr>
        <p:spPr>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endParaRPr lang="en-GB" altLang="en-US"/>
          </a:p>
        </p:txBody>
      </p:sp>
    </p:spTree>
    <p:extLst>
      <p:ext uri="{BB962C8B-B14F-4D97-AF65-F5344CB8AC3E}">
        <p14:creationId xmlns:p14="http://schemas.microsoft.com/office/powerpoint/2010/main" val="4091030666"/>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16</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968042146"/>
      </p:ext>
    </p:extLst>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17</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779310333"/>
      </p:ext>
    </p:extLst>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dirty="0"/>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19</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70579435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26"/>
            <a:ext cx="103632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828800" y="3886200"/>
            <a:ext cx="85344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1"/>
            <a:ext cx="103632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914401" y="1981201"/>
            <a:ext cx="5077884"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6195484" y="1981201"/>
            <a:ext cx="508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4638"/>
            <a:ext cx="109728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6193368"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6193368"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686801" y="685801"/>
            <a:ext cx="2588684"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914400" y="685801"/>
            <a:ext cx="75692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914401" y="685801"/>
            <a:ext cx="10361084"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dirty="0"/>
              <a:t>Click to edit the title text format</a:t>
            </a:r>
          </a:p>
        </p:txBody>
      </p:sp>
      <p:sp>
        <p:nvSpPr>
          <p:cNvPr id="1026" name="Rectangle 2"/>
          <p:cNvSpPr>
            <a:spLocks noGrp="1" noChangeArrowheads="1"/>
          </p:cNvSpPr>
          <p:nvPr>
            <p:ph type="body" idx="1"/>
          </p:nvPr>
        </p:nvSpPr>
        <p:spPr bwMode="auto">
          <a:xfrm>
            <a:off x="914401" y="1981201"/>
            <a:ext cx="10361084"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dirty="0"/>
              <a:t>Click to edit the outline text format</a:t>
            </a:r>
          </a:p>
          <a:p>
            <a:pPr lvl="1"/>
            <a:r>
              <a:rPr lang="en-GB" dirty="0"/>
              <a:t>Second Outline Level</a:t>
            </a:r>
          </a:p>
          <a:p>
            <a:pPr lvl="2"/>
            <a:r>
              <a:rPr lang="en-GB" dirty="0"/>
              <a:t>Third Outline Level</a:t>
            </a:r>
          </a:p>
          <a:p>
            <a:pPr lvl="3"/>
            <a:r>
              <a:rPr lang="en-GB" dirty="0"/>
              <a:t>Fourth Outline Level</a:t>
            </a:r>
          </a:p>
          <a:p>
            <a:pPr lvl="4"/>
            <a:r>
              <a:rPr lang="en-GB" dirty="0"/>
              <a:t>Fifth Outline Level</a:t>
            </a:r>
          </a:p>
          <a:p>
            <a:pPr lvl="4"/>
            <a:r>
              <a:rPr lang="en-GB" dirty="0"/>
              <a:t>Sixth Outline Level</a:t>
            </a:r>
          </a:p>
          <a:p>
            <a:pPr lvl="4"/>
            <a:r>
              <a:rPr lang="en-GB" dirty="0"/>
              <a:t>Seventh Outline Level</a:t>
            </a:r>
          </a:p>
          <a:p>
            <a:pPr lvl="4"/>
            <a:r>
              <a:rPr lang="en-GB" dirty="0"/>
              <a:t>Eighth Outline Level</a:t>
            </a:r>
          </a:p>
          <a:p>
            <a:pPr lvl="4"/>
            <a:r>
              <a:rPr lang="en-GB" dirty="0"/>
              <a:t>Ninth Outline Level</a:t>
            </a:r>
          </a:p>
        </p:txBody>
      </p:sp>
      <p:sp>
        <p:nvSpPr>
          <p:cNvPr id="1029" name="Rectangle 5"/>
          <p:cNvSpPr>
            <a:spLocks noGrp="1" noChangeArrowheads="1"/>
          </p:cNvSpPr>
          <p:nvPr>
            <p:ph type="sldNum"/>
          </p:nvPr>
        </p:nvSpPr>
        <p:spPr bwMode="auto">
          <a:xfrm>
            <a:off x="5793318" y="6475414"/>
            <a:ext cx="704849"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914400" y="609600"/>
            <a:ext cx="10363200" cy="1588"/>
          </a:xfrm>
          <a:prstGeom prst="line">
            <a:avLst/>
          </a:prstGeom>
          <a:noFill/>
          <a:ln w="12600">
            <a:solidFill>
              <a:srgbClr val="000000"/>
            </a:solidFill>
            <a:miter lim="800000"/>
            <a:headEnd/>
            <a:tailEnd/>
          </a:ln>
          <a:effectLst/>
        </p:spPr>
        <p:txBody>
          <a:bodyPr/>
          <a:lstStyle/>
          <a:p>
            <a:endParaRPr lang="en-GB" sz="2400"/>
          </a:p>
        </p:txBody>
      </p:sp>
      <p:sp>
        <p:nvSpPr>
          <p:cNvPr id="1031" name="Rectangle 7"/>
          <p:cNvSpPr>
            <a:spLocks noChangeArrowheads="1"/>
          </p:cNvSpPr>
          <p:nvPr/>
        </p:nvSpPr>
        <p:spPr bwMode="auto">
          <a:xfrm>
            <a:off x="912285" y="6475413"/>
            <a:ext cx="479298" cy="184666"/>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Agenda</a:t>
            </a:r>
          </a:p>
        </p:txBody>
      </p:sp>
      <p:sp>
        <p:nvSpPr>
          <p:cNvPr id="1032" name="Line 8"/>
          <p:cNvSpPr>
            <a:spLocks noChangeShapeType="1"/>
          </p:cNvSpPr>
          <p:nvPr/>
        </p:nvSpPr>
        <p:spPr bwMode="auto">
          <a:xfrm>
            <a:off x="914400" y="6477000"/>
            <a:ext cx="10464800" cy="1588"/>
          </a:xfrm>
          <a:prstGeom prst="line">
            <a:avLst/>
          </a:prstGeom>
          <a:noFill/>
          <a:ln w="12600">
            <a:solidFill>
              <a:srgbClr val="000000"/>
            </a:solidFill>
            <a:miter lim="800000"/>
            <a:headEnd/>
            <a:tailEnd/>
          </a:ln>
          <a:effectLst/>
        </p:spPr>
        <p:txBody>
          <a:bodyPr/>
          <a:lstStyle/>
          <a:p>
            <a:endParaRPr lang="en-GB" sz="2400" dirty="0"/>
          </a:p>
        </p:txBody>
      </p:sp>
      <p:sp>
        <p:nvSpPr>
          <p:cNvPr id="10" name="Date Placeholder 3"/>
          <p:cNvSpPr txBox="1">
            <a:spLocks/>
          </p:cNvSpPr>
          <p:nvPr userDrawn="1"/>
        </p:nvSpPr>
        <p:spPr bwMode="auto">
          <a:xfrm>
            <a:off x="6667504" y="357166"/>
            <a:ext cx="466728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802.11-25/0222r3</a:t>
            </a:r>
          </a:p>
        </p:txBody>
      </p:sp>
      <p:sp>
        <p:nvSpPr>
          <p:cNvPr id="11" name="Date Placeholder 3">
            <a:extLst>
              <a:ext uri="{FF2B5EF4-FFF2-40B4-BE49-F238E27FC236}">
                <a16:creationId xmlns:a16="http://schemas.microsoft.com/office/drawing/2014/main" id="{37CE6430-622B-4176-BF54-4362F0973D2C}"/>
              </a:ext>
            </a:extLst>
          </p:cNvPr>
          <p:cNvSpPr txBox="1">
            <a:spLocks/>
          </p:cNvSpPr>
          <p:nvPr userDrawn="1"/>
        </p:nvSpPr>
        <p:spPr bwMode="auto">
          <a:xfrm>
            <a:off x="912285" y="346365"/>
            <a:ext cx="1907115" cy="339436"/>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defRPr/>
            </a:lvl1pPr>
          </a:lstStyle>
          <a:p>
            <a:pPr marL="0" marR="0" lvl="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 March 2025</a:t>
            </a:r>
          </a:p>
        </p:txBody>
      </p:sp>
      <p:sp>
        <p:nvSpPr>
          <p:cNvPr id="12" name="Rectangle 7">
            <a:extLst>
              <a:ext uri="{FF2B5EF4-FFF2-40B4-BE49-F238E27FC236}">
                <a16:creationId xmlns:a16="http://schemas.microsoft.com/office/drawing/2014/main" id="{3D862394-D570-4AFC-90CD-C44A8258DE48}"/>
              </a:ext>
            </a:extLst>
          </p:cNvPr>
          <p:cNvSpPr>
            <a:spLocks noChangeArrowheads="1"/>
          </p:cNvSpPr>
          <p:nvPr userDrawn="1"/>
        </p:nvSpPr>
        <p:spPr bwMode="auto">
          <a:xfrm>
            <a:off x="9019828" y="6475413"/>
            <a:ext cx="2333972" cy="184666"/>
          </a:xfrm>
          <a:prstGeom prst="rect">
            <a:avLst/>
          </a:prstGeom>
          <a:noFill/>
          <a:ln w="9525">
            <a:noFill/>
            <a:round/>
            <a:headEnd/>
            <a:tailEnd/>
          </a:ln>
          <a:effectLst/>
        </p:spPr>
        <p:txBody>
          <a:bodyPr wrap="none" lIns="0" tIns="0" rIns="0" bIns="0">
            <a:spAutoFit/>
          </a:bodyPr>
          <a:lstStyle/>
          <a:p>
            <a: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Mark Hamilton, Ruckus/CommScope</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about/policies/opman/sect6.html" TargetMode="External"/><Relationship Id="rId2" Type="http://schemas.openxmlformats.org/officeDocument/2006/relationships/hyperlink" Target="https://standards.ieee.org/about/policies/bylaws/sect6-7.html#7" TargetMode="External"/><Relationship Id="rId1" Type="http://schemas.openxmlformats.org/officeDocument/2006/relationships/slideLayout" Target="../slideLayouts/slideLayout2.xml"/><Relationship Id="rId6" Type="http://schemas.openxmlformats.org/officeDocument/2006/relationships/hyperlink" Target="http://standards.ieee.org/develop/policies/best_practices_for_ieee_standards_development_051215.pdf" TargetMode="External"/><Relationship Id="rId5" Type="http://schemas.openxmlformats.org/officeDocument/2006/relationships/hyperlink" Target="http://standards.ieee.org/faqs/copyrights.html/" TargetMode="External"/><Relationship Id="rId4" Type="http://schemas.openxmlformats.org/officeDocument/2006/relationships/hyperlink" Target="https://standards.ieee.org/content/dam/ieee-standards/standards/web/documents/other/permissionltrs.zip"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3" Type="http://schemas.openxmlformats.org/officeDocument/2006/relationships/hyperlink" Target="https://www.ieee.org/content/dam/ieee-org/ieee/web/org/about/ieee_code_of_conduct.pdf" TargetMode="External"/><Relationship Id="rId2" Type="http://schemas.openxmlformats.org/officeDocument/2006/relationships/hyperlink" Target="http://www.ieee.org/about/corporate/governance/p7-8.html" TargetMode="External"/><Relationship Id="rId1" Type="http://schemas.openxmlformats.org/officeDocument/2006/relationships/slideLayout" Target="../slideLayouts/slideLayout2.xml"/><Relationship Id="rId4" Type="http://schemas.openxmlformats.org/officeDocument/2006/relationships/hyperlink" Target="http://www.ieee.org/about/corporate/governance" TargetMode="External"/></Relationships>
</file>

<file path=ppt/slides/_rels/slide14.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hyperlink" Target="http://standards.ieee.org/develop/policies/bylaws/sb_bylaws.pdf" TargetMode="Externa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2" Type="http://schemas.openxmlformats.org/officeDocument/2006/relationships/notesSlide" Target="../notesSlides/notesSlide7.xml"/><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notesSlide" Target="../notesSlides/notesSlide8.xm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2" Type="http://schemas.openxmlformats.org/officeDocument/2006/relationships/hyperlink" Target="https://mentor.ieee.org/802.11/dcn/24/11-24-2119-00-0arc-arc-sc-mixed-mode-minutes-january-2025-interim.docx" TargetMode="External"/><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3" Type="http://schemas.openxmlformats.org/officeDocument/2006/relationships/hyperlink" Target="https://mentor.ieee.org/802.11/dcn/25/11-25-0150-04-0arc-initial-thoughts-on-arc-misc-802-topics.docx" TargetMode="External"/><Relationship Id="rId2" Type="http://schemas.openxmlformats.org/officeDocument/2006/relationships/notesSlide" Target="../notesSlides/notesSlide9.xml"/><Relationship Id="rId1" Type="http://schemas.openxmlformats.org/officeDocument/2006/relationships/slideLayout" Target="../slideLayouts/slideLayout2.xml"/><Relationship Id="rId5" Type="http://schemas.openxmlformats.org/officeDocument/2006/relationships/hyperlink" Target="https://mentor.ieee.org/802.1/dcn/24/1-24-0034-00-Mntg-proposal-to-revise-bit-ordering-material-in-p802revc-d2-0.docx" TargetMode="External"/><Relationship Id="rId4" Type="http://schemas.openxmlformats.org/officeDocument/2006/relationships/hyperlink" Target="https://mentor.ieee.org/802.11/dcn/25/11-25-0161-00-0arc-protocol-identifier-encoding-of-ethertype.pptx" TargetMode="Externa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3" Type="http://schemas.openxmlformats.org/officeDocument/2006/relationships/hyperlink" Target="https://mentor.ieee.org/802.11/dcn/25/11-25-0193-02-0arc-frame-exchange-sequence-and-fig-10-14.pptx" TargetMode="External"/><Relationship Id="rId2" Type="http://schemas.openxmlformats.org/officeDocument/2006/relationships/hyperlink" Target="https://mentor.ieee.org/802.11/dcn/23/11-23-0880-07-0arc-revised-annex-g-containing-example-frame-exchange-sequences.docx" TargetMode="External"/><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3" Type="http://schemas.openxmlformats.org/officeDocument/2006/relationships/hyperlink" Target="https://mentor.ieee.org/802.11/dcn/24/11-24-1617-00-0arc-overview-of-wba-l4s-implementation-guidelines.pptx" TargetMode="External"/><Relationship Id="rId2" Type="http://schemas.openxmlformats.org/officeDocument/2006/relationships/hyperlink" Target="https://mentor.ieee.org/802.11/dcn/24/11-24-1569-00-0000-liaison-from-wba-guidelines-for-l4s.docx" TargetMode="External"/><Relationship Id="rId1" Type="http://schemas.openxmlformats.org/officeDocument/2006/relationships/slideLayout" Target="../slideLayouts/slideLayout2.xml"/><Relationship Id="rId6" Type="http://schemas.openxmlformats.org/officeDocument/2006/relationships/hyperlink" Target="https://mentor.ieee.org/802.11/dcn/24/11-24-1931-00-0arc-subgroup-chairs-recommendation-on-l4s-activity.pptx" TargetMode="External"/><Relationship Id="rId5" Type="http://schemas.openxmlformats.org/officeDocument/2006/relationships/hyperlink" Target="https://mentor.ieee.org/802.11/dcn/24/11-24-1933-01-0arc-proposed-response-to-wba-on-implementation-guidelines-for-l4s.docx" TargetMode="External"/><Relationship Id="rId4" Type="http://schemas.openxmlformats.org/officeDocument/2006/relationships/hyperlink" Target="https://mentor.ieee.org/802.11/dcn/23/11-23-0838-01-0000-wba-liaison-re-qos.docx" TargetMode="Externa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3" Type="http://schemas.openxmlformats.org/officeDocument/2006/relationships/hyperlink" Target="https://cvent.me/q5le5L" TargetMode="External"/><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3" Type="http://schemas.openxmlformats.org/officeDocument/2006/relationships/hyperlink" Target="https://standards.ieee.org/about/policies/bylaws/sect6-7.html" TargetMode="External"/><Relationship Id="rId2" Type="http://schemas.openxmlformats.org/officeDocument/2006/relationships/notesSlide" Target="../notesSlides/notesSlide6.xml"/><Relationship Id="rId1" Type="http://schemas.openxmlformats.org/officeDocument/2006/relationships/slideLayout" Target="../slideLayouts/slideLayout2.xml"/><Relationship Id="rId5" Type="http://schemas.openxmlformats.org/officeDocument/2006/relationships/hyperlink" Target="http://standards.ieee.org/about/sasb/patcom/materials.html" TargetMode="External"/><Relationship Id="rId4" Type="http://schemas.openxmlformats.org/officeDocument/2006/relationships/hyperlink" Target="https://standards.ieee.org/about/policies/opman/sect6.html"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3" name="Rectangle 1"/>
          <p:cNvSpPr>
            <a:spLocks noGrp="1" noChangeArrowheads="1"/>
          </p:cNvSpPr>
          <p:nvPr>
            <p:ph type="ctrTitle"/>
          </p:nvPr>
        </p:nvSpPr>
        <p:spPr>
          <a:xfrm>
            <a:off x="914400" y="927100"/>
            <a:ext cx="10363200" cy="536575"/>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ARC-SC-agenda-March-2025</a:t>
            </a:r>
            <a:endParaRPr lang="en-GB" dirty="0"/>
          </a:p>
        </p:txBody>
      </p:sp>
      <p:sp>
        <p:nvSpPr>
          <p:cNvPr id="3074" name="Rectangle 2"/>
          <p:cNvSpPr>
            <a:spLocks noGrp="1" noChangeArrowheads="1"/>
          </p:cNvSpPr>
          <p:nvPr>
            <p:ph type="subTitle" idx="1"/>
          </p:nvPr>
        </p:nvSpPr>
        <p:spPr>
          <a:xfrm>
            <a:off x="1828800" y="1463675"/>
            <a:ext cx="8534400" cy="476250"/>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2025-03-12</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graphicFrame>
        <p:nvGraphicFramePr>
          <p:cNvPr id="3075" name="Object 3"/>
          <p:cNvGraphicFramePr>
            <a:graphicFrameLocks noChangeAspect="1"/>
          </p:cNvGraphicFramePr>
          <p:nvPr>
            <p:extLst>
              <p:ext uri="{D42A27DB-BD31-4B8C-83A1-F6EECF244321}">
                <p14:modId xmlns:p14="http://schemas.microsoft.com/office/powerpoint/2010/main" val="2911483410"/>
              </p:ext>
            </p:extLst>
          </p:nvPr>
        </p:nvGraphicFramePr>
        <p:xfrm>
          <a:off x="985838" y="2416175"/>
          <a:ext cx="10290175" cy="2481263"/>
        </p:xfrm>
        <a:graphic>
          <a:graphicData uri="http://schemas.openxmlformats.org/presentationml/2006/ole">
            <mc:AlternateContent xmlns:mc="http://schemas.openxmlformats.org/markup-compatibility/2006">
              <mc:Choice xmlns:v="urn:schemas-microsoft-com:vml" Requires="v">
                <p:oleObj name="Document" r:id="rId3" imgW="10457640" imgH="2537948" progId="Word.Document.8">
                  <p:embed/>
                </p:oleObj>
              </mc:Choice>
              <mc:Fallback>
                <p:oleObj name="Document" r:id="rId3" imgW="10457640" imgH="2537948" progId="Word.Document.8">
                  <p:embed/>
                  <p:pic>
                    <p:nvPicPr>
                      <p:cNvPr id="0" name="Picture 3"/>
                      <p:cNvPicPr>
                        <a:picLocks noChangeAspect="1" noChangeArrowheads="1"/>
                      </p:cNvPicPr>
                      <p:nvPr/>
                    </p:nvPicPr>
                    <p:blipFill>
                      <a:blip r:embed="rId4"/>
                      <a:srcRect/>
                      <a:stretch>
                        <a:fillRect/>
                      </a:stretch>
                    </p:blipFill>
                    <p:spPr bwMode="auto">
                      <a:xfrm>
                        <a:off x="985838" y="2416175"/>
                        <a:ext cx="10290175" cy="2481263"/>
                      </a:xfrm>
                      <a:prstGeom prst="rect">
                        <a:avLst/>
                      </a:prstGeom>
                      <a:noFill/>
                    </p:spPr>
                  </p:pic>
                </p:oleObj>
              </mc:Fallback>
            </mc:AlternateContent>
          </a:graphicData>
        </a:graphic>
      </p:graphicFrame>
      <p:sp>
        <p:nvSpPr>
          <p:cNvPr id="3076" name="Rectangle 4"/>
          <p:cNvSpPr>
            <a:spLocks noChangeArrowheads="1"/>
          </p:cNvSpPr>
          <p:nvPr/>
        </p:nvSpPr>
        <p:spPr bwMode="auto">
          <a:xfrm>
            <a:off x="993775" y="1972991"/>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p:txBody>
          <a:bodyPr>
            <a:normAutofit lnSpcReduction="10000"/>
          </a:bodyPr>
          <a:lstStyle/>
          <a:p>
            <a:pPr>
              <a:buFont typeface="Arial" panose="020B0604020202020204" pitchFamily="34" charset="0"/>
              <a:buChar char="•"/>
            </a:pPr>
            <a:r>
              <a:rPr lang="en-US" altLang="en-US" sz="2133" dirty="0"/>
              <a:t>By participating in this activity, you agree to comply with the IEEE Code of Ethics, all applicable laws, and all IEEE policies and procedures including, but not limited to, the IEEE SA Copyright Policy. </a:t>
            </a:r>
          </a:p>
          <a:p>
            <a:pPr marL="457200" indent="-457200">
              <a:spcBef>
                <a:spcPts val="0"/>
              </a:spcBef>
              <a:spcAft>
                <a:spcPts val="0"/>
              </a:spcAft>
              <a:buClr>
                <a:srgbClr val="CC3300"/>
              </a:buClr>
              <a:buSzPct val="50000"/>
              <a:buFont typeface="Arial" panose="020B0604020202020204" pitchFamily="34" charset="0"/>
              <a:buChar char="•"/>
            </a:pPr>
            <a:endParaRPr lang="en-US" altLang="en-US" sz="2933" dirty="0">
              <a:latin typeface="Calibri" pitchFamily="34" charset="0"/>
              <a:cs typeface="Calibri" pitchFamily="34" charset="0"/>
            </a:endParaRPr>
          </a:p>
          <a:p>
            <a:pPr marL="857250" lvl="1" indent="-342900">
              <a:buSzPct val="150000"/>
              <a:buFont typeface="Arial" panose="020B0604020202020204" pitchFamily="34" charset="0"/>
              <a:buChar char="•"/>
            </a:pPr>
            <a:r>
              <a:rPr lang="en-US" altLang="en-US" sz="2067" dirty="0"/>
              <a:t>Previously Published material (copyright assertion indicated) shall not be presented/submitted to the Working Group nor incorporated into a Working Group draft unless permission is granted. </a:t>
            </a:r>
          </a:p>
          <a:p>
            <a:pPr marL="857250" lvl="1" indent="-342900">
              <a:buSzPct val="150000"/>
              <a:buFont typeface="Arial" panose="020B0604020202020204" pitchFamily="34" charset="0"/>
              <a:buChar char="•"/>
            </a:pPr>
            <a:r>
              <a:rPr lang="en-US" altLang="en-US" sz="2067" dirty="0"/>
              <a:t>Prior to presentation or submission, you shall notify the Working Group Chair of previously Published material and should assist the Chair in obtaining copyright permission acceptable to IEEE SA.</a:t>
            </a:r>
          </a:p>
          <a:p>
            <a:pPr marL="857250" lvl="1" indent="-342900">
              <a:buSzPct val="150000"/>
              <a:buFont typeface="Arial" panose="020B0604020202020204" pitchFamily="34" charset="0"/>
              <a:buChar char="•"/>
            </a:pPr>
            <a:r>
              <a:rPr lang="en-US" altLang="en-US" sz="2067" dirty="0"/>
              <a:t>For material that is not previously Published, IEEE is automatically granted a license to use any material that is presented or submitted.</a:t>
            </a:r>
          </a:p>
          <a:p>
            <a:pPr marL="1257300" lvl="2" indent="-342900">
              <a:buSzPct val="150000"/>
              <a:buFont typeface="Arial" panose="020B0604020202020204" pitchFamily="34" charset="0"/>
              <a:buChar char="•"/>
            </a:pPr>
            <a:endParaRPr lang="en-US" altLang="en-US" sz="1867" dirty="0"/>
          </a:p>
        </p:txBody>
      </p:sp>
      <p:sp>
        <p:nvSpPr>
          <p:cNvPr id="7" name="Slide Number Placeholder 3">
            <a:extLst>
              <a:ext uri="{FF2B5EF4-FFF2-40B4-BE49-F238E27FC236}">
                <a16:creationId xmlns:a16="http://schemas.microsoft.com/office/drawing/2014/main" id="{55A6AF36-539C-49F8-A5C5-50E3C41EB9FD}"/>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10</a:t>
            </a:fld>
            <a:endParaRPr lang="en-GB" dirty="0"/>
          </a:p>
        </p:txBody>
      </p:sp>
    </p:spTree>
    <p:extLst>
      <p:ext uri="{BB962C8B-B14F-4D97-AF65-F5344CB8AC3E}">
        <p14:creationId xmlns:p14="http://schemas.microsoft.com/office/powerpoint/2010/main" val="3464650041"/>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8F35D6E-8E8E-F34A-B092-B630F318A70F}"/>
              </a:ext>
            </a:extLst>
          </p:cNvPr>
          <p:cNvSpPr>
            <a:spLocks noGrp="1"/>
          </p:cNvSpPr>
          <p:nvPr>
            <p:ph type="title"/>
          </p:nvPr>
        </p:nvSpPr>
        <p:spPr/>
        <p:txBody>
          <a:bodyPr>
            <a:normAutofit/>
          </a:bodyPr>
          <a:lstStyle/>
          <a:p>
            <a:r>
              <a:rPr lang="en-US" altLang="en-US" dirty="0"/>
              <a:t>IEEE SA Copyright Policy</a:t>
            </a:r>
            <a:endParaRPr lang="en-US" dirty="0"/>
          </a:p>
        </p:txBody>
      </p:sp>
      <p:sp>
        <p:nvSpPr>
          <p:cNvPr id="3" name="Content Placeholder 2">
            <a:extLst>
              <a:ext uri="{FF2B5EF4-FFF2-40B4-BE49-F238E27FC236}">
                <a16:creationId xmlns:a16="http://schemas.microsoft.com/office/drawing/2014/main" id="{478FB917-1F5A-1546-A0E1-08C0CB91A062}"/>
              </a:ext>
            </a:extLst>
          </p:cNvPr>
          <p:cNvSpPr>
            <a:spLocks noGrp="1"/>
          </p:cNvSpPr>
          <p:nvPr>
            <p:ph idx="1"/>
          </p:nvPr>
        </p:nvSpPr>
        <p:spPr>
          <a:xfrm>
            <a:off x="914401" y="1752600"/>
            <a:ext cx="10361084" cy="4724400"/>
          </a:xfrm>
        </p:spPr>
        <p:txBody>
          <a:bodyPr>
            <a:noAutofit/>
          </a:bodyPr>
          <a:lstStyle/>
          <a:p>
            <a:pPr marL="1200150" lvl="2" indent="-285750">
              <a:buSzPct val="150000"/>
              <a:buFont typeface="Arial" panose="020B0604020202020204" pitchFamily="34" charset="0"/>
              <a:buChar char="•"/>
            </a:pPr>
            <a:r>
              <a:rPr lang="en-US" dirty="0"/>
              <a:t>The IEEE SA Copyright Policy is described in the IEEE SA Standards Board Bylaws and IEEE SA Standards Board Operations Manual</a:t>
            </a:r>
          </a:p>
          <a:p>
            <a:pPr marL="1657350" lvl="3" indent="-285750">
              <a:buSzPct val="150000"/>
              <a:buFont typeface="Arial" panose="020B0604020202020204" pitchFamily="34" charset="0"/>
              <a:buChar char="•"/>
            </a:pPr>
            <a:r>
              <a:rPr lang="en-US" sz="1800" dirty="0"/>
              <a:t>IEEE SA Copyright Policy, see </a:t>
            </a:r>
            <a:br>
              <a:rPr lang="en-US" sz="1800" dirty="0"/>
            </a:br>
            <a:r>
              <a:rPr lang="en-US" sz="1800" dirty="0"/>
              <a:t>	Clause 7 of the IEEE SA Standards Board Bylaws</a:t>
            </a:r>
            <a:br>
              <a:rPr lang="en-US" sz="1800" dirty="0"/>
            </a:br>
            <a:r>
              <a:rPr lang="en-US" sz="1800" dirty="0"/>
              <a:t> 	</a:t>
            </a:r>
            <a:r>
              <a:rPr lang="en-US" dirty="0">
                <a:hlinkClick r:id="rId2"/>
              </a:rPr>
              <a:t>https://standards.ieee.org/about/policies/bylaws/sect6-7.html#7</a:t>
            </a:r>
            <a:br>
              <a:rPr lang="en-US" dirty="0"/>
            </a:br>
            <a:r>
              <a:rPr lang="en-US" sz="1800" dirty="0"/>
              <a:t>	Clause 6.1 of the IEEE SA Standards Board Operations Manual</a:t>
            </a:r>
            <a:br>
              <a:rPr lang="en-US" sz="1800" dirty="0"/>
            </a:br>
            <a:r>
              <a:rPr lang="en-US" sz="1800" dirty="0"/>
              <a:t>	</a:t>
            </a: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r>
              <a:rPr lang="en-US" dirty="0"/>
              <a:t>IEEE SA Copyright Permission</a:t>
            </a:r>
          </a:p>
          <a:p>
            <a:pPr marL="1657350" lvl="3" indent="-285750">
              <a:buSzPct val="150000"/>
              <a:buFont typeface="Arial" panose="020B0604020202020204" pitchFamily="34" charset="0"/>
              <a:buChar char="•"/>
            </a:pPr>
            <a:r>
              <a:rPr lang="en-US" dirty="0">
                <a:hlinkClick r:id="rId4"/>
              </a:rPr>
              <a:t>https://standards.ieee.org/content/dam/ieee-standards/standards/web/documents/other/permissionltrs.zip</a:t>
            </a:r>
            <a:endParaRPr lang="en-US" dirty="0"/>
          </a:p>
          <a:p>
            <a:pPr marL="1200150" lvl="2" indent="-285750">
              <a:buSzPct val="150000"/>
              <a:buFont typeface="Arial" panose="020B0604020202020204" pitchFamily="34" charset="0"/>
              <a:buChar char="•"/>
            </a:pPr>
            <a:r>
              <a:rPr lang="en-US" dirty="0"/>
              <a:t>IEEE SA Copyright FAQs</a:t>
            </a:r>
          </a:p>
          <a:p>
            <a:pPr marL="1657350" lvl="3" indent="-285750">
              <a:buSzPct val="150000"/>
              <a:buFont typeface="Arial" panose="020B0604020202020204" pitchFamily="34" charset="0"/>
              <a:buChar char="•"/>
            </a:pPr>
            <a:r>
              <a:rPr lang="en-US" dirty="0">
                <a:hlinkClick r:id="rId5"/>
              </a:rPr>
              <a:t>http://standards.ieee.org/faqs/copyrights.html/</a:t>
            </a:r>
            <a:endParaRPr lang="en-US" dirty="0"/>
          </a:p>
          <a:p>
            <a:pPr marL="1200150" lvl="2" indent="-285750">
              <a:buSzPct val="150000"/>
              <a:buFont typeface="Arial" panose="020B0604020202020204" pitchFamily="34" charset="0"/>
              <a:buChar char="•"/>
            </a:pPr>
            <a:r>
              <a:rPr lang="en-US" dirty="0"/>
              <a:t>IEEE SA Best Practices for IEEE Standards Development </a:t>
            </a:r>
          </a:p>
          <a:p>
            <a:pPr marL="1657350" lvl="3" indent="-285750">
              <a:buSzPct val="150000"/>
              <a:buFont typeface="Arial" panose="020B0604020202020204" pitchFamily="34" charset="0"/>
              <a:buChar char="•"/>
            </a:pPr>
            <a:r>
              <a:rPr lang="en-US" dirty="0">
                <a:hlinkClick r:id="rId6"/>
              </a:rPr>
              <a:t>http://standards.ieee.org/develop/policies/best_practices_for_ieee_standards_development_051215.pdf</a:t>
            </a:r>
            <a:endParaRPr lang="en-US" dirty="0"/>
          </a:p>
          <a:p>
            <a:pPr marL="1200150" lvl="2" indent="-285750">
              <a:buSzPct val="150000"/>
              <a:buFont typeface="Arial" panose="020B0604020202020204" pitchFamily="34" charset="0"/>
              <a:buChar char="•"/>
            </a:pPr>
            <a:r>
              <a:rPr lang="en-US" dirty="0"/>
              <a:t>Distribution of Draft Standards (see 6.1.3 of the SASB Operations Manual)</a:t>
            </a:r>
          </a:p>
          <a:p>
            <a:pPr marL="1657350" lvl="3" indent="-285750">
              <a:buSzPct val="150000"/>
              <a:buFont typeface="Arial" panose="020B0604020202020204" pitchFamily="34" charset="0"/>
              <a:buChar char="•"/>
            </a:pPr>
            <a:r>
              <a:rPr lang="en-US" dirty="0">
                <a:hlinkClick r:id="rId3"/>
              </a:rPr>
              <a:t>https://standards.ieee.org/about/policies/opman/sect6.html</a:t>
            </a:r>
            <a:endParaRPr lang="en-US" dirty="0"/>
          </a:p>
          <a:p>
            <a:pPr marL="1200150" lvl="2" indent="-285750">
              <a:buSzPct val="150000"/>
              <a:buFont typeface="Arial" panose="020B0604020202020204" pitchFamily="34" charset="0"/>
              <a:buChar char="•"/>
            </a:pPr>
            <a:endParaRPr lang="en-US" altLang="en-US" sz="1600" dirty="0"/>
          </a:p>
        </p:txBody>
      </p:sp>
      <p:sp>
        <p:nvSpPr>
          <p:cNvPr id="7" name="TextBox 6">
            <a:extLst>
              <a:ext uri="{FF2B5EF4-FFF2-40B4-BE49-F238E27FC236}">
                <a16:creationId xmlns:a16="http://schemas.microsoft.com/office/drawing/2014/main" id="{3EA79191-D014-4D0A-BC8C-7C9A7B36A6EB}"/>
              </a:ext>
            </a:extLst>
          </p:cNvPr>
          <p:cNvSpPr txBox="1"/>
          <p:nvPr/>
        </p:nvSpPr>
        <p:spPr>
          <a:xfrm>
            <a:off x="9525000" y="640242"/>
            <a:ext cx="2590800" cy="1015663"/>
          </a:xfrm>
          <a:prstGeom prst="rect">
            <a:avLst/>
          </a:prstGeom>
          <a:noFill/>
        </p:spPr>
        <p:txBody>
          <a:bodyPr wrap="square" rtlCol="0">
            <a:spAutoFit/>
          </a:bodyPr>
          <a:lstStyle/>
          <a:p>
            <a:r>
              <a:rPr lang="en-US" sz="2000" dirty="0">
                <a:solidFill>
                  <a:srgbClr val="FF0000"/>
                </a:solidFill>
              </a:rPr>
              <a:t>Secretary to record that copyright policy slides were presented</a:t>
            </a:r>
          </a:p>
        </p:txBody>
      </p:sp>
      <p:sp>
        <p:nvSpPr>
          <p:cNvPr id="8" name="Slide Number Placeholder 3">
            <a:extLst>
              <a:ext uri="{FF2B5EF4-FFF2-40B4-BE49-F238E27FC236}">
                <a16:creationId xmlns:a16="http://schemas.microsoft.com/office/drawing/2014/main" id="{01378ADC-FC6C-429A-A8D0-659AC50CE410}"/>
              </a:ext>
            </a:extLst>
          </p:cNvPr>
          <p:cNvSpPr>
            <a:spLocks noGrp="1"/>
          </p:cNvSpPr>
          <p:nvPr>
            <p:ph type="sldNum" idx="12"/>
          </p:nvPr>
        </p:nvSpPr>
        <p:spPr>
          <a:xfrm>
            <a:off x="5793318" y="6475414"/>
            <a:ext cx="704849" cy="363537"/>
          </a:xfrm>
        </p:spPr>
        <p:txBody>
          <a:bodyPr/>
          <a:lstStyle/>
          <a:p>
            <a:r>
              <a:rPr lang="en-GB" dirty="0"/>
              <a:t>Slide </a:t>
            </a:r>
            <a:fld id="{440F5867-744E-4AA6-B0ED-4C44D2DFBB7B}" type="slidenum">
              <a:rPr lang="en-GB" smtClean="0"/>
              <a:pPr/>
              <a:t>11</a:t>
            </a:fld>
            <a:endParaRPr lang="en-GB" dirty="0"/>
          </a:p>
        </p:txBody>
      </p:sp>
    </p:spTree>
    <p:extLst>
      <p:ext uri="{BB962C8B-B14F-4D97-AF65-F5344CB8AC3E}">
        <p14:creationId xmlns:p14="http://schemas.microsoft.com/office/powerpoint/2010/main" val="1311718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altLang="en-US" dirty="0"/>
          </a:p>
        </p:txBody>
      </p:sp>
      <p:sp>
        <p:nvSpPr>
          <p:cNvPr id="10243" name="Rectangle 1027"/>
          <p:cNvSpPr>
            <a:spLocks noGrp="1" noChangeArrowheads="1"/>
          </p:cNvSpPr>
          <p:nvPr>
            <p:ph idx="1"/>
          </p:nvPr>
        </p:nvSpPr>
        <p:spPr>
          <a:xfrm>
            <a:off x="914401" y="1751015"/>
            <a:ext cx="10361084" cy="4343400"/>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may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 immediately.</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10244" name="Text Box 1028"/>
          <p:cNvSpPr txBox="1">
            <a:spLocks noChangeArrowheads="1"/>
          </p:cNvSpPr>
          <p:nvPr/>
        </p:nvSpPr>
        <p:spPr bwMode="auto">
          <a:xfrm>
            <a:off x="1600200" y="6107112"/>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p>
        </p:txBody>
      </p:sp>
    </p:spTree>
    <p:extLst>
      <p:ext uri="{BB962C8B-B14F-4D97-AF65-F5344CB8AC3E}">
        <p14:creationId xmlns:p14="http://schemas.microsoft.com/office/powerpoint/2010/main" val="1295285405"/>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 behavior in IEEE-SA activities is guided</a:t>
            </a:r>
            <a:br>
              <a:rPr lang="en-US" dirty="0"/>
            </a:br>
            <a:r>
              <a:rPr lang="en-US" dirty="0"/>
              <a:t>by the IEEE Codes of Ethics &amp; Conduct</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All participants in IEEE-SA activities are expected to adhere to the core principles underlying the:</a:t>
            </a:r>
          </a:p>
          <a:p>
            <a:pPr lvl="1">
              <a:buFont typeface="Arial" panose="020B0604020202020204" pitchFamily="34" charset="0"/>
              <a:buChar char="•"/>
            </a:pPr>
            <a:r>
              <a:rPr lang="en-US" sz="1800" dirty="0">
                <a:hlinkClick r:id="rId2"/>
              </a:rPr>
              <a:t>IEEE Code of Ethics</a:t>
            </a:r>
            <a:endParaRPr lang="en-US" sz="1800" dirty="0"/>
          </a:p>
          <a:p>
            <a:pPr lvl="1">
              <a:buFont typeface="Arial" panose="020B0604020202020204" pitchFamily="34" charset="0"/>
              <a:buChar char="•"/>
            </a:pPr>
            <a:r>
              <a:rPr lang="en-US" sz="1800" dirty="0">
                <a:hlinkClick r:id="rId3"/>
              </a:rPr>
              <a:t>IEEE Code of Conduct</a:t>
            </a:r>
            <a:endParaRPr lang="en-US" sz="1800" dirty="0"/>
          </a:p>
          <a:p>
            <a:pPr>
              <a:buFont typeface="Arial" panose="020B0604020202020204" pitchFamily="34" charset="0"/>
              <a:buChar char="•"/>
            </a:pPr>
            <a:r>
              <a:rPr lang="en-US" dirty="0"/>
              <a:t>The core principles of the IEEE Codes of Ethics &amp; Conduct are to:</a:t>
            </a:r>
          </a:p>
          <a:p>
            <a:pPr lvl="1">
              <a:buFont typeface="Arial" panose="020B0604020202020204" pitchFamily="34" charset="0"/>
              <a:buChar char="•"/>
            </a:pPr>
            <a:r>
              <a:rPr lang="en-US" sz="1800" i="1" dirty="0"/>
              <a:t>Uphold the highest standards of integrity, responsible behavior, and ethical and professional conduct</a:t>
            </a:r>
          </a:p>
          <a:p>
            <a:pPr lvl="1">
              <a:buFont typeface="Arial" panose="020B0604020202020204" pitchFamily="34" charset="0"/>
              <a:buChar char="•"/>
            </a:pPr>
            <a:r>
              <a:rPr lang="en-US" sz="1800" i="1" dirty="0"/>
              <a:t>Treat people fairly and with respect, to not engage in harassment, discrimination, or retaliation, and to protect people's privacy.</a:t>
            </a:r>
          </a:p>
          <a:p>
            <a:pPr lvl="1">
              <a:buFont typeface="Arial" panose="020B0604020202020204" pitchFamily="34" charset="0"/>
              <a:buChar char="•"/>
            </a:pPr>
            <a:r>
              <a:rPr lang="en-US" sz="1800" i="1" dirty="0"/>
              <a:t>Avoid injuring others, their property, reputation, or employment by false or malicious action</a:t>
            </a:r>
          </a:p>
          <a:p>
            <a:pPr>
              <a:buFont typeface="Arial" panose="020B0604020202020204" pitchFamily="34" charset="0"/>
              <a:buChar char="•"/>
            </a:pPr>
            <a:r>
              <a:rPr lang="en-US" dirty="0"/>
              <a:t>The most recent versions of these Codes are available at</a:t>
            </a:r>
          </a:p>
          <a:p>
            <a:pPr lvl="1">
              <a:buFont typeface="Arial" panose="020B0604020202020204" pitchFamily="34" charset="0"/>
              <a:buChar char="•"/>
            </a:pPr>
            <a:r>
              <a:rPr lang="en-US" sz="1800" dirty="0">
                <a:hlinkClick r:id="rId4"/>
              </a:rPr>
              <a:t>http://www.ieee.org/about/corporate/governance</a:t>
            </a:r>
            <a:endParaRPr lang="en-US" sz="1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Tree>
    <p:extLst>
      <p:ext uri="{BB962C8B-B14F-4D97-AF65-F5344CB8AC3E}">
        <p14:creationId xmlns:p14="http://schemas.microsoft.com/office/powerpoint/2010/main" val="193308393"/>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Participants in the IEEE-SA “individual process” shall</a:t>
            </a:r>
            <a:br>
              <a:rPr lang="en-US" dirty="0"/>
            </a:br>
            <a:r>
              <a:rPr lang="en-US" dirty="0"/>
              <a:t>act independently of others, including employers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t>The </a:t>
            </a:r>
            <a:r>
              <a:rPr lang="en-US" sz="2000" dirty="0">
                <a:hlinkClick r:id="rId2"/>
              </a:rPr>
              <a:t>IEEE-SA Standards Board Bylaws </a:t>
            </a:r>
            <a:r>
              <a:rPr lang="en-US" sz="2000" dirty="0"/>
              <a:t>require that “participants in the IEEE standards development individual process shall act based on their qualifications and experience”</a:t>
            </a:r>
          </a:p>
          <a:p>
            <a:pPr>
              <a:buFont typeface="Arial" panose="020B0604020202020204" pitchFamily="34" charset="0"/>
              <a:buChar char="•"/>
            </a:pPr>
            <a:r>
              <a:rPr lang="en-US" sz="2000" dirty="0"/>
              <a:t>This means participants:</a:t>
            </a:r>
          </a:p>
          <a:p>
            <a:pPr lvl="1">
              <a:buFont typeface="Arial" panose="020B0604020202020204" pitchFamily="34" charset="0"/>
              <a:buChar char="•"/>
            </a:pPr>
            <a:r>
              <a:rPr lang="en-US" sz="1800" b="1" dirty="0">
                <a:solidFill>
                  <a:srgbClr val="00B050"/>
                </a:solidFill>
              </a:rPr>
              <a:t>Shall act &amp; vote </a:t>
            </a:r>
            <a:r>
              <a:rPr lang="en-US" sz="1800" dirty="0"/>
              <a:t>based on their personal &amp; independent opinions derived from their expertise, knowledge, and qualifications</a:t>
            </a:r>
          </a:p>
          <a:p>
            <a:pPr lvl="1">
              <a:buFont typeface="Arial" panose="020B0604020202020204" pitchFamily="34" charset="0"/>
              <a:buChar char="•"/>
            </a:pPr>
            <a:r>
              <a:rPr lang="en-US" sz="1800" b="1" dirty="0">
                <a:solidFill>
                  <a:srgbClr val="FF0000"/>
                </a:solidFill>
              </a:rPr>
              <a:t>Shall not act or vote </a:t>
            </a:r>
            <a:r>
              <a:rPr lang="en-US" sz="1800" dirty="0"/>
              <a:t>based on any obligation to or any direction from any other person or organization, including an employer or client, regardless of any external commitments, agreements, contracts, or orders</a:t>
            </a:r>
          </a:p>
          <a:p>
            <a:pPr lvl="1">
              <a:buFont typeface="Arial" panose="020B0604020202020204" pitchFamily="34" charset="0"/>
              <a:buChar char="•"/>
            </a:pPr>
            <a:r>
              <a:rPr lang="en-US" sz="1800" b="1" dirty="0">
                <a:solidFill>
                  <a:srgbClr val="FF0000"/>
                </a:solidFill>
              </a:rPr>
              <a:t>Shall not direct </a:t>
            </a:r>
            <a:r>
              <a:rPr lang="en-US" sz="1800" dirty="0"/>
              <a:t>the actions or votes of other participants or retaliate against other participants for fulfilling their responsibility to act &amp; vote based on their personal &amp; independently developed opinions</a:t>
            </a:r>
          </a:p>
          <a:p>
            <a:pPr>
              <a:buFont typeface="Arial" panose="020B0604020202020204" pitchFamily="34" charset="0"/>
              <a:buChar char="•"/>
            </a:pPr>
            <a:r>
              <a:rPr lang="en-US" sz="2000" dirty="0"/>
              <a:t>By participating in standards activities using the “</a:t>
            </a:r>
            <a:r>
              <a:rPr lang="en-US" sz="2000" i="1" dirty="0"/>
              <a:t>individual process</a:t>
            </a:r>
            <a:r>
              <a:rPr lang="en-US" sz="2000" dirty="0"/>
              <a:t>”, you are deemed to accept these requirements; if you are unable to satisfy these requirements then you shall immediately cease any participation</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spTree>
    <p:extLst>
      <p:ext uri="{BB962C8B-B14F-4D97-AF65-F5344CB8AC3E}">
        <p14:creationId xmlns:p14="http://schemas.microsoft.com/office/powerpoint/2010/main" val="1343705863"/>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IEEE-SA standards activities shall allow the fair &amp;</a:t>
            </a:r>
            <a:br>
              <a:rPr lang="en-US" dirty="0"/>
            </a:br>
            <a:r>
              <a:rPr lang="en-US" dirty="0"/>
              <a:t>equitable consideration of all viewpoints</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The </a:t>
            </a:r>
            <a:r>
              <a:rPr lang="en-US" dirty="0">
                <a:hlinkClick r:id="rId2"/>
              </a:rPr>
              <a:t>IEEE-SA Standards Board Bylaws </a:t>
            </a:r>
            <a:r>
              <a:rPr lang="en-US" dirty="0"/>
              <a:t>(clause 5.2.1.3) specifies that “</a:t>
            </a:r>
            <a:r>
              <a:rPr lang="en-US" i="1" dirty="0"/>
              <a:t>the standards development process shall not be dominated by any single interest category, individual, or organization</a:t>
            </a:r>
            <a:r>
              <a:rPr lang="en-US" dirty="0"/>
              <a:t>”</a:t>
            </a:r>
          </a:p>
          <a:p>
            <a:pPr lvl="1">
              <a:buFont typeface="Arial" panose="020B0604020202020204" pitchFamily="34" charset="0"/>
              <a:buChar char="•"/>
            </a:pPr>
            <a:r>
              <a:rPr lang="en-US" sz="1800" dirty="0"/>
              <a:t>This means no participant may exercise “</a:t>
            </a:r>
            <a:r>
              <a:rPr lang="en-US" sz="1800" i="1" dirty="0"/>
              <a:t>authority, leadership, or influence by reason of superior leverage, strength, or representation to the exclusion of fair and equitable consideration of other viewpoints</a:t>
            </a:r>
            <a:r>
              <a:rPr lang="en-US" sz="1800" dirty="0"/>
              <a:t>” or “</a:t>
            </a:r>
            <a:r>
              <a:rPr lang="en-US" sz="1800" i="1" dirty="0"/>
              <a:t>to hinder the progress of the standards development activity</a:t>
            </a:r>
            <a:r>
              <a:rPr lang="en-US" sz="1800" dirty="0"/>
              <a:t>”</a:t>
            </a:r>
          </a:p>
          <a:p>
            <a:pPr>
              <a:buFont typeface="Arial" panose="020B0604020202020204" pitchFamily="34" charset="0"/>
              <a:buChar char="•"/>
            </a:pPr>
            <a:r>
              <a:rPr lang="en-US" dirty="0"/>
              <a:t>This rule applies equally to those participating in a standards development project and to that project’s leadership group</a:t>
            </a:r>
          </a:p>
          <a:p>
            <a:pPr>
              <a:buFont typeface="Arial" panose="020B0604020202020204" pitchFamily="34" charset="0"/>
              <a:buChar char="•"/>
            </a:pPr>
            <a:r>
              <a:rPr lang="en-US" dirty="0"/>
              <a:t>Any person who reasonably suspects that dominance is occurring in a standards development project is encouraged to bring the issue to the attention of the Standards Committee or the project’s IEEE-SA Program Manager</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15</a:t>
            </a:fld>
            <a:endParaRPr lang="en-GB" dirty="0"/>
          </a:p>
        </p:txBody>
      </p:sp>
    </p:spTree>
    <p:extLst>
      <p:ext uri="{BB962C8B-B14F-4D97-AF65-F5344CB8AC3E}">
        <p14:creationId xmlns:p14="http://schemas.microsoft.com/office/powerpoint/2010/main" val="96954274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762002"/>
            <a:ext cx="10361084" cy="779462"/>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Agenda – </a:t>
            </a:r>
            <a:br>
              <a:rPr lang="en-US" altLang="en-US" dirty="0"/>
            </a:br>
            <a:r>
              <a:rPr lang="en-US" altLang="en-US" sz="2800" b="0" i="1" dirty="0"/>
              <a:t>11 Mar (Tues) 13:30, 12 Mar (Wed) 8:00, 13 Mar (Thurs) 13:30</a:t>
            </a:r>
            <a:endParaRPr lang="en-GB" sz="2800" b="0" i="1" dirty="0"/>
          </a:p>
        </p:txBody>
      </p:sp>
      <p:sp>
        <p:nvSpPr>
          <p:cNvPr id="4098" name="Rectangle 2"/>
          <p:cNvSpPr>
            <a:spLocks noGrp="1" noChangeArrowheads="1"/>
          </p:cNvSpPr>
          <p:nvPr>
            <p:ph idx="1"/>
          </p:nvPr>
        </p:nvSpPr>
        <p:spPr>
          <a:xfrm>
            <a:off x="914401" y="1676400"/>
            <a:ext cx="10361084" cy="4799014"/>
          </a:xfrm>
          <a:ln/>
        </p:spPr>
        <p:txBody>
          <a:bodyPr/>
          <a:lstStyle/>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Three meeting slots this week</a:t>
            </a:r>
          </a:p>
          <a:p>
            <a:pPr marL="457200" indent="-457200">
              <a:lnSpc>
                <a:spcPct val="90000"/>
              </a:lnSpc>
              <a:spcBef>
                <a:spcPts val="300"/>
              </a:spcBef>
              <a:spcAft>
                <a:spcPts val="0"/>
              </a:spcAft>
              <a:buFont typeface="Arial" panose="020B0604020202020204" pitchFamily="34" charset="0"/>
              <a:buChar char="•"/>
              <a:defRPr/>
            </a:pPr>
            <a:r>
              <a:rPr lang="en-US" sz="2800" dirty="0"/>
              <a:t>Attendance, noises/recording, meeting protocol reminders</a:t>
            </a:r>
          </a:p>
          <a:p>
            <a:pPr marL="457200" indent="-457200">
              <a:lnSpc>
                <a:spcPct val="90000"/>
              </a:lnSpc>
              <a:spcBef>
                <a:spcPts val="300"/>
              </a:spcBef>
              <a:spcAft>
                <a:spcPts val="0"/>
              </a:spcAft>
              <a:buFont typeface="Arial" panose="020B0604020202020204" pitchFamily="34" charset="0"/>
              <a:buChar char="•"/>
              <a:defRPr/>
            </a:pPr>
            <a:r>
              <a:rPr lang="en-US" sz="2800" dirty="0"/>
              <a:t>Policies, duty to inform, participation rules</a:t>
            </a:r>
          </a:p>
          <a:p>
            <a:pPr marL="457200" indent="-457200">
              <a:lnSpc>
                <a:spcPct val="90000"/>
              </a:lnSpc>
              <a:spcBef>
                <a:spcPts val="300"/>
              </a:spcBef>
              <a:spcAft>
                <a:spcPts val="0"/>
              </a:spcAft>
              <a:buFont typeface="Arial" panose="020B0604020202020204" pitchFamily="34" charset="0"/>
              <a:buChar char="•"/>
              <a:defRPr/>
            </a:pPr>
            <a:r>
              <a:rPr lang="en-US" sz="2800" dirty="0">
                <a:solidFill>
                  <a:srgbClr val="000000"/>
                </a:solidFill>
              </a:rPr>
              <a:t>Approve meeting minutes (slide 18)</a:t>
            </a:r>
          </a:p>
          <a:p>
            <a:pPr marL="457200" indent="-457200">
              <a:lnSpc>
                <a:spcPct val="90000"/>
              </a:lnSpc>
              <a:spcBef>
                <a:spcPts val="300"/>
              </a:spcBef>
              <a:spcAft>
                <a:spcPts val="0"/>
              </a:spcAft>
              <a:buFont typeface="Arial" panose="020B0604020202020204" pitchFamily="34" charset="0"/>
              <a:buChar char="•"/>
              <a:defRPr/>
            </a:pPr>
            <a:r>
              <a:rPr lang="en-US" sz="2800" dirty="0"/>
              <a:t>Contribution/discussion topics:</a:t>
            </a:r>
          </a:p>
          <a:p>
            <a:pPr marL="800100" lvl="1" indent="-342900">
              <a:spcBef>
                <a:spcPts val="0"/>
              </a:spcBef>
              <a:spcAft>
                <a:spcPts val="0"/>
              </a:spcAft>
              <a:buFont typeface="Arial" panose="020B0604020202020204" pitchFamily="34" charset="0"/>
              <a:buChar char="•"/>
              <a:defRPr/>
            </a:pPr>
            <a:r>
              <a:rPr lang="en-US" sz="2400" dirty="0"/>
              <a:t>IEEE Std 802 internal alignment work (slide 19) – Tues PM1</a:t>
            </a:r>
          </a:p>
          <a:p>
            <a:pPr marL="800100" lvl="1" indent="-342900">
              <a:spcBef>
                <a:spcPts val="0"/>
              </a:spcBef>
              <a:spcAft>
                <a:spcPts val="0"/>
              </a:spcAft>
              <a:buFont typeface="Arial" panose="020B0604020202020204" pitchFamily="34" charset="0"/>
              <a:buChar char="•"/>
              <a:defRPr/>
            </a:pPr>
            <a:r>
              <a:rPr lang="en-US" sz="2400" dirty="0"/>
              <a:t>Annex G way forward (slide 20) – Wed AM1 and Thurs PM1</a:t>
            </a:r>
          </a:p>
          <a:p>
            <a:pPr marL="800100" lvl="1" indent="-342900">
              <a:spcBef>
                <a:spcPts val="0"/>
              </a:spcBef>
              <a:spcAft>
                <a:spcPts val="0"/>
              </a:spcAft>
              <a:buFont typeface="Arial" panose="020B0604020202020204" pitchFamily="34" charset="0"/>
              <a:buChar char="•"/>
              <a:defRPr/>
            </a:pPr>
            <a:r>
              <a:rPr lang="en-US" sz="2400" dirty="0"/>
              <a:t>WBA liaison on QoS, and L4S (slide 21) – on hold pending TGbn and REVmf</a:t>
            </a:r>
          </a:p>
          <a:p>
            <a:pPr marL="457200" indent="-457200">
              <a:lnSpc>
                <a:spcPct val="90000"/>
              </a:lnSpc>
              <a:spcBef>
                <a:spcPts val="300"/>
              </a:spcBef>
              <a:spcAft>
                <a:spcPts val="0"/>
              </a:spcAft>
              <a:buFont typeface="Arial" panose="020B0604020202020204" pitchFamily="34" charset="0"/>
              <a:buChar char="•"/>
              <a:defRPr/>
            </a:pPr>
            <a:r>
              <a:rPr lang="en-US" sz="2800" dirty="0"/>
              <a:t>Next steps </a:t>
            </a:r>
            <a:r>
              <a:rPr lang="en-US" sz="2800" b="0" dirty="0"/>
              <a:t>(slide 22)</a:t>
            </a:r>
          </a:p>
          <a:p>
            <a:pPr marL="457200" indent="-457200">
              <a:lnSpc>
                <a:spcPct val="90000"/>
              </a:lnSpc>
              <a:spcBef>
                <a:spcPts val="0"/>
              </a:spcBef>
              <a:spcAft>
                <a:spcPts val="0"/>
              </a:spcAft>
              <a:buFont typeface="Arial" panose="020B0604020202020204" pitchFamily="34" charset="0"/>
              <a:buChar char="•"/>
              <a:defRPr/>
            </a:pPr>
            <a:endParaRPr lang="en-US" sz="2800"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16</a:t>
            </a:fld>
            <a:endParaRPr lang="en-GB"/>
          </a:p>
        </p:txBody>
      </p:sp>
    </p:spTree>
    <p:extLst>
      <p:ext uri="{BB962C8B-B14F-4D97-AF65-F5344CB8AC3E}">
        <p14:creationId xmlns:p14="http://schemas.microsoft.com/office/powerpoint/2010/main" val="772535233"/>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ARC (Architecture) – Other</a:t>
            </a:r>
            <a:endParaRPr lang="en-GB" dirty="0"/>
          </a:p>
        </p:txBody>
      </p:sp>
      <p:sp>
        <p:nvSpPr>
          <p:cNvPr id="4098" name="Rectangle 2"/>
          <p:cNvSpPr>
            <a:spLocks noGrp="1" noChangeArrowheads="1"/>
          </p:cNvSpPr>
          <p:nvPr>
            <p:ph idx="1"/>
          </p:nvPr>
        </p:nvSpPr>
        <p:spPr>
          <a:xfrm>
            <a:off x="914401" y="1754185"/>
            <a:ext cx="10361084" cy="4570415"/>
          </a:xfrm>
          <a:ln/>
        </p:spPr>
        <p:txBody>
          <a:bodyPr/>
          <a:lstStyle/>
          <a:p>
            <a:pPr marL="0" lvl="2" indent="0">
              <a:spcBef>
                <a:spcPts val="300"/>
              </a:spcBef>
              <a:spcAft>
                <a:spcPts val="0"/>
              </a:spcAft>
              <a:buNone/>
              <a:defRPr/>
            </a:pPr>
            <a:r>
              <a:rPr lang="en-US" altLang="en-US" sz="2400" b="1" dirty="0"/>
              <a:t>Other items being tracked (but not actively worked):</a:t>
            </a:r>
          </a:p>
          <a:p>
            <a:pPr marL="685800" lvl="2" indent="-342900">
              <a:lnSpc>
                <a:spcPct val="90000"/>
              </a:lnSpc>
              <a:spcBef>
                <a:spcPts val="300"/>
              </a:spcBef>
              <a:spcAft>
                <a:spcPts val="0"/>
              </a:spcAft>
              <a:buFont typeface="Arial" pitchFamily="34" charset="0"/>
              <a:buChar char="•"/>
              <a:defRPr/>
            </a:pPr>
            <a:r>
              <a:rPr lang="en-US" sz="2000" b="1" dirty="0"/>
              <a:t>MLME-RESET, versus MLME-JOIN, MLME-START, MLME-SCAN and MLME-END</a:t>
            </a:r>
          </a:p>
          <a:p>
            <a:pPr marL="1143000" lvl="3" indent="-342900">
              <a:lnSpc>
                <a:spcPct val="90000"/>
              </a:lnSpc>
              <a:spcBef>
                <a:spcPts val="300"/>
              </a:spcBef>
              <a:spcAft>
                <a:spcPts val="0"/>
              </a:spcAft>
              <a:buFont typeface="Arial" pitchFamily="34" charset="0"/>
              <a:buChar char="•"/>
              <a:defRPr/>
            </a:pPr>
            <a:r>
              <a:rPr lang="en-US" sz="2000" b="1" dirty="0"/>
              <a:t>One aspect is how MAC address is set/controlled – related to IEEE 1609/</a:t>
            </a:r>
            <a:r>
              <a:rPr lang="en-US" sz="2000" b="1" dirty="0" err="1"/>
              <a:t>TGbd</a:t>
            </a:r>
            <a:r>
              <a:rPr lang="en-US" sz="2000" b="1" dirty="0"/>
              <a:t>  activities</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17</a:t>
            </a:fld>
            <a:endParaRPr lang="en-GB"/>
          </a:p>
        </p:txBody>
      </p:sp>
    </p:spTree>
    <p:extLst>
      <p:ext uri="{BB962C8B-B14F-4D97-AF65-F5344CB8AC3E}">
        <p14:creationId xmlns:p14="http://schemas.microsoft.com/office/powerpoint/2010/main" val="42542600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70872D3-6EB2-6655-975C-E474F7AE1F19}"/>
              </a:ext>
            </a:extLst>
          </p:cNvPr>
          <p:cNvSpPr>
            <a:spLocks noGrp="1"/>
          </p:cNvSpPr>
          <p:nvPr>
            <p:ph type="title"/>
          </p:nvPr>
        </p:nvSpPr>
        <p:spPr/>
        <p:txBody>
          <a:bodyPr/>
          <a:lstStyle/>
          <a:p>
            <a:r>
              <a:rPr lang="en-US" altLang="en-US" dirty="0"/>
              <a:t>Prior meeting minutes</a:t>
            </a:r>
            <a:endParaRPr lang="en-US" dirty="0"/>
          </a:p>
        </p:txBody>
      </p:sp>
      <p:sp>
        <p:nvSpPr>
          <p:cNvPr id="3" name="Content Placeholder 2">
            <a:extLst>
              <a:ext uri="{FF2B5EF4-FFF2-40B4-BE49-F238E27FC236}">
                <a16:creationId xmlns:a16="http://schemas.microsoft.com/office/drawing/2014/main" id="{709E0069-971D-E115-A752-3102339579C4}"/>
              </a:ext>
            </a:extLst>
          </p:cNvPr>
          <p:cNvSpPr>
            <a:spLocks noGrp="1"/>
          </p:cNvSpPr>
          <p:nvPr>
            <p:ph idx="1"/>
          </p:nvPr>
        </p:nvSpPr>
        <p:spPr/>
        <p:txBody>
          <a:bodyPr/>
          <a:lstStyle/>
          <a:p>
            <a:pPr marL="0" indent="0" eaLnBrk="1" hangingPunct="1">
              <a:lnSpc>
                <a:spcPct val="90000"/>
              </a:lnSpc>
              <a:spcBef>
                <a:spcPts val="300"/>
              </a:spcBef>
              <a:buNone/>
              <a:defRPr/>
            </a:pPr>
            <a:r>
              <a:rPr lang="en-US" sz="2800" dirty="0"/>
              <a:t>Approve the minutes of:</a:t>
            </a:r>
          </a:p>
          <a:p>
            <a:pPr marL="400050" lvl="1" indent="0" eaLnBrk="1" hangingPunct="1">
              <a:lnSpc>
                <a:spcPct val="90000"/>
              </a:lnSpc>
              <a:spcBef>
                <a:spcPts val="300"/>
              </a:spcBef>
              <a:buNone/>
              <a:defRPr/>
            </a:pPr>
            <a:r>
              <a:rPr lang="en-US" sz="2800" b="1" dirty="0"/>
              <a:t>Jan</a:t>
            </a:r>
            <a:r>
              <a:rPr lang="en-US" sz="2800" b="1" dirty="0">
                <a:solidFill>
                  <a:srgbClr val="000000"/>
                </a:solidFill>
              </a:rPr>
              <a:t> session: </a:t>
            </a:r>
            <a:r>
              <a:rPr lang="en-US" sz="2800" b="1" dirty="0">
                <a:solidFill>
                  <a:srgbClr val="000000"/>
                </a:solidFill>
                <a:hlinkClick r:id="rId2"/>
              </a:rPr>
              <a:t>11-24/2119r0</a:t>
            </a:r>
            <a:r>
              <a:rPr lang="en-US" sz="2800" b="1" dirty="0">
                <a:solidFill>
                  <a:srgbClr val="000000"/>
                </a:solidFill>
              </a:rPr>
              <a:t> </a:t>
            </a:r>
          </a:p>
          <a:p>
            <a:pPr lvl="1" indent="-342900" eaLnBrk="1" hangingPunct="1">
              <a:lnSpc>
                <a:spcPct val="90000"/>
              </a:lnSpc>
              <a:spcBef>
                <a:spcPts val="300"/>
              </a:spcBef>
              <a:defRPr/>
            </a:pPr>
            <a:endParaRPr lang="en-US" sz="2400" dirty="0">
              <a:solidFill>
                <a:srgbClr val="000000"/>
              </a:solidFill>
            </a:endParaRPr>
          </a:p>
          <a:p>
            <a:pPr lvl="1" indent="-342900" eaLnBrk="1" hangingPunct="1">
              <a:lnSpc>
                <a:spcPct val="90000"/>
              </a:lnSpc>
              <a:spcBef>
                <a:spcPts val="300"/>
              </a:spcBef>
              <a:defRPr/>
            </a:pPr>
            <a:r>
              <a:rPr lang="en-US" sz="2800" b="1" dirty="0">
                <a:solidFill>
                  <a:srgbClr val="000000"/>
                </a:solidFill>
              </a:rPr>
              <a:t>Moved: Dan Harkins  Second: Guido Hiertz</a:t>
            </a:r>
          </a:p>
          <a:p>
            <a:pPr lvl="1" indent="-342900">
              <a:lnSpc>
                <a:spcPct val="90000"/>
              </a:lnSpc>
              <a:spcBef>
                <a:spcPts val="300"/>
              </a:spcBef>
              <a:defRPr/>
            </a:pPr>
            <a:r>
              <a:rPr lang="en-US" sz="2800" b="1" dirty="0"/>
              <a:t>Result: UC</a:t>
            </a:r>
          </a:p>
          <a:p>
            <a:endParaRPr lang="en-US" dirty="0"/>
          </a:p>
        </p:txBody>
      </p:sp>
      <p:sp>
        <p:nvSpPr>
          <p:cNvPr id="4" name="Slide Number Placeholder 3">
            <a:extLst>
              <a:ext uri="{FF2B5EF4-FFF2-40B4-BE49-F238E27FC236}">
                <a16:creationId xmlns:a16="http://schemas.microsoft.com/office/drawing/2014/main" id="{463CC24A-112E-0AD3-1735-9010CD01C78B}"/>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Tree>
    <p:extLst>
      <p:ext uri="{BB962C8B-B14F-4D97-AF65-F5344CB8AC3E}">
        <p14:creationId xmlns:p14="http://schemas.microsoft.com/office/powerpoint/2010/main" val="2128388265"/>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914401" y="685801"/>
            <a:ext cx="10361084" cy="6095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IEEE Std 802 – ARC work</a:t>
            </a:r>
            <a:endParaRPr lang="en-GB" dirty="0"/>
          </a:p>
        </p:txBody>
      </p:sp>
      <p:sp>
        <p:nvSpPr>
          <p:cNvPr id="4098" name="Rectangle 2"/>
          <p:cNvSpPr>
            <a:spLocks noGrp="1" noChangeArrowheads="1"/>
          </p:cNvSpPr>
          <p:nvPr>
            <p:ph idx="1"/>
          </p:nvPr>
        </p:nvSpPr>
        <p:spPr>
          <a:xfrm>
            <a:off x="914401" y="1295400"/>
            <a:ext cx="10361084" cy="5180014"/>
          </a:xfrm>
          <a:ln/>
        </p:spPr>
        <p:txBody>
          <a:bodyPr/>
          <a:lstStyle/>
          <a:p>
            <a:pPr marL="0" indent="0">
              <a:spcBef>
                <a:spcPts val="300"/>
              </a:spcBef>
            </a:pPr>
            <a:r>
              <a:rPr lang="en-US" sz="2000" dirty="0">
                <a:ea typeface="ＭＳ Ｐゴシック" pitchFamily="2"/>
              </a:rPr>
              <a:t>802.11 relevant topics, to continue alignment with IEEE Std 802: </a:t>
            </a:r>
            <a:r>
              <a:rPr lang="en-US" sz="2000" dirty="0">
                <a:ea typeface="ＭＳ Ｐゴシック" pitchFamily="2"/>
                <a:hlinkClick r:id="rId3"/>
              </a:rPr>
              <a:t>11-25/0150r4</a:t>
            </a:r>
            <a:r>
              <a:rPr lang="en-US" sz="2000" dirty="0">
                <a:ea typeface="ＭＳ Ｐゴシック" pitchFamily="2"/>
              </a:rPr>
              <a:t> </a:t>
            </a:r>
          </a:p>
          <a:p>
            <a:pPr marL="342900" lvl="3" indent="-342900">
              <a:spcBef>
                <a:spcPts val="300"/>
              </a:spcBef>
              <a:buFont typeface="Arial" panose="020B0604020202020204" pitchFamily="34" charset="0"/>
              <a:buChar char="•"/>
              <a:defRPr/>
            </a:pPr>
            <a:r>
              <a:rPr lang="en-US" sz="1800" kern="0" dirty="0"/>
              <a:t>EPD and LPD terms are going away – we need to update 802.11 to align</a:t>
            </a:r>
          </a:p>
          <a:p>
            <a:pPr marL="800100" lvl="4"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Reminder of </a:t>
            </a:r>
            <a:r>
              <a:rPr lang="en-US" sz="1800" dirty="0">
                <a:latin typeface="Times New Roman" panose="02020603050405020304" pitchFamily="18" charset="0"/>
                <a:cs typeface="+mn-cs"/>
                <a:hlinkClick r:id="rId4"/>
              </a:rPr>
              <a:t>11-25/0161r0</a:t>
            </a:r>
            <a:r>
              <a:rPr lang="en-US" sz="1800" dirty="0">
                <a:latin typeface="Times New Roman" panose="02020603050405020304" pitchFamily="18" charset="0"/>
                <a:cs typeface="+mn-cs"/>
              </a:rPr>
              <a:t> as follow-up to discussion on 11-25/0150</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MAC address ordering discussion, and 802.11 assumptions</a:t>
            </a:r>
          </a:p>
          <a:p>
            <a:pPr marL="800100" lvl="4" indent="-342900">
              <a:spcBef>
                <a:spcPts val="300"/>
              </a:spcBef>
              <a:buFont typeface="Arial" panose="020B0604020202020204" pitchFamily="34" charset="0"/>
              <a:buChar char="•"/>
              <a:defRPr/>
            </a:pPr>
            <a:r>
              <a:rPr lang="en-US" sz="1400" i="0" u="sng" dirty="0">
                <a:solidFill>
                  <a:srgbClr val="64B4FA"/>
                </a:solidFill>
                <a:effectLst/>
                <a:latin typeface="Segoe UI" panose="020B0502040204020203" pitchFamily="34" charset="0"/>
                <a:hlinkClick r:id="rId5"/>
              </a:rPr>
              <a:t>https://mentor.ieee.org/802.1/dcn/24/1-24-0034-00-Mntg-proposal-to-revise-bit-ordering-material-in-p802revc-d2-0.docx</a:t>
            </a:r>
            <a:endParaRPr lang="en-US" sz="1200" dirty="0">
              <a:latin typeface="Times New Roman" panose="02020603050405020304" pitchFamily="18" charset="0"/>
              <a:cs typeface="+mn-cs"/>
            </a:endParaRP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Review 802.1AC mapping from ISS to 802.11 MAC SAP interface</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Consider any changes to remove 802.2/LLC terms?</a:t>
            </a:r>
          </a:p>
          <a:p>
            <a:pPr marL="342900" lvl="3" indent="-342900">
              <a:spcBef>
                <a:spcPts val="300"/>
              </a:spcBef>
              <a:buFont typeface="Arial" panose="020B0604020202020204" pitchFamily="34" charset="0"/>
              <a:buChar char="•"/>
              <a:defRPr/>
            </a:pPr>
            <a:r>
              <a:rPr lang="en-US" sz="1800" dirty="0">
                <a:latin typeface="Times New Roman" panose="02020603050405020304" pitchFamily="18" charset="0"/>
                <a:cs typeface="+mn-cs"/>
              </a:rPr>
              <a:t>802.11’s “Portal”, and mapping to/usage of IEEE Std 802 terminology</a:t>
            </a:r>
          </a:p>
          <a:p>
            <a:pPr>
              <a:spcBef>
                <a:spcPts val="300"/>
              </a:spcBef>
              <a:buFont typeface="Arial" panose="020B0604020202020204" pitchFamily="34" charset="0"/>
              <a:buChar char="•"/>
            </a:pPr>
            <a:r>
              <a:rPr lang="en-US" sz="1800" b="0" dirty="0">
                <a:latin typeface="Times New Roman" panose="02020603050405020304" pitchFamily="18" charset="0"/>
              </a:rPr>
              <a:t>Access Domains: “802 Access Domains”?</a:t>
            </a:r>
          </a:p>
          <a:p>
            <a:pPr lvl="1">
              <a:spcBef>
                <a:spcPts val="300"/>
              </a:spcBef>
              <a:buFont typeface="Arial" panose="020B0604020202020204" pitchFamily="34" charset="0"/>
              <a:buChar char="•"/>
            </a:pPr>
            <a:r>
              <a:rPr lang="en-US" sz="1600" dirty="0">
                <a:latin typeface="Times New Roman" panose="02020603050405020304" pitchFamily="18" charset="0"/>
              </a:rPr>
              <a:t>Interconnection of Access Domains?</a:t>
            </a:r>
          </a:p>
          <a:p>
            <a:pPr lvl="1">
              <a:spcBef>
                <a:spcPts val="300"/>
              </a:spcBef>
              <a:buFont typeface="Arial" panose="020B0604020202020204" pitchFamily="34" charset="0"/>
              <a:buChar char="•"/>
            </a:pPr>
            <a:r>
              <a:rPr lang="en-US" sz="1600" dirty="0">
                <a:latin typeface="Times New Roman" panose="02020603050405020304" pitchFamily="18" charset="0"/>
              </a:rPr>
              <a:t>In 802.11, Access Domain is BSS.  Is that still the view, for 802.11be/MLD?</a:t>
            </a:r>
          </a:p>
          <a:p>
            <a:pPr lvl="1">
              <a:spcBef>
                <a:spcPts val="300"/>
              </a:spcBef>
              <a:buFont typeface="Arial" panose="020B0604020202020204" pitchFamily="34" charset="0"/>
              <a:buChar char="•"/>
            </a:pPr>
            <a:r>
              <a:rPr lang="en-US" sz="1600" dirty="0">
                <a:latin typeface="Times New Roman" panose="02020603050405020304" pitchFamily="18" charset="0"/>
              </a:rPr>
              <a:t>Other 802s?  802.3 Multi-carrier fiber – 1 Access Domain, or many?  We think it’s 1.  But, there are multiple transmitters, in parallel.</a:t>
            </a:r>
          </a:p>
          <a:p>
            <a:pPr>
              <a:spcBef>
                <a:spcPts val="300"/>
              </a:spcBef>
              <a:buFont typeface="Arial" panose="020B0604020202020204" pitchFamily="34" charset="0"/>
              <a:buChar char="•"/>
            </a:pPr>
            <a:r>
              <a:rPr lang="en-US" sz="1800" b="0" dirty="0">
                <a:latin typeface="Times New Roman" panose="02020603050405020304" pitchFamily="18" charset="0"/>
              </a:rPr>
              <a:t>What if we make the DS a bridge (small ‘b’)?</a:t>
            </a:r>
          </a:p>
          <a:p>
            <a:pPr>
              <a:spcBef>
                <a:spcPts val="300"/>
              </a:spcBef>
              <a:buFont typeface="Arial" panose="020B0604020202020204" pitchFamily="34" charset="0"/>
              <a:buChar char="•"/>
            </a:pPr>
            <a:r>
              <a:rPr lang="en-US" sz="1800" b="0" dirty="0">
                <a:latin typeface="Times New Roman" panose="02020603050405020304" pitchFamily="18" charset="0"/>
              </a:rPr>
              <a:t>Consider adding something about VLANs (just informational?) into 802.11?  Relationship (if we talk about it) to security domains (e.g. Authenticator relationship)?  VLAN-aware STAs?  What about GLK/non-GLK STAs?  (</a:t>
            </a:r>
            <a:r>
              <a:rPr lang="en-US" sz="1800" b="0" dirty="0" err="1">
                <a:latin typeface="Times New Roman" panose="02020603050405020304" pitchFamily="18" charset="0"/>
              </a:rPr>
              <a:t>cf</a:t>
            </a:r>
            <a:r>
              <a:rPr lang="en-US" sz="1800" b="0" dirty="0">
                <a:latin typeface="Times New Roman" panose="02020603050405020304" pitchFamily="18" charset="0"/>
              </a:rPr>
              <a:t> 11-08/0114r0)</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19</a:t>
            </a:fld>
            <a:endParaRPr lang="en-GB"/>
          </a:p>
        </p:txBody>
      </p:sp>
    </p:spTree>
    <p:extLst>
      <p:ext uri="{BB962C8B-B14F-4D97-AF65-F5344CB8AC3E}">
        <p14:creationId xmlns:p14="http://schemas.microsoft.com/office/powerpoint/2010/main" val="3861564279"/>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a:t>Abstract</a:t>
            </a:r>
          </a:p>
        </p:txBody>
      </p:sp>
      <p:sp>
        <p:nvSpPr>
          <p:cNvPr id="4098" name="Rectangle 2"/>
          <p:cNvSpPr>
            <a:spLocks noGrp="1" noChangeArrowheads="1"/>
          </p:cNvSpPr>
          <p:nvPr>
            <p:ph idx="1"/>
          </p:nvPr>
        </p:nvSpPr>
        <p:spPr>
          <a:ln/>
        </p:spPr>
        <p:txBody>
          <a:bodyPr/>
          <a:lstStyle/>
          <a:p>
            <a:pPr algn="ctr"/>
            <a:r>
              <a:rPr lang="en-US" altLang="en-US" dirty="0"/>
              <a:t>Agenda for:</a:t>
            </a:r>
          </a:p>
          <a:p>
            <a:pPr algn="ctr"/>
            <a:endParaRPr lang="en-US" altLang="en-US" dirty="0"/>
          </a:p>
          <a:p>
            <a:pPr algn="ctr"/>
            <a:r>
              <a:rPr lang="en-US" altLang="en-US" dirty="0"/>
              <a:t> ARC SC, March 2025 Session</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a:xfrm>
            <a:off x="914401" y="685801"/>
            <a:ext cx="10361084" cy="533399"/>
          </a:xfrm>
        </p:spPr>
        <p:txBody>
          <a:bodyPr/>
          <a:lstStyle/>
          <a:p>
            <a:r>
              <a:rPr lang="en-US" dirty="0">
                <a:solidFill>
                  <a:srgbClr val="000000"/>
                </a:solidFill>
              </a:rPr>
              <a:t>Annex G way forward – Step 2</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143000"/>
            <a:ext cx="10361084" cy="5332414"/>
          </a:xfrm>
        </p:spPr>
        <p:txBody>
          <a:bodyPr/>
          <a:lstStyle/>
          <a:p>
            <a:pPr marL="0" indent="0" eaLnBrk="1" hangingPunct="1">
              <a:lnSpc>
                <a:spcPct val="90000"/>
              </a:lnSpc>
              <a:spcBef>
                <a:spcPts val="1200"/>
              </a:spcBef>
              <a:buNone/>
              <a:defRPr/>
            </a:pPr>
            <a:r>
              <a:rPr lang="en-US" sz="2000" dirty="0">
                <a:solidFill>
                  <a:srgbClr val="000000"/>
                </a:solidFill>
              </a:rPr>
              <a:t>Annex G way forward:</a:t>
            </a:r>
          </a:p>
          <a:p>
            <a:pPr marL="742950" lvl="2" indent="-400050" eaLnBrk="1" hangingPunct="1">
              <a:lnSpc>
                <a:spcPct val="90000"/>
              </a:lnSpc>
              <a:spcBef>
                <a:spcPts val="300"/>
              </a:spcBef>
              <a:buFont typeface="Arial" pitchFamily="34" charset="0"/>
              <a:buChar char="•"/>
              <a:defRPr/>
            </a:pPr>
            <a:r>
              <a:rPr lang="en-US" dirty="0"/>
              <a:t>Consider scope/purpose for (new) Annex G – informative or normative, etc.</a:t>
            </a:r>
          </a:p>
          <a:p>
            <a:pPr marL="742950" lvl="2" indent="-400050" eaLnBrk="1" hangingPunct="1">
              <a:lnSpc>
                <a:spcPct val="90000"/>
              </a:lnSpc>
              <a:spcBef>
                <a:spcPts val="300"/>
              </a:spcBef>
              <a:buFont typeface="Arial" pitchFamily="34" charset="0"/>
              <a:buChar char="•"/>
              <a:defRPr/>
            </a:pPr>
            <a:r>
              <a:rPr lang="en-US" dirty="0"/>
              <a:t>Straw Poll in Jan: “Do you support deleting Annex G?”  2/6/5.</a:t>
            </a:r>
          </a:p>
          <a:p>
            <a:pPr marL="742950" lvl="2" indent="-400050" eaLnBrk="1" hangingPunct="1">
              <a:lnSpc>
                <a:spcPct val="90000"/>
              </a:lnSpc>
              <a:spcBef>
                <a:spcPts val="300"/>
              </a:spcBef>
              <a:buFont typeface="Arial" pitchFamily="34" charset="0"/>
              <a:buChar char="•"/>
              <a:defRPr/>
            </a:pPr>
            <a:r>
              <a:rPr lang="en-US" dirty="0"/>
              <a:t>Continue discussion on a “replacement” Annex G</a:t>
            </a:r>
          </a:p>
          <a:p>
            <a:pPr marL="1200150" lvl="3" indent="-400050">
              <a:lnSpc>
                <a:spcPct val="90000"/>
              </a:lnSpc>
              <a:spcBef>
                <a:spcPts val="300"/>
              </a:spcBef>
              <a:buFont typeface="Arial" pitchFamily="34" charset="0"/>
              <a:buChar char="•"/>
              <a:defRPr/>
            </a:pPr>
            <a:r>
              <a:rPr lang="en-US" sz="1800" dirty="0">
                <a:hlinkClick r:id="rId2"/>
              </a:rPr>
              <a:t>11-23/0880r7</a:t>
            </a:r>
            <a:r>
              <a:rPr lang="en-US" sz="1800" dirty="0"/>
              <a:t> (Harry Bims)</a:t>
            </a:r>
          </a:p>
          <a:p>
            <a:pPr marL="228600" lvl="2" indent="0">
              <a:lnSpc>
                <a:spcPct val="90000"/>
              </a:lnSpc>
              <a:spcBef>
                <a:spcPts val="300"/>
              </a:spcBef>
              <a:defRPr/>
            </a:pPr>
            <a:r>
              <a:rPr lang="en-US" b="1" dirty="0"/>
              <a:t>Possible Annexes?:</a:t>
            </a:r>
          </a:p>
          <a:p>
            <a:pPr marL="628650" lvl="2" indent="-400050">
              <a:lnSpc>
                <a:spcPct val="90000"/>
              </a:lnSpc>
              <a:spcBef>
                <a:spcPts val="300"/>
              </a:spcBef>
              <a:buFont typeface="Arial" pitchFamily="34" charset="0"/>
              <a:buChar char="•"/>
              <a:defRPr/>
            </a:pPr>
            <a:r>
              <a:rPr lang="en-US" b="0" dirty="0"/>
              <a:t>“Frame Exchange” and “Frame Exchange Sequence” concepts, introduction?  (Does .15 concept have any relevance/starting-point for this?); Is FES from a given STA’s perspective, or “global”?; Clarify that a sequence of Frame Exchanges is not (necessarily) a Frame Exchange Sequence – it could be just a </a:t>
            </a:r>
            <a:r>
              <a:rPr lang="en-US" b="0" u="sng" dirty="0"/>
              <a:t>dialog (or some other distinguishing word)</a:t>
            </a:r>
            <a:r>
              <a:rPr lang="en-US" b="0" dirty="0"/>
              <a:t> of FEs.</a:t>
            </a:r>
          </a:p>
          <a:p>
            <a:pPr marL="628650" lvl="2" indent="-400050">
              <a:lnSpc>
                <a:spcPct val="90000"/>
              </a:lnSpc>
              <a:spcBef>
                <a:spcPts val="300"/>
              </a:spcBef>
              <a:buFont typeface="Arial" pitchFamily="34" charset="0"/>
              <a:buChar char="•"/>
              <a:defRPr/>
            </a:pPr>
            <a:r>
              <a:rPr lang="en-US" b="0" dirty="0">
                <a:hlinkClick r:id="rId3"/>
              </a:rPr>
              <a:t>11-25/0193r2</a:t>
            </a:r>
            <a:r>
              <a:rPr lang="en-US" dirty="0"/>
              <a:t> (Graham Smith) – Figure 10-14, how many frame exchanges sequence(s)?</a:t>
            </a:r>
            <a:endParaRPr lang="en-US" b="0" dirty="0"/>
          </a:p>
          <a:p>
            <a:pPr marL="628650" lvl="2" indent="-400050">
              <a:lnSpc>
                <a:spcPct val="90000"/>
              </a:lnSpc>
              <a:spcBef>
                <a:spcPts val="300"/>
              </a:spcBef>
              <a:buFont typeface="Arial" pitchFamily="34" charset="0"/>
              <a:buChar char="•"/>
              <a:defRPr/>
            </a:pPr>
            <a:r>
              <a:rPr lang="en-US" dirty="0"/>
              <a:t>List/”index” of frame exchanges, as a “novice” introduction/reference list?</a:t>
            </a:r>
          </a:p>
          <a:p>
            <a:pPr marL="628650" lvl="2" indent="-400050">
              <a:lnSpc>
                <a:spcPct val="90000"/>
              </a:lnSpc>
              <a:spcBef>
                <a:spcPts val="300"/>
              </a:spcBef>
              <a:buFont typeface="Arial" pitchFamily="34" charset="0"/>
              <a:buChar char="•"/>
              <a:defRPr/>
            </a:pPr>
            <a:r>
              <a:rPr lang="en-US" b="0" dirty="0"/>
              <a:t>Put a</a:t>
            </a:r>
            <a:r>
              <a:rPr lang="en-US" dirty="0"/>
              <a:t>n informative discussion of “architecture” (portal, etc.) versus “real-world” implementations, in an Annex also – but that’s a separate task, in a separate Annex</a:t>
            </a:r>
            <a:endParaRPr lang="en-US" b="0" dirty="0"/>
          </a:p>
          <a:p>
            <a:r>
              <a:rPr lang="en-US" sz="1800" dirty="0"/>
              <a:t>Other concepts to consider adding:</a:t>
            </a:r>
          </a:p>
          <a:p>
            <a:pPr marL="628650" lvl="2" indent="-400050">
              <a:lnSpc>
                <a:spcPct val="90000"/>
              </a:lnSpc>
              <a:spcBef>
                <a:spcPts val="300"/>
              </a:spcBef>
              <a:buFont typeface="Arial" pitchFamily="34" charset="0"/>
              <a:buChar char="•"/>
              <a:defRPr/>
            </a:pPr>
            <a:r>
              <a:rPr lang="en-US" dirty="0"/>
              <a:t>NAV protection is still required, if a STA ends FES “early”</a:t>
            </a:r>
          </a:p>
          <a:p>
            <a:pPr marL="628650" lvl="2" indent="-400050">
              <a:lnSpc>
                <a:spcPct val="90000"/>
              </a:lnSpc>
              <a:spcBef>
                <a:spcPts val="300"/>
              </a:spcBef>
              <a:buFont typeface="Arial" pitchFamily="34" charset="0"/>
              <a:buChar char="•"/>
              <a:defRPr/>
            </a:pPr>
            <a:r>
              <a:rPr lang="en-US" dirty="0"/>
              <a:t>There are really multiple “wireless media” (different channels, etc. – and what about different “domains” as a result of beamforming?) which operate independently</a:t>
            </a:r>
          </a:p>
          <a:p>
            <a:pPr marL="628650" lvl="2" indent="-400050">
              <a:lnSpc>
                <a:spcPct val="90000"/>
              </a:lnSpc>
              <a:spcBef>
                <a:spcPts val="300"/>
              </a:spcBef>
              <a:buFont typeface="Arial" pitchFamily="34" charset="0"/>
              <a:buChar char="•"/>
              <a:defRPr/>
            </a:pPr>
            <a:r>
              <a:rPr lang="en-US" dirty="0"/>
              <a:t>Consider if/how to roll Annex O and Annex Y material into Annex G.</a:t>
            </a: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Tree>
    <p:extLst>
      <p:ext uri="{BB962C8B-B14F-4D97-AF65-F5344CB8AC3E}">
        <p14:creationId xmlns:p14="http://schemas.microsoft.com/office/powerpoint/2010/main" val="1248591418"/>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7F58B25-74AD-8C40-2CC6-A08EF20D748A}"/>
              </a:ext>
            </a:extLst>
          </p:cNvPr>
          <p:cNvSpPr>
            <a:spLocks noGrp="1"/>
          </p:cNvSpPr>
          <p:nvPr>
            <p:ph type="title"/>
          </p:nvPr>
        </p:nvSpPr>
        <p:spPr/>
        <p:txBody>
          <a:bodyPr/>
          <a:lstStyle/>
          <a:p>
            <a:r>
              <a:rPr lang="en-US" dirty="0">
                <a:solidFill>
                  <a:srgbClr val="000000"/>
                </a:solidFill>
              </a:rPr>
              <a:t>WBA liaison on QoS (and L4S)</a:t>
            </a:r>
            <a:endParaRPr lang="en-US" dirty="0"/>
          </a:p>
        </p:txBody>
      </p:sp>
      <p:sp>
        <p:nvSpPr>
          <p:cNvPr id="3" name="Content Placeholder 2">
            <a:extLst>
              <a:ext uri="{FF2B5EF4-FFF2-40B4-BE49-F238E27FC236}">
                <a16:creationId xmlns:a16="http://schemas.microsoft.com/office/drawing/2014/main" id="{8DCC4CF3-E0F1-4CC8-458F-98997B67191A}"/>
              </a:ext>
            </a:extLst>
          </p:cNvPr>
          <p:cNvSpPr>
            <a:spLocks noGrp="1"/>
          </p:cNvSpPr>
          <p:nvPr>
            <p:ph idx="1"/>
          </p:nvPr>
        </p:nvSpPr>
        <p:spPr>
          <a:xfrm>
            <a:off x="914401" y="1751015"/>
            <a:ext cx="10361084" cy="4724400"/>
          </a:xfrm>
        </p:spPr>
        <p:txBody>
          <a:bodyPr/>
          <a:lstStyle/>
          <a:p>
            <a:pPr marL="0" indent="0" eaLnBrk="1" hangingPunct="1">
              <a:lnSpc>
                <a:spcPct val="90000"/>
              </a:lnSpc>
              <a:spcBef>
                <a:spcPts val="1200"/>
              </a:spcBef>
              <a:buNone/>
              <a:defRPr/>
            </a:pPr>
            <a:r>
              <a:rPr lang="en-US" sz="2800" dirty="0">
                <a:solidFill>
                  <a:srgbClr val="000000"/>
                </a:solidFill>
              </a:rPr>
              <a:t>Incoming liaison:</a:t>
            </a:r>
          </a:p>
          <a:p>
            <a:pPr marL="457200" indent="-457200" eaLnBrk="1" hangingPunct="1">
              <a:lnSpc>
                <a:spcPct val="90000"/>
              </a:lnSpc>
              <a:buFont typeface="Arial" panose="020B0604020202020204" pitchFamily="34" charset="0"/>
              <a:buChar char="•"/>
              <a:defRPr/>
            </a:pPr>
            <a:r>
              <a:rPr lang="en-US" sz="2800" dirty="0">
                <a:solidFill>
                  <a:srgbClr val="000000"/>
                </a:solidFill>
                <a:hlinkClick r:id="rId2"/>
              </a:rPr>
              <a:t>11-24/1569r0</a:t>
            </a:r>
            <a:r>
              <a:rPr lang="en-US" sz="2800" dirty="0"/>
              <a:t> Liaison letter</a:t>
            </a:r>
          </a:p>
          <a:p>
            <a:pPr marL="457200" indent="-457200" eaLnBrk="1" hangingPunct="1">
              <a:lnSpc>
                <a:spcPct val="90000"/>
              </a:lnSpc>
              <a:buFont typeface="Arial" panose="020B0604020202020204" pitchFamily="34" charset="0"/>
              <a:buChar char="•"/>
              <a:defRPr/>
            </a:pPr>
            <a:r>
              <a:rPr lang="en-US" sz="2800" dirty="0">
                <a:hlinkClick r:id="rId3"/>
              </a:rPr>
              <a:t>11-24/1617r0</a:t>
            </a:r>
            <a:r>
              <a:rPr lang="en-US" sz="2800" dirty="0"/>
              <a:t> L4S overview and summary of WBA paper (presented by Greg White)</a:t>
            </a:r>
            <a:endParaRPr lang="en-US" sz="2800" dirty="0">
              <a:solidFill>
                <a:srgbClr val="000000"/>
              </a:solidFill>
            </a:endParaRPr>
          </a:p>
          <a:p>
            <a:pPr marL="742950" lvl="2" indent="-400050" eaLnBrk="1" hangingPunct="1">
              <a:lnSpc>
                <a:spcPct val="90000"/>
              </a:lnSpc>
              <a:spcBef>
                <a:spcPts val="300"/>
              </a:spcBef>
              <a:buFont typeface="Arial" pitchFamily="34" charset="0"/>
              <a:buChar char="•"/>
              <a:defRPr/>
            </a:pPr>
            <a:r>
              <a:rPr lang="en-US" sz="2400" dirty="0"/>
              <a:t>(Also </a:t>
            </a:r>
            <a:r>
              <a:rPr lang="en-US" sz="2400" dirty="0">
                <a:hlinkClick r:id="rId4"/>
              </a:rPr>
              <a:t>11-23/0838r1</a:t>
            </a:r>
            <a:r>
              <a:rPr lang="en-US" sz="2400" dirty="0"/>
              <a:t>)</a:t>
            </a:r>
          </a:p>
          <a:p>
            <a:pPr marL="342900" lvl="1" indent="-400050">
              <a:lnSpc>
                <a:spcPct val="90000"/>
              </a:lnSpc>
              <a:spcBef>
                <a:spcPts val="300"/>
              </a:spcBef>
              <a:buFont typeface="Arial" pitchFamily="34" charset="0"/>
              <a:buChar char="•"/>
              <a:defRPr/>
            </a:pPr>
            <a:r>
              <a:rPr lang="en-US" sz="2600" b="1" dirty="0"/>
              <a:t>Interim liaison response: </a:t>
            </a:r>
            <a:r>
              <a:rPr lang="en-US" sz="2600" b="1" dirty="0">
                <a:hlinkClick r:id="rId5"/>
              </a:rPr>
              <a:t>11-24/1933r1</a:t>
            </a:r>
            <a:r>
              <a:rPr lang="en-US" sz="2600" b="1" dirty="0"/>
              <a:t> </a:t>
            </a:r>
          </a:p>
          <a:p>
            <a:pPr marL="342900" lvl="1" indent="-400050">
              <a:lnSpc>
                <a:spcPct val="90000"/>
              </a:lnSpc>
              <a:spcBef>
                <a:spcPts val="300"/>
              </a:spcBef>
              <a:buFont typeface="Arial" pitchFamily="34" charset="0"/>
              <a:buChar char="•"/>
              <a:defRPr/>
            </a:pPr>
            <a:r>
              <a:rPr lang="en-US" sz="2800" b="1" dirty="0">
                <a:cs typeface="+mn-cs"/>
              </a:rPr>
              <a:t>Coordination/alignment with TGbn and REVmf </a:t>
            </a:r>
            <a:r>
              <a:rPr lang="en-US" sz="2600" b="1" dirty="0">
                <a:hlinkClick r:id="rId6"/>
              </a:rPr>
              <a:t>11-24/1931r0</a:t>
            </a:r>
            <a:r>
              <a:rPr lang="en-US" sz="2600" b="1" dirty="0"/>
              <a:t> </a:t>
            </a:r>
          </a:p>
          <a:p>
            <a:pPr marL="342900" lvl="1" indent="-400050">
              <a:lnSpc>
                <a:spcPct val="90000"/>
              </a:lnSpc>
              <a:spcBef>
                <a:spcPts val="300"/>
              </a:spcBef>
              <a:buFont typeface="Arial" pitchFamily="34" charset="0"/>
              <a:buChar char="•"/>
              <a:defRPr/>
            </a:pPr>
            <a:r>
              <a:rPr lang="en-US" sz="2600" b="1" dirty="0"/>
              <a:t>Final/updated liaison response needed – </a:t>
            </a:r>
            <a:r>
              <a:rPr lang="en-US" sz="2600" b="1" u="sng" dirty="0"/>
              <a:t>Pending activities in REVmf and/or TGbn</a:t>
            </a:r>
            <a:r>
              <a:rPr lang="en-US" sz="2600" b="1" dirty="0"/>
              <a:t> to add L4S support (ARC will provide support as needed)</a:t>
            </a:r>
            <a:endParaRPr lang="en-US" sz="2600" dirty="0"/>
          </a:p>
          <a:p>
            <a:pPr marL="0" lvl="2" indent="0">
              <a:lnSpc>
                <a:spcPct val="90000"/>
              </a:lnSpc>
              <a:spcBef>
                <a:spcPts val="1200"/>
              </a:spcBef>
              <a:defRPr/>
            </a:pPr>
            <a:endParaRPr lang="en-US" sz="2800" b="1" dirty="0">
              <a:cs typeface="+mn-cs"/>
            </a:endParaRPr>
          </a:p>
        </p:txBody>
      </p:sp>
      <p:sp>
        <p:nvSpPr>
          <p:cNvPr id="4" name="Slide Number Placeholder 3">
            <a:extLst>
              <a:ext uri="{FF2B5EF4-FFF2-40B4-BE49-F238E27FC236}">
                <a16:creationId xmlns:a16="http://schemas.microsoft.com/office/drawing/2014/main" id="{AB3CFF74-9029-19CE-1E58-1C8A0668A932}"/>
              </a:ext>
            </a:extLst>
          </p:cNvPr>
          <p:cNvSpPr>
            <a:spLocks noGrp="1"/>
          </p:cNvSpPr>
          <p:nvPr>
            <p:ph type="sldNum" idx="12"/>
          </p:nvPr>
        </p:nvSpPr>
        <p:spPr/>
        <p:txBody>
          <a:bodyPr/>
          <a:lstStyle/>
          <a:p>
            <a:r>
              <a:rPr lang="en-GB"/>
              <a:t>Slide </a:t>
            </a:r>
            <a:fld id="{440F5867-744E-4AA6-B0ED-4C44D2DFBB7B}" type="slidenum">
              <a:rPr lang="en-GB" smtClean="0"/>
              <a:pPr/>
              <a:t>21</a:t>
            </a:fld>
            <a:endParaRPr lang="en-GB" dirty="0"/>
          </a:p>
        </p:txBody>
      </p:sp>
    </p:spTree>
    <p:extLst>
      <p:ext uri="{BB962C8B-B14F-4D97-AF65-F5344CB8AC3E}">
        <p14:creationId xmlns:p14="http://schemas.microsoft.com/office/powerpoint/2010/main" val="2501331653"/>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A6AB443-AF3F-FBF0-B7E4-E2FC399E2CA6}"/>
              </a:ext>
            </a:extLst>
          </p:cNvPr>
          <p:cNvSpPr>
            <a:spLocks noGrp="1"/>
          </p:cNvSpPr>
          <p:nvPr>
            <p:ph type="title"/>
          </p:nvPr>
        </p:nvSpPr>
        <p:spPr>
          <a:xfrm>
            <a:off x="914401" y="685801"/>
            <a:ext cx="10361084" cy="533399"/>
          </a:xfrm>
        </p:spPr>
        <p:txBody>
          <a:bodyPr/>
          <a:lstStyle/>
          <a:p>
            <a:r>
              <a:rPr lang="en-US" altLang="en-US" dirty="0"/>
              <a:t>Next steps</a:t>
            </a:r>
            <a:endParaRPr lang="en-US" dirty="0"/>
          </a:p>
        </p:txBody>
      </p:sp>
      <p:sp>
        <p:nvSpPr>
          <p:cNvPr id="3" name="Content Placeholder 2">
            <a:extLst>
              <a:ext uri="{FF2B5EF4-FFF2-40B4-BE49-F238E27FC236}">
                <a16:creationId xmlns:a16="http://schemas.microsoft.com/office/drawing/2014/main" id="{3264A29A-DB41-420D-D08E-A69FF27B8FDB}"/>
              </a:ext>
            </a:extLst>
          </p:cNvPr>
          <p:cNvSpPr>
            <a:spLocks noGrp="1"/>
          </p:cNvSpPr>
          <p:nvPr>
            <p:ph idx="1"/>
          </p:nvPr>
        </p:nvSpPr>
        <p:spPr>
          <a:xfrm>
            <a:off x="914401" y="1295400"/>
            <a:ext cx="10361084" cy="5180014"/>
          </a:xfrm>
        </p:spPr>
        <p:txBody>
          <a:bodyPr/>
          <a:lstStyle/>
          <a:p>
            <a:pPr eaLnBrk="1" hangingPunct="1">
              <a:spcBef>
                <a:spcPts val="300"/>
              </a:spcBef>
            </a:pPr>
            <a:r>
              <a:rPr lang="en-US" altLang="en-US" sz="2000" dirty="0"/>
              <a:t>Contributions requested/expected:</a:t>
            </a:r>
          </a:p>
          <a:p>
            <a:pPr lvl="1" eaLnBrk="1" hangingPunct="1">
              <a:spcBef>
                <a:spcPts val="300"/>
              </a:spcBef>
            </a:pPr>
            <a:r>
              <a:rPr lang="en-US" altLang="en-US" sz="1800" dirty="0"/>
              <a:t>Annex G</a:t>
            </a:r>
          </a:p>
          <a:p>
            <a:pPr lvl="1" eaLnBrk="1" hangingPunct="1">
              <a:spcBef>
                <a:spcPts val="300"/>
              </a:spcBef>
            </a:pPr>
            <a:r>
              <a:rPr lang="en-US" altLang="en-US" sz="1800" dirty="0"/>
              <a:t>Changes to align with IEEE Std 802 (removal of EPD/LPD, etc.)</a:t>
            </a:r>
          </a:p>
          <a:p>
            <a:pPr lvl="1" eaLnBrk="1" hangingPunct="1">
              <a:spcBef>
                <a:spcPts val="300"/>
              </a:spcBef>
            </a:pPr>
            <a:r>
              <a:rPr lang="en-US" altLang="en-US" sz="1800" dirty="0"/>
              <a:t>“Other” (slide 17) – Note: this is the alignment of the “control” MLMEs.</a:t>
            </a:r>
          </a:p>
          <a:p>
            <a:pPr lvl="1">
              <a:spcBef>
                <a:spcPts val="300"/>
              </a:spcBef>
            </a:pPr>
            <a:r>
              <a:rPr lang="en-US" altLang="en-US" sz="1800" dirty="0"/>
              <a:t>L4S discussion if/as needed</a:t>
            </a:r>
          </a:p>
          <a:p>
            <a:pPr eaLnBrk="1" hangingPunct="1">
              <a:spcBef>
                <a:spcPts val="300"/>
              </a:spcBef>
            </a:pPr>
            <a:r>
              <a:rPr lang="en-US" altLang="en-US" sz="2000" dirty="0"/>
              <a:t>May session planning</a:t>
            </a:r>
          </a:p>
          <a:p>
            <a:pPr lvl="1" eaLnBrk="1" hangingPunct="1">
              <a:spcBef>
                <a:spcPts val="300"/>
              </a:spcBef>
            </a:pPr>
            <a:r>
              <a:rPr lang="en-US" altLang="en-US" sz="1800" dirty="0"/>
              <a:t>2 or 3 slots? </a:t>
            </a:r>
            <a:endParaRPr lang="en-US" altLang="en-US" sz="1800" dirty="0">
              <a:highlight>
                <a:srgbClr val="00FF00"/>
              </a:highlight>
            </a:endParaRPr>
          </a:p>
          <a:p>
            <a:pPr lvl="1" eaLnBrk="1" hangingPunct="1">
              <a:spcBef>
                <a:spcPts val="300"/>
              </a:spcBef>
            </a:pPr>
            <a:r>
              <a:rPr lang="en-US" altLang="en-US" sz="1800" dirty="0"/>
              <a:t>Topics: Annex G, Changes to align w/IEEE 802, “Control” MLME, WBA QoS/L4S liaison follow-up</a:t>
            </a:r>
          </a:p>
          <a:p>
            <a:pPr eaLnBrk="1" hangingPunct="1">
              <a:spcBef>
                <a:spcPts val="300"/>
              </a:spcBef>
            </a:pPr>
            <a:r>
              <a:rPr lang="en-US" altLang="en-US" sz="2000" dirty="0"/>
              <a:t>Next Teleconference(s):</a:t>
            </a:r>
          </a:p>
          <a:p>
            <a:pPr lvl="1" eaLnBrk="1" hangingPunct="1">
              <a:spcBef>
                <a:spcPts val="300"/>
              </a:spcBef>
            </a:pPr>
            <a:r>
              <a:rPr lang="en-US" altLang="en-US" sz="1800" dirty="0"/>
              <a:t>Jan to Mar teleconference plan…  Any/How many telecons?  </a:t>
            </a:r>
            <a:endParaRPr lang="en-US" altLang="en-US" sz="1800" dirty="0">
              <a:solidFill>
                <a:srgbClr val="FF0000"/>
              </a:solidFill>
            </a:endParaRPr>
          </a:p>
          <a:p>
            <a:pPr lvl="2" eaLnBrk="1" hangingPunct="1">
              <a:spcBef>
                <a:spcPts val="300"/>
              </a:spcBef>
            </a:pPr>
            <a:r>
              <a:rPr lang="en-US" altLang="en-US" sz="1600" dirty="0"/>
              <a:t>Conflicts to avoid: </a:t>
            </a:r>
          </a:p>
          <a:p>
            <a:pPr lvl="2" eaLnBrk="1" hangingPunct="1">
              <a:spcBef>
                <a:spcPts val="300"/>
              </a:spcBef>
            </a:pPr>
            <a:r>
              <a:rPr lang="en-US" altLang="en-US" sz="1600" dirty="0"/>
              <a:t>Continue with Monday 1PM ET  (2 hours) or 2PM ET (1 hour)?  Dates to avoid??  </a:t>
            </a:r>
          </a:p>
          <a:p>
            <a:pPr lvl="1" eaLnBrk="1" hangingPunct="1">
              <a:spcBef>
                <a:spcPts val="300"/>
              </a:spcBef>
            </a:pPr>
            <a:r>
              <a:rPr lang="en-US" altLang="en-US" sz="1800" dirty="0"/>
              <a:t>Will be coordinated with other TG chairs, and announced later</a:t>
            </a:r>
          </a:p>
          <a:p>
            <a:endParaRPr lang="en-US" dirty="0"/>
          </a:p>
        </p:txBody>
      </p:sp>
      <p:sp>
        <p:nvSpPr>
          <p:cNvPr id="4" name="Slide Number Placeholder 3">
            <a:extLst>
              <a:ext uri="{FF2B5EF4-FFF2-40B4-BE49-F238E27FC236}">
                <a16:creationId xmlns:a16="http://schemas.microsoft.com/office/drawing/2014/main" id="{34C6820B-2446-7801-F847-643AC1D6B69D}"/>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Tree>
    <p:extLst>
      <p:ext uri="{BB962C8B-B14F-4D97-AF65-F5344CB8AC3E}">
        <p14:creationId xmlns:p14="http://schemas.microsoft.com/office/powerpoint/2010/main" val="24943486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D263D3C-A603-4E2E-9D3D-4E075C13BBE4}"/>
              </a:ext>
            </a:extLst>
          </p:cNvPr>
          <p:cNvSpPr>
            <a:spLocks noGrp="1"/>
          </p:cNvSpPr>
          <p:nvPr>
            <p:ph type="ctrTitle"/>
          </p:nvPr>
        </p:nvSpPr>
        <p:spPr/>
        <p:txBody>
          <a:bodyPr/>
          <a:lstStyle/>
          <a:p>
            <a:r>
              <a:rPr lang="en-US" altLang="en-US" dirty="0"/>
              <a:t>IEEE 802.11  </a:t>
            </a:r>
            <a:br>
              <a:rPr lang="en-US" altLang="en-US" dirty="0"/>
            </a:br>
            <a:r>
              <a:rPr lang="en-US" altLang="en-US" dirty="0"/>
              <a:t>Architecture Standing Committee</a:t>
            </a:r>
            <a:endParaRPr lang="en-US" dirty="0"/>
          </a:p>
        </p:txBody>
      </p:sp>
      <p:sp>
        <p:nvSpPr>
          <p:cNvPr id="3" name="Subtitle 2">
            <a:extLst>
              <a:ext uri="{FF2B5EF4-FFF2-40B4-BE49-F238E27FC236}">
                <a16:creationId xmlns:a16="http://schemas.microsoft.com/office/drawing/2014/main" id="{8F83E18F-8E60-4534-BEFB-360368420143}"/>
              </a:ext>
            </a:extLst>
          </p:cNvPr>
          <p:cNvSpPr>
            <a:spLocks noGrp="1"/>
          </p:cNvSpPr>
          <p:nvPr>
            <p:ph type="subTitle" idx="1"/>
          </p:nvPr>
        </p:nvSpPr>
        <p:spPr/>
        <p:txBody>
          <a:bodyPr/>
          <a:lstStyle/>
          <a:p>
            <a:r>
              <a:rPr lang="en-US" altLang="en-US" dirty="0"/>
              <a:t>Agenda</a:t>
            </a:r>
          </a:p>
          <a:p>
            <a:r>
              <a:rPr lang="en-US" altLang="en-US" dirty="0"/>
              <a:t>March 2025 Session</a:t>
            </a:r>
          </a:p>
          <a:p>
            <a:endParaRPr lang="en-US" altLang="en-US" dirty="0"/>
          </a:p>
          <a:p>
            <a:r>
              <a:rPr lang="en-US" altLang="en-US" dirty="0"/>
              <a:t>Chair: Mark Hamilton (Ruckus/CommScope)</a:t>
            </a:r>
          </a:p>
          <a:p>
            <a:r>
              <a:rPr lang="en-US" altLang="en-US" dirty="0"/>
              <a:t>Vice Chair &amp; Sec’y: Joe Levy (</a:t>
            </a:r>
            <a:r>
              <a:rPr lang="en-US" altLang="en-US" dirty="0" err="1"/>
              <a:t>InterDigital</a:t>
            </a:r>
            <a:r>
              <a:rPr lang="en-US" altLang="en-US" dirty="0"/>
              <a:t>)</a:t>
            </a:r>
          </a:p>
          <a:p>
            <a:endParaRPr lang="en-US" dirty="0"/>
          </a:p>
        </p:txBody>
      </p:sp>
      <p:sp>
        <p:nvSpPr>
          <p:cNvPr id="6" name="Slide Number Placeholder 5">
            <a:extLst>
              <a:ext uri="{FF2B5EF4-FFF2-40B4-BE49-F238E27FC236}">
                <a16:creationId xmlns:a16="http://schemas.microsoft.com/office/drawing/2014/main" id="{58647A7E-813C-4DBC-8C41-7729CDC3A258}"/>
              </a:ext>
            </a:extLst>
          </p:cNvPr>
          <p:cNvSpPr>
            <a:spLocks noGrp="1"/>
          </p:cNvSpPr>
          <p:nvPr>
            <p:ph type="sldNum" idx="12"/>
          </p:nvPr>
        </p:nvSpPr>
        <p:spPr/>
        <p:txBody>
          <a:bodyPr/>
          <a:lstStyle/>
          <a:p>
            <a:r>
              <a:rPr lang="en-GB"/>
              <a:t>Slide </a:t>
            </a:r>
            <a:fld id="{DE40C9FC-4879-4F20-9ECA-A574A90476B7}" type="slidenum">
              <a:rPr lang="en-GB" smtClean="0"/>
              <a:pPr/>
              <a:t>3</a:t>
            </a:fld>
            <a:endParaRPr lang="en-GB"/>
          </a:p>
        </p:txBody>
      </p:sp>
    </p:spTree>
    <p:extLst>
      <p:ext uri="{BB962C8B-B14F-4D97-AF65-F5344CB8AC3E}">
        <p14:creationId xmlns:p14="http://schemas.microsoft.com/office/powerpoint/2010/main" val="277846571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0" name="Title 1">
            <a:extLst>
              <a:ext uri="{FF2B5EF4-FFF2-40B4-BE49-F238E27FC236}">
                <a16:creationId xmlns:a16="http://schemas.microsoft.com/office/drawing/2014/main" id="{73002C4B-7397-40AB-A3B5-FCC6C74F98AD}"/>
              </a:ext>
            </a:extLst>
          </p:cNvPr>
          <p:cNvSpPr>
            <a:spLocks noGrp="1" noChangeArrowheads="1"/>
          </p:cNvSpPr>
          <p:nvPr>
            <p:ph type="title"/>
          </p:nvPr>
        </p:nvSpPr>
        <p:spPr>
          <a:xfrm>
            <a:off x="929219" y="670427"/>
            <a:ext cx="10460566" cy="914400"/>
          </a:xfrm>
        </p:spPr>
        <p:txBody>
          <a:bodyPr/>
          <a:lstStyle/>
          <a:p>
            <a:r>
              <a:rPr lang="en-US" altLang="en-US" dirty="0"/>
              <a:t>Registration for the March IEEE 802 plenary session</a:t>
            </a:r>
          </a:p>
        </p:txBody>
      </p:sp>
      <p:sp>
        <p:nvSpPr>
          <p:cNvPr id="29701" name="Content Placeholder 2">
            <a:extLst>
              <a:ext uri="{FF2B5EF4-FFF2-40B4-BE49-F238E27FC236}">
                <a16:creationId xmlns:a16="http://schemas.microsoft.com/office/drawing/2014/main" id="{12392EE6-221D-42DE-9F82-E22E6074B815}"/>
              </a:ext>
            </a:extLst>
          </p:cNvPr>
          <p:cNvSpPr>
            <a:spLocks noGrp="1" noChangeArrowheads="1"/>
          </p:cNvSpPr>
          <p:nvPr>
            <p:ph idx="1"/>
          </p:nvPr>
        </p:nvSpPr>
        <p:spPr>
          <a:xfrm>
            <a:off x="839415" y="1787046"/>
            <a:ext cx="10550369" cy="4649786"/>
          </a:xfrm>
        </p:spPr>
        <p:txBody>
          <a:bodyPr/>
          <a:lstStyle/>
          <a:p>
            <a:pPr>
              <a:buFont typeface="Arial" panose="020B0604020202020204" pitchFamily="34" charset="0"/>
              <a:buChar char="•"/>
            </a:pPr>
            <a:r>
              <a:rPr lang="en-US" altLang="en-US" b="0" dirty="0"/>
              <a:t>This meeting is part of the March IEEE 802 plenary session</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You must pay the registration fee whether attending in-person or remotely</a:t>
            </a:r>
          </a:p>
          <a:p>
            <a:pPr>
              <a:buFont typeface="Arial" panose="020B0604020202020204" pitchFamily="34" charset="0"/>
              <a:buChar char="•"/>
            </a:pPr>
            <a:endParaRPr lang="en-US" altLang="en-US" b="0" dirty="0"/>
          </a:p>
          <a:p>
            <a:pPr>
              <a:buFont typeface="Arial" panose="020B0604020202020204" pitchFamily="34" charset="0"/>
              <a:buChar char="•"/>
            </a:pPr>
            <a:r>
              <a:rPr lang="en-US" altLang="en-US" b="0" dirty="0"/>
              <a:t>If you have not already done so, you can register here: </a:t>
            </a:r>
          </a:p>
          <a:p>
            <a:pPr marL="400050" lvl="1" indent="0"/>
            <a:r>
              <a:rPr lang="en-GB" dirty="0">
                <a:hlinkClick r:id="rId3"/>
              </a:rPr>
              <a:t>https://cvent.me/q5le5L</a:t>
            </a:r>
            <a:endParaRPr lang="en-US" dirty="0"/>
          </a:p>
          <a:p>
            <a:pPr marL="0" indent="0"/>
            <a:endParaRPr lang="en-US" altLang="en-US" b="0" dirty="0"/>
          </a:p>
          <a:p>
            <a:pPr>
              <a:buFont typeface="Arial" panose="020B0604020202020204" pitchFamily="34" charset="0"/>
              <a:buChar char="•"/>
            </a:pPr>
            <a:r>
              <a:rPr lang="en-US" altLang="en-US" b="0" dirty="0"/>
              <a:t>If you do not intend to register for this session you must leave this meeting and, if you have logged attendance on IMAT, email the 802.11 chair or vice chairs to have your attendance cancelled</a:t>
            </a:r>
          </a:p>
        </p:txBody>
      </p:sp>
    </p:spTree>
    <p:extLst>
      <p:ext uri="{BB962C8B-B14F-4D97-AF65-F5344CB8AC3E}">
        <p14:creationId xmlns:p14="http://schemas.microsoft.com/office/powerpoint/2010/main" val="425631742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dirty="0"/>
              <a:t>Attendance, etc.</a:t>
            </a:r>
          </a:p>
        </p:txBody>
      </p:sp>
      <p:sp>
        <p:nvSpPr>
          <p:cNvPr id="4098" name="Rectangle 2"/>
          <p:cNvSpPr>
            <a:spLocks noGrp="1" noChangeArrowheads="1"/>
          </p:cNvSpPr>
          <p:nvPr>
            <p:ph idx="1"/>
          </p:nvPr>
        </p:nvSpPr>
        <p:spPr>
          <a:ln/>
        </p:spPr>
        <p:txBody>
          <a:bodyPr/>
          <a:lstStyle/>
          <a:p>
            <a:r>
              <a:rPr lang="en-US" altLang="en-US" sz="2800" dirty="0"/>
              <a:t>Reminders to attendees:</a:t>
            </a:r>
          </a:p>
          <a:p>
            <a:pPr marL="800100" lvl="1" indent="-342900">
              <a:buFont typeface="Arial" panose="020B0604020202020204" pitchFamily="34" charset="0"/>
              <a:buChar char="•"/>
            </a:pPr>
            <a:r>
              <a:rPr lang="en-US" altLang="en-US" sz="2400" dirty="0"/>
              <a:t>Sign in for .11 attendance credit</a:t>
            </a:r>
          </a:p>
          <a:p>
            <a:pPr marL="800100" lvl="1" indent="-342900">
              <a:buFont typeface="Arial" panose="020B0604020202020204" pitchFamily="34" charset="0"/>
              <a:buChar char="•"/>
            </a:pPr>
            <a:r>
              <a:rPr lang="en-US" altLang="en-US" sz="2400" dirty="0"/>
              <a:t>Noises off (if remote connected)</a:t>
            </a:r>
          </a:p>
          <a:p>
            <a:pPr marL="800100" lvl="1" indent="-342900">
              <a:buFont typeface="Arial" panose="020B0604020202020204" pitchFamily="34" charset="0"/>
              <a:buChar char="•"/>
            </a:pPr>
            <a:r>
              <a:rPr lang="en-US" altLang="en-US" sz="2400" dirty="0">
                <a:highlight>
                  <a:srgbClr val="FFFF00"/>
                </a:highlight>
              </a:rPr>
              <a:t>NO AUDIO CXN (if on-site connected)</a:t>
            </a:r>
          </a:p>
          <a:p>
            <a:pPr marL="800100" lvl="1" indent="-342900">
              <a:buFont typeface="Arial" panose="020B0604020202020204" pitchFamily="34" charset="0"/>
              <a:buChar char="•"/>
            </a:pPr>
            <a:r>
              <a:rPr lang="en-US" altLang="en-US" sz="2400" dirty="0"/>
              <a:t>No recordings</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5</a:t>
            </a:fld>
            <a:endParaRPr lang="en-GB"/>
          </a:p>
        </p:txBody>
      </p:sp>
    </p:spTree>
    <p:extLst>
      <p:ext uri="{BB962C8B-B14F-4D97-AF65-F5344CB8AC3E}">
        <p14:creationId xmlns:p14="http://schemas.microsoft.com/office/powerpoint/2010/main" val="3830033570"/>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dirty="0"/>
              <a:t>Meeting Protocol</a:t>
            </a:r>
            <a:endParaRPr lang="en-GB" dirty="0"/>
          </a:p>
        </p:txBody>
      </p:sp>
      <p:sp>
        <p:nvSpPr>
          <p:cNvPr id="4098" name="Rectangle 2"/>
          <p:cNvSpPr>
            <a:spLocks noGrp="1" noChangeArrowheads="1"/>
          </p:cNvSpPr>
          <p:nvPr>
            <p:ph idx="1"/>
          </p:nvPr>
        </p:nvSpPr>
        <p:spPr>
          <a:ln/>
        </p:spPr>
        <p:txBody>
          <a:bodyPr/>
          <a:lstStyle/>
          <a:p>
            <a:r>
              <a:rPr lang="en-US" altLang="en-US" sz="2800" dirty="0"/>
              <a:t>Please announce your affiliation when you first address the group during a meeting slot</a:t>
            </a:r>
          </a:p>
          <a:p>
            <a:pPr algn="ctr"/>
            <a:endParaRPr lang="en-US" altLang="en-US" dirty="0"/>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6</a:t>
            </a:fld>
            <a:endParaRPr lang="en-GB"/>
          </a:p>
        </p:txBody>
      </p:sp>
    </p:spTree>
    <p:extLst>
      <p:ext uri="{BB962C8B-B14F-4D97-AF65-F5344CB8AC3E}">
        <p14:creationId xmlns:p14="http://schemas.microsoft.com/office/powerpoint/2010/main" val="188402622"/>
      </p:ext>
    </p:extLst>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4" name="Rectangle 1026"/>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altLang="en-US" dirty="0"/>
          </a:p>
        </p:txBody>
      </p:sp>
      <p:sp>
        <p:nvSpPr>
          <p:cNvPr id="8195" name="Rectangle 1027"/>
          <p:cNvSpPr>
            <a:spLocks noGrp="1" noChangeArrowheads="1"/>
          </p:cNvSpPr>
          <p:nvPr>
            <p:ph idx="1"/>
          </p:nvPr>
        </p:nvSpPr>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8196" name="Text Box 1028"/>
          <p:cNvSpPr txBox="1">
            <a:spLocks noChangeArrowheads="1"/>
          </p:cNvSpPr>
          <p:nvPr/>
        </p:nvSpPr>
        <p:spPr bwMode="auto">
          <a:xfrm>
            <a:off x="1581150" y="6096000"/>
            <a:ext cx="960438" cy="3698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p>
        </p:txBody>
      </p:sp>
    </p:spTree>
    <p:extLst>
      <p:ext uri="{BB962C8B-B14F-4D97-AF65-F5344CB8AC3E}">
        <p14:creationId xmlns:p14="http://schemas.microsoft.com/office/powerpoint/2010/main" val="1393596806"/>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Grp="1" noChangeArrowheads="1"/>
          </p:cNvSpPr>
          <p:nvPr>
            <p:ph type="title"/>
          </p:nvPr>
        </p:nvSpPr>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altLang="en-US" u="sng" dirty="0"/>
          </a:p>
        </p:txBody>
      </p:sp>
      <p:sp>
        <p:nvSpPr>
          <p:cNvPr id="9219" name="Rectangle 3"/>
          <p:cNvSpPr>
            <a:spLocks noGrp="1" noChangeArrowheads="1"/>
          </p:cNvSpPr>
          <p:nvPr>
            <p:ph idx="1"/>
          </p:nvPr>
        </p:nvSpPr>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9220" name="Text Box 6"/>
          <p:cNvSpPr txBox="1">
            <a:spLocks noChangeArrowheads="1"/>
          </p:cNvSpPr>
          <p:nvPr/>
        </p:nvSpPr>
        <p:spPr bwMode="auto">
          <a:xfrm>
            <a:off x="1574492"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28017236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266" name="Rectangle 2"/>
          <p:cNvSpPr>
            <a:spLocks noGrp="1" noChangeArrowheads="1"/>
          </p:cNvSpPr>
          <p:nvPr>
            <p:ph type="title"/>
          </p:nvPr>
        </p:nvSpPr>
        <p:spPr/>
        <p:txBody>
          <a:bodyPr/>
          <a:lstStyle/>
          <a:p>
            <a:r>
              <a:rPr lang="en-GB" altLang="en-US" u="sng">
                <a:solidFill>
                  <a:schemeClr val="tx1"/>
                </a:solidFill>
                <a:latin typeface="Calibri" panose="020F0502020204030204" pitchFamily="34" charset="0"/>
                <a:cs typeface="Calibri" panose="020F0502020204030204" pitchFamily="34" charset="0"/>
              </a:rPr>
              <a:t>Patent-related information</a:t>
            </a:r>
            <a:endParaRPr lang="en-US" altLang="en-US" u="sng"/>
          </a:p>
        </p:txBody>
      </p:sp>
      <p:sp>
        <p:nvSpPr>
          <p:cNvPr id="5" name="Content Placeholder 4"/>
          <p:cNvSpPr>
            <a:spLocks noGrp="1"/>
          </p:cNvSpPr>
          <p:nvPr>
            <p:ph idx="1"/>
          </p:nvPr>
        </p:nvSpPr>
        <p:spPr/>
        <p:txBody>
          <a:bodyPr/>
          <a:lstStyle/>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br>
              <a:rPr lang="en-US" altLang="en-US" sz="2000" b="1" dirty="0">
                <a:solidFill>
                  <a:schemeClr val="tx1"/>
                </a:solidFill>
                <a:latin typeface="Calibri" panose="020F0502020204030204" pitchFamily="34" charset="0"/>
                <a:cs typeface="Calibri" panose="020F0502020204030204" pitchFamily="34" charset="0"/>
              </a:rPr>
            </a:br>
            <a:r>
              <a:rPr lang="en-US" altLang="en-US" sz="1600" b="1" dirty="0">
                <a:solidFill>
                  <a:schemeClr val="tx1"/>
                </a:solidFill>
                <a:latin typeface="Calibri" panose="020F0502020204030204" pitchFamily="34" charset="0"/>
                <a:cs typeface="Calibri" panose="020F0502020204030204" pitchFamily="34" charset="0"/>
              </a:rPr>
              <a:t>(</a:t>
            </a:r>
            <a:r>
              <a:rPr lang="en-US" sz="1600" u="sng" dirty="0">
                <a:latin typeface="Calibri" panose="020F0502020204030204" pitchFamily="34" charset="0"/>
                <a:cs typeface="Calibri" panose="020F0502020204030204" pitchFamily="34" charset="0"/>
                <a:hlinkClick r:id="rId3"/>
              </a:rPr>
              <a:t>https://standards.ieee.org/about/policies/bylaws/sect6-7.html</a:t>
            </a:r>
            <a:r>
              <a:rPr lang="en-US" altLang="en-US" sz="1600" b="1" dirty="0">
                <a:solidFill>
                  <a:schemeClr val="tx1"/>
                </a:solidFill>
                <a:latin typeface="Calibri" panose="020F0502020204030204" pitchFamily="34" charset="0"/>
                <a:cs typeface="Calibri" panose="020F0502020204030204" pitchFamily="34" charset="0"/>
              </a:rPr>
              <a:t>)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a:t>
            </a:r>
            <a:r>
              <a:rPr lang="en-US" altLang="en-US" sz="1600" dirty="0">
                <a:solidFill>
                  <a:schemeClr val="tx1"/>
                </a:solidFill>
                <a:latin typeface="Calibri" panose="020F0502020204030204" pitchFamily="34" charset="0"/>
                <a:cs typeface="Calibri" panose="020F0502020204030204" pitchFamily="34" charset="0"/>
                <a:hlinkClick r:id="rId4"/>
              </a:rPr>
              <a:t>https://standards.ieee.org/about/policies/opman/sect6.html</a:t>
            </a:r>
            <a:r>
              <a:rPr lang="en-US" altLang="en-US" sz="1600" b="1" dirty="0">
                <a:solidFill>
                  <a:schemeClr val="tx1"/>
                </a:solidFill>
                <a:latin typeface="Calibri" panose="020F0502020204030204" pitchFamily="34" charset="0"/>
                <a:cs typeface="Calibri" panose="020F0502020204030204" pitchFamily="34" charset="0"/>
              </a:rPr>
              <a:t>)</a:t>
            </a:r>
          </a:p>
          <a:p>
            <a:pPr lvl="1">
              <a:lnSpc>
                <a:spcPct val="90000"/>
              </a:lnSpc>
              <a:buFont typeface="Monotype Sorts"/>
              <a:buNone/>
            </a:pPr>
            <a:endParaRPr lang="en-US" altLang="en-US" dirty="0"/>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hlinkClick r:id="rId5"/>
              </a:rPr>
              <a:t>http://standards.ieee.org/about/sasb/patcom/materials.html</a:t>
            </a: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dirty="0"/>
              <a:t>Slide </a:t>
            </a:r>
            <a:fld id="{440F5867-744E-4AA6-B0ED-4C44D2DFBB7B}" type="slidenum">
              <a:rPr lang="en-GB" smtClean="0"/>
              <a:pPr/>
              <a:t>9</a:t>
            </a:fld>
            <a:endParaRPr lang="en-GB" dirty="0"/>
          </a:p>
        </p:txBody>
      </p:sp>
      <p:sp>
        <p:nvSpPr>
          <p:cNvPr id="11267" name="Rectangle 3"/>
          <p:cNvSpPr>
            <a:spLocks noChangeArrowheads="1"/>
          </p:cNvSpPr>
          <p:nvPr/>
        </p:nvSpPr>
        <p:spPr bwMode="auto">
          <a:xfrm>
            <a:off x="2057400" y="609600"/>
            <a:ext cx="8229600" cy="7620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nchor="ct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lgn="ctr">
              <a:spcBef>
                <a:spcPct val="0"/>
              </a:spcBef>
              <a:buClrTx/>
              <a:buSzTx/>
              <a:buFontTx/>
              <a:buNone/>
            </a:pPr>
            <a:endParaRPr lang="en-GB" altLang="en-US" sz="2400" b="1" u="sng">
              <a:latin typeface="Helvetica" panose="020B0604020202020204" pitchFamily="34" charset="0"/>
            </a:endParaRPr>
          </a:p>
        </p:txBody>
      </p:sp>
      <p:sp>
        <p:nvSpPr>
          <p:cNvPr id="11269" name="Text Box 7"/>
          <p:cNvSpPr txBox="1">
            <a:spLocks noChangeArrowheads="1"/>
          </p:cNvSpPr>
          <p:nvPr/>
        </p:nvSpPr>
        <p:spPr bwMode="auto">
          <a:xfrm>
            <a:off x="1581150" y="6096001"/>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lvl1pPr eaLnBrk="0" hangingPunct="0">
              <a:spcBef>
                <a:spcPct val="20000"/>
              </a:spcBef>
              <a:buClr>
                <a:srgbClr val="CC3300"/>
              </a:buClr>
              <a:buSzPct val="50000"/>
              <a:buFont typeface="Monotype Sorts"/>
              <a:buChar char="l"/>
              <a:defRPr sz="3200">
                <a:solidFill>
                  <a:srgbClr val="000099"/>
                </a:solidFill>
                <a:latin typeface="Arial" panose="020B0604020202020204" pitchFamily="34" charset="0"/>
              </a:defRPr>
            </a:lvl1pPr>
            <a:lvl2pPr marL="742950" indent="-285750" eaLnBrk="0" hangingPunct="0">
              <a:spcBef>
                <a:spcPct val="20000"/>
              </a:spcBef>
              <a:buClr>
                <a:srgbClr val="CC3300"/>
              </a:buClr>
              <a:buSzPct val="50000"/>
              <a:buFont typeface="Monotype Sorts"/>
              <a:buChar char="l"/>
              <a:defRPr sz="2800">
                <a:solidFill>
                  <a:srgbClr val="000099"/>
                </a:solidFill>
                <a:latin typeface="Arial" panose="020B0604020202020204" pitchFamily="34" charset="0"/>
              </a:defRPr>
            </a:lvl2pPr>
            <a:lvl3pPr marL="1143000" indent="-228600" eaLnBrk="0" hangingPunct="0">
              <a:spcBef>
                <a:spcPct val="20000"/>
              </a:spcBef>
              <a:buClr>
                <a:srgbClr val="CC3300"/>
              </a:buClr>
              <a:buSzPct val="50000"/>
              <a:buFont typeface="Monotype Sorts"/>
              <a:buChar char="l"/>
              <a:defRPr sz="2400">
                <a:solidFill>
                  <a:srgbClr val="000099"/>
                </a:solidFill>
                <a:latin typeface="Arial" panose="020B0604020202020204" pitchFamily="34" charset="0"/>
              </a:defRPr>
            </a:lvl3pPr>
            <a:lvl4pPr marL="16002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4pPr>
            <a:lvl5pPr marL="2057400" indent="-228600" eaLnBrk="0" hangingPunct="0">
              <a:spcBef>
                <a:spcPct val="20000"/>
              </a:spcBef>
              <a:buClr>
                <a:srgbClr val="CC3300"/>
              </a:buClr>
              <a:buSzPct val="50000"/>
              <a:buFont typeface="Monotype Sorts"/>
              <a:buChar char="l"/>
              <a:defRPr sz="2000">
                <a:solidFill>
                  <a:srgbClr val="000099"/>
                </a:solidFill>
                <a:latin typeface="Arial" panose="020B0604020202020204" pitchFamily="34" charset="0"/>
              </a:defRPr>
            </a:lvl5pPr>
            <a:lvl6pPr marL="25146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6pPr>
            <a:lvl7pPr marL="29718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7pPr>
            <a:lvl8pPr marL="34290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8pPr>
            <a:lvl9pPr marL="3886200" indent="-228600" eaLnBrk="0" fontAlgn="base" hangingPunct="0">
              <a:spcBef>
                <a:spcPct val="20000"/>
              </a:spcBef>
              <a:spcAft>
                <a:spcPct val="0"/>
              </a:spcAft>
              <a:buClr>
                <a:srgbClr val="CC3300"/>
              </a:buClr>
              <a:buSzPct val="50000"/>
              <a:buFont typeface="Monotype Sorts"/>
              <a:buChar char="l"/>
              <a:defRPr sz="2000">
                <a:solidFill>
                  <a:srgbClr val="000099"/>
                </a:solidFill>
                <a:latin typeface="Arial" panose="020B0604020202020204" pitchFamily="34"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090664063"/>
      </p:ext>
    </p:extLst>
  </p:cSld>
  <p:clrMapOvr>
    <a:masterClrMapping/>
  </p:clrMapOvr>
  <p:transition/>
</p:sld>
</file>

<file path=ppt/theme/theme1.xml><?xml version="1.0" encoding="utf-8"?>
<a:theme xmlns:a="http://schemas.openxmlformats.org/drawingml/2006/main" name="Office Theme">
  <a:themeElements>
    <a:clrScheme name="Custom 6">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5959FE"/>
      </a:hlink>
      <a:folHlink>
        <a:srgbClr val="5959FE"/>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802-11-Submission-16-9.potx" id="{5CD6ABF7-B8BD-443A-9DC0-E5B38AC683DA}" vid="{19A33F2F-E7B4-4D20-A394-337028C24156}"/>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802-11-Submission-16-9</Template>
  <TotalTime>47090</TotalTime>
  <Words>2519</Words>
  <Application>Microsoft Office PowerPoint</Application>
  <PresentationFormat>Widescreen</PresentationFormat>
  <Paragraphs>234</Paragraphs>
  <Slides>22</Slides>
  <Notes>9</Notes>
  <HiddenSlides>0</HiddenSlides>
  <MMClips>0</MMClips>
  <ScaleCrop>false</ScaleCrop>
  <HeadingPairs>
    <vt:vector size="8" baseType="variant">
      <vt:variant>
        <vt:lpstr>Fonts Used</vt:lpstr>
      </vt:variant>
      <vt:variant>
        <vt:i4>7</vt:i4>
      </vt:variant>
      <vt:variant>
        <vt:lpstr>Theme</vt:lpstr>
      </vt:variant>
      <vt:variant>
        <vt:i4>1</vt:i4>
      </vt:variant>
      <vt:variant>
        <vt:lpstr>Embedded OLE Servers</vt:lpstr>
      </vt:variant>
      <vt:variant>
        <vt:i4>1</vt:i4>
      </vt:variant>
      <vt:variant>
        <vt:lpstr>Slide Titles</vt:lpstr>
      </vt:variant>
      <vt:variant>
        <vt:i4>22</vt:i4>
      </vt:variant>
    </vt:vector>
  </HeadingPairs>
  <TitlesOfParts>
    <vt:vector size="31" baseType="lpstr">
      <vt:lpstr>ＭＳ Ｐゴシック</vt:lpstr>
      <vt:lpstr>Arial</vt:lpstr>
      <vt:lpstr>Calibri</vt:lpstr>
      <vt:lpstr>Helvetica</vt:lpstr>
      <vt:lpstr>Monotype Sorts</vt:lpstr>
      <vt:lpstr>Segoe UI</vt:lpstr>
      <vt:lpstr>Times New Roman</vt:lpstr>
      <vt:lpstr>Office Theme</vt:lpstr>
      <vt:lpstr>Document</vt:lpstr>
      <vt:lpstr>ARC-SC-agenda-March-2025</vt:lpstr>
      <vt:lpstr>Abstract</vt:lpstr>
      <vt:lpstr>IEEE 802.11   Architecture Standing Committee</vt:lpstr>
      <vt:lpstr>Registration for the March IEEE 802 plenary session</vt:lpstr>
      <vt:lpstr>Attendance, etc.</vt:lpstr>
      <vt:lpstr>Meeting Protocol</vt:lpstr>
      <vt:lpstr>Participants have a duty to inform the IEEE</vt:lpstr>
      <vt:lpstr>Ways to inform IEEE</vt:lpstr>
      <vt:lpstr>Patent-related information</vt:lpstr>
      <vt:lpstr>IEEE SA Copyright Policy</vt:lpstr>
      <vt:lpstr>IEEE SA Copyright Policy</vt:lpstr>
      <vt:lpstr>Other guidelines for IEEE WG meetings</vt:lpstr>
      <vt:lpstr>Participant behavior in IEEE-SA activities is guided by the IEEE Codes of Ethics &amp; Conduct</vt:lpstr>
      <vt:lpstr>Participants in the IEEE-SA “individual process” shall act independently of others, including employers</vt:lpstr>
      <vt:lpstr>IEEE-SA standards activities shall allow the fair &amp; equitable consideration of all viewpoints</vt:lpstr>
      <vt:lpstr>ARC Agenda –  11 Mar (Tues) 13:30, 12 Mar (Wed) 8:00, 13 Mar (Thurs) 13:30</vt:lpstr>
      <vt:lpstr>ARC (Architecture) – Other</vt:lpstr>
      <vt:lpstr>Prior meeting minutes</vt:lpstr>
      <vt:lpstr>IEEE Std 802 – ARC work</vt:lpstr>
      <vt:lpstr>Annex G way forward – Step 2</vt:lpstr>
      <vt:lpstr>WBA liaison on QoS (and L4S)</vt:lpstr>
      <vt:lpstr>Next steps</vt:lpstr>
    </vt:vector>
  </TitlesOfParts>
  <Company>Intel Corporation</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[place presentation subject title text here]</dc:title>
  <dc:creator>Hamilton, Mark</dc:creator>
  <cp:lastModifiedBy>Hamilton, Mark</cp:lastModifiedBy>
  <cp:revision>227</cp:revision>
  <cp:lastPrinted>1601-01-01T00:00:00Z</cp:lastPrinted>
  <dcterms:created xsi:type="dcterms:W3CDTF">2021-01-26T19:12:38Z</dcterms:created>
  <dcterms:modified xsi:type="dcterms:W3CDTF">2025-03-12T14:00:33Z</dcterms:modified>
</cp:coreProperties>
</file>