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1.xml" ContentType="application/vnd.openxmlformats-officedocument.presentationml.tags+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2"/>
  </p:notesMasterIdLst>
  <p:handoutMasterIdLst>
    <p:handoutMasterId r:id="rId33"/>
  </p:handoutMasterIdLst>
  <p:sldIdLst>
    <p:sldId id="256" r:id="rId5"/>
    <p:sldId id="257" r:id="rId6"/>
    <p:sldId id="283" r:id="rId7"/>
    <p:sldId id="2350" r:id="rId8"/>
    <p:sldId id="2383" r:id="rId9"/>
    <p:sldId id="258" r:id="rId10"/>
    <p:sldId id="259" r:id="rId11"/>
    <p:sldId id="262" r:id="rId12"/>
    <p:sldId id="287" r:id="rId13"/>
    <p:sldId id="274" r:id="rId14"/>
    <p:sldId id="2388" r:id="rId15"/>
    <p:sldId id="1722" r:id="rId16"/>
    <p:sldId id="2073" r:id="rId17"/>
    <p:sldId id="2389" r:id="rId18"/>
    <p:sldId id="288" r:id="rId19"/>
    <p:sldId id="1433" r:id="rId20"/>
    <p:sldId id="2390" r:id="rId21"/>
    <p:sldId id="2391" r:id="rId22"/>
    <p:sldId id="2392" r:id="rId23"/>
    <p:sldId id="2393" r:id="rId24"/>
    <p:sldId id="2394" r:id="rId25"/>
    <p:sldId id="1582" r:id="rId26"/>
    <p:sldId id="1578" r:id="rId27"/>
    <p:sldId id="1579" r:id="rId28"/>
    <p:sldId id="2395" r:id="rId29"/>
    <p:sldId id="2398" r:id="rId30"/>
    <p:sldId id="267"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07" autoAdjust="0"/>
    <p:restoredTop sz="94660"/>
  </p:normalViewPr>
  <p:slideViewPr>
    <p:cSldViewPr>
      <p:cViewPr varScale="1">
        <p:scale>
          <a:sx n="84" d="100"/>
          <a:sy n="84" d="100"/>
        </p:scale>
        <p:origin x="187" y="28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802.11-25/0216r0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Month Year</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802.11-25/0216r0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802.11-25/0216r0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802.11-25/0216r0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514691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802.11-25/0216r0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439554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560091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802.11-25/0216r0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769150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802.11-25/0216r0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177741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802.11-25/0216r0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175894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25" y="536575"/>
            <a:ext cx="4705350" cy="2647950"/>
          </a:xfrm>
        </p:spPr>
      </p:sp>
      <p:sp>
        <p:nvSpPr>
          <p:cNvPr id="3" name="Notes Placeholder 2"/>
          <p:cNvSpPr>
            <a:spLocks noGrp="1"/>
          </p:cNvSpPr>
          <p:nvPr>
            <p:ph type="body" idx="1"/>
          </p:nvPr>
        </p:nvSpPr>
        <p:spPr/>
        <p:txBody>
          <a:bodyPr>
            <a:normAutofit/>
          </a:bodyPr>
          <a:lstStyle/>
          <a:p>
            <a:endParaRPr lang="en-US" dirty="0"/>
          </a:p>
        </p:txBody>
      </p:sp>
      <p:sp>
        <p:nvSpPr>
          <p:cNvPr id="5" name="Date Placeholder 4"/>
          <p:cNvSpPr>
            <a:spLocks noGrp="1"/>
          </p:cNvSpPr>
          <p:nvPr>
            <p:ph type="dt" idx="11"/>
          </p:nvPr>
        </p:nvSpPr>
        <p:spPr>
          <a:xfrm>
            <a:off x="883896" y="20213"/>
            <a:ext cx="1041952" cy="215444"/>
          </a:xfrm>
        </p:spPr>
        <p:txBody>
          <a:bodyPr/>
          <a:lstStyle/>
          <a:p>
            <a:pPr>
              <a:defRPr/>
            </a:pPr>
            <a:r>
              <a:rPr lang="en-US"/>
              <a:t>March 2018</a:t>
            </a:r>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a:t>Page </a:t>
            </a:r>
            <a:fld id="{7797EB75-BD9E-45DB-A35F-6C321BEA61EF}" type="slidenum">
              <a:rPr lang="en-US" smtClean="0"/>
              <a:pPr>
                <a:defRPr/>
              </a:pPr>
              <a:t>26</a:t>
            </a:fld>
            <a:endParaRPr lang="en-US"/>
          </a:p>
        </p:txBody>
      </p:sp>
    </p:spTree>
    <p:extLst>
      <p:ext uri="{BB962C8B-B14F-4D97-AF65-F5344CB8AC3E}">
        <p14:creationId xmlns:p14="http://schemas.microsoft.com/office/powerpoint/2010/main" val="3177130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802.11-25/0216r0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a:t>doc.: IEEE 802.11-25/0216r0</a:t>
            </a:r>
          </a:p>
        </p:txBody>
      </p:sp>
      <p:sp>
        <p:nvSpPr>
          <p:cNvPr id="5" name="Date Placeholder 4"/>
          <p:cNvSpPr>
            <a:spLocks noGrp="1"/>
          </p:cNvSpPr>
          <p:nvPr>
            <p:ph type="dt" sz="quarter" idx="1"/>
          </p:nvPr>
        </p:nvSpPr>
        <p:spPr>
          <a:xfrm>
            <a:off x="883896" y="20213"/>
            <a:ext cx="732573" cy="215444"/>
          </a:xfrm>
        </p:spPr>
        <p:txBody>
          <a:bodyPr/>
          <a:lstStyle/>
          <a:p>
            <a:pPr>
              <a:defRPr/>
            </a:pPr>
            <a:r>
              <a:rPr lang="en-US"/>
              <a:t>March 2016</a:t>
            </a:r>
            <a:endParaRPr lang="en-US" dirty="0"/>
          </a:p>
        </p:txBody>
      </p:sp>
      <p:sp>
        <p:nvSpPr>
          <p:cNvPr id="6" name="Footer Placeholder 5"/>
          <p:cNvSpPr>
            <a:spLocks noGrp="1"/>
          </p:cNvSpPr>
          <p:nvPr>
            <p:ph type="ftr" sz="quarter" idx="4"/>
          </p:nvPr>
        </p:nvSpPr>
        <p:spPr/>
        <p:txBody>
          <a:bodyPr/>
          <a:lstStyle/>
          <a:p>
            <a:pPr lvl="4">
              <a:defRPr/>
            </a:pPr>
            <a:r>
              <a:rPr lang="en-US"/>
              <a:t>Dorothy Stanley (HPE)</a:t>
            </a:r>
          </a:p>
        </p:txBody>
      </p:sp>
      <p:sp>
        <p:nvSpPr>
          <p:cNvPr id="5127" name="Slide Number Placeholder 6"/>
          <p:cNvSpPr>
            <a:spLocks noGrp="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defRPr sz="2400">
                <a:solidFill>
                  <a:schemeClr val="tx1"/>
                </a:solidFill>
                <a:latin typeface="Times New Roman" pitchFamily="18" charset="0"/>
                <a:ea typeface="MS PGothic" pitchFamily="34" charset="-128"/>
              </a:defRPr>
            </a:lvl1pPr>
            <a:lvl2pPr marL="742950" indent="-285750" defTabSz="936625">
              <a:defRPr sz="2400">
                <a:solidFill>
                  <a:schemeClr val="tx1"/>
                </a:solidFill>
                <a:latin typeface="Times New Roman" pitchFamily="18" charset="0"/>
                <a:ea typeface="MS PGothic" pitchFamily="34" charset="-128"/>
              </a:defRPr>
            </a:lvl2pPr>
            <a:lvl3pPr marL="1143000" indent="-228600" defTabSz="936625">
              <a:defRPr sz="2400">
                <a:solidFill>
                  <a:schemeClr val="tx1"/>
                </a:solidFill>
                <a:latin typeface="Times New Roman" pitchFamily="18" charset="0"/>
                <a:ea typeface="MS PGothic" pitchFamily="34" charset="-128"/>
              </a:defRPr>
            </a:lvl3pPr>
            <a:lvl4pPr marL="1600200" indent="-228600" defTabSz="936625">
              <a:defRPr sz="2400">
                <a:solidFill>
                  <a:schemeClr val="tx1"/>
                </a:solidFill>
                <a:latin typeface="Times New Roman" pitchFamily="18" charset="0"/>
                <a:ea typeface="MS PGothic" pitchFamily="34" charset="-128"/>
              </a:defRPr>
            </a:lvl4pPr>
            <a:lvl5pPr marL="2057400" indent="-228600" defTabSz="936625">
              <a:defRPr sz="2400">
                <a:solidFill>
                  <a:schemeClr val="tx1"/>
                </a:solidFill>
                <a:latin typeface="Times New Roman" pitchFamily="18" charset="0"/>
                <a:ea typeface="MS PGothic" pitchFamily="34" charset="-128"/>
              </a:defRPr>
            </a:lvl5pPr>
            <a:lvl6pPr marL="25146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en-US" sz="1200"/>
              <a:t>Page </a:t>
            </a:r>
            <a:fld id="{CF847761-3DCA-4992-BE8A-2121820B172D}" type="slidenum">
              <a:rPr lang="en-US" altLang="en-US" sz="1200"/>
              <a:pPr/>
              <a:t>4</a:t>
            </a:fld>
            <a:endParaRPr lang="en-US" altLang="en-US" sz="1200"/>
          </a:p>
        </p:txBody>
      </p:sp>
    </p:spTree>
    <p:extLst>
      <p:ext uri="{BB962C8B-B14F-4D97-AF65-F5344CB8AC3E}">
        <p14:creationId xmlns:p14="http://schemas.microsoft.com/office/powerpoint/2010/main" val="28486304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25" y="536575"/>
            <a:ext cx="4705350" cy="2647950"/>
          </a:xfrm>
        </p:spPr>
      </p:sp>
      <p:sp>
        <p:nvSpPr>
          <p:cNvPr id="3" name="Notes Placeholder 2"/>
          <p:cNvSpPr>
            <a:spLocks noGrp="1"/>
          </p:cNvSpPr>
          <p:nvPr>
            <p:ph type="body" idx="1"/>
          </p:nvPr>
        </p:nvSpPr>
        <p:spPr/>
        <p:txBody>
          <a:bodyPr>
            <a:normAutofit/>
          </a:bodyPr>
          <a:lstStyle/>
          <a:p>
            <a:endParaRPr lang="en-US" dirty="0"/>
          </a:p>
        </p:txBody>
      </p:sp>
      <p:sp>
        <p:nvSpPr>
          <p:cNvPr id="5" name="Date Placeholder 4"/>
          <p:cNvSpPr>
            <a:spLocks noGrp="1"/>
          </p:cNvSpPr>
          <p:nvPr>
            <p:ph type="dt" idx="11"/>
          </p:nvPr>
        </p:nvSpPr>
        <p:spPr>
          <a:xfrm>
            <a:off x="883896" y="20213"/>
            <a:ext cx="1041952" cy="215444"/>
          </a:xfrm>
        </p:spPr>
        <p:txBody>
          <a:bodyPr/>
          <a:lstStyle/>
          <a:p>
            <a:pPr>
              <a:defRPr/>
            </a:pPr>
            <a:r>
              <a:rPr lang="en-US"/>
              <a:t>March 2018</a:t>
            </a:r>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a:t>Page </a:t>
            </a:r>
            <a:fld id="{7797EB75-BD9E-45DB-A35F-6C321BEA61EF}" type="slidenum">
              <a:rPr lang="en-US" smtClean="0"/>
              <a:pPr>
                <a:defRPr/>
              </a:pPr>
              <a:t>5</a:t>
            </a:fld>
            <a:endParaRPr lang="en-US"/>
          </a:p>
        </p:txBody>
      </p:sp>
    </p:spTree>
    <p:extLst>
      <p:ext uri="{BB962C8B-B14F-4D97-AF65-F5344CB8AC3E}">
        <p14:creationId xmlns:p14="http://schemas.microsoft.com/office/powerpoint/2010/main" val="13410013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802.11-25/0216r0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80306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802.11-25/0216r0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21935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802.11-25/0216r0</a:t>
            </a:r>
          </a:p>
        </p:txBody>
      </p:sp>
      <p:sp>
        <p:nvSpPr>
          <p:cNvPr id="5" name="Rectangle 3"/>
          <p:cNvSpPr>
            <a:spLocks noGrp="1" noChangeArrowheads="1"/>
          </p:cNvSpPr>
          <p:nvPr>
            <p:ph type="dt"/>
          </p:nvPr>
        </p:nvSpPr>
        <p:spPr>
          <a:ln/>
        </p:spPr>
        <p:txBody>
          <a:bodyPr/>
          <a:lstStyle/>
          <a:p>
            <a:r>
              <a:rPr lang="en-US"/>
              <a:t>March 2025</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804846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A0316E4E-9467-F658-E2F8-FDD2E4A6A655}"/>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802.11-25/0216r0</a:t>
            </a:r>
          </a:p>
        </p:txBody>
      </p:sp>
      <p:sp>
        <p:nvSpPr>
          <p:cNvPr id="16387" name="Rectangle 3">
            <a:extLst>
              <a:ext uri="{FF2B5EF4-FFF2-40B4-BE49-F238E27FC236}">
                <a16:creationId xmlns:a16="http://schemas.microsoft.com/office/drawing/2014/main" id="{727DC58B-0AD4-9385-1ED5-E2FC12C2AEE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6388" name="Rectangle 6">
            <a:extLst>
              <a:ext uri="{FF2B5EF4-FFF2-40B4-BE49-F238E27FC236}">
                <a16:creationId xmlns:a16="http://schemas.microsoft.com/office/drawing/2014/main" id="{C0F7BCDB-B44F-D1BD-E4BE-EED865C6BA8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a:extLst>
              <a:ext uri="{FF2B5EF4-FFF2-40B4-BE49-F238E27FC236}">
                <a16:creationId xmlns:a16="http://schemas.microsoft.com/office/drawing/2014/main" id="{23821599-2418-8E63-AEC8-C977C053C4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3A83B2F-9E2C-4DE3-B48D-241AB7E3333A}" type="slidenum">
              <a:rPr lang="en-US" altLang="en-US" smtClean="0"/>
              <a:pPr>
                <a:spcBef>
                  <a:spcPct val="0"/>
                </a:spcBef>
              </a:pPr>
              <a:t>10</a:t>
            </a:fld>
            <a:endParaRPr lang="en-US" altLang="en-US"/>
          </a:p>
        </p:txBody>
      </p:sp>
      <p:sp>
        <p:nvSpPr>
          <p:cNvPr id="16390" name="Rectangle 2">
            <a:extLst>
              <a:ext uri="{FF2B5EF4-FFF2-40B4-BE49-F238E27FC236}">
                <a16:creationId xmlns:a16="http://schemas.microsoft.com/office/drawing/2014/main" id="{1C362020-B58F-82C5-129E-BA88D7284C11}"/>
              </a:ext>
            </a:extLst>
          </p:cNvPr>
          <p:cNvSpPr>
            <a:spLocks noGrp="1" noRot="1" noChangeAspect="1" noChangeArrowheads="1" noTextEdit="1"/>
          </p:cNvSpPr>
          <p:nvPr>
            <p:ph type="sldImg"/>
          </p:nvPr>
        </p:nvSpPr>
        <p:spPr>
          <a:xfrm>
            <a:off x="382588" y="700088"/>
            <a:ext cx="6172200" cy="3471862"/>
          </a:xfrm>
          <a:ln/>
        </p:spPr>
      </p:sp>
      <p:sp>
        <p:nvSpPr>
          <p:cNvPr id="16391" name="Rectangle 3">
            <a:extLst>
              <a:ext uri="{FF2B5EF4-FFF2-40B4-BE49-F238E27FC236}">
                <a16:creationId xmlns:a16="http://schemas.microsoft.com/office/drawing/2014/main" id="{0A840F7C-222D-CD07-413D-7FE493F35A41}"/>
              </a:ext>
            </a:extLst>
          </p:cNvPr>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528481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531D5E9C-8508-4AA8-B0B2-5152880D386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802.11-25/0216r0</a:t>
            </a:r>
          </a:p>
        </p:txBody>
      </p:sp>
      <p:sp>
        <p:nvSpPr>
          <p:cNvPr id="16387" name="Rectangle 3">
            <a:extLst>
              <a:ext uri="{FF2B5EF4-FFF2-40B4-BE49-F238E27FC236}">
                <a16:creationId xmlns:a16="http://schemas.microsoft.com/office/drawing/2014/main" id="{204147BA-2DF6-4A39-BC13-5568E64F4B1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6388" name="Rectangle 6">
            <a:extLst>
              <a:ext uri="{FF2B5EF4-FFF2-40B4-BE49-F238E27FC236}">
                <a16:creationId xmlns:a16="http://schemas.microsoft.com/office/drawing/2014/main" id="{201424C8-98EF-4D9E-85AA-34F9E0A9794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DC8224F6-0F60-4005-9D65-DE709302882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1B3F440B-0484-4FE3-B860-DE40816D92C9}" type="slidenum">
              <a:rPr lang="en-US" altLang="en-US" sz="1200" smtClean="0"/>
              <a:pPr/>
              <a:t>11</a:t>
            </a:fld>
            <a:endParaRPr lang="en-US" altLang="en-US" sz="1200"/>
          </a:p>
        </p:txBody>
      </p:sp>
      <p:sp>
        <p:nvSpPr>
          <p:cNvPr id="16390" name="Rectangle 2">
            <a:extLst>
              <a:ext uri="{FF2B5EF4-FFF2-40B4-BE49-F238E27FC236}">
                <a16:creationId xmlns:a16="http://schemas.microsoft.com/office/drawing/2014/main" id="{67692396-9051-4115-926E-D0800F7C8D08}"/>
              </a:ext>
            </a:extLst>
          </p:cNvPr>
          <p:cNvSpPr>
            <a:spLocks noGrp="1" noRot="1" noChangeAspect="1" noChangeArrowheads="1" noTextEdit="1"/>
          </p:cNvSpPr>
          <p:nvPr>
            <p:ph type="sldImg"/>
          </p:nvPr>
        </p:nvSpPr>
        <p:spPr>
          <a:ln/>
        </p:spPr>
      </p:sp>
      <p:sp>
        <p:nvSpPr>
          <p:cNvPr id="16391" name="Rectangle 3">
            <a:extLst>
              <a:ext uri="{FF2B5EF4-FFF2-40B4-BE49-F238E27FC236}">
                <a16:creationId xmlns:a16="http://schemas.microsoft.com/office/drawing/2014/main" id="{E53F7D09-ECD2-4CB4-9294-4F16CA848D6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extLst>
      <p:ext uri="{BB962C8B-B14F-4D97-AF65-F5344CB8AC3E}">
        <p14:creationId xmlns:p14="http://schemas.microsoft.com/office/powerpoint/2010/main" val="2175772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2024</a:t>
            </a:r>
            <a:endParaRPr lang="en-GB"/>
          </a:p>
        </p:txBody>
      </p:sp>
      <p:sp>
        <p:nvSpPr>
          <p:cNvPr id="6" name="Footer Placeholder 5"/>
          <p:cNvSpPr>
            <a:spLocks noGrp="1"/>
          </p:cNvSpPr>
          <p:nvPr>
            <p:ph type="ftr" idx="11"/>
          </p:nvPr>
        </p:nvSpPr>
        <p:spPr/>
        <p:txBody>
          <a:bodyPr/>
          <a:lstStyle>
            <a:lvl1pPr>
              <a:defRPr/>
            </a:lvl1pPr>
          </a:lstStyle>
          <a:p>
            <a:r>
              <a:rPr lang="en-GB"/>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Stephen McCann,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2024</a:t>
            </a:r>
            <a:endParaRPr lang="en-GB"/>
          </a:p>
        </p:txBody>
      </p:sp>
      <p:sp>
        <p:nvSpPr>
          <p:cNvPr id="4" name="Footer Placeholder 3"/>
          <p:cNvSpPr>
            <a:spLocks noGrp="1"/>
          </p:cNvSpPr>
          <p:nvPr>
            <p:ph type="ftr" idx="11"/>
          </p:nvPr>
        </p:nvSpPr>
        <p:spPr/>
        <p:txBody>
          <a:bodyPr/>
          <a:lstStyle>
            <a:lvl1pPr>
              <a:defRPr/>
            </a:lvl1pPr>
          </a:lstStyle>
          <a:p>
            <a:r>
              <a:rPr lang="en-GB"/>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2024</a:t>
            </a:r>
            <a:endParaRPr lang="en-GB"/>
          </a:p>
        </p:txBody>
      </p:sp>
      <p:sp>
        <p:nvSpPr>
          <p:cNvPr id="3" name="Footer Placeholder 2"/>
          <p:cNvSpPr>
            <a:spLocks noGrp="1"/>
          </p:cNvSpPr>
          <p:nvPr>
            <p:ph type="ftr" idx="11"/>
          </p:nvPr>
        </p:nvSpPr>
        <p:spPr/>
        <p:txBody>
          <a:bodyPr/>
          <a:lstStyle>
            <a:lvl1pPr>
              <a:defRPr/>
            </a:lvl1pPr>
          </a:lstStyle>
          <a:p>
            <a:r>
              <a:rPr lang="en-GB"/>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802.11-25/0216r1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4/11-24-1932-00-0wng-wng-meeting-minutes-2024-november-vancouver-meeting.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5/11-25-0296-01-00bn-ieee-802-11bn-cc50-comments-on-d0-1.xlsx" TargetMode="External"/><Relationship Id="rId2" Type="http://schemas.openxmlformats.org/officeDocument/2006/relationships/hyperlink" Target="https://mentor.ieee.org/802.11/dcn/25/11-25-0207-11-00bn-jan-mar-tgbn-teleconference-agenda.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221-01-00bn-tgbn-mar-2025-meeting-agenda.ppt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5/11-25-0227-03-00bp-tg-bp-tc-agenda-till-mar-2025.pptx" TargetMode="Externa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hyperlink" Target="https://mentor.ieee.org/802.11/dcn/25/11-25-0240-02-00bp-teleconference-minutes-february-march-2025.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ocuments?is_dcn=0205&amp;is_group=00bq&amp;is_year=2025"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5/11-25-0160-02-0elc-elc-2025-01-minutes.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mentor.ieee.org/802.11/dcn/25/11-25-0347-00-0elc-march-2025-elc-agenda.pptx" TargetMode="External"/><Relationship Id="rId5" Type="http://schemas.openxmlformats.org/officeDocument/2006/relationships/hyperlink" Target="https://mentor.ieee.org/802.11/dcn/24/11-24-1600-03-0elc-csd-proposal-for-elc.docx" TargetMode="External"/><Relationship Id="rId4" Type="http://schemas.openxmlformats.org/officeDocument/2006/relationships/hyperlink" Target="https://mentor.ieee.org/802.11/dcn/25/11-25-0185-00-0elc-draft-p802-11br-par.pdf" TargetMode="Externa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5/11-25-0159-00-auto-january-2025-kobe-auto-tig-meeting-minutes.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5/11-25-0222-01-0arc-arc-sc-agenda-march-2025.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ec/dcn/25/ec-25-0020-00-LMSC-draft-ieee-p802-3dp-par.pdf" TargetMode="External"/><Relationship Id="rId7" Type="http://schemas.openxmlformats.org/officeDocument/2006/relationships/hyperlink" Target="https://mentor.ieee.org/802.15/dcn/25/15-25-0054-01-0mag-par-for-802-15-4-2024-corrigendum-1.pdf" TargetMode="External"/><Relationship Id="rId2" Type="http://schemas.openxmlformats.org/officeDocument/2006/relationships/hyperlink" Target="https://www.ieee802.org/1/files/public/docs2025/as-draft-PAR-0125-v01.pdf" TargetMode="External"/><Relationship Id="rId1" Type="http://schemas.openxmlformats.org/officeDocument/2006/relationships/slideLayout" Target="../slideLayouts/slideLayout2.xml"/><Relationship Id="rId6" Type="http://schemas.openxmlformats.org/officeDocument/2006/relationships/hyperlink" Target="https://mentor.ieee.org/802.11/dcn/24/11-24-1600-03-0elc-csd-proposal-for-elc.docx" TargetMode="External"/><Relationship Id="rId5" Type="http://schemas.openxmlformats.org/officeDocument/2006/relationships/hyperlink" Target="https://mentor.ieee.org/802.11/dcn/25/11-25-0185-00-0elc-draft-p802-11br-par.pdf" TargetMode="External"/><Relationship Id="rId4" Type="http://schemas.openxmlformats.org/officeDocument/2006/relationships/hyperlink" Target="https://mentor.ieee.org/802-ec/dcn/25/ec-25-0021-00-LMSC-draft-ieee-p802-3dp-csd.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WG11 Opening Report Snapshot Slides March 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2025-03-10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594942895"/>
              </p:ext>
            </p:extLst>
          </p:nvPr>
        </p:nvGraphicFramePr>
        <p:xfrm>
          <a:off x="992188" y="2416175"/>
          <a:ext cx="10163175" cy="2468563"/>
        </p:xfrm>
        <a:graphic>
          <a:graphicData uri="http://schemas.openxmlformats.org/presentationml/2006/ole">
            <mc:AlternateContent xmlns:mc="http://schemas.openxmlformats.org/markup-compatibility/2006">
              <mc:Choice xmlns:v="urn:schemas-microsoft-com:vml" Requires="v">
                <p:oleObj name="Document" r:id="rId3" imgW="10459112" imgH="2538262" progId="Word.Document.8">
                  <p:embed/>
                </p:oleObj>
              </mc:Choice>
              <mc:Fallback>
                <p:oleObj name="Document" r:id="rId3" imgW="10459112" imgH="2538262" progId="Word.Document.8">
                  <p:embed/>
                  <p:pic>
                    <p:nvPicPr>
                      <p:cNvPr id="3075" name="Object 3"/>
                      <p:cNvPicPr>
                        <a:picLocks noChangeAspect="1" noChangeArrowheads="1"/>
                      </p:cNvPicPr>
                      <p:nvPr/>
                    </p:nvPicPr>
                    <p:blipFill>
                      <a:blip r:embed="rId4"/>
                      <a:srcRect/>
                      <a:stretch>
                        <a:fillRect/>
                      </a:stretch>
                    </p:blipFill>
                    <p:spPr bwMode="auto">
                      <a:xfrm>
                        <a:off x="992188" y="2416175"/>
                        <a:ext cx="10163175" cy="24685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5" name="Footer Placeholder 4">
            <a:extLst>
              <a:ext uri="{FF2B5EF4-FFF2-40B4-BE49-F238E27FC236}">
                <a16:creationId xmlns:a16="http://schemas.microsoft.com/office/drawing/2014/main" id="{30587529-FB12-E2D7-7DF4-A3E55E333405}"/>
              </a:ext>
            </a:extLst>
          </p:cNvPr>
          <p:cNvSpPr>
            <a:spLocks noGrp="1"/>
          </p:cNvSpPr>
          <p:nvPr>
            <p:ph type="ftr" idx="11"/>
          </p:nvPr>
        </p:nvSpPr>
        <p:spPr/>
        <p:txBody>
          <a:bodyPr/>
          <a:lstStyle/>
          <a:p>
            <a:r>
              <a:rPr lang="en-GB"/>
              <a:t>Stephen McCann, Huawei</a:t>
            </a:r>
          </a:p>
        </p:txBody>
      </p:sp>
      <p:sp>
        <p:nvSpPr>
          <p:cNvPr id="6" name="Slide Number Placeholder 5">
            <a:extLst>
              <a:ext uri="{FF2B5EF4-FFF2-40B4-BE49-F238E27FC236}">
                <a16:creationId xmlns:a16="http://schemas.microsoft.com/office/drawing/2014/main" id="{8A6D6F64-589B-72F3-CE32-875E97661E08}"/>
              </a:ext>
            </a:extLst>
          </p:cNvPr>
          <p:cNvSpPr>
            <a:spLocks noGrp="1"/>
          </p:cNvSpPr>
          <p:nvPr>
            <p:ph type="sldNum" idx="12"/>
          </p:nvPr>
        </p:nvSpPr>
        <p:spPr/>
        <p:txBody>
          <a:bodyPr/>
          <a:lstStyle/>
          <a:p>
            <a:r>
              <a:rPr lang="en-GB"/>
              <a:t>Slide </a:t>
            </a:r>
            <a:fld id="{DE40C9FC-4879-4F20-9ECA-A574A90476B7}" type="slidenum">
              <a:rPr lang="en-GB" smtClean="0"/>
              <a:pPr/>
              <a:t>1</a:t>
            </a:fld>
            <a:endParaRPr lang="en-GB"/>
          </a:p>
        </p:txBody>
      </p:sp>
      <p:sp>
        <p:nvSpPr>
          <p:cNvPr id="7" name="Date Placeholder 6">
            <a:extLst>
              <a:ext uri="{FF2B5EF4-FFF2-40B4-BE49-F238E27FC236}">
                <a16:creationId xmlns:a16="http://schemas.microsoft.com/office/drawing/2014/main" id="{1C0CD53F-2A47-2F47-C8C9-A1A1DACC022D}"/>
              </a:ext>
            </a:extLst>
          </p:cNvPr>
          <p:cNvSpPr>
            <a:spLocks noGrp="1"/>
          </p:cNvSpPr>
          <p:nvPr>
            <p:ph type="dt" idx="10"/>
          </p:nvPr>
        </p:nvSpPr>
        <p:spPr/>
        <p:txBody>
          <a:bodyPr/>
          <a:lstStyle/>
          <a:p>
            <a:r>
              <a:rPr lang="en-US"/>
              <a:t>March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7DB2B7F6-210C-0BB4-0C96-8A8845DCFFF2}"/>
              </a:ext>
            </a:extLst>
          </p:cNvPr>
          <p:cNvSpPr>
            <a:spLocks noGrp="1" noChangeArrowheads="1"/>
          </p:cNvSpPr>
          <p:nvPr>
            <p:ph type="title"/>
          </p:nvPr>
        </p:nvSpPr>
        <p:spPr>
          <a:xfrm>
            <a:off x="2209800" y="581026"/>
            <a:ext cx="7772400" cy="561975"/>
          </a:xfrm>
        </p:spPr>
        <p:txBody>
          <a:bodyPr/>
          <a:lstStyle/>
          <a:p>
            <a:pPr eaLnBrk="1" hangingPunct="1"/>
            <a:r>
              <a:rPr lang="en-US" altLang="en-US" dirty="0"/>
              <a:t>WNG – March 2025</a:t>
            </a:r>
          </a:p>
        </p:txBody>
      </p:sp>
      <p:sp>
        <p:nvSpPr>
          <p:cNvPr id="15363" name="Rectangle 3">
            <a:extLst>
              <a:ext uri="{FF2B5EF4-FFF2-40B4-BE49-F238E27FC236}">
                <a16:creationId xmlns:a16="http://schemas.microsoft.com/office/drawing/2014/main" id="{5808A656-4E20-CB2D-5332-CCC72EC83519}"/>
              </a:ext>
            </a:extLst>
          </p:cNvPr>
          <p:cNvSpPr>
            <a:spLocks noGrp="1" noChangeArrowheads="1"/>
          </p:cNvSpPr>
          <p:nvPr>
            <p:ph idx="1"/>
          </p:nvPr>
        </p:nvSpPr>
        <p:spPr>
          <a:xfrm>
            <a:off x="287300" y="1323976"/>
            <a:ext cx="11734800" cy="4162424"/>
          </a:xfrm>
        </p:spPr>
        <p:txBody>
          <a:bodyPr/>
          <a:lstStyle/>
          <a:p>
            <a:pPr marL="457200" indent="-457200">
              <a:lnSpc>
                <a:spcPct val="110000"/>
              </a:lnSpc>
              <a:spcBef>
                <a:spcPts val="0"/>
              </a:spcBef>
              <a:defRPr/>
            </a:pPr>
            <a:r>
              <a:rPr lang="en-GB" altLang="en-US" dirty="0"/>
              <a:t>Announcements</a:t>
            </a:r>
          </a:p>
          <a:p>
            <a:pPr marL="457200" indent="-457200">
              <a:lnSpc>
                <a:spcPct val="110000"/>
              </a:lnSpc>
              <a:spcBef>
                <a:spcPts val="0"/>
              </a:spcBef>
              <a:defRPr/>
            </a:pPr>
            <a:r>
              <a:rPr lang="en-GB" altLang="en-US" dirty="0"/>
              <a:t>Approval of Previous meeting minutes </a:t>
            </a:r>
          </a:p>
          <a:p>
            <a:pPr marL="838200" lvl="1" indent="-381000">
              <a:lnSpc>
                <a:spcPct val="110000"/>
              </a:lnSpc>
              <a:spcBef>
                <a:spcPts val="0"/>
              </a:spcBef>
              <a:defRPr/>
            </a:pPr>
            <a:r>
              <a:rPr lang="en-GB" altLang="en-US" sz="1800" dirty="0"/>
              <a:t>Minutes from November:</a:t>
            </a:r>
          </a:p>
          <a:p>
            <a:pPr marL="1181100" lvl="2" indent="-381000">
              <a:lnSpc>
                <a:spcPct val="110000"/>
              </a:lnSpc>
              <a:spcBef>
                <a:spcPts val="0"/>
              </a:spcBef>
              <a:defRPr/>
            </a:pPr>
            <a:r>
              <a:rPr lang="en-GB" altLang="en-US" sz="1600" dirty="0">
                <a:hlinkClick r:id="rId3"/>
              </a:rPr>
              <a:t>https://mentor.ieee.org/802.11/dcn/24/11-24-1932-00-0wng-wng-meeting-minutes-2024-november-vancouver-meeting.docx</a:t>
            </a:r>
            <a:r>
              <a:rPr lang="en-GB" altLang="en-US" sz="1600" dirty="0"/>
              <a:t>   </a:t>
            </a:r>
          </a:p>
          <a:p>
            <a:pPr marL="438150" indent="-381000">
              <a:lnSpc>
                <a:spcPct val="110000"/>
              </a:lnSpc>
              <a:spcBef>
                <a:spcPts val="0"/>
              </a:spcBef>
              <a:defRPr/>
            </a:pPr>
            <a:r>
              <a:rPr lang="en-GB" altLang="en-US" dirty="0"/>
              <a:t>Presentations</a:t>
            </a:r>
          </a:p>
          <a:p>
            <a:pPr lvl="1">
              <a:lnSpc>
                <a:spcPct val="110000"/>
              </a:lnSpc>
              <a:spcBef>
                <a:spcPts val="0"/>
              </a:spcBef>
              <a:buFont typeface="Wingdings" panose="05000000000000000000" pitchFamily="2" charset="2"/>
              <a:buChar char="Ø"/>
              <a:defRPr/>
            </a:pPr>
            <a:r>
              <a:rPr lang="en-US" sz="2000" dirty="0">
                <a:solidFill>
                  <a:srgbClr val="222222"/>
                </a:solidFill>
                <a:highlight>
                  <a:srgbClr val="FFFFFF"/>
                </a:highlight>
                <a:cs typeface="Arial" panose="020B0604020202020204" pitchFamily="34" charset="0"/>
              </a:rPr>
              <a:t>“Intrinsic vulnerabilities of the MIMO channel sounding procedure”, Francesca </a:t>
            </a:r>
            <a:r>
              <a:rPr lang="en-US" sz="2000" dirty="0" err="1">
                <a:solidFill>
                  <a:srgbClr val="222222"/>
                </a:solidFill>
                <a:highlight>
                  <a:srgbClr val="FFFFFF"/>
                </a:highlight>
                <a:cs typeface="Arial" panose="020B0604020202020204" pitchFamily="34" charset="0"/>
              </a:rPr>
              <a:t>Meneghello</a:t>
            </a:r>
            <a:r>
              <a:rPr lang="en-US" sz="2000" dirty="0">
                <a:solidFill>
                  <a:srgbClr val="222222"/>
                </a:solidFill>
                <a:highlight>
                  <a:srgbClr val="FFFFFF"/>
                </a:highlight>
                <a:cs typeface="Arial" panose="020B0604020202020204" pitchFamily="34" charset="0"/>
              </a:rPr>
              <a:t> (Northeastern University)</a:t>
            </a:r>
          </a:p>
          <a:p>
            <a:pPr lvl="1">
              <a:lnSpc>
                <a:spcPct val="110000"/>
              </a:lnSpc>
              <a:spcBef>
                <a:spcPts val="0"/>
              </a:spcBef>
              <a:buFont typeface="Wingdings" panose="05000000000000000000" pitchFamily="2" charset="2"/>
              <a:buChar char="Ø"/>
              <a:defRPr/>
            </a:pPr>
            <a:r>
              <a:rPr lang="en-US" sz="2000" dirty="0">
                <a:solidFill>
                  <a:srgbClr val="222222"/>
                </a:solidFill>
                <a:highlight>
                  <a:srgbClr val="FFFFFF"/>
                </a:highlight>
                <a:cs typeface="Arial" panose="020B0604020202020204" pitchFamily="34" charset="0"/>
              </a:rPr>
              <a:t>“Post-Quantum 802.11”, Dan Harkins (HPE)</a:t>
            </a:r>
            <a:endParaRPr lang="en-US" sz="2000" b="0" i="0" dirty="0">
              <a:solidFill>
                <a:srgbClr val="222222"/>
              </a:solidFill>
              <a:effectLst/>
              <a:highlight>
                <a:srgbClr val="FFFFFF"/>
              </a:highlight>
              <a:cs typeface="Arial" panose="020B0604020202020204" pitchFamily="34" charset="0"/>
            </a:endParaRPr>
          </a:p>
          <a:p>
            <a:pPr lvl="1">
              <a:lnSpc>
                <a:spcPct val="110000"/>
              </a:lnSpc>
              <a:spcBef>
                <a:spcPts val="0"/>
              </a:spcBef>
              <a:buFont typeface="Wingdings" panose="05000000000000000000" pitchFamily="2" charset="2"/>
              <a:buChar char="Ø"/>
              <a:defRPr/>
            </a:pPr>
            <a:r>
              <a:rPr lang="en-US" sz="2000" dirty="0">
                <a:solidFill>
                  <a:srgbClr val="222222"/>
                </a:solidFill>
                <a:highlight>
                  <a:srgbClr val="FFFFFF"/>
                </a:highlight>
                <a:cs typeface="Arial" panose="020B0604020202020204" pitchFamily="34" charset="0"/>
              </a:rPr>
              <a:t>“Post-Quantum Opportunistic Wireless Encryption (OWE)”, Alex Lungu (Samsung)</a:t>
            </a:r>
          </a:p>
          <a:p>
            <a:pPr lvl="1">
              <a:lnSpc>
                <a:spcPct val="110000"/>
              </a:lnSpc>
              <a:spcBef>
                <a:spcPts val="0"/>
              </a:spcBef>
              <a:buFont typeface="Wingdings" panose="05000000000000000000" pitchFamily="2" charset="2"/>
              <a:buChar char="Ø"/>
              <a:defRPr/>
            </a:pPr>
            <a:r>
              <a:rPr lang="en-US" sz="2000" dirty="0">
                <a:solidFill>
                  <a:srgbClr val="222222"/>
                </a:solidFill>
                <a:highlight>
                  <a:srgbClr val="FFFFFF"/>
                </a:highlight>
                <a:cs typeface="Arial" panose="020B0604020202020204" pitchFamily="34" charset="0"/>
              </a:rPr>
              <a:t>“</a:t>
            </a:r>
            <a:r>
              <a:rPr lang="en-US" sz="2000" b="0" i="0" dirty="0">
                <a:solidFill>
                  <a:srgbClr val="222222"/>
                </a:solidFill>
                <a:effectLst/>
                <a:cs typeface="Arial" panose="020B0604020202020204" pitchFamily="34" charset="0"/>
              </a:rPr>
              <a:t>802.11 Support of VLANs</a:t>
            </a:r>
            <a:r>
              <a:rPr lang="en-US" sz="2000" b="0" i="0" dirty="0">
                <a:solidFill>
                  <a:srgbClr val="222222"/>
                </a:solidFill>
                <a:effectLst/>
                <a:highlight>
                  <a:srgbClr val="FFFFFF"/>
                </a:highlight>
                <a:cs typeface="Arial" panose="020B0604020202020204" pitchFamily="34" charset="0"/>
              </a:rPr>
              <a:t>”, Donald Eastlake (Independent)</a:t>
            </a:r>
          </a:p>
          <a:p>
            <a:pPr marL="457200" indent="-457200">
              <a:lnSpc>
                <a:spcPct val="110000"/>
              </a:lnSpc>
              <a:spcBef>
                <a:spcPts val="0"/>
              </a:spcBef>
              <a:defRPr/>
            </a:pPr>
            <a:r>
              <a:rPr lang="en-US" altLang="en-US" dirty="0"/>
              <a:t>Plans for May 2025</a:t>
            </a:r>
          </a:p>
          <a:p>
            <a:pPr marL="857250" lvl="1" indent="-457200" eaLnBrk="1" hangingPunct="1">
              <a:lnSpc>
                <a:spcPct val="110000"/>
              </a:lnSpc>
              <a:spcBef>
                <a:spcPts val="0"/>
              </a:spcBef>
              <a:defRPr/>
            </a:pPr>
            <a:r>
              <a:rPr lang="en-US" altLang="en-US" sz="1800" dirty="0">
                <a:solidFill>
                  <a:srgbClr val="000000"/>
                </a:solidFill>
              </a:rPr>
              <a:t>Chair will make a call for presentations in advance</a:t>
            </a:r>
          </a:p>
          <a:p>
            <a:pPr marL="457200" indent="-457200">
              <a:lnSpc>
                <a:spcPct val="110000"/>
              </a:lnSpc>
              <a:spcBef>
                <a:spcPts val="0"/>
              </a:spcBef>
              <a:defRPr/>
            </a:pPr>
            <a:r>
              <a:rPr lang="en-US" altLang="en-US" dirty="0"/>
              <a:t>Adjourn</a:t>
            </a:r>
          </a:p>
          <a:p>
            <a:pPr marL="0" indent="0" algn="ctr" eaLnBrk="1" hangingPunct="1">
              <a:spcBef>
                <a:spcPts val="0"/>
              </a:spcBef>
              <a:buNone/>
              <a:defRPr/>
            </a:pPr>
            <a:r>
              <a:rPr lang="en-US" altLang="en-US" dirty="0"/>
              <a:t>Current agenda is document 11-25/0212r0</a:t>
            </a:r>
          </a:p>
        </p:txBody>
      </p:sp>
      <p:sp>
        <p:nvSpPr>
          <p:cNvPr id="15367" name="Rectangle 1">
            <a:extLst>
              <a:ext uri="{FF2B5EF4-FFF2-40B4-BE49-F238E27FC236}">
                <a16:creationId xmlns:a16="http://schemas.microsoft.com/office/drawing/2014/main" id="{46466877-483C-4321-9727-BE02BE36AF45}"/>
              </a:ext>
            </a:extLst>
          </p:cNvPr>
          <p:cNvSpPr>
            <a:spLocks noChangeArrowheads="1"/>
          </p:cNvSpPr>
          <p:nvPr/>
        </p:nvSpPr>
        <p:spPr bwMode="auto">
          <a:xfrm>
            <a:off x="1524000" y="1066801"/>
            <a:ext cx="9144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dirty="0">
                <a:solidFill>
                  <a:schemeClr val="tx2"/>
                </a:solidFill>
              </a:rPr>
              <a:t>11 March 2025, 0800-1000 Eastern Daylight Time</a:t>
            </a:r>
          </a:p>
        </p:txBody>
      </p:sp>
      <p:sp>
        <p:nvSpPr>
          <p:cNvPr id="2" name="Footer Placeholder 1">
            <a:extLst>
              <a:ext uri="{FF2B5EF4-FFF2-40B4-BE49-F238E27FC236}">
                <a16:creationId xmlns:a16="http://schemas.microsoft.com/office/drawing/2014/main" id="{06B7ADB9-D3DB-3FAE-85B9-F64D34D8C827}"/>
              </a:ext>
            </a:extLst>
          </p:cNvPr>
          <p:cNvSpPr>
            <a:spLocks noGrp="1"/>
          </p:cNvSpPr>
          <p:nvPr>
            <p:ph type="ftr" idx="14"/>
          </p:nvPr>
        </p:nvSpPr>
        <p:spPr/>
        <p:txBody>
          <a:bodyPr/>
          <a:lstStyle/>
          <a:p>
            <a:r>
              <a:rPr lang="en-GB"/>
              <a:t>Jim Lansford, Farafir SRL</a:t>
            </a:r>
            <a:endParaRPr lang="en-GB" dirty="0"/>
          </a:p>
        </p:txBody>
      </p:sp>
      <p:sp>
        <p:nvSpPr>
          <p:cNvPr id="3" name="Slide Number Placeholder 2">
            <a:extLst>
              <a:ext uri="{FF2B5EF4-FFF2-40B4-BE49-F238E27FC236}">
                <a16:creationId xmlns:a16="http://schemas.microsoft.com/office/drawing/2014/main" id="{33B9B048-4810-EFE6-2D34-EF95CA594FF3}"/>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4" name="Date Placeholder 3">
            <a:extLst>
              <a:ext uri="{FF2B5EF4-FFF2-40B4-BE49-F238E27FC236}">
                <a16:creationId xmlns:a16="http://schemas.microsoft.com/office/drawing/2014/main" id="{8D616509-E4BB-894B-C198-BF4F8E895857}"/>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356525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a:extLst>
              <a:ext uri="{FF2B5EF4-FFF2-40B4-BE49-F238E27FC236}">
                <a16:creationId xmlns:a16="http://schemas.microsoft.com/office/drawing/2014/main" id="{AD760D47-1541-450F-A9F4-3EE3A4E58EF0}"/>
              </a:ext>
            </a:extLst>
          </p:cNvPr>
          <p:cNvSpPr>
            <a:spLocks noGrp="1" noChangeArrowheads="1"/>
          </p:cNvSpPr>
          <p:nvPr>
            <p:ph type="title" idx="4294967295"/>
          </p:nvPr>
        </p:nvSpPr>
        <p:spPr>
          <a:xfrm>
            <a:off x="2274888" y="687388"/>
            <a:ext cx="7772400" cy="1066800"/>
          </a:xfrm>
        </p:spPr>
        <p:txBody>
          <a:bodyPr vert="horz" wrap="square" lIns="91440" tIns="45720" rIns="91440" bIns="45720" numCol="1" anchor="ctr" anchorCtr="0" compatLnSpc="1">
            <a:prstTxWarp prst="textNoShape">
              <a:avLst/>
            </a:prstTxWarp>
          </a:bodyPr>
          <a:lstStyle/>
          <a:p>
            <a:pPr algn="l"/>
            <a:r>
              <a:rPr lang="en-US" altLang="en-US" dirty="0"/>
              <a:t>IEEE 802 JTC1 SC will meet once on </a:t>
            </a:r>
            <a:r>
              <a:rPr lang="en-AU" altLang="en-US" dirty="0"/>
              <a:t>Tue, 11 March 2025 @ 4 pm EDT</a:t>
            </a:r>
            <a:endParaRPr lang="en-US" altLang="en-US" dirty="0"/>
          </a:p>
        </p:txBody>
      </p:sp>
      <p:sp>
        <p:nvSpPr>
          <p:cNvPr id="3078" name="Content Placeholder 2">
            <a:extLst>
              <a:ext uri="{FF2B5EF4-FFF2-40B4-BE49-F238E27FC236}">
                <a16:creationId xmlns:a16="http://schemas.microsoft.com/office/drawing/2014/main" id="{627ED99F-55AC-42D4-9A6E-D9C9BEC370F9}"/>
              </a:ext>
            </a:extLst>
          </p:cNvPr>
          <p:cNvSpPr>
            <a:spLocks noGrp="1"/>
          </p:cNvSpPr>
          <p:nvPr>
            <p:ph idx="4294967295"/>
          </p:nvPr>
        </p:nvSpPr>
        <p:spPr>
          <a:xfrm>
            <a:off x="2209800" y="1981200"/>
            <a:ext cx="7696200" cy="4343400"/>
          </a:xfrm>
        </p:spPr>
        <p:txBody>
          <a:bodyPr vert="horz" wrap="square" lIns="91440" tIns="45720" rIns="91440" bIns="45720" numCol="1" anchor="t" anchorCtr="0" compatLnSpc="1">
            <a:prstTxWarp prst="textNoShape">
              <a:avLst/>
            </a:prstTxWarp>
          </a:bodyPr>
          <a:lstStyle/>
          <a:p>
            <a:pPr marL="0" indent="0">
              <a:defRPr/>
            </a:pPr>
            <a:r>
              <a:rPr lang="en-AU" altLang="en-US" dirty="0"/>
              <a:t>Agenda items (ec-25-0017r01) will include “the usual”:</a:t>
            </a:r>
          </a:p>
          <a:p>
            <a:pPr marL="0" indent="0">
              <a:defRPr/>
            </a:pPr>
            <a:endParaRPr lang="en-AU" altLang="en-US" dirty="0"/>
          </a:p>
          <a:p>
            <a:pPr>
              <a:defRPr/>
            </a:pPr>
            <a:r>
              <a:rPr lang="en-AU" dirty="0"/>
              <a:t>Review of status of PSDO process</a:t>
            </a:r>
          </a:p>
          <a:p>
            <a:pPr lvl="1">
              <a:defRPr/>
            </a:pPr>
            <a:r>
              <a:rPr lang="en-AU" dirty="0"/>
              <a:t>Review liaisons &amp; notifications of projects to SC 6</a:t>
            </a:r>
          </a:p>
          <a:p>
            <a:pPr lvl="1">
              <a:defRPr/>
            </a:pPr>
            <a:r>
              <a:rPr lang="en-AU" dirty="0"/>
              <a:t>Review status of ballots</a:t>
            </a:r>
          </a:p>
        </p:txBody>
      </p:sp>
      <p:sp>
        <p:nvSpPr>
          <p:cNvPr id="5" name="Footer Placeholder 4">
            <a:extLst>
              <a:ext uri="{FF2B5EF4-FFF2-40B4-BE49-F238E27FC236}">
                <a16:creationId xmlns:a16="http://schemas.microsoft.com/office/drawing/2014/main" id="{E4CBF9FF-0AEB-8BF2-BD6D-8BD57CD9717F}"/>
              </a:ext>
            </a:extLst>
          </p:cNvPr>
          <p:cNvSpPr>
            <a:spLocks noGrp="1"/>
          </p:cNvSpPr>
          <p:nvPr>
            <p:ph type="ftr" idx="11"/>
          </p:nvPr>
        </p:nvSpPr>
        <p:spPr/>
        <p:txBody>
          <a:bodyPr/>
          <a:lstStyle/>
          <a:p>
            <a:r>
              <a:rPr lang="en-GB"/>
              <a:t>Peter Yee, AKAYLA</a:t>
            </a:r>
          </a:p>
        </p:txBody>
      </p:sp>
      <p:sp>
        <p:nvSpPr>
          <p:cNvPr id="6" name="Slide Number Placeholder 5">
            <a:extLst>
              <a:ext uri="{FF2B5EF4-FFF2-40B4-BE49-F238E27FC236}">
                <a16:creationId xmlns:a16="http://schemas.microsoft.com/office/drawing/2014/main" id="{1A5064FB-151A-CE85-1FAF-83E4600BCD5A}"/>
              </a:ext>
            </a:extLst>
          </p:cNvPr>
          <p:cNvSpPr>
            <a:spLocks noGrp="1"/>
          </p:cNvSpPr>
          <p:nvPr>
            <p:ph type="sldNum" idx="12"/>
          </p:nvPr>
        </p:nvSpPr>
        <p:spPr/>
        <p:txBody>
          <a:bodyPr/>
          <a:lstStyle/>
          <a:p>
            <a:r>
              <a:rPr lang="en-GB"/>
              <a:t>Slide </a:t>
            </a:r>
            <a:fld id="{F5D8E26B-7BCF-4D25-9C89-0168A6618F18}" type="slidenum">
              <a:rPr lang="en-GB" smtClean="0"/>
              <a:pPr/>
              <a:t>11</a:t>
            </a:fld>
            <a:endParaRPr lang="en-GB"/>
          </a:p>
        </p:txBody>
      </p:sp>
      <p:sp>
        <p:nvSpPr>
          <p:cNvPr id="7" name="Date Placeholder 6">
            <a:extLst>
              <a:ext uri="{FF2B5EF4-FFF2-40B4-BE49-F238E27FC236}">
                <a16:creationId xmlns:a16="http://schemas.microsoft.com/office/drawing/2014/main" id="{90F0F344-758C-1F9C-0ACB-7FECEE060869}"/>
              </a:ext>
            </a:extLst>
          </p:cNvPr>
          <p:cNvSpPr>
            <a:spLocks noGrp="1"/>
          </p:cNvSpPr>
          <p:nvPr>
            <p:ph type="dt" idx="10"/>
          </p:nvPr>
        </p:nvSpPr>
        <p:spPr/>
        <p:txBody>
          <a:bodyPr/>
          <a:lstStyle/>
          <a:p>
            <a:r>
              <a:rPr lang="en-US"/>
              <a:t>March 2025</a:t>
            </a:r>
            <a:endParaRPr lang="en-GB"/>
          </a:p>
        </p:txBody>
      </p:sp>
    </p:spTree>
    <p:extLst>
      <p:ext uri="{BB962C8B-B14F-4D97-AF65-F5344CB8AC3E}">
        <p14:creationId xmlns:p14="http://schemas.microsoft.com/office/powerpoint/2010/main" val="34469823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9A690F96-F50F-4421-ACF9-7FBC8ADE58D3}"/>
              </a:ext>
            </a:extLst>
          </p:cNvPr>
          <p:cNvSpPr>
            <a:spLocks noGrp="1"/>
          </p:cNvSpPr>
          <p:nvPr>
            <p:ph type="title"/>
          </p:nvPr>
        </p:nvSpPr>
        <p:spPr/>
        <p:txBody>
          <a:bodyPr/>
          <a:lstStyle/>
          <a:p>
            <a:r>
              <a:rPr lang="en-AU" dirty="0"/>
              <a:t>A large number of IEEE 802 submissions are in the PSDO balloting process – but…</a:t>
            </a:r>
          </a:p>
        </p:txBody>
      </p:sp>
      <p:sp>
        <p:nvSpPr>
          <p:cNvPr id="13" name="Content Placeholder 2">
            <a:extLst>
              <a:ext uri="{FF2B5EF4-FFF2-40B4-BE49-F238E27FC236}">
                <a16:creationId xmlns:a16="http://schemas.microsoft.com/office/drawing/2014/main" id="{144ABE54-771A-0D47-C3B3-21618112F4D4}"/>
              </a:ext>
            </a:extLst>
          </p:cNvPr>
          <p:cNvSpPr>
            <a:spLocks noGrp="1"/>
          </p:cNvSpPr>
          <p:nvPr>
            <p:ph idx="1"/>
          </p:nvPr>
        </p:nvSpPr>
        <p:spPr>
          <a:xfrm>
            <a:off x="2209800" y="1981200"/>
            <a:ext cx="2590800" cy="4114800"/>
          </a:xfrm>
        </p:spPr>
        <p:txBody>
          <a:bodyPr/>
          <a:lstStyle/>
          <a:p>
            <a:pPr lvl="2">
              <a:defRPr/>
            </a:pPr>
            <a:endParaRPr lang="en-AU" dirty="0"/>
          </a:p>
          <a:p>
            <a:pPr lvl="2">
              <a:defRPr/>
            </a:pPr>
            <a:endParaRPr lang="en-AU" dirty="0">
              <a:solidFill>
                <a:srgbClr val="FF0000"/>
              </a:solidFill>
            </a:endParaRPr>
          </a:p>
          <a:p>
            <a:pPr marL="182563" indent="-182563">
              <a:spcBef>
                <a:spcPts val="400"/>
              </a:spcBef>
              <a:defRPr/>
            </a:pPr>
            <a:endParaRPr lang="en-AU" sz="2000" b="0" dirty="0"/>
          </a:p>
          <a:p>
            <a:pPr>
              <a:defRPr/>
            </a:pPr>
            <a:endParaRPr lang="en-AU" sz="2000" dirty="0"/>
          </a:p>
        </p:txBody>
      </p:sp>
      <p:sp>
        <p:nvSpPr>
          <p:cNvPr id="14" name="Content Placeholder 2">
            <a:extLst>
              <a:ext uri="{FF2B5EF4-FFF2-40B4-BE49-F238E27FC236}">
                <a16:creationId xmlns:a16="http://schemas.microsoft.com/office/drawing/2014/main" id="{944F97B6-ADE0-D1AE-DEAA-548D8AEE0E93}"/>
              </a:ext>
            </a:extLst>
          </p:cNvPr>
          <p:cNvSpPr txBox="1">
            <a:spLocks noChangeArrowheads="1"/>
          </p:cNvSpPr>
          <p:nvPr/>
        </p:nvSpPr>
        <p:spPr bwMode="auto">
          <a:xfrm>
            <a:off x="4876800" y="1981200"/>
            <a:ext cx="2590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182563" indent="-182563">
              <a:spcBef>
                <a:spcPct val="20000"/>
              </a:spcBef>
              <a:buChar char="•"/>
              <a:defRPr sz="2400" b="1">
                <a:solidFill>
                  <a:schemeClr val="tx1"/>
                </a:solidFill>
                <a:latin typeface="Times New Roman" panose="02020603050405020304" pitchFamily="18" charset="0"/>
              </a:defRPr>
            </a:lvl1pPr>
            <a:lvl2pPr marL="182563" indent="-180975">
              <a:spcBef>
                <a:spcPct val="20000"/>
              </a:spcBef>
              <a:buChar char="–"/>
              <a:defRPr sz="2000">
                <a:solidFill>
                  <a:schemeClr val="tx1"/>
                </a:solidFill>
                <a:latin typeface="Times New Roman" panose="02020603050405020304" pitchFamily="18" charset="0"/>
              </a:defRPr>
            </a:lvl2pPr>
            <a:lvl3pPr marL="365125" indent="-180975">
              <a:spcBef>
                <a:spcPct val="20000"/>
              </a:spcBef>
              <a:buChar char="•"/>
              <a:defRPr>
                <a:solidFill>
                  <a:schemeClr val="tx1"/>
                </a:solidFill>
                <a:latin typeface="Times New Roman" panose="02020603050405020304" pitchFamily="18" charset="0"/>
              </a:defRPr>
            </a:lvl3pPr>
            <a:lvl4pPr marL="711200" indent="-344488">
              <a:spcBef>
                <a:spcPct val="20000"/>
              </a:spcBef>
              <a:buChar char="–"/>
              <a:defRPr sz="1600">
                <a:solidFill>
                  <a:schemeClr val="tx1"/>
                </a:solidFill>
                <a:latin typeface="Times New Roman" panose="02020603050405020304" pitchFamily="18" charset="0"/>
              </a:defRPr>
            </a:lvl4pPr>
            <a:lvl5pPr marL="969963" indent="-165100">
              <a:spcBef>
                <a:spcPct val="20000"/>
              </a:spcBef>
              <a:buChar char="•"/>
              <a:defRPr sz="1600">
                <a:solidFill>
                  <a:schemeClr val="tx1"/>
                </a:solidFill>
                <a:latin typeface="Times New Roman" panose="02020603050405020304" pitchFamily="18" charset="0"/>
              </a:defRPr>
            </a:lvl5pPr>
            <a:lvl6pPr marL="1427163" indent="-1651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1884363" indent="-1651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2341563" indent="-1651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2798763" indent="-1651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vl="1"/>
            <a:endParaRPr lang="en-AU" altLang="en-US" sz="1600"/>
          </a:p>
          <a:p>
            <a:endParaRPr lang="en-AU" altLang="en-US"/>
          </a:p>
        </p:txBody>
      </p:sp>
      <p:sp>
        <p:nvSpPr>
          <p:cNvPr id="15" name="Rectangle 14">
            <a:extLst>
              <a:ext uri="{FF2B5EF4-FFF2-40B4-BE49-F238E27FC236}">
                <a16:creationId xmlns:a16="http://schemas.microsoft.com/office/drawing/2014/main" id="{2C247F2E-3D47-A937-B139-69199601BFF9}"/>
              </a:ext>
            </a:extLst>
          </p:cNvPr>
          <p:cNvSpPr/>
          <p:nvPr/>
        </p:nvSpPr>
        <p:spPr bwMode="auto">
          <a:xfrm>
            <a:off x="2391341" y="5995193"/>
            <a:ext cx="1260475" cy="354012"/>
          </a:xfrm>
          <a:prstGeom prst="rect">
            <a:avLst/>
          </a:prstGeom>
          <a:noFill/>
          <a:ln w="12700" cap="flat" cmpd="sng" algn="ctr">
            <a:solidFill>
              <a:srgbClr val="FF0000"/>
            </a:solidFill>
            <a:prstDash val="solid"/>
            <a:round/>
            <a:headEnd type="none" w="sm" len="sm"/>
            <a:tailEnd type="none" w="sm" len="sm"/>
          </a:ln>
          <a:effectLst/>
        </p:spPr>
        <p:txBody>
          <a:bodyPr/>
          <a:lstStyle/>
          <a:p>
            <a:pPr algn="ctr">
              <a:defRPr/>
            </a:pPr>
            <a:r>
              <a:rPr lang="en-AU" sz="1600" dirty="0">
                <a:solidFill>
                  <a:srgbClr val="FF0000"/>
                </a:solidFill>
                <a:latin typeface="+mj-lt"/>
              </a:rPr>
              <a:t>IPR issues</a:t>
            </a:r>
          </a:p>
        </p:txBody>
      </p:sp>
      <p:sp>
        <p:nvSpPr>
          <p:cNvPr id="16" name="Content Placeholder 2">
            <a:extLst>
              <a:ext uri="{FF2B5EF4-FFF2-40B4-BE49-F238E27FC236}">
                <a16:creationId xmlns:a16="http://schemas.microsoft.com/office/drawing/2014/main" id="{4F4F6614-02B8-E0B1-DDC6-CDD68EEA13E6}"/>
              </a:ext>
            </a:extLst>
          </p:cNvPr>
          <p:cNvSpPr txBox="1">
            <a:spLocks/>
          </p:cNvSpPr>
          <p:nvPr/>
        </p:nvSpPr>
        <p:spPr bwMode="auto">
          <a:xfrm>
            <a:off x="4867413" y="2070117"/>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spcBef>
                <a:spcPts val="800"/>
              </a:spcBef>
              <a:defRPr/>
            </a:pPr>
            <a:r>
              <a:rPr lang="en-AU" sz="1800" kern="0" dirty="0"/>
              <a:t>Failed 60-day ballot</a:t>
            </a:r>
          </a:p>
          <a:p>
            <a:pPr lvl="2">
              <a:spcBef>
                <a:spcPts val="200"/>
              </a:spcBef>
              <a:defRPr/>
            </a:pPr>
            <a:r>
              <a:rPr lang="en-AU" kern="0" dirty="0">
                <a:solidFill>
                  <a:srgbClr val="FF0000"/>
                </a:solidFill>
              </a:rPr>
              <a:t>IEEE 802.11ay</a:t>
            </a:r>
          </a:p>
          <a:p>
            <a:pPr lvl="1">
              <a:spcBef>
                <a:spcPts val="480"/>
              </a:spcBef>
              <a:defRPr/>
            </a:pPr>
            <a:r>
              <a:rPr lang="en-AU" sz="1800" kern="0" dirty="0"/>
              <a:t>Waiting for FDIS</a:t>
            </a:r>
          </a:p>
          <a:p>
            <a:pPr lvl="2">
              <a:spcBef>
                <a:spcPts val="200"/>
              </a:spcBef>
              <a:defRPr/>
            </a:pPr>
            <a:r>
              <a:rPr lang="en-AU" dirty="0"/>
              <a:t>IEEE 802.3-2022</a:t>
            </a:r>
          </a:p>
          <a:p>
            <a:pPr lvl="2">
              <a:spcBef>
                <a:spcPts val="200"/>
              </a:spcBef>
              <a:defRPr/>
            </a:pPr>
            <a:r>
              <a:rPr lang="en-AU" kern="0" dirty="0"/>
              <a:t>IEEE 802.1Qdj</a:t>
            </a:r>
            <a:endParaRPr lang="en-AU" dirty="0"/>
          </a:p>
          <a:p>
            <a:pPr lvl="2">
              <a:spcBef>
                <a:spcPts val="200"/>
              </a:spcBef>
              <a:defRPr/>
            </a:pPr>
            <a:r>
              <a:rPr lang="en-AU" kern="0" dirty="0"/>
              <a:t>IEEE 802.15.7-2018</a:t>
            </a:r>
            <a:endParaRPr lang="en-AU" dirty="0"/>
          </a:p>
          <a:p>
            <a:pPr lvl="2">
              <a:spcBef>
                <a:spcPts val="200"/>
              </a:spcBef>
              <a:defRPr/>
            </a:pPr>
            <a:r>
              <a:rPr lang="en-AU" dirty="0"/>
              <a:t>IEEE 802.15.3-2023</a:t>
            </a:r>
          </a:p>
          <a:p>
            <a:pPr lvl="1">
              <a:defRPr/>
            </a:pPr>
            <a:r>
              <a:rPr lang="en-AU" sz="1800" kern="0" dirty="0"/>
              <a:t>In FDIS</a:t>
            </a:r>
          </a:p>
          <a:p>
            <a:pPr lvl="2">
              <a:defRPr/>
            </a:pPr>
            <a:r>
              <a:rPr lang="en-AU" kern="0" dirty="0"/>
              <a:t>IEEE 802.1ASdr</a:t>
            </a:r>
          </a:p>
        </p:txBody>
      </p:sp>
      <p:sp>
        <p:nvSpPr>
          <p:cNvPr id="17" name="Content Placeholder 2">
            <a:extLst>
              <a:ext uri="{FF2B5EF4-FFF2-40B4-BE49-F238E27FC236}">
                <a16:creationId xmlns:a16="http://schemas.microsoft.com/office/drawing/2014/main" id="{DDBBEF5C-4EC7-D96F-D833-FBE4AD31620E}"/>
              </a:ext>
            </a:extLst>
          </p:cNvPr>
          <p:cNvSpPr txBox="1">
            <a:spLocks/>
          </p:cNvSpPr>
          <p:nvPr/>
        </p:nvSpPr>
        <p:spPr bwMode="auto">
          <a:xfrm>
            <a:off x="7391400" y="2209800"/>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Passed FDIS ballot</a:t>
            </a:r>
            <a:br>
              <a:rPr lang="en-AU" sz="1800" kern="0" dirty="0"/>
            </a:br>
            <a:r>
              <a:rPr lang="en-AU" sz="1800" dirty="0"/>
              <a:t>(resolutions req)</a:t>
            </a:r>
          </a:p>
          <a:p>
            <a:pPr lvl="1">
              <a:spcBef>
                <a:spcPts val="200"/>
              </a:spcBef>
              <a:defRPr/>
            </a:pPr>
            <a:r>
              <a:rPr lang="en-AU" sz="1800" kern="0" dirty="0"/>
              <a:t>Waiting for publication</a:t>
            </a:r>
          </a:p>
          <a:p>
            <a:pPr lvl="2">
              <a:defRPr/>
            </a:pPr>
            <a:r>
              <a:rPr lang="en-AU" kern="0" dirty="0"/>
              <a:t>IEEE </a:t>
            </a:r>
            <a:r>
              <a:rPr lang="en-AU" dirty="0">
                <a:cs typeface="Arial" panose="020B0604020202020204" pitchFamily="34" charset="0"/>
              </a:rPr>
              <a:t>.1CS-2020/Cor1</a:t>
            </a:r>
          </a:p>
          <a:p>
            <a:pPr lvl="2">
              <a:defRPr/>
            </a:pPr>
            <a:r>
              <a:rPr lang="en-AU" kern="0" dirty="0"/>
              <a:t>IEEE 802.15.4-2020</a:t>
            </a:r>
            <a:endParaRPr lang="en-AU" dirty="0">
              <a:cs typeface="Arial" panose="020B0604020202020204" pitchFamily="34" charset="0"/>
            </a:endParaRPr>
          </a:p>
          <a:p>
            <a:pPr lvl="2">
              <a:defRPr/>
            </a:pPr>
            <a:r>
              <a:rPr lang="en-AU" kern="0" dirty="0"/>
              <a:t>IEEE 802.1Qcz</a:t>
            </a:r>
          </a:p>
          <a:p>
            <a:pPr lvl="2">
              <a:defRPr/>
            </a:pPr>
            <a:r>
              <a:rPr lang="en-AU" kern="0" dirty="0"/>
              <a:t>IEEE 802.1AEdk</a:t>
            </a:r>
            <a:endParaRPr lang="en-AU" dirty="0">
              <a:cs typeface="Arial" panose="020B0604020202020204" pitchFamily="34" charset="0"/>
            </a:endParaRPr>
          </a:p>
          <a:p>
            <a:pPr lvl="2">
              <a:defRPr/>
            </a:pPr>
            <a:r>
              <a:rPr lang="en-AU" dirty="0"/>
              <a:t>IEEE 802.15.9</a:t>
            </a:r>
          </a:p>
          <a:p>
            <a:pPr lvl="2">
              <a:defRPr/>
            </a:pPr>
            <a:r>
              <a:rPr lang="en-AU" kern="0" dirty="0"/>
              <a:t>IEEE 802.1Qcj</a:t>
            </a:r>
          </a:p>
          <a:p>
            <a:pPr lvl="1">
              <a:defRPr/>
            </a:pPr>
            <a:r>
              <a:rPr lang="en-AU" sz="1600" kern="0" dirty="0"/>
              <a:t>Published</a:t>
            </a:r>
          </a:p>
          <a:p>
            <a:pPr lvl="2">
              <a:defRPr/>
            </a:pPr>
            <a:r>
              <a:rPr lang="en-AU" kern="0" dirty="0"/>
              <a:t>IEEE 802f</a:t>
            </a:r>
          </a:p>
          <a:p>
            <a:pPr lvl="2">
              <a:defRPr/>
            </a:pPr>
            <a:r>
              <a:rPr lang="en-AU" kern="0" dirty="0"/>
              <a:t>IEEE 802.1Qcw</a:t>
            </a:r>
          </a:p>
          <a:p>
            <a:pPr lvl="2">
              <a:defRPr/>
            </a:pPr>
            <a:endParaRPr lang="en-AU" kern="0" dirty="0"/>
          </a:p>
          <a:p>
            <a:pPr lvl="2">
              <a:spcBef>
                <a:spcPts val="200"/>
              </a:spcBef>
              <a:defRPr/>
            </a:pPr>
            <a:endParaRPr lang="en-AU" kern="0" dirty="0"/>
          </a:p>
        </p:txBody>
      </p:sp>
      <p:sp>
        <p:nvSpPr>
          <p:cNvPr id="18" name="Content Placeholder 2">
            <a:extLst>
              <a:ext uri="{FF2B5EF4-FFF2-40B4-BE49-F238E27FC236}">
                <a16:creationId xmlns:a16="http://schemas.microsoft.com/office/drawing/2014/main" id="{44E6D47F-3504-94A9-F942-33D843422342}"/>
              </a:ext>
            </a:extLst>
          </p:cNvPr>
          <p:cNvSpPr txBox="1">
            <a:spLocks/>
          </p:cNvSpPr>
          <p:nvPr/>
        </p:nvSpPr>
        <p:spPr bwMode="auto">
          <a:xfrm>
            <a:off x="2019300" y="2057399"/>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Waiting for 60-day ballot</a:t>
            </a:r>
          </a:p>
          <a:p>
            <a:pPr lvl="2">
              <a:spcBef>
                <a:spcPts val="200"/>
              </a:spcBef>
              <a:defRPr/>
            </a:pPr>
            <a:r>
              <a:rPr lang="en-AU" dirty="0"/>
              <a:t>IEEE 802-REVc</a:t>
            </a:r>
          </a:p>
          <a:p>
            <a:pPr lvl="2">
              <a:spcBef>
                <a:spcPts val="200"/>
              </a:spcBef>
              <a:defRPr/>
            </a:pPr>
            <a:r>
              <a:rPr lang="en-AU" dirty="0">
                <a:solidFill>
                  <a:srgbClr val="FF0000"/>
                </a:solidFill>
              </a:rPr>
              <a:t>IEEE 802.11ba</a:t>
            </a:r>
            <a:endParaRPr lang="en-AU" dirty="0"/>
          </a:p>
          <a:p>
            <a:pPr lvl="1">
              <a:defRPr/>
            </a:pPr>
            <a:r>
              <a:rPr lang="en-AU" sz="1800" kern="0" dirty="0"/>
              <a:t>In 60-day ballot</a:t>
            </a:r>
          </a:p>
          <a:p>
            <a:pPr lvl="1">
              <a:spcBef>
                <a:spcPts val="800"/>
              </a:spcBef>
              <a:defRPr/>
            </a:pPr>
            <a:r>
              <a:rPr lang="en-AU" sz="1800" kern="0" dirty="0"/>
              <a:t>Passed 60-day ballot</a:t>
            </a:r>
            <a:br>
              <a:rPr lang="en-AU" sz="1800" kern="0" dirty="0"/>
            </a:br>
            <a:r>
              <a:rPr lang="en-AU" sz="1800" dirty="0"/>
              <a:t>(resolutions req)</a:t>
            </a:r>
            <a:endParaRPr lang="en-AU" sz="1800" kern="0" dirty="0"/>
          </a:p>
          <a:p>
            <a:pPr lvl="2">
              <a:spcBef>
                <a:spcPts val="200"/>
              </a:spcBef>
              <a:defRPr/>
            </a:pPr>
            <a:r>
              <a:rPr lang="en-AU" kern="0" dirty="0">
                <a:solidFill>
                  <a:srgbClr val="FF0000"/>
                </a:solidFill>
              </a:rPr>
              <a:t>IEEE 802.11ax</a:t>
            </a:r>
          </a:p>
          <a:p>
            <a:pPr lvl="2">
              <a:spcBef>
                <a:spcPts val="200"/>
              </a:spcBef>
              <a:defRPr/>
            </a:pPr>
            <a:r>
              <a:rPr lang="en-AU" kern="0" dirty="0"/>
              <a:t>IEEE 802.1Qdx</a:t>
            </a:r>
          </a:p>
          <a:p>
            <a:pPr lvl="2">
              <a:spcBef>
                <a:spcPts val="200"/>
              </a:spcBef>
              <a:defRPr/>
            </a:pPr>
            <a:r>
              <a:rPr lang="en-AU" kern="0" dirty="0"/>
              <a:t>IEEE 802.1ASdm</a:t>
            </a:r>
          </a:p>
          <a:p>
            <a:pPr lvl="2">
              <a:spcBef>
                <a:spcPts val="200"/>
              </a:spcBef>
              <a:defRPr/>
            </a:pPr>
            <a:r>
              <a:rPr lang="en-AU" kern="0" dirty="0"/>
              <a:t>IEEE 802.1ASdn</a:t>
            </a:r>
            <a:endParaRPr lang="en-AU" dirty="0"/>
          </a:p>
          <a:p>
            <a:pPr lvl="1">
              <a:spcBef>
                <a:spcPts val="800"/>
              </a:spcBef>
              <a:defRPr/>
            </a:pPr>
            <a:endParaRPr lang="en-AU" dirty="0"/>
          </a:p>
        </p:txBody>
      </p:sp>
      <p:sp>
        <p:nvSpPr>
          <p:cNvPr id="2" name="Footer Placeholder 1">
            <a:extLst>
              <a:ext uri="{FF2B5EF4-FFF2-40B4-BE49-F238E27FC236}">
                <a16:creationId xmlns:a16="http://schemas.microsoft.com/office/drawing/2014/main" id="{516CBB8C-2939-0FBC-DAEA-AE5C70C4EE71}"/>
              </a:ext>
            </a:extLst>
          </p:cNvPr>
          <p:cNvSpPr>
            <a:spLocks noGrp="1"/>
          </p:cNvSpPr>
          <p:nvPr>
            <p:ph type="ftr" idx="14"/>
          </p:nvPr>
        </p:nvSpPr>
        <p:spPr/>
        <p:txBody>
          <a:bodyPr/>
          <a:lstStyle/>
          <a:p>
            <a:r>
              <a:rPr lang="en-GB"/>
              <a:t>Peter Yee, AKAYLA</a:t>
            </a:r>
            <a:endParaRPr lang="en-GB" dirty="0"/>
          </a:p>
        </p:txBody>
      </p:sp>
      <p:sp>
        <p:nvSpPr>
          <p:cNvPr id="3" name="Slide Number Placeholder 2">
            <a:extLst>
              <a:ext uri="{FF2B5EF4-FFF2-40B4-BE49-F238E27FC236}">
                <a16:creationId xmlns:a16="http://schemas.microsoft.com/office/drawing/2014/main" id="{9F071C30-1CEF-5F50-A3AC-A2D32A14D76F}"/>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6" name="Date Placeholder 5">
            <a:extLst>
              <a:ext uri="{FF2B5EF4-FFF2-40B4-BE49-F238E27FC236}">
                <a16:creationId xmlns:a16="http://schemas.microsoft.com/office/drawing/2014/main" id="{01F15F3A-2E9F-1A91-6B9A-6A6887201067}"/>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709533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AU" dirty="0"/>
              <a:t>IEEE 802 has sent 110 standards through the PSDO adoption process, with 28 in-process</a:t>
            </a:r>
            <a:endParaRPr lang="en-AU" dirty="0">
              <a:solidFill>
                <a:srgbClr val="FF0000"/>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52237454"/>
              </p:ext>
            </p:extLst>
          </p:nvPr>
        </p:nvGraphicFramePr>
        <p:xfrm>
          <a:off x="3238500" y="2148840"/>
          <a:ext cx="5791200" cy="370840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840">
                <a:tc>
                  <a:txBody>
                    <a:bodyPr/>
                    <a:lstStyle/>
                    <a:p>
                      <a:pPr algn="ctr"/>
                      <a:r>
                        <a:rPr lang="en-AU" dirty="0"/>
                        <a:t>WG</a:t>
                      </a:r>
                    </a:p>
                  </a:txBody>
                  <a:tcPr/>
                </a:tc>
                <a:tc>
                  <a:txBody>
                    <a:bodyPr/>
                    <a:lstStyle/>
                    <a:p>
                      <a:pPr algn="ctr"/>
                      <a:r>
                        <a:rPr lang="en-AU"/>
                        <a:t>Completed</a:t>
                      </a:r>
                    </a:p>
                  </a:txBody>
                  <a:tcPr/>
                </a:tc>
                <a:tc>
                  <a:txBody>
                    <a:bodyPr/>
                    <a:lstStyle/>
                    <a:p>
                      <a:pPr algn="ctr"/>
                      <a:r>
                        <a:rPr lang="en-AU" dirty="0"/>
                        <a:t>In-process</a:t>
                      </a:r>
                    </a:p>
                  </a:txBody>
                  <a:tcPr/>
                </a:tc>
                <a:extLst>
                  <a:ext uri="{0D108BD9-81ED-4DB2-BD59-A6C34878D82A}">
                    <a16:rowId xmlns:a16="http://schemas.microsoft.com/office/drawing/2014/main" val="2218623818"/>
                  </a:ext>
                </a:extLst>
              </a:tr>
              <a:tr h="370840">
                <a:tc>
                  <a:txBody>
                    <a:bodyPr/>
                    <a:lstStyle/>
                    <a:p>
                      <a:pPr algn="ctr"/>
                      <a:r>
                        <a:rPr lang="en-AU" b="1" dirty="0"/>
                        <a:t>802.1</a:t>
                      </a:r>
                    </a:p>
                  </a:txBody>
                  <a:tcPr/>
                </a:tc>
                <a:tc>
                  <a:txBody>
                    <a:bodyPr/>
                    <a:lstStyle/>
                    <a:p>
                      <a:pPr algn="ctr"/>
                      <a:r>
                        <a:rPr lang="en-AU" dirty="0"/>
                        <a:t>54</a:t>
                      </a:r>
                    </a:p>
                  </a:txBody>
                  <a:tcPr/>
                </a:tc>
                <a:tc>
                  <a:txBody>
                    <a:bodyPr/>
                    <a:lstStyle/>
                    <a:p>
                      <a:pPr algn="ctr"/>
                      <a:r>
                        <a:rPr lang="en-US" dirty="0"/>
                        <a:t>12</a:t>
                      </a:r>
                      <a:endParaRPr lang="en-AU" dirty="0"/>
                    </a:p>
                  </a:txBody>
                  <a:tcPr/>
                </a:tc>
                <a:extLst>
                  <a:ext uri="{0D108BD9-81ED-4DB2-BD59-A6C34878D82A}">
                    <a16:rowId xmlns:a16="http://schemas.microsoft.com/office/drawing/2014/main" val="2541870238"/>
                  </a:ext>
                </a:extLst>
              </a:tr>
              <a:tr h="370840">
                <a:tc>
                  <a:txBody>
                    <a:bodyPr/>
                    <a:lstStyle/>
                    <a:p>
                      <a:pPr algn="ctr"/>
                      <a:r>
                        <a:rPr lang="en-AU" b="1" dirty="0"/>
                        <a:t>802.3</a:t>
                      </a:r>
                    </a:p>
                  </a:txBody>
                  <a:tcPr/>
                </a:tc>
                <a:tc>
                  <a:txBody>
                    <a:bodyPr/>
                    <a:lstStyle/>
                    <a:p>
                      <a:pPr algn="ctr"/>
                      <a:r>
                        <a:rPr lang="en-AU" dirty="0"/>
                        <a:t>32</a:t>
                      </a:r>
                    </a:p>
                  </a:txBody>
                  <a:tcPr/>
                </a:tc>
                <a:tc>
                  <a:txBody>
                    <a:bodyPr/>
                    <a:lstStyle/>
                    <a:p>
                      <a:pPr algn="ctr"/>
                      <a:r>
                        <a:rPr lang="en-AU" dirty="0"/>
                        <a:t>8</a:t>
                      </a:r>
                    </a:p>
                  </a:txBody>
                  <a:tcPr/>
                </a:tc>
                <a:extLst>
                  <a:ext uri="{0D108BD9-81ED-4DB2-BD59-A6C34878D82A}">
                    <a16:rowId xmlns:a16="http://schemas.microsoft.com/office/drawing/2014/main" val="2616437558"/>
                  </a:ext>
                </a:extLst>
              </a:tr>
              <a:tr h="370840">
                <a:tc>
                  <a:txBody>
                    <a:bodyPr/>
                    <a:lstStyle/>
                    <a:p>
                      <a:pPr algn="ctr"/>
                      <a:r>
                        <a:rPr lang="en-AU" b="1" dirty="0"/>
                        <a:t>802.11</a:t>
                      </a:r>
                    </a:p>
                  </a:txBody>
                  <a:tcPr/>
                </a:tc>
                <a:tc>
                  <a:txBody>
                    <a:bodyPr/>
                    <a:lstStyle/>
                    <a:p>
                      <a:pPr algn="ctr"/>
                      <a:r>
                        <a:rPr lang="en-AU" dirty="0"/>
                        <a:t>13</a:t>
                      </a:r>
                    </a:p>
                  </a:txBody>
                  <a:tcPr/>
                </a:tc>
                <a:tc>
                  <a:txBody>
                    <a:bodyPr/>
                    <a:lstStyle/>
                    <a:p>
                      <a:pPr algn="ctr"/>
                      <a:r>
                        <a:rPr lang="en-AU" dirty="0"/>
                        <a:t>0</a:t>
                      </a:r>
                    </a:p>
                  </a:txBody>
                  <a:tcPr/>
                </a:tc>
                <a:extLst>
                  <a:ext uri="{0D108BD9-81ED-4DB2-BD59-A6C34878D82A}">
                    <a16:rowId xmlns:a16="http://schemas.microsoft.com/office/drawing/2014/main" val="3943146548"/>
                  </a:ext>
                </a:extLst>
              </a:tr>
              <a:tr h="370840">
                <a:tc>
                  <a:txBody>
                    <a:bodyPr/>
                    <a:lstStyle/>
                    <a:p>
                      <a:pPr algn="ctr"/>
                      <a:r>
                        <a:rPr lang="en-AU" b="1" dirty="0"/>
                        <a:t>802.15</a:t>
                      </a:r>
                    </a:p>
                  </a:txBody>
                  <a:tcPr/>
                </a:tc>
                <a:tc>
                  <a:txBody>
                    <a:bodyPr/>
                    <a:lstStyle/>
                    <a:p>
                      <a:pPr algn="ctr"/>
                      <a:r>
                        <a:rPr lang="en-AU" dirty="0"/>
                        <a:t>4</a:t>
                      </a:r>
                    </a:p>
                  </a:txBody>
                  <a:tcPr/>
                </a:tc>
                <a:tc>
                  <a:txBody>
                    <a:bodyPr/>
                    <a:lstStyle/>
                    <a:p>
                      <a:pPr algn="ctr"/>
                      <a:r>
                        <a:rPr lang="en-AU" dirty="0"/>
                        <a:t>7</a:t>
                      </a:r>
                    </a:p>
                  </a:txBody>
                  <a:tcPr/>
                </a:tc>
                <a:extLst>
                  <a:ext uri="{0D108BD9-81ED-4DB2-BD59-A6C34878D82A}">
                    <a16:rowId xmlns:a16="http://schemas.microsoft.com/office/drawing/2014/main" val="2187709932"/>
                  </a:ext>
                </a:extLst>
              </a:tr>
              <a:tr h="370840">
                <a:tc>
                  <a:txBody>
                    <a:bodyPr/>
                    <a:lstStyle/>
                    <a:p>
                      <a:pPr algn="ctr"/>
                      <a:r>
                        <a:rPr lang="en-AU" b="1"/>
                        <a:t>802.16</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1930315798"/>
                  </a:ext>
                </a:extLst>
              </a:tr>
              <a:tr h="370840">
                <a:tc>
                  <a:txBody>
                    <a:bodyPr/>
                    <a:lstStyle/>
                    <a:p>
                      <a:pPr algn="ctr"/>
                      <a:r>
                        <a:rPr lang="en-AU" b="1"/>
                        <a:t>802.19</a:t>
                      </a:r>
                    </a:p>
                  </a:txBody>
                  <a:tcPr/>
                </a:tc>
                <a:tc>
                  <a:txBody>
                    <a:bodyPr/>
                    <a:lstStyle/>
                    <a:p>
                      <a:pPr algn="ctr"/>
                      <a:r>
                        <a:rPr lang="en-AU" dirty="0"/>
                        <a:t>0</a:t>
                      </a:r>
                    </a:p>
                  </a:txBody>
                  <a:tcPr/>
                </a:tc>
                <a:tc>
                  <a:txBody>
                    <a:bodyPr/>
                    <a:lstStyle/>
                    <a:p>
                      <a:pPr algn="ctr"/>
                      <a:r>
                        <a:rPr lang="en-AU" dirty="0"/>
                        <a:t>1</a:t>
                      </a:r>
                    </a:p>
                  </a:txBody>
                  <a:tcPr/>
                </a:tc>
                <a:extLst>
                  <a:ext uri="{0D108BD9-81ED-4DB2-BD59-A6C34878D82A}">
                    <a16:rowId xmlns:a16="http://schemas.microsoft.com/office/drawing/2014/main" val="3937154170"/>
                  </a:ext>
                </a:extLst>
              </a:tr>
              <a:tr h="370840">
                <a:tc>
                  <a:txBody>
                    <a:bodyPr/>
                    <a:lstStyle/>
                    <a:p>
                      <a:pPr algn="ctr"/>
                      <a:r>
                        <a:rPr lang="en-AU" b="1"/>
                        <a:t>802.21</a:t>
                      </a:r>
                    </a:p>
                  </a:txBody>
                  <a:tcPr/>
                </a:tc>
                <a:tc>
                  <a:txBody>
                    <a:bodyPr/>
                    <a:lstStyle/>
                    <a:p>
                      <a:pPr algn="ctr"/>
                      <a:r>
                        <a:rPr lang="en-AU" dirty="0"/>
                        <a:t>3</a:t>
                      </a:r>
                    </a:p>
                  </a:txBody>
                  <a:tcPr/>
                </a:tc>
                <a:tc>
                  <a:txBody>
                    <a:bodyPr/>
                    <a:lstStyle/>
                    <a:p>
                      <a:pPr algn="ctr"/>
                      <a:r>
                        <a:rPr lang="en-AU" dirty="0"/>
                        <a:t>0</a:t>
                      </a:r>
                    </a:p>
                  </a:txBody>
                  <a:tcPr/>
                </a:tc>
                <a:extLst>
                  <a:ext uri="{0D108BD9-81ED-4DB2-BD59-A6C34878D82A}">
                    <a16:rowId xmlns:a16="http://schemas.microsoft.com/office/drawing/2014/main" val="3179030079"/>
                  </a:ext>
                </a:extLst>
              </a:tr>
              <a:tr h="370840">
                <a:tc>
                  <a:txBody>
                    <a:bodyPr/>
                    <a:lstStyle/>
                    <a:p>
                      <a:pPr algn="ctr"/>
                      <a:r>
                        <a:rPr lang="en-AU" b="1"/>
                        <a:t>802.22</a:t>
                      </a:r>
                    </a:p>
                  </a:txBody>
                  <a:tcPr/>
                </a:tc>
                <a:tc>
                  <a:txBody>
                    <a:bodyPr/>
                    <a:lstStyle/>
                    <a:p>
                      <a:pPr algn="ctr"/>
                      <a:r>
                        <a:rPr lang="en-AU" dirty="0"/>
                        <a:t>4</a:t>
                      </a:r>
                    </a:p>
                  </a:txBody>
                  <a:tcPr>
                    <a:lnB w="12700" cap="flat" cmpd="sng" algn="ctr">
                      <a:solidFill>
                        <a:schemeClr val="tx1"/>
                      </a:solidFill>
                      <a:prstDash val="solid"/>
                      <a:round/>
                      <a:headEnd type="none" w="med" len="med"/>
                      <a:tailEnd type="none" w="med" len="med"/>
                    </a:lnB>
                  </a:tcPr>
                </a:tc>
                <a:tc>
                  <a:txBody>
                    <a:bodyPr/>
                    <a:lstStyle/>
                    <a:p>
                      <a:pPr algn="ctr"/>
                      <a:r>
                        <a:rPr lang="en-AU" dirty="0"/>
                        <a:t>0</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840">
                <a:tc>
                  <a:txBody>
                    <a:bodyPr/>
                    <a:lstStyle/>
                    <a:p>
                      <a:pPr algn="ctr"/>
                      <a:r>
                        <a:rPr lang="en-AU" b="1"/>
                        <a:t>All</a:t>
                      </a:r>
                    </a:p>
                  </a:txBody>
                  <a:tcPr/>
                </a:tc>
                <a:tc>
                  <a:txBody>
                    <a:bodyPr/>
                    <a:lstStyle/>
                    <a:p>
                      <a:pPr algn="ctr"/>
                      <a:r>
                        <a:rPr lang="en-AU" b="1" dirty="0"/>
                        <a:t>110</a:t>
                      </a:r>
                    </a:p>
                  </a:txBody>
                  <a:tcPr>
                    <a:lnT w="12700" cap="flat" cmpd="sng" algn="ctr">
                      <a:solidFill>
                        <a:schemeClr val="tx1"/>
                      </a:solidFill>
                      <a:prstDash val="solid"/>
                      <a:round/>
                      <a:headEnd type="none" w="med" len="med"/>
                      <a:tailEnd type="none" w="med" len="med"/>
                    </a:lnT>
                  </a:tcPr>
                </a:tc>
                <a:tc>
                  <a:txBody>
                    <a:bodyPr/>
                    <a:lstStyle/>
                    <a:p>
                      <a:pPr algn="ctr"/>
                      <a:r>
                        <a:rPr lang="en-US" b="1" dirty="0"/>
                        <a:t>28</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
        <p:nvSpPr>
          <p:cNvPr id="3" name="Footer Placeholder 2">
            <a:extLst>
              <a:ext uri="{FF2B5EF4-FFF2-40B4-BE49-F238E27FC236}">
                <a16:creationId xmlns:a16="http://schemas.microsoft.com/office/drawing/2014/main" id="{6903264A-0654-CE3D-B05B-D71A3546F6CA}"/>
              </a:ext>
            </a:extLst>
          </p:cNvPr>
          <p:cNvSpPr>
            <a:spLocks noGrp="1"/>
          </p:cNvSpPr>
          <p:nvPr>
            <p:ph type="ftr" idx="14"/>
          </p:nvPr>
        </p:nvSpPr>
        <p:spPr/>
        <p:txBody>
          <a:bodyPr/>
          <a:lstStyle/>
          <a:p>
            <a:r>
              <a:rPr lang="en-GB"/>
              <a:t>Peter Yee, AKAYLA</a:t>
            </a:r>
            <a:endParaRPr lang="en-GB" dirty="0"/>
          </a:p>
        </p:txBody>
      </p:sp>
      <p:sp>
        <p:nvSpPr>
          <p:cNvPr id="7" name="Slide Number Placeholder 6">
            <a:extLst>
              <a:ext uri="{FF2B5EF4-FFF2-40B4-BE49-F238E27FC236}">
                <a16:creationId xmlns:a16="http://schemas.microsoft.com/office/drawing/2014/main" id="{3C3E1DEE-CE36-4DC2-F2A1-4A21793A1FB0}"/>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Date Placeholder 7">
            <a:extLst>
              <a:ext uri="{FF2B5EF4-FFF2-40B4-BE49-F238E27FC236}">
                <a16:creationId xmlns:a16="http://schemas.microsoft.com/office/drawing/2014/main" id="{25E71D98-AA46-35C2-D324-A21CA46AD4C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9616252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TGmf</a:t>
            </a:r>
            <a:r>
              <a:rPr lang="en-US" altLang="en-US" dirty="0"/>
              <a:t> (Maintenance) Summary </a:t>
            </a:r>
            <a:endParaRPr lang="en-GB" dirty="0"/>
          </a:p>
        </p:txBody>
      </p:sp>
      <p:sp>
        <p:nvSpPr>
          <p:cNvPr id="5122" name="Rectangle 2"/>
          <p:cNvSpPr>
            <a:spLocks noGrp="1" noChangeArrowheads="1"/>
          </p:cNvSpPr>
          <p:nvPr>
            <p:ph idx="1"/>
          </p:nvPr>
        </p:nvSpPr>
        <p:spPr>
          <a:xfrm>
            <a:off x="914401" y="1556792"/>
            <a:ext cx="10361084" cy="4615407"/>
          </a:xfrm>
          <a:ln/>
        </p:spPr>
        <p:txBody>
          <a:bodyPr/>
          <a:lstStyle/>
          <a:p>
            <a:pPr>
              <a:buFontTx/>
              <a:buNone/>
              <a:defRPr/>
            </a:pPr>
            <a:r>
              <a:rPr lang="en-US" altLang="en-US" sz="2800" dirty="0">
                <a:ea typeface="ＭＳ Ｐゴシック" panose="020B0600070205080204" pitchFamily="34" charset="-128"/>
              </a:rPr>
              <a:t>Status:</a:t>
            </a:r>
          </a:p>
          <a:p>
            <a:pPr lvl="1">
              <a:buFont typeface="Arial" panose="020B0604020202020204" pitchFamily="34" charset="0"/>
              <a:buChar char="•"/>
              <a:defRPr/>
            </a:pPr>
            <a:r>
              <a:rPr lang="en-US" altLang="en-US" dirty="0">
                <a:ea typeface="ＭＳ Ｐゴシック" panose="020B0600070205080204" pitchFamily="34" charset="-128"/>
              </a:rPr>
              <a:t>IEEE 802.11-2024 is in the process of publication – targeted for the end of March</a:t>
            </a:r>
          </a:p>
          <a:p>
            <a:pPr lvl="1">
              <a:buFont typeface="Arial" panose="020B0604020202020204" pitchFamily="34" charset="0"/>
              <a:buChar char="•"/>
              <a:defRPr/>
            </a:pPr>
            <a:r>
              <a:rPr lang="en-US" altLang="en-US" dirty="0">
                <a:ea typeface="ＭＳ Ｐゴシック" panose="020B0600070205080204" pitchFamily="34" charset="-128"/>
              </a:rPr>
              <a:t>P802.11bh and P802.11be are also in the process of being published as amendments – Targeted for April</a:t>
            </a:r>
          </a:p>
          <a:p>
            <a:pPr marL="0" indent="0">
              <a:buFontTx/>
              <a:buNone/>
              <a:defRPr/>
            </a:pPr>
            <a:r>
              <a:rPr lang="en-US" altLang="en-US" sz="2800" dirty="0">
                <a:ea typeface="ＭＳ Ｐゴシック" panose="020B0600070205080204" pitchFamily="34" charset="-128"/>
              </a:rPr>
              <a:t>Objectives:</a:t>
            </a:r>
          </a:p>
          <a:p>
            <a:pPr lvl="1">
              <a:buFont typeface="Arial" panose="020B0604020202020204" pitchFamily="34" charset="0"/>
              <a:buChar char="•"/>
              <a:defRPr/>
            </a:pPr>
            <a:r>
              <a:rPr lang="en-US" altLang="en-US" dirty="0">
                <a:ea typeface="ＭＳ Ｐゴシック" panose="020B0600070205080204" pitchFamily="34" charset="-128"/>
              </a:rPr>
              <a:t>Discuss contributions on modifications to the </a:t>
            </a:r>
            <a:r>
              <a:rPr lang="en-US" altLang="en-US" dirty="0" err="1">
                <a:ea typeface="ＭＳ Ｐゴシック" panose="020B0600070205080204" pitchFamily="34" charset="-128"/>
              </a:rPr>
              <a:t>REVme</a:t>
            </a:r>
            <a:r>
              <a:rPr lang="en-US" altLang="en-US" dirty="0">
                <a:ea typeface="ＭＳ Ｐゴシック" panose="020B0600070205080204" pitchFamily="34" charset="-128"/>
              </a:rPr>
              <a:t> D7.0 draft – for consideration in the initial </a:t>
            </a:r>
            <a:r>
              <a:rPr lang="en-US" altLang="en-US" dirty="0" err="1">
                <a:ea typeface="ＭＳ Ｐゴシック" panose="020B0600070205080204" pitchFamily="34" charset="-128"/>
              </a:rPr>
              <a:t>REVmf</a:t>
            </a:r>
            <a:r>
              <a:rPr lang="en-US" altLang="en-US" dirty="0">
                <a:ea typeface="ＭＳ Ｐゴシック" panose="020B0600070205080204" pitchFamily="34" charset="-128"/>
              </a:rPr>
              <a:t> draft.</a:t>
            </a:r>
          </a:p>
          <a:p>
            <a:pPr lvl="1">
              <a:buFont typeface="Arial" panose="020B0604020202020204" pitchFamily="34" charset="0"/>
              <a:buChar char="•"/>
              <a:defRPr/>
            </a:pPr>
            <a:r>
              <a:rPr lang="en-US" altLang="en-US" dirty="0">
                <a:ea typeface="ＭＳ Ｐゴシック" panose="020B0600070205080204" pitchFamily="34" charset="-128"/>
              </a:rPr>
              <a:t>Discuss contributions on topics involving other amendments under publication.</a:t>
            </a:r>
          </a:p>
          <a:p>
            <a:pPr marL="0" indent="0">
              <a:buFontTx/>
              <a:buNone/>
              <a:defRPr/>
            </a:pPr>
            <a:r>
              <a:rPr lang="en-US" altLang="en-US" sz="2800" dirty="0">
                <a:ea typeface="ＭＳ Ｐゴシック" panose="020B0600070205080204" pitchFamily="34" charset="-128"/>
              </a:rPr>
              <a:t>Meetings: </a:t>
            </a:r>
          </a:p>
          <a:p>
            <a:pPr lvl="1">
              <a:buFont typeface="Arial" panose="020B0604020202020204" pitchFamily="34" charset="0"/>
              <a:buChar char="•"/>
              <a:defRPr/>
            </a:pPr>
            <a:r>
              <a:rPr lang="en-US" altLang="en-US" dirty="0">
                <a:ea typeface="ＭＳ Ｐゴシック" panose="020B0600070205080204" pitchFamily="34" charset="-128"/>
              </a:rPr>
              <a:t>Monday March 10, 4-6pm ET</a:t>
            </a:r>
          </a:p>
          <a:p>
            <a:pPr lvl="1">
              <a:buFont typeface="Arial" panose="020B0604020202020204" pitchFamily="34" charset="0"/>
              <a:buChar char="•"/>
              <a:defRPr/>
            </a:pPr>
            <a:r>
              <a:rPr lang="en-US" altLang="en-US" dirty="0">
                <a:ea typeface="ＭＳ Ｐゴシック" panose="020B0600070205080204" pitchFamily="34" charset="-128"/>
              </a:rPr>
              <a:t>Wednesday March 12, 4-6pm ET</a:t>
            </a:r>
          </a:p>
        </p:txBody>
      </p:sp>
      <p:sp>
        <p:nvSpPr>
          <p:cNvPr id="2" name="Footer Placeholder 1">
            <a:extLst>
              <a:ext uri="{FF2B5EF4-FFF2-40B4-BE49-F238E27FC236}">
                <a16:creationId xmlns:a16="http://schemas.microsoft.com/office/drawing/2014/main" id="{A77AB5C4-E425-3C76-F3BC-0446D5C6902D}"/>
              </a:ext>
            </a:extLst>
          </p:cNvPr>
          <p:cNvSpPr>
            <a:spLocks noGrp="1"/>
          </p:cNvSpPr>
          <p:nvPr>
            <p:ph type="ftr" idx="14"/>
          </p:nvPr>
        </p:nvSpPr>
        <p:spPr/>
        <p:txBody>
          <a:bodyPr/>
          <a:lstStyle/>
          <a:p>
            <a:r>
              <a:rPr lang="en-GB"/>
              <a:t>Michael Montemurro, Huawei</a:t>
            </a:r>
            <a:endParaRPr lang="en-GB" dirty="0"/>
          </a:p>
        </p:txBody>
      </p:sp>
      <p:sp>
        <p:nvSpPr>
          <p:cNvPr id="3" name="Slide Number Placeholder 2">
            <a:extLst>
              <a:ext uri="{FF2B5EF4-FFF2-40B4-BE49-F238E27FC236}">
                <a16:creationId xmlns:a16="http://schemas.microsoft.com/office/drawing/2014/main" id="{A285ABEE-1321-1E42-EE82-E27B86678061}"/>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Date Placeholder 6">
            <a:extLst>
              <a:ext uri="{FF2B5EF4-FFF2-40B4-BE49-F238E27FC236}">
                <a16:creationId xmlns:a16="http://schemas.microsoft.com/office/drawing/2014/main" id="{6F8DA80E-83BD-5BBC-90DA-028295A53A24}"/>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963160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err="1"/>
              <a:t>TGbf</a:t>
            </a:r>
            <a:r>
              <a:rPr lang="en-US" altLang="zh-CN" dirty="0"/>
              <a:t> (WLAN Sensing)</a:t>
            </a:r>
            <a:r>
              <a:rPr lang="en-US" dirty="0"/>
              <a:t>–</a:t>
            </a:r>
            <a:r>
              <a:rPr lang="en-US" altLang="zh-CN" dirty="0"/>
              <a:t> </a:t>
            </a:r>
            <a:r>
              <a:rPr lang="en-US" altLang="zh-CN" dirty="0">
                <a:solidFill>
                  <a:srgbClr val="0000FF"/>
                </a:solidFill>
              </a:rPr>
              <a:t>March </a:t>
            </a:r>
            <a:r>
              <a:rPr lang="en-US" dirty="0"/>
              <a:t>2025</a:t>
            </a:r>
            <a:endParaRPr lang="en-GB" dirty="0"/>
          </a:p>
        </p:txBody>
      </p:sp>
      <p:sp>
        <p:nvSpPr>
          <p:cNvPr id="9218" name="Rectangle 2"/>
          <p:cNvSpPr>
            <a:spLocks noGrp="1" noChangeArrowheads="1"/>
          </p:cNvSpPr>
          <p:nvPr>
            <p:ph idx="1"/>
          </p:nvPr>
        </p:nvSpPr>
        <p:spPr>
          <a:xfrm>
            <a:off x="914401" y="1598614"/>
            <a:ext cx="10361083" cy="4802186"/>
          </a:xfrm>
          <a:ln/>
        </p:spPr>
        <p:txBody>
          <a:bodyPr/>
          <a:lstStyle/>
          <a:p>
            <a:pPr algn="just">
              <a:spcBef>
                <a:spcPts val="0"/>
              </a:spcBef>
              <a:spcAft>
                <a:spcPts val="600"/>
              </a:spcAft>
              <a:buFont typeface="Arial" panose="020B0604020202020204" pitchFamily="34" charset="0"/>
              <a:buChar char="•"/>
            </a:pPr>
            <a:r>
              <a:rPr lang="en-US" sz="2000" dirty="0"/>
              <a:t>Progress since </a:t>
            </a:r>
            <a:r>
              <a:rPr lang="en-US" altLang="zh-CN" sz="2000" dirty="0">
                <a:solidFill>
                  <a:srgbClr val="0000FF"/>
                </a:solidFill>
              </a:rPr>
              <a:t>January </a:t>
            </a:r>
            <a:r>
              <a:rPr lang="en-US" altLang="zh-CN" sz="2000" dirty="0"/>
              <a:t>2025 session</a:t>
            </a:r>
            <a:endParaRPr lang="en-US" sz="2000" dirty="0"/>
          </a:p>
          <a:p>
            <a:pPr marL="720725" lvl="1" indent="-342900" algn="just">
              <a:spcBef>
                <a:spcPts val="0"/>
              </a:spcBef>
              <a:spcAft>
                <a:spcPts val="600"/>
              </a:spcAft>
              <a:buFont typeface="Times New Roman" panose="02020603050405020304" pitchFamily="18" charset="0"/>
              <a:buChar char="−"/>
            </a:pPr>
            <a:r>
              <a:rPr lang="en-US" altLang="zh-CN" sz="1800" dirty="0"/>
              <a:t>Held </a:t>
            </a:r>
            <a:r>
              <a:rPr lang="en-US" sz="1800" dirty="0">
                <a:solidFill>
                  <a:srgbClr val="0000FF"/>
                </a:solidFill>
              </a:rPr>
              <a:t>0</a:t>
            </a:r>
            <a:r>
              <a:rPr lang="en-US" sz="1800" dirty="0"/>
              <a:t> teleconference calls</a:t>
            </a:r>
          </a:p>
          <a:p>
            <a:pPr marL="720725" lvl="1" indent="-342900" algn="just">
              <a:spcBef>
                <a:spcPts val="0"/>
              </a:spcBef>
              <a:spcAft>
                <a:spcPts val="600"/>
              </a:spcAft>
              <a:buFont typeface="Times New Roman" panose="02020603050405020304" pitchFamily="18" charset="0"/>
              <a:buChar char="−"/>
            </a:pPr>
            <a:r>
              <a:rPr lang="en-US" altLang="zh-CN" sz="1800" dirty="0"/>
              <a:t>The 3</a:t>
            </a:r>
            <a:r>
              <a:rPr lang="en-US" altLang="zh-CN" sz="1800" baseline="30000" dirty="0"/>
              <a:t>rd</a:t>
            </a:r>
            <a:r>
              <a:rPr lang="en-US" altLang="zh-CN" sz="1800" dirty="0"/>
              <a:t> </a:t>
            </a:r>
            <a:r>
              <a:rPr lang="en-US" sz="1800" dirty="0"/>
              <a:t>SA </a:t>
            </a:r>
            <a:r>
              <a:rPr lang="en-US" altLang="zh-CN" sz="1800" dirty="0"/>
              <a:t>Ballot Recirculation </a:t>
            </a:r>
            <a:r>
              <a:rPr lang="en-US" sz="1800" dirty="0"/>
              <a:t>for P802.11bf is closed, and passed</a:t>
            </a:r>
          </a:p>
          <a:p>
            <a:pPr marL="1120775" lvl="2" indent="-342900" algn="just">
              <a:spcBef>
                <a:spcPts val="0"/>
              </a:spcBef>
              <a:spcAft>
                <a:spcPts val="300"/>
              </a:spcAft>
              <a:buSzPct val="50000"/>
              <a:buFont typeface="Wingdings" panose="05000000000000000000" pitchFamily="2" charset="2"/>
              <a:buChar char="n"/>
            </a:pPr>
            <a:r>
              <a:rPr lang="en-US" sz="1600" dirty="0">
                <a:solidFill>
                  <a:schemeClr val="tx1"/>
                </a:solidFill>
              </a:rPr>
              <a:t>Open date 06 Jan</a:t>
            </a:r>
            <a:r>
              <a:rPr lang="en-US" altLang="zh-CN" sz="1600" dirty="0">
                <a:solidFill>
                  <a:schemeClr val="tx1"/>
                </a:solidFill>
              </a:rPr>
              <a:t> </a:t>
            </a:r>
            <a:r>
              <a:rPr lang="en-US" sz="1600" dirty="0">
                <a:solidFill>
                  <a:schemeClr val="tx1"/>
                </a:solidFill>
              </a:rPr>
              <a:t>2025, close date 16 Jan 2025</a:t>
            </a:r>
          </a:p>
          <a:p>
            <a:pPr marL="1120775" lvl="2" indent="-342900" algn="just">
              <a:spcBef>
                <a:spcPts val="0"/>
              </a:spcBef>
              <a:spcAft>
                <a:spcPts val="300"/>
              </a:spcAft>
              <a:buSzPct val="50000"/>
              <a:buFont typeface="Wingdings" panose="05000000000000000000" pitchFamily="2" charset="2"/>
              <a:buChar char="n"/>
            </a:pPr>
            <a:r>
              <a:rPr lang="en-US" sz="1600" dirty="0">
                <a:solidFill>
                  <a:schemeClr val="tx1"/>
                </a:solidFill>
              </a:rPr>
              <a:t>Approval rate: 98%</a:t>
            </a:r>
          </a:p>
          <a:p>
            <a:pPr marL="1120775" lvl="2" indent="-342900" algn="just">
              <a:spcBef>
                <a:spcPts val="0"/>
              </a:spcBef>
              <a:spcAft>
                <a:spcPts val="300"/>
              </a:spcAft>
              <a:buSzPct val="50000"/>
              <a:buFont typeface="Wingdings" panose="05000000000000000000" pitchFamily="2" charset="2"/>
              <a:buChar char="n"/>
            </a:pPr>
            <a:r>
              <a:rPr lang="en-US" sz="1600" dirty="0">
                <a:solidFill>
                  <a:schemeClr val="tx1"/>
                </a:solidFill>
              </a:rPr>
              <a:t>Received </a:t>
            </a:r>
            <a:r>
              <a:rPr lang="en-US" sz="1600" dirty="0">
                <a:solidFill>
                  <a:srgbClr val="FF0000"/>
                </a:solidFill>
              </a:rPr>
              <a:t>0</a:t>
            </a:r>
            <a:r>
              <a:rPr lang="en-US" sz="1600" dirty="0">
                <a:solidFill>
                  <a:schemeClr val="tx1"/>
                </a:solidFill>
              </a:rPr>
              <a:t> comments</a:t>
            </a:r>
          </a:p>
          <a:p>
            <a:pPr marL="1657350" lvl="3" indent="-342900" algn="just">
              <a:spcBef>
                <a:spcPts val="0"/>
              </a:spcBef>
              <a:spcAft>
                <a:spcPts val="600"/>
              </a:spcAft>
              <a:buFont typeface="Arial" panose="020B0604020202020204" pitchFamily="34" charset="0"/>
              <a:buChar char="•"/>
            </a:pPr>
            <a:endParaRPr lang="en-US" sz="1400" dirty="0"/>
          </a:p>
          <a:p>
            <a:pPr algn="just">
              <a:spcBef>
                <a:spcPts val="0"/>
              </a:spcBef>
              <a:spcAft>
                <a:spcPts val="600"/>
              </a:spcAft>
              <a:buFont typeface="Arial" panose="020B0604020202020204" pitchFamily="34" charset="0"/>
              <a:buChar char="•"/>
            </a:pPr>
            <a:r>
              <a:rPr lang="en-US" sz="2000" dirty="0"/>
              <a:t>Goals for </a:t>
            </a:r>
            <a:r>
              <a:rPr lang="en-US" altLang="zh-CN" sz="2000" dirty="0">
                <a:solidFill>
                  <a:srgbClr val="0000FF"/>
                </a:solidFill>
              </a:rPr>
              <a:t>March </a:t>
            </a:r>
            <a:r>
              <a:rPr lang="en-US" altLang="zh-CN" sz="2000" dirty="0"/>
              <a:t>2025 session</a:t>
            </a:r>
            <a:endParaRPr lang="en-US" sz="2000" dirty="0"/>
          </a:p>
          <a:p>
            <a:pPr marL="720725" lvl="1" indent="-342900" algn="just">
              <a:spcBef>
                <a:spcPts val="0"/>
              </a:spcBef>
              <a:spcAft>
                <a:spcPts val="600"/>
              </a:spcAft>
              <a:buFont typeface="Times New Roman" panose="02020603050405020304" pitchFamily="18" charset="0"/>
              <a:buChar char="−"/>
            </a:pPr>
            <a:r>
              <a:rPr lang="en-US" sz="1800" dirty="0">
                <a:solidFill>
                  <a:srgbClr val="0000FF"/>
                </a:solidFill>
              </a:rPr>
              <a:t>2</a:t>
            </a:r>
            <a:r>
              <a:rPr lang="en-US" sz="1800" dirty="0"/>
              <a:t> slots scheduled for </a:t>
            </a:r>
            <a:r>
              <a:rPr lang="en-US" sz="1800" dirty="0" err="1"/>
              <a:t>TGbf</a:t>
            </a:r>
            <a:endParaRPr lang="en-US" sz="1800" dirty="0"/>
          </a:p>
          <a:p>
            <a:pPr marL="720725" lvl="1" indent="-342900" algn="just">
              <a:spcBef>
                <a:spcPts val="0"/>
              </a:spcBef>
              <a:spcAft>
                <a:spcPts val="600"/>
              </a:spcAft>
              <a:buFont typeface="Times New Roman" panose="02020603050405020304" pitchFamily="18" charset="0"/>
              <a:buChar char="−"/>
            </a:pPr>
            <a:r>
              <a:rPr lang="en-US" altLang="zh-CN" sz="1800" dirty="0"/>
              <a:t>Approve meeting minutes</a:t>
            </a:r>
          </a:p>
          <a:p>
            <a:pPr marL="720725" lvl="1" indent="-342900" algn="just">
              <a:spcBef>
                <a:spcPts val="0"/>
              </a:spcBef>
              <a:spcAft>
                <a:spcPts val="600"/>
              </a:spcAft>
              <a:buFont typeface="Times New Roman" panose="02020603050405020304" pitchFamily="18" charset="0"/>
              <a:buChar char="−"/>
            </a:pPr>
            <a:r>
              <a:rPr lang="en-US" altLang="zh-CN" sz="1800" dirty="0"/>
              <a:t>P802.11bf report to 802 LMSC on Conditional approval to forward draft to </a:t>
            </a:r>
            <a:r>
              <a:rPr lang="en-US" altLang="zh-CN" sz="1800" dirty="0" err="1"/>
              <a:t>RevCom</a:t>
            </a:r>
            <a:endParaRPr lang="en-US" altLang="zh-CN" sz="1800" dirty="0"/>
          </a:p>
          <a:p>
            <a:pPr marL="720725" lvl="1" indent="-342900" algn="just">
              <a:spcBef>
                <a:spcPts val="0"/>
              </a:spcBef>
              <a:spcAft>
                <a:spcPts val="600"/>
              </a:spcAft>
              <a:buFont typeface="Times New Roman" panose="02020603050405020304" pitchFamily="18" charset="0"/>
              <a:buChar char="−"/>
            </a:pPr>
            <a:r>
              <a:rPr lang="en-US" altLang="zh-CN" sz="1800" dirty="0"/>
              <a:t>Motion: P802.11bf fourth recirculation SA ballot</a:t>
            </a:r>
          </a:p>
          <a:p>
            <a:pPr marL="720725" lvl="1" indent="-342900" algn="just">
              <a:spcBef>
                <a:spcPts val="0"/>
              </a:spcBef>
              <a:spcAft>
                <a:spcPts val="600"/>
              </a:spcAft>
              <a:buFont typeface="Times New Roman" panose="02020603050405020304" pitchFamily="18" charset="0"/>
              <a:buChar char="−"/>
            </a:pPr>
            <a:r>
              <a:rPr lang="en-US" altLang="zh-CN" sz="1800" dirty="0"/>
              <a:t>Motion: </a:t>
            </a:r>
            <a:r>
              <a:rPr lang="en-US" altLang="zh-CN" sz="1800" dirty="0" err="1"/>
              <a:t>TGbf</a:t>
            </a:r>
            <a:r>
              <a:rPr lang="en-US" altLang="zh-CN" sz="1800" dirty="0"/>
              <a:t> CSD Re-affirmation</a:t>
            </a:r>
          </a:p>
          <a:p>
            <a:pPr marL="720725" lvl="1" indent="-342900" algn="just">
              <a:spcBef>
                <a:spcPts val="0"/>
              </a:spcBef>
              <a:spcAft>
                <a:spcPts val="600"/>
              </a:spcAft>
              <a:buFont typeface="Times New Roman" panose="02020603050405020304" pitchFamily="18" charset="0"/>
              <a:buChar char="−"/>
            </a:pPr>
            <a:r>
              <a:rPr lang="en-US" altLang="zh-CN" sz="1800" dirty="0"/>
              <a:t>Motion: P802.11bf Conditional Forward to </a:t>
            </a:r>
            <a:r>
              <a:rPr lang="en-US" altLang="zh-CN" sz="1800" dirty="0" err="1"/>
              <a:t>REVcom</a:t>
            </a:r>
            <a:endParaRPr lang="en-US" altLang="zh-CN" sz="1800" dirty="0"/>
          </a:p>
        </p:txBody>
      </p:sp>
      <p:sp>
        <p:nvSpPr>
          <p:cNvPr id="3" name="Footer Placeholder 2">
            <a:extLst>
              <a:ext uri="{FF2B5EF4-FFF2-40B4-BE49-F238E27FC236}">
                <a16:creationId xmlns:a16="http://schemas.microsoft.com/office/drawing/2014/main" id="{4118C495-3710-4D2A-1D56-AB2FC2508D46}"/>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CFE6BB25-3872-E3E0-C348-6F45654BE19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7" name="Date Placeholder 6">
            <a:extLst>
              <a:ext uri="{FF2B5EF4-FFF2-40B4-BE49-F238E27FC236}">
                <a16:creationId xmlns:a16="http://schemas.microsoft.com/office/drawing/2014/main" id="{A5511C0B-2212-780C-0835-A8BB0BC230B4}"/>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7700981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11" name="Rectangle 3">
            <a:extLst>
              <a:ext uri="{FF2B5EF4-FFF2-40B4-BE49-F238E27FC236}">
                <a16:creationId xmlns:a16="http://schemas.microsoft.com/office/drawing/2014/main" id="{6C91E2A2-55AF-4CD6-B3D1-6C2AF33D2028}"/>
              </a:ext>
            </a:extLst>
          </p:cNvPr>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marR="0" lvl="1" indent="-361950" algn="just" defTabSz="449263" eaLnBrk="1" fontAlgn="auto" latinLnBrk="0" hangingPunct="1">
              <a:lnSpc>
                <a:spcPct val="100000"/>
              </a:lnSpc>
              <a:spcBef>
                <a:spcPct val="0"/>
              </a:spcBef>
              <a:spcAft>
                <a:spcPts val="600"/>
              </a:spcAft>
              <a:buClrTx/>
              <a:buSzTx/>
              <a:buFont typeface="Arial" panose="020B0604020202020204" pitchFamily="34" charset="0"/>
              <a:buChar char="•"/>
              <a:tabLst/>
              <a:defRPr/>
            </a:pPr>
            <a:r>
              <a:rPr kumimoji="0" lang="en-US" altLang="zh-CN" sz="2000" b="1" i="0" u="none" strike="noStrike" kern="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rPr>
              <a:t>March</a:t>
            </a:r>
            <a:r>
              <a:rPr kumimoji="0" lang="en-US" altLang="zh-CN" sz="2000" b="1"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 Plenary 2025, </a:t>
            </a:r>
            <a:r>
              <a:rPr kumimoji="0" lang="en-US" altLang="zh-CN" sz="2000" b="1" i="0" u="none" strike="noStrike" kern="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Times New Roman" panose="02020603050405020304" pitchFamily="18" charset="0"/>
              </a:rPr>
              <a:t>Confirmed: </a:t>
            </a:r>
          </a:p>
        </p:txBody>
      </p:sp>
      <p:graphicFrame>
        <p:nvGraphicFramePr>
          <p:cNvPr id="13" name="Table 6">
            <a:extLst>
              <a:ext uri="{FF2B5EF4-FFF2-40B4-BE49-F238E27FC236}">
                <a16:creationId xmlns:a16="http://schemas.microsoft.com/office/drawing/2014/main" id="{6716D315-87E1-43FA-B336-416AA6C7E5A2}"/>
              </a:ext>
            </a:extLst>
          </p:cNvPr>
          <p:cNvGraphicFramePr>
            <a:graphicFrameLocks noGrp="1"/>
          </p:cNvGraphicFramePr>
          <p:nvPr>
            <p:extLst>
              <p:ext uri="{D42A27DB-BD31-4B8C-83A1-F6EECF244321}">
                <p14:modId xmlns:p14="http://schemas.microsoft.com/office/powerpoint/2010/main" val="2006710899"/>
              </p:ext>
            </p:extLst>
          </p:nvPr>
        </p:nvGraphicFramePr>
        <p:xfrm>
          <a:off x="907860" y="1981200"/>
          <a:ext cx="7016939" cy="2197545"/>
        </p:xfrm>
        <a:graphic>
          <a:graphicData uri="http://schemas.openxmlformats.org/drawingml/2006/table">
            <a:tbl>
              <a:tblPr firstRow="1" bandRow="1"/>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endParaRPr lang="en-US" b="1"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r>
                        <a:rPr lang="en-US" b="1" dirty="0"/>
                        <a:t>Monday</a:t>
                      </a: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r>
                        <a:rPr lang="en-US" b="1" dirty="0"/>
                        <a:t>Tuesday</a:t>
                      </a: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r>
                        <a:rPr lang="en-US" b="1" dirty="0"/>
                        <a:t>Wednesday</a:t>
                      </a: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r>
                        <a:rPr lang="en-US" b="1" dirty="0"/>
                        <a:t>Thursday</a:t>
                      </a: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85000"/>
                      </a:srgbClr>
                    </a:solidFill>
                  </a:tcPr>
                </a:tc>
                <a:extLst>
                  <a:ext uri="{0D108BD9-81ED-4DB2-BD59-A6C34878D82A}">
                    <a16:rowId xmlns:a16="http://schemas.microsoft.com/office/drawing/2014/main" val="10000"/>
                  </a:ext>
                </a:extLst>
              </a:tr>
              <a:tr h="312409">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r>
                        <a:rPr lang="en-US" b="1" dirty="0"/>
                        <a:t>AM 1</a:t>
                      </a: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10711">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r>
                        <a:rPr lang="en-US" b="1" dirty="0"/>
                        <a:t>AM 2</a:t>
                      </a: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r>
                        <a:rPr lang="en-US" altLang="zh-CN" sz="1800" b="0" kern="1200" dirty="0" err="1">
                          <a:solidFill>
                            <a:schemeClr val="tx1"/>
                          </a:solidFill>
                          <a:latin typeface="+mn-lt"/>
                          <a:ea typeface="+mn-ea"/>
                          <a:cs typeface="+mn-cs"/>
                        </a:rPr>
                        <a:t>TGbf</a:t>
                      </a:r>
                      <a:endParaRPr lang="zh-CN" altLang="en-US"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kern="1200" dirty="0">
                        <a:solidFill>
                          <a:schemeClr val="tx1"/>
                        </a:solidFill>
                        <a:latin typeface="+mn-lt"/>
                        <a:ea typeface="+mn-ea"/>
                        <a:cs typeface="+mn-cs"/>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68745">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r>
                        <a:rPr lang="en-US" b="1" dirty="0"/>
                        <a:t>PM 1</a:t>
                      </a: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endParaRPr lang="en-US" sz="1800" b="0" dirty="0">
                        <a:solidFill>
                          <a:schemeClr val="tx1"/>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10711">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r>
                        <a:rPr lang="en-US" b="1" dirty="0"/>
                        <a:t>PM</a:t>
                      </a:r>
                      <a:r>
                        <a:rPr lang="en-US" b="1" baseline="0" dirty="0"/>
                        <a:t> 2</a:t>
                      </a:r>
                      <a:endParaRPr lang="en-US" b="1"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noStrike" dirty="0">
                        <a:solidFill>
                          <a:schemeClr val="tx1"/>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10711">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r>
                        <a:rPr lang="en-US" b="1" dirty="0"/>
                        <a:t>EVE</a:t>
                      </a: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endParaRPr lang="en-US" sz="1800" b="0" dirty="0">
                        <a:solidFill>
                          <a:schemeClr val="tx1"/>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endParaRPr lang="en-US" sz="1800" b="0" dirty="0">
                        <a:solidFill>
                          <a:schemeClr val="tx1"/>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a:endParaRPr lang="en-US" b="0" dirty="0">
                        <a:solidFill>
                          <a:schemeClr val="tx1"/>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bl>
          </a:graphicData>
        </a:graphic>
      </p:graphicFrame>
      <p:graphicFrame>
        <p:nvGraphicFramePr>
          <p:cNvPr id="14" name="表格 13">
            <a:extLst>
              <a:ext uri="{FF2B5EF4-FFF2-40B4-BE49-F238E27FC236}">
                <a16:creationId xmlns:a16="http://schemas.microsoft.com/office/drawing/2014/main" id="{A882FDE2-BB24-4CFB-89D1-913303BCC31B}"/>
              </a:ext>
            </a:extLst>
          </p:cNvPr>
          <p:cNvGraphicFramePr>
            <a:graphicFrameLocks noGrp="1"/>
          </p:cNvGraphicFramePr>
          <p:nvPr>
            <p:extLst>
              <p:ext uri="{D42A27DB-BD31-4B8C-83A1-F6EECF244321}">
                <p14:modId xmlns:p14="http://schemas.microsoft.com/office/powerpoint/2010/main" val="3627792571"/>
              </p:ext>
            </p:extLst>
          </p:nvPr>
        </p:nvGraphicFramePr>
        <p:xfrm>
          <a:off x="907860" y="4572000"/>
          <a:ext cx="7016940" cy="177285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Atlanta </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extLst>
                  <a:ext uri="{0D108BD9-81ED-4DB2-BD59-A6C34878D82A}">
                    <a16:rowId xmlns:a16="http://schemas.microsoft.com/office/drawing/2014/main" val="10000"/>
                  </a:ext>
                </a:extLst>
              </a:tr>
              <a:tr h="222173">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08:00-10:00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21:00-23:00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14:00-16:00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15:00-17:00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09:00-11:00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06:00-08:00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22173">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10:30-12:30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23:30-01:30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16:30-18:30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17:30-19:30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11:30-13:30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08:30-10:30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34651">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endParaRPr lang="zh-CN" sz="105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22173">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0"/>
                        </a:spcAft>
                      </a:pPr>
                      <a:r>
                        <a:rPr lang="en-US" sz="1200" b="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1200" b="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0"/>
                        </a:spcAft>
                      </a:pPr>
                      <a:r>
                        <a:rPr lang="en-US" sz="1200" b="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200" b="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0"/>
                        </a:spcAft>
                      </a:pPr>
                      <a:r>
                        <a:rPr lang="en-US" sz="1200" b="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200" b="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0"/>
                        </a:spcAft>
                      </a:pPr>
                      <a:r>
                        <a:rPr lang="en-US" sz="1200" b="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200" b="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0"/>
                        </a:spcAft>
                      </a:pPr>
                      <a:r>
                        <a:rPr lang="en-US" sz="1200" b="0" kern="1200" dirty="0">
                          <a:solidFill>
                            <a:srgbClr val="7030A0"/>
                          </a:solidFill>
                          <a:effectLst/>
                          <a:latin typeface="Calibri" panose="020F0502020204030204" pitchFamily="34" charset="0"/>
                          <a:ea typeface="宋体" panose="02010600030101010101" pitchFamily="2" charset="-122"/>
                          <a:cs typeface="+mn-cs"/>
                        </a:rPr>
                        <a:t>14:30-16:30</a:t>
                      </a:r>
                      <a:endParaRPr lang="zh-CN" altLang="en-US" sz="1200" b="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spcAft>
                          <a:spcPts val="0"/>
                        </a:spcAft>
                      </a:pPr>
                      <a:r>
                        <a:rPr lang="en-US" sz="1200" b="0" kern="1200" dirty="0">
                          <a:solidFill>
                            <a:srgbClr val="7030A0"/>
                          </a:solidFill>
                          <a:effectLst/>
                          <a:latin typeface="Calibri" panose="020F0502020204030204" pitchFamily="34" charset="0"/>
                          <a:ea typeface="宋体" panose="02010600030101010101" pitchFamily="2" charset="-122"/>
                          <a:cs typeface="+mn-cs"/>
                        </a:rPr>
                        <a:t>11:30-13:30</a:t>
                      </a:r>
                      <a:endParaRPr lang="zh-CN" altLang="en-US" sz="1200" b="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22173">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16:00-18:00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05:00-07:00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22:00-24:00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23:00-01:00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17:00-19:00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14:00-16:00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134651">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0"/>
                        </a:spcAft>
                      </a:pP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22173">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19:30-21:30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08:30-10:30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01:30-03:30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02:30-04:30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20:30-22:30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17:30-19:30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bl>
          </a:graphicData>
        </a:graphic>
      </p:graphicFrame>
      <p:sp>
        <p:nvSpPr>
          <p:cNvPr id="2" name="Footer Placeholder 1">
            <a:extLst>
              <a:ext uri="{FF2B5EF4-FFF2-40B4-BE49-F238E27FC236}">
                <a16:creationId xmlns:a16="http://schemas.microsoft.com/office/drawing/2014/main" id="{83F384D7-AD71-D63E-2BD6-8809A94AEC56}"/>
              </a:ext>
            </a:extLst>
          </p:cNvPr>
          <p:cNvSpPr>
            <a:spLocks noGrp="1"/>
          </p:cNvSpPr>
          <p:nvPr>
            <p:ph type="ftr" idx="14"/>
          </p:nvPr>
        </p:nvSpPr>
        <p:spPr/>
        <p:txBody>
          <a:bodyPr/>
          <a:lstStyle/>
          <a:p>
            <a:r>
              <a:rPr lang="en-GB"/>
              <a:t>Tony Xiao Han, Huawei</a:t>
            </a:r>
            <a:endParaRPr lang="en-GB" dirty="0"/>
          </a:p>
        </p:txBody>
      </p:sp>
      <p:sp>
        <p:nvSpPr>
          <p:cNvPr id="3" name="Slide Number Placeholder 2">
            <a:extLst>
              <a:ext uri="{FF2B5EF4-FFF2-40B4-BE49-F238E27FC236}">
                <a16:creationId xmlns:a16="http://schemas.microsoft.com/office/drawing/2014/main" id="{83769650-8290-2378-B68C-4DF1E8770E5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4" name="Date Placeholder 3">
            <a:extLst>
              <a:ext uri="{FF2B5EF4-FFF2-40B4-BE49-F238E27FC236}">
                <a16:creationId xmlns:a16="http://schemas.microsoft.com/office/drawing/2014/main" id="{9226C93D-B686-CD22-4946-9C0AB70CF57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534273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itle 1"/>
          <p:cNvSpPr txBox="1">
            <a:spLocks noGrp="1"/>
          </p:cNvSpPr>
          <p:nvPr>
            <p:ph type="title" idx="4294967295"/>
          </p:nvPr>
        </p:nvSpPr>
        <p:spPr>
          <a:xfrm>
            <a:off x="2209800" y="457200"/>
            <a:ext cx="7772400" cy="1066800"/>
          </a:xfrm>
          <a:prstGeom prst="rect">
            <a:avLst/>
          </a:prstGeom>
        </p:spPr>
        <p:txBody>
          <a:bodyPr lIns="45719" tIns="45719" rIns="45719" bIns="45719"/>
          <a:lstStyle/>
          <a:p>
            <a:r>
              <a:rPr lang="en-US" dirty="0" err="1"/>
              <a:t>TGbi</a:t>
            </a:r>
            <a:r>
              <a:rPr lang="en-US" dirty="0"/>
              <a:t> </a:t>
            </a:r>
            <a:r>
              <a:rPr dirty="0"/>
              <a:t>–</a:t>
            </a:r>
            <a:r>
              <a:rPr lang="en-US" dirty="0"/>
              <a:t> March 2025</a:t>
            </a:r>
            <a:endParaRPr dirty="0"/>
          </a:p>
        </p:txBody>
      </p:sp>
      <p:sp>
        <p:nvSpPr>
          <p:cNvPr id="82" name="Content Placeholder 2"/>
          <p:cNvSpPr txBox="1">
            <a:spLocks noGrp="1"/>
          </p:cNvSpPr>
          <p:nvPr>
            <p:ph type="body" idx="4294967295"/>
          </p:nvPr>
        </p:nvSpPr>
        <p:spPr>
          <a:xfrm>
            <a:off x="1103843" y="1397876"/>
            <a:ext cx="10210800" cy="4887831"/>
          </a:xfrm>
          <a:prstGeom prst="rect">
            <a:avLst/>
          </a:prstGeom>
        </p:spPr>
        <p:txBody>
          <a:bodyPr lIns="45719" tIns="45719" rIns="45719" bIns="45719">
            <a:normAutofit fontScale="92500" lnSpcReduction="20000"/>
          </a:bodyPr>
          <a:lstStyle/>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TGbi has an approved draft with an approval rate of 89%!</a:t>
            </a: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  We received 1072 comments in the comment collection. Current status is:</a:t>
            </a: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marL="343619">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There are 4 sessions planned in the March Plenary for TGbi.</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Monday			PM2</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Tuesday			PM2</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Wednesday		AM2     	</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Thursday		AM1     </a:t>
            </a:r>
          </a:p>
          <a:p>
            <a:pPr marL="0" indent="0">
              <a:buClr>
                <a:srgbClr val="000000"/>
              </a:buClr>
              <a:buSzPct val="100000"/>
            </a:pPr>
            <a:endParaRPr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sz="2000" dirty="0">
                <a:latin typeface="Times New Roman" panose="02020603050405020304" pitchFamily="18" charset="0"/>
                <a:cs typeface="Times New Roman" panose="02020603050405020304" pitchFamily="18" charset="0"/>
              </a:rPr>
              <a:t>The agenda </a:t>
            </a:r>
            <a:r>
              <a:rPr lang="en-US" sz="2000" dirty="0">
                <a:latin typeface="Times New Roman" panose="02020603050405020304" pitchFamily="18" charset="0"/>
                <a:cs typeface="Times New Roman" panose="02020603050405020304" pitchFamily="18" charset="0"/>
              </a:rPr>
              <a:t>is </a:t>
            </a:r>
            <a:r>
              <a:rPr sz="2000" dirty="0">
                <a:latin typeface="Times New Roman" panose="02020603050405020304" pitchFamily="18" charset="0"/>
                <a:cs typeface="Times New Roman" panose="02020603050405020304" pitchFamily="18" charset="0"/>
              </a:rPr>
              <a:t>available as 802.11-2</a:t>
            </a:r>
            <a:r>
              <a:rPr lang="en-US" sz="2000" dirty="0">
                <a:latin typeface="Times New Roman" panose="02020603050405020304" pitchFamily="18" charset="0"/>
                <a:cs typeface="Times New Roman" panose="02020603050405020304" pitchFamily="18" charset="0"/>
              </a:rPr>
              <a:t>5/255r0.</a:t>
            </a:r>
            <a:endParaRPr sz="2000" dirty="0">
              <a:latin typeface="Times New Roman" panose="02020603050405020304" pitchFamily="18" charset="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9D7F890C-8C83-93E6-5266-06C019DF1203}"/>
              </a:ext>
            </a:extLst>
          </p:cNvPr>
          <p:cNvGraphicFramePr>
            <a:graphicFrameLocks noGrp="1"/>
          </p:cNvGraphicFramePr>
          <p:nvPr>
            <p:extLst>
              <p:ext uri="{D42A27DB-BD31-4B8C-83A1-F6EECF244321}">
                <p14:modId xmlns:p14="http://schemas.microsoft.com/office/powerpoint/2010/main" val="60515781"/>
              </p:ext>
            </p:extLst>
          </p:nvPr>
        </p:nvGraphicFramePr>
        <p:xfrm>
          <a:off x="2732088" y="2178155"/>
          <a:ext cx="6016495" cy="1219200"/>
        </p:xfrm>
        <a:graphic>
          <a:graphicData uri="http://schemas.openxmlformats.org/drawingml/2006/table">
            <a:tbl>
              <a:tblPr>
                <a:tableStyleId>{5940675A-B579-460E-94D1-54222C63F5DA}</a:tableStyleId>
              </a:tblPr>
              <a:tblGrid>
                <a:gridCol w="1388422">
                  <a:extLst>
                    <a:ext uri="{9D8B030D-6E8A-4147-A177-3AD203B41FA5}">
                      <a16:colId xmlns:a16="http://schemas.microsoft.com/office/drawing/2014/main" val="575471882"/>
                    </a:ext>
                  </a:extLst>
                </a:gridCol>
                <a:gridCol w="1388422">
                  <a:extLst>
                    <a:ext uri="{9D8B030D-6E8A-4147-A177-3AD203B41FA5}">
                      <a16:colId xmlns:a16="http://schemas.microsoft.com/office/drawing/2014/main" val="2537092023"/>
                    </a:ext>
                  </a:extLst>
                </a:gridCol>
                <a:gridCol w="1388422">
                  <a:extLst>
                    <a:ext uri="{9D8B030D-6E8A-4147-A177-3AD203B41FA5}">
                      <a16:colId xmlns:a16="http://schemas.microsoft.com/office/drawing/2014/main" val="3607983971"/>
                    </a:ext>
                  </a:extLst>
                </a:gridCol>
                <a:gridCol w="1851229">
                  <a:extLst>
                    <a:ext uri="{9D8B030D-6E8A-4147-A177-3AD203B41FA5}">
                      <a16:colId xmlns:a16="http://schemas.microsoft.com/office/drawing/2014/main" val="761489351"/>
                    </a:ext>
                  </a:extLst>
                </a:gridCol>
              </a:tblGrid>
              <a:tr h="914400">
                <a:tc>
                  <a:txBody>
                    <a:bodyPr/>
                    <a:lstStyle/>
                    <a:p>
                      <a:pPr algn="ctr" fontAlgn="ctr"/>
                      <a:r>
                        <a:rPr lang="en-US" sz="1800" b="0" i="0" u="none" strike="noStrike" cap="none" spc="0" baseline="0" dirty="0">
                          <a:solidFill>
                            <a:schemeClr val="tx1"/>
                          </a:solidFill>
                          <a:effectLst/>
                          <a:uFillTx/>
                          <a:latin typeface="+mn-lt"/>
                          <a:ea typeface="+mn-ea"/>
                          <a:cs typeface="+mn-cs"/>
                          <a:sym typeface="Times New Roman"/>
                        </a:rPr>
                        <a:t>Unassigned</a:t>
                      </a:r>
                    </a:p>
                  </a:txBody>
                  <a:tcPr marL="9525" marR="9525" marT="9525" marB="0" anchor="ctr"/>
                </a:tc>
                <a:tc>
                  <a:txBody>
                    <a:bodyPr/>
                    <a:lstStyle/>
                    <a:p>
                      <a:pPr algn="ctr" fontAlgn="ctr"/>
                      <a:r>
                        <a:rPr lang="en-US" sz="1800" u="none" strike="noStrike" dirty="0">
                          <a:effectLst/>
                        </a:rPr>
                        <a:t>Assigned</a:t>
                      </a:r>
                      <a:endParaRPr lang="en-US" sz="1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800" u="none" strike="noStrike">
                          <a:effectLst/>
                        </a:rPr>
                        <a:t>Ready for Motion</a:t>
                      </a:r>
                      <a:endParaRPr lang="en-US" sz="18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800" u="none" strike="noStrike" dirty="0">
                          <a:effectLst/>
                        </a:rPr>
                        <a:t>Resolution Approved</a:t>
                      </a:r>
                      <a:endParaRPr lang="en-US" sz="18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004320308"/>
                  </a:ext>
                </a:extLst>
              </a:tr>
              <a:tr h="304800">
                <a:tc>
                  <a:txBody>
                    <a:bodyPr/>
                    <a:lstStyle/>
                    <a:p>
                      <a:pPr algn="ctr" fontAlgn="b"/>
                      <a:r>
                        <a:rPr lang="en-US" sz="1800" b="0" i="0" u="none" strike="noStrike">
                          <a:solidFill>
                            <a:srgbClr val="000000"/>
                          </a:solidFill>
                          <a:effectLst/>
                          <a:latin typeface="Calibri" panose="020F0502020204030204" pitchFamily="34" charset="0"/>
                        </a:rPr>
                        <a:t>16</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800" b="0" i="0" u="none" strike="noStrike" dirty="0">
                          <a:solidFill>
                            <a:srgbClr val="000000"/>
                          </a:solidFill>
                          <a:effectLst/>
                          <a:latin typeface="Calibri" panose="020F0502020204030204" pitchFamily="34" charset="0"/>
                        </a:rPr>
                        <a:t>1056</a:t>
                      </a:r>
                    </a:p>
                  </a:txBody>
                  <a:tcPr marL="9525" marR="9525" marT="9525" marB="0" anchor="b"/>
                </a:tc>
                <a:tc>
                  <a:txBody>
                    <a:bodyPr/>
                    <a:lstStyle/>
                    <a:p>
                      <a:pPr algn="ctr" fontAlgn="b"/>
                      <a:r>
                        <a:rPr lang="en-US" sz="1800" b="0" i="0" u="none" strike="noStrike" dirty="0">
                          <a:solidFill>
                            <a:srgbClr val="000000"/>
                          </a:solidFill>
                          <a:effectLst/>
                          <a:latin typeface="Calibri" panose="020F0502020204030204" pitchFamily="34" charset="0"/>
                        </a:rPr>
                        <a:t>--</a:t>
                      </a:r>
                    </a:p>
                  </a:txBody>
                  <a:tcPr marL="9525" marR="9525" marT="9525" marB="0" anchor="b"/>
                </a:tc>
                <a:tc>
                  <a:txBody>
                    <a:bodyPr/>
                    <a:lstStyle/>
                    <a:p>
                      <a:pPr algn="ctr" fontAlgn="b"/>
                      <a:r>
                        <a:rPr lang="en-US" sz="1800" b="0" i="0" u="none" strike="noStrike" dirty="0">
                          <a:solidFill>
                            <a:srgbClr val="000000"/>
                          </a:solidFill>
                          <a:effectLst/>
                          <a:latin typeface="Calibri" panose="020F0502020204030204" pitchFamily="34" charset="0"/>
                        </a:rPr>
                        <a:t>--</a:t>
                      </a:r>
                    </a:p>
                  </a:txBody>
                  <a:tcPr marL="9525" marR="9525" marT="9525" marB="0" anchor="b"/>
                </a:tc>
                <a:extLst>
                  <a:ext uri="{0D108BD9-81ED-4DB2-BD59-A6C34878D82A}">
                    <a16:rowId xmlns:a16="http://schemas.microsoft.com/office/drawing/2014/main" val="3085474236"/>
                  </a:ext>
                </a:extLst>
              </a:tr>
            </a:tbl>
          </a:graphicData>
        </a:graphic>
      </p:graphicFrame>
      <p:sp>
        <p:nvSpPr>
          <p:cNvPr id="3" name="Footer Placeholder 2">
            <a:extLst>
              <a:ext uri="{FF2B5EF4-FFF2-40B4-BE49-F238E27FC236}">
                <a16:creationId xmlns:a16="http://schemas.microsoft.com/office/drawing/2014/main" id="{DE2E7313-90FD-0384-2238-77B806958971}"/>
              </a:ext>
            </a:extLst>
          </p:cNvPr>
          <p:cNvSpPr>
            <a:spLocks noGrp="1"/>
          </p:cNvSpPr>
          <p:nvPr>
            <p:ph type="ftr" idx="11"/>
          </p:nvPr>
        </p:nvSpPr>
        <p:spPr/>
        <p:txBody>
          <a:bodyPr/>
          <a:lstStyle/>
          <a:p>
            <a:r>
              <a:rPr lang="en-GB"/>
              <a:t>Carol Ansley, Cox</a:t>
            </a:r>
          </a:p>
        </p:txBody>
      </p:sp>
      <p:sp>
        <p:nvSpPr>
          <p:cNvPr id="4" name="Slide Number Placeholder 3">
            <a:extLst>
              <a:ext uri="{FF2B5EF4-FFF2-40B4-BE49-F238E27FC236}">
                <a16:creationId xmlns:a16="http://schemas.microsoft.com/office/drawing/2014/main" id="{46A49E7E-0B97-4442-DD0D-3D2D994FCDDA}"/>
              </a:ext>
            </a:extLst>
          </p:cNvPr>
          <p:cNvSpPr>
            <a:spLocks noGrp="1"/>
          </p:cNvSpPr>
          <p:nvPr>
            <p:ph type="sldNum" idx="12"/>
          </p:nvPr>
        </p:nvSpPr>
        <p:spPr/>
        <p:txBody>
          <a:bodyPr/>
          <a:lstStyle/>
          <a:p>
            <a:r>
              <a:rPr lang="en-GB"/>
              <a:t>Slide </a:t>
            </a:r>
            <a:fld id="{F5D8E26B-7BCF-4D25-9C89-0168A6618F18}" type="slidenum">
              <a:rPr lang="en-GB" smtClean="0"/>
              <a:pPr/>
              <a:t>17</a:t>
            </a:fld>
            <a:endParaRPr lang="en-GB"/>
          </a:p>
        </p:txBody>
      </p:sp>
      <p:sp>
        <p:nvSpPr>
          <p:cNvPr id="5" name="Date Placeholder 4">
            <a:extLst>
              <a:ext uri="{FF2B5EF4-FFF2-40B4-BE49-F238E27FC236}">
                <a16:creationId xmlns:a16="http://schemas.microsoft.com/office/drawing/2014/main" id="{BBB3BFF8-B30F-C760-1ACC-213C562908C7}"/>
              </a:ext>
            </a:extLst>
          </p:cNvPr>
          <p:cNvSpPr>
            <a:spLocks noGrp="1"/>
          </p:cNvSpPr>
          <p:nvPr>
            <p:ph type="dt" idx="10"/>
          </p:nvPr>
        </p:nvSpPr>
        <p:spPr/>
        <p:txBody>
          <a:bodyPr/>
          <a:lstStyle/>
          <a:p>
            <a:r>
              <a:rPr lang="en-US"/>
              <a:t>March 2025</a:t>
            </a:r>
            <a:endParaRPr lang="en-GB"/>
          </a:p>
        </p:txBody>
      </p:sp>
    </p:spTree>
    <p:extLst>
      <p:ext uri="{BB962C8B-B14F-4D97-AF65-F5344CB8AC3E}">
        <p14:creationId xmlns:p14="http://schemas.microsoft.com/office/powerpoint/2010/main" val="27667137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TGbk</a:t>
            </a:r>
            <a:r>
              <a:rPr lang="en-GB" dirty="0"/>
              <a:t> 320MHz Positioning</a:t>
            </a:r>
          </a:p>
        </p:txBody>
      </p:sp>
      <p:sp>
        <p:nvSpPr>
          <p:cNvPr id="4098" name="Rectangle 2"/>
          <p:cNvSpPr>
            <a:spLocks noGrp="1" noChangeArrowheads="1"/>
          </p:cNvSpPr>
          <p:nvPr>
            <p:ph idx="1"/>
          </p:nvPr>
        </p:nvSpPr>
        <p:spPr>
          <a:xfrm>
            <a:off x="191344" y="1348136"/>
            <a:ext cx="11198440" cy="2512435"/>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TG is charted to extend the Fine Timing Measurement (FTM) procedure to the 320MHz 802.11be waveforms and channelization.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1</a:t>
            </a:r>
            <a:r>
              <a:rPr lang="en-US" b="0" baseline="30000" dirty="0"/>
              <a:t>st</a:t>
            </a:r>
            <a:r>
              <a:rPr lang="en-US" b="0" dirty="0"/>
              <a:t> recirculation SA ballot completed Feb 7</a:t>
            </a:r>
            <a:r>
              <a:rPr lang="en-US" b="0" baseline="30000" dirty="0"/>
              <a:t>th</a:t>
            </a:r>
            <a:r>
              <a:rPr lang="en-US" b="0" dirty="0"/>
              <a: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Approval rate: 96%.</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Received 21 comments: 13 T / 8 E.</a:t>
            </a:r>
            <a:endParaRPr lang="en-US"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Targets for the IEEE week:</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Complete response to 1</a:t>
            </a:r>
            <a:r>
              <a:rPr lang="en-US" b="0" baseline="30000" dirty="0"/>
              <a:t>st</a:t>
            </a:r>
            <a:r>
              <a:rPr lang="en-US" b="0" dirty="0"/>
              <a:t> SA recirculation.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Approve 2</a:t>
            </a:r>
            <a:r>
              <a:rPr lang="en-US" baseline="30000" dirty="0"/>
              <a:t>nd</a:t>
            </a:r>
            <a:r>
              <a:rPr lang="en-US" dirty="0"/>
              <a:t> recirculation targeting unchanged draft.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Approve report to EC requesting conditional approval to forward draft to RevCom</a:t>
            </a:r>
            <a:r>
              <a:rPr lang="en-US" b="0"/>
              <a:t>. </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p:txBody>
      </p:sp>
      <p:sp>
        <p:nvSpPr>
          <p:cNvPr id="2" name="Footer Placeholder 1">
            <a:extLst>
              <a:ext uri="{FF2B5EF4-FFF2-40B4-BE49-F238E27FC236}">
                <a16:creationId xmlns:a16="http://schemas.microsoft.com/office/drawing/2014/main" id="{251C6A30-6753-9B63-BACA-50C161C6E082}"/>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2A011A82-8429-6C2B-1E78-CCE5DFA1C12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7" name="Date Placeholder 6">
            <a:extLst>
              <a:ext uri="{FF2B5EF4-FFF2-40B4-BE49-F238E27FC236}">
                <a16:creationId xmlns:a16="http://schemas.microsoft.com/office/drawing/2014/main" id="{5BC11A55-1B63-8278-E493-71A438811DC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8606923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TGbk</a:t>
            </a:r>
            <a:r>
              <a:rPr lang="en-GB" dirty="0"/>
              <a:t> 320MHz Positioning</a:t>
            </a:r>
          </a:p>
        </p:txBody>
      </p:sp>
      <p:sp>
        <p:nvSpPr>
          <p:cNvPr id="4098" name="Rectangle 2"/>
          <p:cNvSpPr>
            <a:spLocks noGrp="1" noChangeArrowheads="1"/>
          </p:cNvSpPr>
          <p:nvPr>
            <p:ph idx="1"/>
          </p:nvPr>
        </p:nvSpPr>
        <p:spPr>
          <a:xfrm>
            <a:off x="191344" y="1196752"/>
            <a:ext cx="11377264" cy="2663819"/>
          </a:xfrm>
          <a:ln/>
        </p:spPr>
        <p:txBody>
          <a:bodyPr/>
          <a:lstStyle/>
          <a:p>
            <a:pPr>
              <a:buFont typeface="Times New Roman" pitchFamily="16" charset="0"/>
              <a:buChar char="•"/>
            </a:pPr>
            <a:endParaRPr lang="en-US" b="0" dirty="0"/>
          </a:p>
          <a:p>
            <a:pPr>
              <a:buFont typeface="Times New Roman" pitchFamily="16" charset="0"/>
              <a:buChar char="•"/>
            </a:pPr>
            <a:r>
              <a:rPr lang="en-US" b="0" dirty="0"/>
              <a:t>Future scheduled telecons:</a:t>
            </a:r>
          </a:p>
          <a:p>
            <a:pPr lvl="1">
              <a:buFont typeface="Arial" panose="020B0604020202020204" pitchFamily="34" charset="0"/>
              <a:buChar char="•"/>
            </a:pPr>
            <a:r>
              <a:rPr lang="en-US" altLang="en-US" b="0" kern="0" dirty="0"/>
              <a:t>Tue. 	March 18</a:t>
            </a:r>
            <a:r>
              <a:rPr lang="en-US" altLang="en-US" b="0" kern="0" baseline="30000" dirty="0"/>
              <a:t>th</a:t>
            </a:r>
            <a:r>
              <a:rPr lang="en-US" altLang="en-US" b="0" kern="0" dirty="0"/>
              <a:t> 		10:00 am PT/13:00 ET (2hrs)</a:t>
            </a:r>
          </a:p>
          <a:p>
            <a:pPr marL="457200" lvl="1" indent="0"/>
            <a:endParaRPr lang="en-US" dirty="0"/>
          </a:p>
          <a:p>
            <a:pPr marL="457200" lvl="1" indent="0"/>
            <a:endParaRPr lang="en-US" b="0" dirty="0"/>
          </a:p>
          <a:p>
            <a:pPr marL="457200" lvl="1" indent="0"/>
            <a:endParaRPr lang="en-US" b="0"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p:txBody>
      </p:sp>
      <p:sp>
        <p:nvSpPr>
          <p:cNvPr id="2" name="Footer Placeholder 1">
            <a:extLst>
              <a:ext uri="{FF2B5EF4-FFF2-40B4-BE49-F238E27FC236}">
                <a16:creationId xmlns:a16="http://schemas.microsoft.com/office/drawing/2014/main" id="{71FA96FB-9432-EB39-8E73-B0FA9FEF159B}"/>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24B34922-D673-EDE6-B944-31791886EDF9}"/>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7" name="Date Placeholder 6">
            <a:extLst>
              <a:ext uri="{FF2B5EF4-FFF2-40B4-BE49-F238E27FC236}">
                <a16:creationId xmlns:a16="http://schemas.microsoft.com/office/drawing/2014/main" id="{C4D3A3F5-8485-E1D6-7250-83088A213AB1}"/>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6694096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2514600"/>
            <a:ext cx="10361084" cy="3960813"/>
          </a:xfrm>
          <a:ln/>
        </p:spPr>
        <p:txBody>
          <a:bodyPr numCol="2">
            <a:normAutofit fontScale="92500"/>
          </a:bodyPr>
          <a:lstStyle/>
          <a:p>
            <a:pPr>
              <a:buFont typeface="Arial" panose="020B0604020202020204" pitchFamily="34" charset="0"/>
              <a:buChar char="•"/>
            </a:pPr>
            <a:r>
              <a:rPr lang="en-US" altLang="en-US"/>
              <a:t>Editors Meeting
ANA
AIML SC (AI and ML)
ARC SC (Architecture)
Coex SC (Coexistence)
PAR Review SC
WNG SC (Wireless Next Generation)
JTC1 802 SC
TGmf (Maintenance)
TGbf (WLAN Sensing)
TGbi (Enhanced Data Privacy)
TGbk (320 MHz Positioning)
TGbn (Ultra High Reliability)
TGbp (Ambient Power)
TGbq (Integrated mmWave)
ELC SG (Enhanced Light Communications)
AUTO TIG (Automotive)</a:t>
            </a:r>
            <a:endParaRPr lang="en-US" altLang="en-US" dirty="0"/>
          </a:p>
        </p:txBody>
      </p:sp>
      <p:sp>
        <p:nvSpPr>
          <p:cNvPr id="7" name="Rectangle 3"/>
          <p:cNvSpPr txBox="1">
            <a:spLocks noChangeArrowheads="1"/>
          </p:cNvSpPr>
          <p:nvPr/>
        </p:nvSpPr>
        <p:spPr bwMode="auto">
          <a:xfrm>
            <a:off x="929217" y="1524000"/>
            <a:ext cx="10346268" cy="83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GB" altLang="en-US" kern="0"/>
              <a:t>This presentation contains the IEEE 802.11 WG snapshot slides for the March 2025 session:</a:t>
            </a:r>
            <a:endParaRPr lang="en-US" altLang="en-US" kern="0" dirty="0"/>
          </a:p>
        </p:txBody>
      </p:sp>
      <p:sp>
        <p:nvSpPr>
          <p:cNvPr id="4" name="Footer Placeholder 3">
            <a:extLst>
              <a:ext uri="{FF2B5EF4-FFF2-40B4-BE49-F238E27FC236}">
                <a16:creationId xmlns:a16="http://schemas.microsoft.com/office/drawing/2014/main" id="{36E940FA-DF11-B33C-15E8-2EFE3D4C77AE}"/>
              </a:ext>
            </a:extLst>
          </p:cNvPr>
          <p:cNvSpPr>
            <a:spLocks noGrp="1"/>
          </p:cNvSpPr>
          <p:nvPr>
            <p:ph type="ftr" idx="14"/>
          </p:nvPr>
        </p:nvSpPr>
        <p:spPr/>
        <p:txBody>
          <a:bodyPr/>
          <a:lstStyle/>
          <a:p>
            <a:r>
              <a:rPr lang="en-GB"/>
              <a:t>Stephen McCann, Huawei</a:t>
            </a:r>
            <a:endParaRPr lang="en-GB" dirty="0"/>
          </a:p>
        </p:txBody>
      </p:sp>
      <p:sp>
        <p:nvSpPr>
          <p:cNvPr id="5" name="Slide Number Placeholder 4">
            <a:extLst>
              <a:ext uri="{FF2B5EF4-FFF2-40B4-BE49-F238E27FC236}">
                <a16:creationId xmlns:a16="http://schemas.microsoft.com/office/drawing/2014/main" id="{9AA8D321-8636-35F8-B53B-112D93C85DBF}"/>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6" name="Date Placeholder 5">
            <a:extLst>
              <a:ext uri="{FF2B5EF4-FFF2-40B4-BE49-F238E27FC236}">
                <a16:creationId xmlns:a16="http://schemas.microsoft.com/office/drawing/2014/main" id="{4AF4BEC3-5CB6-34AB-CD25-224488D9B097}"/>
              </a:ext>
            </a:extLst>
          </p:cNvPr>
          <p:cNvSpPr>
            <a:spLocks noGrp="1"/>
          </p:cNvSpPr>
          <p:nvPr>
            <p:ph type="dt" idx="15"/>
          </p:nvPr>
        </p:nvSpPr>
        <p:spPr/>
        <p:txBody>
          <a:bodyPr/>
          <a:lstStyle/>
          <a:p>
            <a:r>
              <a:rPr lang="en-US"/>
              <a:t>March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a:xfrm>
            <a:off x="914401" y="685801"/>
            <a:ext cx="10361084" cy="1065213"/>
          </a:xfrm>
        </p:spPr>
        <p:txBody>
          <a:bodyPr/>
          <a:lstStyle/>
          <a:p>
            <a:r>
              <a:rPr lang="en-US" dirty="0">
                <a:solidFill>
                  <a:schemeClr val="tx1"/>
                </a:solidFill>
              </a:rPr>
              <a:t>TGbn (Ultra High Reliability)</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914400" y="1600200"/>
            <a:ext cx="10361613" cy="4875214"/>
          </a:xfrm>
        </p:spPr>
        <p:txBody>
          <a:bodyPr/>
          <a:lstStyle/>
          <a:p>
            <a:pPr>
              <a:buFont typeface="Arial" panose="020B0604020202020204" pitchFamily="34" charset="0"/>
              <a:buChar char="•"/>
            </a:pPr>
            <a:r>
              <a:rPr lang="en-US" sz="2000" dirty="0"/>
              <a:t>Since the January interim</a:t>
            </a:r>
          </a:p>
          <a:p>
            <a:pPr marL="800100" lvl="1" indent="-342900">
              <a:buFont typeface="Arial" panose="020B0604020202020204" pitchFamily="34" charset="0"/>
              <a:buChar char="•"/>
            </a:pPr>
            <a:r>
              <a:rPr lang="en-US" sz="1800" dirty="0">
                <a:solidFill>
                  <a:schemeClr val="tx1"/>
                </a:solidFill>
              </a:rPr>
              <a:t>Held 6 telcos between January 2025 and March 2025 (</a:t>
            </a:r>
            <a:r>
              <a:rPr lang="en-US" sz="1800" dirty="0">
                <a:solidFill>
                  <a:schemeClr val="tx1"/>
                </a:solidFill>
                <a:hlinkClick r:id="rId2"/>
              </a:rPr>
              <a:t>11-25/0207r11</a:t>
            </a:r>
            <a:r>
              <a:rPr lang="en-US" sz="1800" dirty="0">
                <a:solidFill>
                  <a:schemeClr val="tx1"/>
                </a:solidFill>
              </a:rPr>
              <a:t>)</a:t>
            </a:r>
          </a:p>
          <a:p>
            <a:pPr marL="1200150" lvl="2" indent="-285750">
              <a:buFont typeface="Arial" panose="020B0604020202020204" pitchFamily="34" charset="0"/>
              <a:buChar char="•"/>
            </a:pPr>
            <a:r>
              <a:rPr lang="en-US" sz="1600" dirty="0">
                <a:solidFill>
                  <a:schemeClr val="tx1"/>
                </a:solidFill>
              </a:rPr>
              <a:t>Discussed ~40 </a:t>
            </a:r>
            <a:r>
              <a:rPr lang="en-US" sz="1600" dirty="0"/>
              <a:t>submissions, 3 PDTs, ran ~ 5 straw polls covering a variety of topics</a:t>
            </a:r>
          </a:p>
          <a:p>
            <a:pPr marL="1657350" lvl="3" indent="-285750">
              <a:buFont typeface="Arial" panose="020B0604020202020204" pitchFamily="34" charset="0"/>
              <a:buChar char="•"/>
            </a:pPr>
            <a:r>
              <a:rPr lang="en-US" sz="1400" dirty="0">
                <a:solidFill>
                  <a:schemeClr val="tx1"/>
                </a:solidFill>
              </a:rPr>
              <a:t>C</a:t>
            </a:r>
            <a:r>
              <a:rPr lang="en-US" sz="1400" b="1" dirty="0">
                <a:solidFill>
                  <a:schemeClr val="tx1"/>
                </a:solidFill>
              </a:rPr>
              <a:t>oordinated spatial reuse (CSR)</a:t>
            </a:r>
            <a:r>
              <a:rPr lang="en-US" sz="1400" dirty="0">
                <a:solidFill>
                  <a:schemeClr val="tx1"/>
                </a:solidFill>
              </a:rPr>
              <a:t>, </a:t>
            </a:r>
            <a:r>
              <a:rPr lang="en-US" sz="1400" b="1" dirty="0">
                <a:solidFill>
                  <a:schemeClr val="tx1"/>
                </a:solidFill>
              </a:rPr>
              <a:t>non-primary channel access (NPCA)</a:t>
            </a:r>
            <a:r>
              <a:rPr lang="en-US" sz="1400" dirty="0">
                <a:solidFill>
                  <a:schemeClr val="tx1"/>
                </a:solidFill>
              </a:rPr>
              <a:t>, </a:t>
            </a:r>
            <a:r>
              <a:rPr lang="en-US" sz="1400" b="1" dirty="0">
                <a:solidFill>
                  <a:schemeClr val="tx1"/>
                </a:solidFill>
              </a:rPr>
              <a:t>multi-AP framework (MAP)</a:t>
            </a:r>
            <a:r>
              <a:rPr lang="en-US" sz="1400" dirty="0">
                <a:solidFill>
                  <a:schemeClr val="tx1"/>
                </a:solidFill>
              </a:rPr>
              <a:t>, </a:t>
            </a:r>
          </a:p>
          <a:p>
            <a:pPr marL="1657350" lvl="3" indent="-285750">
              <a:buFont typeface="Arial" panose="020B0604020202020204" pitchFamily="34" charset="0"/>
              <a:buChar char="•"/>
            </a:pPr>
            <a:r>
              <a:rPr lang="en-US" sz="1400" b="1" dirty="0">
                <a:solidFill>
                  <a:schemeClr val="tx1"/>
                </a:solidFill>
              </a:rPr>
              <a:t>Distributed resource units (DRUs)</a:t>
            </a:r>
            <a:r>
              <a:rPr lang="en-US" sz="1400" dirty="0">
                <a:solidFill>
                  <a:schemeClr val="tx1"/>
                </a:solidFill>
              </a:rPr>
              <a:t>,  </a:t>
            </a:r>
            <a:r>
              <a:rPr lang="en-US" sz="1400" b="1" dirty="0">
                <a:solidFill>
                  <a:schemeClr val="tx1"/>
                </a:solidFill>
              </a:rPr>
              <a:t>coordinated RTWT</a:t>
            </a:r>
            <a:r>
              <a:rPr lang="en-US" sz="1400" dirty="0">
                <a:solidFill>
                  <a:schemeClr val="tx1"/>
                </a:solidFill>
              </a:rPr>
              <a:t>, </a:t>
            </a:r>
            <a:r>
              <a:rPr lang="en-US" sz="1400" b="1" dirty="0">
                <a:solidFill>
                  <a:schemeClr val="tx1"/>
                </a:solidFill>
              </a:rPr>
              <a:t>coordinated TDMA (C-TDMA), roaming,</a:t>
            </a:r>
            <a:r>
              <a:rPr lang="en-US" sz="1400" dirty="0">
                <a:solidFill>
                  <a:schemeClr val="tx1"/>
                </a:solidFill>
              </a:rPr>
              <a:t> </a:t>
            </a:r>
            <a:r>
              <a:rPr lang="en-US" sz="1400" b="1" dirty="0">
                <a:solidFill>
                  <a:schemeClr val="tx1"/>
                </a:solidFill>
              </a:rPr>
              <a:t>sounding</a:t>
            </a:r>
            <a:r>
              <a:rPr lang="en-US" sz="1400" dirty="0">
                <a:solidFill>
                  <a:schemeClr val="tx1"/>
                </a:solidFill>
              </a:rPr>
              <a:t>, </a:t>
            </a:r>
          </a:p>
          <a:p>
            <a:pPr marL="1657350" lvl="3" indent="-285750">
              <a:buFont typeface="Arial" panose="020B0604020202020204" pitchFamily="34" charset="0"/>
              <a:buChar char="•"/>
            </a:pPr>
            <a:r>
              <a:rPr lang="en-US" sz="1400" b="1" dirty="0">
                <a:solidFill>
                  <a:schemeClr val="tx1"/>
                </a:solidFill>
              </a:rPr>
              <a:t>Coordinated beamforming (CBF)</a:t>
            </a:r>
            <a:r>
              <a:rPr lang="en-US" sz="1400" dirty="0">
                <a:solidFill>
                  <a:schemeClr val="tx1"/>
                </a:solidFill>
              </a:rPr>
              <a:t>, </a:t>
            </a:r>
            <a:r>
              <a:rPr lang="en-US" sz="1400" b="1" dirty="0">
                <a:solidFill>
                  <a:schemeClr val="tx1"/>
                </a:solidFill>
              </a:rPr>
              <a:t>interference mitigation</a:t>
            </a:r>
            <a:r>
              <a:rPr lang="en-US" sz="1400" dirty="0">
                <a:solidFill>
                  <a:schemeClr val="tx1"/>
                </a:solidFill>
              </a:rPr>
              <a:t>, </a:t>
            </a:r>
            <a:r>
              <a:rPr lang="en-US" sz="1400" b="1" dirty="0">
                <a:solidFill>
                  <a:schemeClr val="tx1"/>
                </a:solidFill>
              </a:rPr>
              <a:t>stream classification service (SCS), security,</a:t>
            </a:r>
            <a:r>
              <a:rPr lang="en-US" sz="1400" dirty="0">
                <a:solidFill>
                  <a:schemeClr val="tx1"/>
                </a:solidFill>
              </a:rPr>
              <a:t> </a:t>
            </a:r>
          </a:p>
          <a:p>
            <a:pPr marL="1657350" lvl="3" indent="-285750">
              <a:buFont typeface="Arial" panose="020B0604020202020204" pitchFamily="34" charset="0"/>
              <a:buChar char="•"/>
            </a:pPr>
            <a:r>
              <a:rPr lang="en-US" sz="1400" b="1" dirty="0">
                <a:solidFill>
                  <a:schemeClr val="tx1"/>
                </a:solidFill>
              </a:rPr>
              <a:t>TXOP sharing, coexistence, dynamic subchannel operation (DSO),</a:t>
            </a:r>
            <a:r>
              <a:rPr lang="en-US" sz="1400" dirty="0">
                <a:solidFill>
                  <a:schemeClr val="tx1"/>
                </a:solidFill>
              </a:rPr>
              <a:t> </a:t>
            </a:r>
            <a:r>
              <a:rPr lang="en-US" sz="1400" b="1" dirty="0">
                <a:solidFill>
                  <a:schemeClr val="tx1"/>
                </a:solidFill>
              </a:rPr>
              <a:t>low latency, etc.</a:t>
            </a:r>
          </a:p>
          <a:p>
            <a:pPr marL="800100" lvl="1">
              <a:buFont typeface="Arial" panose="020B0604020202020204" pitchFamily="34" charset="0"/>
              <a:buChar char="•"/>
            </a:pPr>
            <a:r>
              <a:rPr lang="en-US" sz="1800" dirty="0">
                <a:solidFill>
                  <a:schemeClr val="tx1"/>
                </a:solidFill>
              </a:rPr>
              <a:t>Started/closed comment collection (CC50) on TGbn D0.1 (</a:t>
            </a:r>
            <a:r>
              <a:rPr lang="en-US" dirty="0">
                <a:solidFill>
                  <a:schemeClr val="tx1"/>
                </a:solidFill>
              </a:rPr>
              <a:t>~4000 comments, </a:t>
            </a:r>
            <a:r>
              <a:rPr lang="en-US" dirty="0">
                <a:solidFill>
                  <a:schemeClr val="tx1"/>
                </a:solidFill>
                <a:hlinkClick r:id="rId3"/>
              </a:rPr>
              <a:t>11-25/0296</a:t>
            </a:r>
            <a:r>
              <a:rPr lang="en-US" dirty="0">
                <a:solidFill>
                  <a:schemeClr val="tx1"/>
                </a:solidFill>
              </a:rPr>
              <a:t>)</a:t>
            </a:r>
          </a:p>
          <a:p>
            <a:pPr>
              <a:buFont typeface="Arial" panose="020B0604020202020204" pitchFamily="34" charset="0"/>
              <a:buChar char="•"/>
            </a:pPr>
            <a:r>
              <a:rPr lang="en-US" sz="2000" dirty="0"/>
              <a:t>Targets for March plenary</a:t>
            </a:r>
          </a:p>
          <a:p>
            <a:pPr lvl="1">
              <a:buFont typeface="Arial" panose="020B0604020202020204" pitchFamily="34" charset="0"/>
              <a:buChar char="•"/>
            </a:pPr>
            <a:r>
              <a:rPr lang="en-US" sz="1800" dirty="0"/>
              <a:t>Complete comment assignment of comments from CC50 and initiate comment resolution phase </a:t>
            </a:r>
          </a:p>
          <a:p>
            <a:pPr marL="800100" lvl="1" indent="-342900">
              <a:buFont typeface="Arial" panose="020B0604020202020204" pitchFamily="34" charset="0"/>
              <a:buChar char="•"/>
            </a:pPr>
            <a:r>
              <a:rPr lang="en-US" sz="1800" dirty="0"/>
              <a:t>Presentation of proposed draft texts (PDTs), comment resolution (CR), and technical submissions</a:t>
            </a:r>
          </a:p>
          <a:p>
            <a:pPr marL="1200150" lvl="2" indent="-285750">
              <a:buFont typeface="Arial" panose="020B0604020202020204" pitchFamily="34" charset="0"/>
              <a:buChar char="•"/>
            </a:pPr>
            <a:r>
              <a:rPr lang="en-US" sz="1600" dirty="0">
                <a:solidFill>
                  <a:schemeClr val="tx1"/>
                </a:solidFill>
              </a:rPr>
              <a:t>~</a:t>
            </a:r>
            <a:r>
              <a:rPr lang="en-US" sz="1600" dirty="0">
                <a:solidFill>
                  <a:srgbClr val="FF0000"/>
                </a:solidFill>
              </a:rPr>
              <a:t>150</a:t>
            </a:r>
            <a:r>
              <a:rPr lang="en-US" sz="1600" dirty="0">
                <a:solidFill>
                  <a:schemeClr val="tx1"/>
                </a:solidFill>
              </a:rPr>
              <a:t> pending submissions and ~</a:t>
            </a:r>
            <a:r>
              <a:rPr lang="en-US" sz="1600" dirty="0">
                <a:solidFill>
                  <a:srgbClr val="FF0000"/>
                </a:solidFill>
              </a:rPr>
              <a:t>25</a:t>
            </a:r>
            <a:r>
              <a:rPr lang="en-US" sz="1600" dirty="0">
                <a:solidFill>
                  <a:schemeClr val="tx1"/>
                </a:solidFill>
              </a:rPr>
              <a:t> pending SPs on presented submissions, </a:t>
            </a:r>
          </a:p>
          <a:p>
            <a:pPr marL="800100" lvl="1">
              <a:buFont typeface="Arial" panose="020B0604020202020204" pitchFamily="34" charset="0"/>
              <a:buChar char="•"/>
            </a:pPr>
            <a:r>
              <a:rPr lang="en-US" sz="1800" dirty="0"/>
              <a:t>Continue populating the TGbn SFD with approved concepts</a:t>
            </a:r>
          </a:p>
          <a:p>
            <a:pPr marL="800100" lvl="1">
              <a:buFont typeface="Arial" panose="020B0604020202020204" pitchFamily="34" charset="0"/>
              <a:buChar char="•"/>
            </a:pPr>
            <a:r>
              <a:rPr lang="en-US" sz="1800" dirty="0"/>
              <a:t>Work towards delivering TGbn D1.0.</a:t>
            </a:r>
          </a:p>
          <a:p>
            <a:pPr>
              <a:buFont typeface="Arial" panose="020B0604020202020204" pitchFamily="34" charset="0"/>
              <a:buChar char="•"/>
            </a:pPr>
            <a:r>
              <a:rPr lang="en-US" sz="2000" dirty="0"/>
              <a:t>Agenda is available in </a:t>
            </a:r>
            <a:r>
              <a:rPr lang="en-US" sz="2000" dirty="0">
                <a:solidFill>
                  <a:srgbClr val="CCCCFF"/>
                </a:solidFill>
                <a:hlinkClick r:id="rId4">
                  <a:extLst>
                    <a:ext uri="{A12FA001-AC4F-418D-AE19-62706E023703}">
                      <ahyp:hlinkClr xmlns:ahyp="http://schemas.microsoft.com/office/drawing/2018/hyperlinkcolor" val="tx"/>
                    </a:ext>
                  </a:extLst>
                </a:hlinkClick>
              </a:rPr>
              <a:t>11-25/0221r1</a:t>
            </a:r>
            <a:endParaRPr lang="en-US" sz="2000" dirty="0">
              <a:solidFill>
                <a:srgbClr val="FF0000"/>
              </a:solidFill>
            </a:endParaRPr>
          </a:p>
        </p:txBody>
      </p:sp>
      <p:sp>
        <p:nvSpPr>
          <p:cNvPr id="2" name="Footer Placeholder 1">
            <a:extLst>
              <a:ext uri="{FF2B5EF4-FFF2-40B4-BE49-F238E27FC236}">
                <a16:creationId xmlns:a16="http://schemas.microsoft.com/office/drawing/2014/main" id="{972E9FB5-20D7-465B-72EE-709B96F36226}"/>
              </a:ext>
            </a:extLst>
          </p:cNvPr>
          <p:cNvSpPr>
            <a:spLocks noGrp="1"/>
          </p:cNvSpPr>
          <p:nvPr>
            <p:ph type="ftr" idx="14"/>
          </p:nvPr>
        </p:nvSpPr>
        <p:spPr/>
        <p:txBody>
          <a:bodyPr/>
          <a:lstStyle/>
          <a:p>
            <a:r>
              <a:rPr lang="en-GB"/>
              <a:t>Alfred Asterjadhi, Qualcomm</a:t>
            </a:r>
            <a:endParaRPr lang="en-GB" dirty="0"/>
          </a:p>
        </p:txBody>
      </p:sp>
      <p:sp>
        <p:nvSpPr>
          <p:cNvPr id="3" name="Slide Number Placeholder 2">
            <a:extLst>
              <a:ext uri="{FF2B5EF4-FFF2-40B4-BE49-F238E27FC236}">
                <a16:creationId xmlns:a16="http://schemas.microsoft.com/office/drawing/2014/main" id="{409FEC1A-240C-5464-77D7-011A8846C8E5}"/>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9" name="Date Placeholder 8">
            <a:extLst>
              <a:ext uri="{FF2B5EF4-FFF2-40B4-BE49-F238E27FC236}">
                <a16:creationId xmlns:a16="http://schemas.microsoft.com/office/drawing/2014/main" id="{4720423E-13E5-2419-73B0-6AE5E8CFEBD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1183440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1ACE5-785B-EC0B-5471-23CDEFFFFEFD}"/>
              </a:ext>
            </a:extLst>
          </p:cNvPr>
          <p:cNvSpPr>
            <a:spLocks noGrp="1"/>
          </p:cNvSpPr>
          <p:nvPr>
            <p:ph type="title"/>
          </p:nvPr>
        </p:nvSpPr>
        <p:spPr>
          <a:xfrm>
            <a:off x="914401" y="685801"/>
            <a:ext cx="10361084" cy="1065213"/>
          </a:xfrm>
        </p:spPr>
        <p:txBody>
          <a:bodyPr/>
          <a:lstStyle/>
          <a:p>
            <a:r>
              <a:rPr lang="en-US" dirty="0">
                <a:solidFill>
                  <a:schemeClr val="tx1"/>
                </a:solidFill>
              </a:rPr>
              <a:t>TGbn March F2F Schedule</a:t>
            </a:r>
          </a:p>
        </p:txBody>
      </p:sp>
      <p:graphicFrame>
        <p:nvGraphicFramePr>
          <p:cNvPr id="7" name="Table 6">
            <a:extLst>
              <a:ext uri="{FF2B5EF4-FFF2-40B4-BE49-F238E27FC236}">
                <a16:creationId xmlns:a16="http://schemas.microsoft.com/office/drawing/2014/main" id="{5BCCB71D-34B0-53FE-49C0-7B90D97ACE91}"/>
              </a:ext>
            </a:extLst>
          </p:cNvPr>
          <p:cNvGraphicFramePr>
            <a:graphicFrameLocks noGrp="1"/>
          </p:cNvGraphicFramePr>
          <p:nvPr>
            <p:extLst>
              <p:ext uri="{D42A27DB-BD31-4B8C-83A1-F6EECF244321}">
                <p14:modId xmlns:p14="http://schemas.microsoft.com/office/powerpoint/2010/main" val="2328354320"/>
              </p:ext>
            </p:extLst>
          </p:nvPr>
        </p:nvGraphicFramePr>
        <p:xfrm>
          <a:off x="2637272" y="2362200"/>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
        <p:nvSpPr>
          <p:cNvPr id="3" name="Footer Placeholder 2">
            <a:extLst>
              <a:ext uri="{FF2B5EF4-FFF2-40B4-BE49-F238E27FC236}">
                <a16:creationId xmlns:a16="http://schemas.microsoft.com/office/drawing/2014/main" id="{22F32B48-BD7F-93D7-C464-5784F99B8D39}"/>
              </a:ext>
            </a:extLst>
          </p:cNvPr>
          <p:cNvSpPr>
            <a:spLocks noGrp="1"/>
          </p:cNvSpPr>
          <p:nvPr>
            <p:ph type="ftr" idx="14"/>
          </p:nvPr>
        </p:nvSpPr>
        <p:spPr/>
        <p:txBody>
          <a:bodyPr/>
          <a:lstStyle/>
          <a:p>
            <a:r>
              <a:rPr lang="en-GB"/>
              <a:t>Alfred Asterjadhi, Qualcomm</a:t>
            </a:r>
            <a:endParaRPr lang="en-GB" dirty="0"/>
          </a:p>
        </p:txBody>
      </p:sp>
      <p:sp>
        <p:nvSpPr>
          <p:cNvPr id="8" name="Slide Number Placeholder 7">
            <a:extLst>
              <a:ext uri="{FF2B5EF4-FFF2-40B4-BE49-F238E27FC236}">
                <a16:creationId xmlns:a16="http://schemas.microsoft.com/office/drawing/2014/main" id="{DA74F5BC-E2C4-A4C8-0A2C-938B1D3A21F4}"/>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9" name="Date Placeholder 8">
            <a:extLst>
              <a:ext uri="{FF2B5EF4-FFF2-40B4-BE49-F238E27FC236}">
                <a16:creationId xmlns:a16="http://schemas.microsoft.com/office/drawing/2014/main" id="{5FD9FAA9-5BCB-752B-4C63-74D9C6AC8E42}"/>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0608280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charset="-128"/>
              </a:defRPr>
            </a:lvl9pPr>
          </a:lstStyle>
          <a:p>
            <a:pPr eaLnBrk="1" hangingPunct="1"/>
            <a:r>
              <a:rPr lang="en-US" altLang="en-US" sz="3200" kern="0" dirty="0" err="1">
                <a:solidFill>
                  <a:srgbClr val="0000FF"/>
                </a:solidFill>
                <a:latin typeface="Arial Black" panose="020B0A04020102020204" pitchFamily="34" charset="0"/>
              </a:rPr>
              <a:t>TGbp</a:t>
            </a:r>
            <a:r>
              <a:rPr lang="en-US" altLang="en-US" sz="3200" kern="0" dirty="0">
                <a:solidFill>
                  <a:srgbClr val="0000FF"/>
                </a:solidFill>
                <a:latin typeface="Arial Black" panose="020B0A04020102020204" pitchFamily="34" charset="0"/>
              </a:rPr>
              <a:t> </a:t>
            </a:r>
            <a:r>
              <a:rPr lang="en-US" sz="3200" kern="0" dirty="0">
                <a:solidFill>
                  <a:srgbClr val="0000FF"/>
                </a:solidFill>
                <a:latin typeface="Arial Black" panose="020B0A04020102020204" pitchFamily="34" charset="0"/>
              </a:rPr>
              <a:t>Snapshot for IEEE 802 Mar Plenary 2025</a:t>
            </a: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Secretary: 	Sebastian Max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kern="0" dirty="0">
              <a:latin typeface="Arial" panose="020B0604020202020204" pitchFamily="34" charset="0"/>
            </a:endParaRPr>
          </a:p>
        </p:txBody>
      </p:sp>
      <p:sp>
        <p:nvSpPr>
          <p:cNvPr id="2" name="Footer Placeholder 1">
            <a:extLst>
              <a:ext uri="{FF2B5EF4-FFF2-40B4-BE49-F238E27FC236}">
                <a16:creationId xmlns:a16="http://schemas.microsoft.com/office/drawing/2014/main" id="{7331E433-18DD-79D8-552E-41BC8F6D5899}"/>
              </a:ext>
            </a:extLst>
          </p:cNvPr>
          <p:cNvSpPr>
            <a:spLocks noGrp="1"/>
          </p:cNvSpPr>
          <p:nvPr>
            <p:ph type="ftr" idx="11"/>
          </p:nvPr>
        </p:nvSpPr>
        <p:spPr/>
        <p:txBody>
          <a:bodyPr/>
          <a:lstStyle/>
          <a:p>
            <a:r>
              <a:rPr lang="en-GB"/>
              <a:t>Bo Sun, Sanechips</a:t>
            </a:r>
          </a:p>
        </p:txBody>
      </p:sp>
      <p:sp>
        <p:nvSpPr>
          <p:cNvPr id="8" name="Slide Number Placeholder 7">
            <a:extLst>
              <a:ext uri="{FF2B5EF4-FFF2-40B4-BE49-F238E27FC236}">
                <a16:creationId xmlns:a16="http://schemas.microsoft.com/office/drawing/2014/main" id="{F778FFA0-5178-FD13-446E-58283A09C088}"/>
              </a:ext>
            </a:extLst>
          </p:cNvPr>
          <p:cNvSpPr>
            <a:spLocks noGrp="1"/>
          </p:cNvSpPr>
          <p:nvPr>
            <p:ph type="sldNum" idx="12"/>
          </p:nvPr>
        </p:nvSpPr>
        <p:spPr/>
        <p:txBody>
          <a:bodyPr/>
          <a:lstStyle/>
          <a:p>
            <a:r>
              <a:rPr lang="en-GB"/>
              <a:t>Slide </a:t>
            </a:r>
            <a:fld id="{F5D8E26B-7BCF-4D25-9C89-0168A6618F18}" type="slidenum">
              <a:rPr lang="en-GB" smtClean="0"/>
              <a:pPr/>
              <a:t>22</a:t>
            </a:fld>
            <a:endParaRPr lang="en-GB"/>
          </a:p>
        </p:txBody>
      </p:sp>
      <p:sp>
        <p:nvSpPr>
          <p:cNvPr id="9" name="Date Placeholder 8">
            <a:extLst>
              <a:ext uri="{FF2B5EF4-FFF2-40B4-BE49-F238E27FC236}">
                <a16:creationId xmlns:a16="http://schemas.microsoft.com/office/drawing/2014/main" id="{9DA64786-6FE0-65C0-57FA-B98D316A0F9A}"/>
              </a:ext>
            </a:extLst>
          </p:cNvPr>
          <p:cNvSpPr>
            <a:spLocks noGrp="1"/>
          </p:cNvSpPr>
          <p:nvPr>
            <p:ph type="dt" idx="10"/>
          </p:nvPr>
        </p:nvSpPr>
        <p:spPr/>
        <p:txBody>
          <a:bodyPr/>
          <a:lstStyle/>
          <a:p>
            <a:r>
              <a:rPr lang="en-US"/>
              <a:t>March 2025</a:t>
            </a:r>
            <a:endParaRPr lang="en-GB"/>
          </a:p>
        </p:txBody>
      </p:sp>
    </p:spTree>
    <p:extLst>
      <p:ext uri="{BB962C8B-B14F-4D97-AF65-F5344CB8AC3E}">
        <p14:creationId xmlns:p14="http://schemas.microsoft.com/office/powerpoint/2010/main" val="149257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TGbp Snapshot for Mar 2025 IEEE 802 Plenary</a:t>
            </a:r>
            <a:endParaRPr lang="zh-CN" altLang="en-US" dirty="0"/>
          </a:p>
        </p:txBody>
      </p:sp>
      <p:sp>
        <p:nvSpPr>
          <p:cNvPr id="3" name="内容占位符 2"/>
          <p:cNvSpPr>
            <a:spLocks noGrp="1"/>
          </p:cNvSpPr>
          <p:nvPr>
            <p:ph idx="1"/>
          </p:nvPr>
        </p:nvSpPr>
        <p:spPr>
          <a:xfrm>
            <a:off x="716915" y="1676400"/>
            <a:ext cx="10725150" cy="4751705"/>
          </a:xfrm>
        </p:spPr>
        <p:txBody>
          <a:bodyPr>
            <a:noAutofit/>
          </a:bodyPr>
          <a:lstStyle/>
          <a:p>
            <a:pPr marL="0" indent="0"/>
            <a:r>
              <a:rPr lang="en-US" altLang="en-GB" sz="1800" dirty="0"/>
              <a:t>3 TGbp teleconfrences were held since Jan interim session, focusing on review of updatd SFD and open tech discussion, with agenda included in </a:t>
            </a:r>
            <a:r>
              <a:rPr lang="en-US" altLang="en-GB" sz="1800" dirty="0">
                <a:hlinkClick r:id="rId3" action="ppaction://hlinkfile"/>
              </a:rPr>
              <a:t>11-25/0227r3</a:t>
            </a:r>
            <a:r>
              <a:rPr lang="en-US" altLang="en-GB" sz="1800" dirty="0"/>
              <a:t> and meeting minutes included in </a:t>
            </a:r>
            <a:r>
              <a:rPr lang="en-US" altLang="en-GB" sz="1800" dirty="0">
                <a:hlinkClick r:id="rId4" action="ppaction://hlinkfile"/>
              </a:rPr>
              <a:t>11-25/0240r2</a:t>
            </a:r>
            <a:r>
              <a:rPr lang="en-US" altLang="en-GB" sz="1800" dirty="0"/>
              <a:t> . </a:t>
            </a:r>
          </a:p>
          <a:p>
            <a:pPr marL="0" indent="0"/>
            <a:r>
              <a:rPr lang="en-US" altLang="en-GB" sz="1800" dirty="0"/>
              <a:t>8 TGbp meetings are planned during the IEEE 802 Mar plenary session, with a full meeting agenda included in the latest revision of 11-24/0228.</a:t>
            </a:r>
          </a:p>
          <a:p>
            <a:pPr lvl="1" algn="l">
              <a:lnSpc>
                <a:spcPct val="100000"/>
              </a:lnSpc>
              <a:buSzTx/>
              <a:buFont typeface="Arial" panose="020B0604020202020204" pitchFamily="34" charset="0"/>
              <a:buChar char="•"/>
            </a:pPr>
            <a:r>
              <a:rPr lang="en-US" altLang="en-GB" sz="1600" dirty="0">
                <a:cs typeface="+mn-ea"/>
                <a:sym typeface="+mn-ea"/>
              </a:rPr>
              <a:t>Notes, all TGbp meetings will be in conference room 3.</a:t>
            </a:r>
          </a:p>
          <a:p>
            <a:pPr lvl="1" algn="l">
              <a:lnSpc>
                <a:spcPct val="100000"/>
              </a:lnSpc>
              <a:buSzTx/>
              <a:buFont typeface="Arial" panose="020B0604020202020204" pitchFamily="34" charset="0"/>
              <a:buChar char="•"/>
            </a:pPr>
            <a:endParaRPr lang="en-US" altLang="en-GB" sz="1600" dirty="0">
              <a:cs typeface="+mn-ea"/>
              <a:sym typeface="+mn-ea"/>
            </a:endParaRPr>
          </a:p>
          <a:p>
            <a:pPr lvl="1" algn="l">
              <a:lnSpc>
                <a:spcPct val="100000"/>
              </a:lnSpc>
              <a:buSzTx/>
              <a:buFont typeface="Arial" panose="020B0604020202020204" pitchFamily="34" charset="0"/>
              <a:buChar char="•"/>
            </a:pPr>
            <a:endParaRPr lang="en-US" altLang="en-GB" sz="1600" dirty="0">
              <a:cs typeface="+mn-ea"/>
              <a:sym typeface="+mn-ea"/>
            </a:endParaRPr>
          </a:p>
          <a:p>
            <a:pPr lvl="1" algn="l">
              <a:lnSpc>
                <a:spcPct val="100000"/>
              </a:lnSpc>
              <a:buSzTx/>
              <a:buFont typeface="Arial" panose="020B0604020202020204" pitchFamily="34" charset="0"/>
              <a:buChar char="•"/>
            </a:pPr>
            <a:endParaRPr lang="en-US" altLang="en-GB" sz="1600" dirty="0">
              <a:cs typeface="+mn-ea"/>
              <a:sym typeface="+mn-ea"/>
            </a:endParaRPr>
          </a:p>
          <a:p>
            <a:pPr lvl="1" algn="l">
              <a:lnSpc>
                <a:spcPct val="100000"/>
              </a:lnSpc>
              <a:buSzTx/>
              <a:buFont typeface="Arial" panose="020B0604020202020204" pitchFamily="34" charset="0"/>
              <a:buChar char="•"/>
            </a:pPr>
            <a:endParaRPr lang="en-US" altLang="en-GB" sz="1600" dirty="0">
              <a:cs typeface="+mn-ea"/>
              <a:sym typeface="+mn-ea"/>
            </a:endParaRPr>
          </a:p>
          <a:p>
            <a:pPr lvl="1" algn="l">
              <a:lnSpc>
                <a:spcPct val="100000"/>
              </a:lnSpc>
              <a:buSzTx/>
              <a:buFont typeface="Arial" panose="020B0604020202020204" pitchFamily="34" charset="0"/>
              <a:buChar char="•"/>
            </a:pPr>
            <a:endParaRPr lang="en-US" altLang="en-GB" sz="1600" dirty="0">
              <a:cs typeface="+mn-ea"/>
              <a:sym typeface="+mn-ea"/>
            </a:endParaRPr>
          </a:p>
          <a:p>
            <a:pPr lvl="1" algn="l">
              <a:lnSpc>
                <a:spcPct val="100000"/>
              </a:lnSpc>
              <a:buSzTx/>
              <a:buFont typeface="Arial" panose="020B0604020202020204" pitchFamily="34" charset="0"/>
              <a:buChar char="•"/>
            </a:pPr>
            <a:endParaRPr lang="en-US" altLang="en-GB" sz="1600" dirty="0">
              <a:cs typeface="+mn-ea"/>
              <a:sym typeface="+mn-ea"/>
            </a:endParaRPr>
          </a:p>
          <a:p>
            <a:pPr lvl="1" algn="l">
              <a:lnSpc>
                <a:spcPct val="100000"/>
              </a:lnSpc>
              <a:buSzTx/>
              <a:buFont typeface="Arial" panose="020B0604020202020204" pitchFamily="34" charset="0"/>
              <a:buChar char="•"/>
            </a:pPr>
            <a:endParaRPr lang="en-US" altLang="en-GB" sz="1600" dirty="0">
              <a:cs typeface="+mn-ea"/>
              <a:sym typeface="+mn-ea"/>
            </a:endParaRPr>
          </a:p>
          <a:p>
            <a:pPr lvl="1" algn="l">
              <a:lnSpc>
                <a:spcPct val="100000"/>
              </a:lnSpc>
              <a:buSzTx/>
              <a:buFont typeface="Arial" panose="020B0604020202020204" pitchFamily="34" charset="0"/>
              <a:buChar char="•"/>
            </a:pPr>
            <a:endParaRPr lang="en-US" altLang="en-GB" sz="1600" dirty="0">
              <a:cs typeface="+mn-ea"/>
              <a:sym typeface="+mn-ea"/>
            </a:endParaRPr>
          </a:p>
          <a:p>
            <a:pPr marL="0" indent="0"/>
            <a:r>
              <a:rPr lang="en-US" altLang="en-GB" sz="1800" dirty="0"/>
              <a:t>Goal for TGbp meetings in this week: </a:t>
            </a:r>
          </a:p>
          <a:p>
            <a:pPr marL="742950" lvl="1" indent="-285750">
              <a:buFont typeface="Arial" panose="020B0604020202020204" pitchFamily="34" charset="0"/>
              <a:buChar char="•"/>
            </a:pPr>
            <a:r>
              <a:rPr lang="en-US" altLang="en-GB" sz="1600" dirty="0"/>
              <a:t>open technical discussion and improve FRD/SFD documents based on consensus</a:t>
            </a:r>
          </a:p>
        </p:txBody>
      </p:sp>
      <p:graphicFrame>
        <p:nvGraphicFramePr>
          <p:cNvPr id="9" name="表格 8"/>
          <p:cNvGraphicFramePr/>
          <p:nvPr>
            <p:custDataLst>
              <p:tags r:id="rId1"/>
            </p:custDataLst>
          </p:nvPr>
        </p:nvGraphicFramePr>
        <p:xfrm>
          <a:off x="2118995" y="3276600"/>
          <a:ext cx="7632700" cy="2377440"/>
        </p:xfrm>
        <a:graphic>
          <a:graphicData uri="http://schemas.openxmlformats.org/drawingml/2006/table">
            <a:tbl>
              <a:tblPr firstRow="1" bandRow="1">
                <a:tableStyleId>{00A15C55-8517-42AA-B614-E9B94910E393}</a:tableStyleId>
              </a:tblPr>
              <a:tblGrid>
                <a:gridCol w="1459865">
                  <a:extLst>
                    <a:ext uri="{9D8B030D-6E8A-4147-A177-3AD203B41FA5}">
                      <a16:colId xmlns:a16="http://schemas.microsoft.com/office/drawing/2014/main" val="20000"/>
                    </a:ext>
                  </a:extLst>
                </a:gridCol>
                <a:gridCol w="1419225">
                  <a:extLst>
                    <a:ext uri="{9D8B030D-6E8A-4147-A177-3AD203B41FA5}">
                      <a16:colId xmlns:a16="http://schemas.microsoft.com/office/drawing/2014/main" val="20001"/>
                    </a:ext>
                  </a:extLst>
                </a:gridCol>
                <a:gridCol w="996950">
                  <a:extLst>
                    <a:ext uri="{9D8B030D-6E8A-4147-A177-3AD203B41FA5}">
                      <a16:colId xmlns:a16="http://schemas.microsoft.com/office/drawing/2014/main" val="20002"/>
                    </a:ext>
                  </a:extLst>
                </a:gridCol>
                <a:gridCol w="1314450">
                  <a:extLst>
                    <a:ext uri="{9D8B030D-6E8A-4147-A177-3AD203B41FA5}">
                      <a16:colId xmlns:a16="http://schemas.microsoft.com/office/drawing/2014/main" val="20003"/>
                    </a:ext>
                  </a:extLst>
                </a:gridCol>
                <a:gridCol w="1602105">
                  <a:extLst>
                    <a:ext uri="{9D8B030D-6E8A-4147-A177-3AD203B41FA5}">
                      <a16:colId xmlns:a16="http://schemas.microsoft.com/office/drawing/2014/main" val="20004"/>
                    </a:ext>
                  </a:extLst>
                </a:gridCol>
                <a:gridCol w="840105">
                  <a:extLst>
                    <a:ext uri="{9D8B030D-6E8A-4147-A177-3AD203B41FA5}">
                      <a16:colId xmlns:a16="http://schemas.microsoft.com/office/drawing/2014/main" val="20005"/>
                    </a:ext>
                  </a:extLst>
                </a:gridCol>
              </a:tblGrid>
              <a:tr h="274320">
                <a:tc>
                  <a:txBody>
                    <a:bodyPr/>
                    <a:lstStyle/>
                    <a:p>
                      <a:pPr>
                        <a:buNone/>
                      </a:pPr>
                      <a:endParaRPr lang="zh-CN" altLang="en-US" sz="1200"/>
                    </a:p>
                  </a:txBody>
                  <a:tcPr/>
                </a:tc>
                <a:tc>
                  <a:txBody>
                    <a:bodyPr/>
                    <a:lstStyle/>
                    <a:p>
                      <a:pPr algn="ctr">
                        <a:buNone/>
                      </a:pPr>
                      <a:r>
                        <a:rPr lang="en-US" altLang="zh-CN" sz="1200" dirty="0"/>
                        <a:t>Mon</a:t>
                      </a:r>
                    </a:p>
                  </a:txBody>
                  <a:tcPr anchor="ctr"/>
                </a:tc>
                <a:tc>
                  <a:txBody>
                    <a:bodyPr/>
                    <a:lstStyle/>
                    <a:p>
                      <a:pPr algn="ctr">
                        <a:buNone/>
                      </a:pPr>
                      <a:r>
                        <a:rPr lang="en-US" altLang="zh-CN" sz="1200"/>
                        <a:t>Tue</a:t>
                      </a:r>
                    </a:p>
                  </a:txBody>
                  <a:tcPr anchor="ctr"/>
                </a:tc>
                <a:tc>
                  <a:txBody>
                    <a:bodyPr/>
                    <a:lstStyle/>
                    <a:p>
                      <a:pPr algn="ctr">
                        <a:buNone/>
                      </a:pPr>
                      <a:r>
                        <a:rPr lang="en-US" altLang="zh-CN" sz="1200" dirty="0"/>
                        <a:t>Wed</a:t>
                      </a:r>
                    </a:p>
                  </a:txBody>
                  <a:tcPr anchor="ctr"/>
                </a:tc>
                <a:tc>
                  <a:txBody>
                    <a:bodyPr/>
                    <a:lstStyle/>
                    <a:p>
                      <a:pPr algn="ctr">
                        <a:buNone/>
                      </a:pPr>
                      <a:r>
                        <a:rPr lang="en-US" altLang="zh-CN" sz="1200"/>
                        <a:t>Thu</a:t>
                      </a:r>
                    </a:p>
                  </a:txBody>
                  <a:tcPr anchor="ctr"/>
                </a:tc>
                <a:tc>
                  <a:txBody>
                    <a:bodyPr/>
                    <a:lstStyle/>
                    <a:p>
                      <a:pPr algn="ctr">
                        <a:buNone/>
                      </a:pPr>
                      <a:r>
                        <a:rPr lang="en-US" altLang="zh-CN" sz="1200" dirty="0"/>
                        <a:t>Fri</a:t>
                      </a:r>
                    </a:p>
                  </a:txBody>
                  <a:tcPr anchor="ctr"/>
                </a:tc>
                <a:extLst>
                  <a:ext uri="{0D108BD9-81ED-4DB2-BD59-A6C34878D82A}">
                    <a16:rowId xmlns:a16="http://schemas.microsoft.com/office/drawing/2014/main" val="10000"/>
                  </a:ext>
                </a:extLst>
              </a:tr>
              <a:tr h="457200">
                <a:tc>
                  <a:txBody>
                    <a:bodyPr/>
                    <a:lstStyle/>
                    <a:p>
                      <a:pPr>
                        <a:buNone/>
                      </a:pPr>
                      <a:r>
                        <a:rPr lang="en-US" altLang="zh-CN" sz="1200"/>
                        <a:t>AM1 (8:00~10:00)</a:t>
                      </a:r>
                    </a:p>
                  </a:txBody>
                  <a:tcPr/>
                </a:tc>
                <a:tc>
                  <a:txBody>
                    <a:bodyPr/>
                    <a:lstStyle/>
                    <a:p>
                      <a:pPr algn="ctr">
                        <a:buNone/>
                      </a:pPr>
                      <a:endParaRPr lang="zh-CN" altLang="en-US" sz="12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dirty="0" err="1">
                          <a:sym typeface="+mn-ea"/>
                        </a:rPr>
                        <a:t>TGbp</a:t>
                      </a:r>
                      <a:endParaRPr lang="en-US" altLang="zh-CN" sz="1200" dirty="0">
                        <a:sym typeface="+mn-ea"/>
                      </a:endParaRPr>
                    </a:p>
                  </a:txBody>
                  <a:tcPr anchor="ctr"/>
                </a:tc>
                <a:tc>
                  <a:txBody>
                    <a:bodyPr/>
                    <a:lstStyle/>
                    <a:p>
                      <a:pPr algn="ctr">
                        <a:buNone/>
                      </a:pPr>
                      <a:r>
                        <a:rPr lang="en-US" altLang="zh-CN" sz="1200" dirty="0" err="1">
                          <a:sym typeface="+mn-ea"/>
                        </a:rPr>
                        <a:t>TGbp</a:t>
                      </a:r>
                      <a:endParaRPr lang="zh-CN" altLang="en-US" sz="1200"/>
                    </a:p>
                  </a:txBody>
                  <a:tcPr anchor="ctr"/>
                </a:tc>
                <a:tc>
                  <a:txBody>
                    <a:bodyPr/>
                    <a:lstStyle/>
                    <a:p>
                      <a:pPr algn="ctr">
                        <a:buNone/>
                      </a:pPr>
                      <a:endParaRPr lang="zh-CN" altLang="en-US" sz="1200" dirty="0"/>
                    </a:p>
                  </a:txBody>
                  <a:tcPr anchor="ctr"/>
                </a:tc>
                <a:tc>
                  <a:txBody>
                    <a:bodyPr/>
                    <a:lstStyle/>
                    <a:p>
                      <a:pPr algn="ctr">
                        <a:buNone/>
                      </a:pPr>
                      <a:r>
                        <a:rPr lang="en-US" altLang="zh-CN" sz="1200" dirty="0">
                          <a:solidFill>
                            <a:schemeClr val="bg1">
                              <a:lumMod val="50000"/>
                            </a:schemeClr>
                          </a:solidFill>
                        </a:rPr>
                        <a:t>Closing Plenary</a:t>
                      </a:r>
                      <a:endParaRPr lang="zh-CN" altLang="en-US" sz="1200" dirty="0">
                        <a:solidFill>
                          <a:schemeClr val="bg1">
                            <a:lumMod val="50000"/>
                          </a:schemeClr>
                        </a:solidFill>
                      </a:endParaRPr>
                    </a:p>
                  </a:txBody>
                  <a:tcPr anchor="ctr"/>
                </a:tc>
                <a:extLst>
                  <a:ext uri="{0D108BD9-81ED-4DB2-BD59-A6C34878D82A}">
                    <a16:rowId xmlns:a16="http://schemas.microsoft.com/office/drawing/2014/main" val="10001"/>
                  </a:ext>
                </a:extLst>
              </a:tr>
              <a:tr h="457200">
                <a:tc>
                  <a:txBody>
                    <a:bodyPr/>
                    <a:lstStyle/>
                    <a:p>
                      <a:pPr>
                        <a:buNone/>
                      </a:pPr>
                      <a:r>
                        <a:rPr lang="en-US" altLang="zh-CN" sz="1200" dirty="0"/>
                        <a:t>AM2 (10:30~12:30)</a:t>
                      </a:r>
                    </a:p>
                  </a:txBody>
                  <a:tcPr/>
                </a:tc>
                <a:tc>
                  <a:txBody>
                    <a:bodyPr/>
                    <a:lstStyle/>
                    <a:p>
                      <a:pPr algn="ctr">
                        <a:buNone/>
                      </a:pPr>
                      <a:r>
                        <a:rPr lang="en-US" altLang="zh-CN" sz="1200" dirty="0">
                          <a:solidFill>
                            <a:schemeClr val="bg1">
                              <a:lumMod val="50000"/>
                            </a:schemeClr>
                          </a:solidFill>
                          <a:sym typeface="+mn-ea"/>
                        </a:rPr>
                        <a:t>802.11 Opening Plenary</a:t>
                      </a:r>
                      <a:endParaRPr lang="en-US" altLang="zh-CN" sz="1200" dirty="0"/>
                    </a:p>
                  </a:txBody>
                  <a:tcPr anchor="ctr"/>
                </a:tc>
                <a:tc>
                  <a:txBody>
                    <a:bodyPr/>
                    <a:lstStyle/>
                    <a:p>
                      <a:pPr algn="ctr">
                        <a:buNone/>
                      </a:pPr>
                      <a:endParaRPr lang="en-US" altLang="zh-CN" sz="1200" dirty="0">
                        <a:sym typeface="+mn-ea"/>
                      </a:endParaRPr>
                    </a:p>
                  </a:txBody>
                  <a:tcPr anchor="ctr"/>
                </a:tc>
                <a:tc>
                  <a:txBody>
                    <a:bodyPr/>
                    <a:lstStyle/>
                    <a:p>
                      <a:pPr algn="ctr">
                        <a:buNone/>
                      </a:pPr>
                      <a:endParaRPr lang="en-US" altLang="zh-CN" sz="1200" dirty="0">
                        <a:sym typeface="+mn-ea"/>
                      </a:endParaRPr>
                    </a:p>
                  </a:txBody>
                  <a:tcPr anchor="ctr"/>
                </a:tc>
                <a:tc>
                  <a:txBody>
                    <a:bodyPr/>
                    <a:lstStyle/>
                    <a:p>
                      <a:pPr algn="ctr">
                        <a:buNone/>
                      </a:pPr>
                      <a:r>
                        <a:rPr lang="en-US" altLang="zh-CN" sz="1200" dirty="0" err="1">
                          <a:sym typeface="+mn-ea"/>
                        </a:rPr>
                        <a:t>TGbp</a:t>
                      </a:r>
                      <a:endParaRPr lang="en-US" altLang="zh-CN" sz="1200" dirty="0">
                        <a:sym typeface="+mn-ea"/>
                      </a:endParaRPr>
                    </a:p>
                  </a:txBody>
                  <a:tcPr anchor="ctr"/>
                </a:tc>
                <a:tc>
                  <a:txBody>
                    <a:bodyPr/>
                    <a:lstStyle/>
                    <a:p>
                      <a:pPr algn="ctr">
                        <a:buNone/>
                      </a:pPr>
                      <a:endParaRPr lang="zh-CN" altLang="en-US" sz="1200" dirty="0"/>
                    </a:p>
                  </a:txBody>
                  <a:tcPr anchor="ctr"/>
                </a:tc>
                <a:extLst>
                  <a:ext uri="{0D108BD9-81ED-4DB2-BD59-A6C34878D82A}">
                    <a16:rowId xmlns:a16="http://schemas.microsoft.com/office/drawing/2014/main" val="10002"/>
                  </a:ext>
                </a:extLst>
              </a:tr>
              <a:tr h="457200">
                <a:tc>
                  <a:txBody>
                    <a:bodyPr/>
                    <a:lstStyle/>
                    <a:p>
                      <a:pPr>
                        <a:buNone/>
                      </a:pPr>
                      <a:r>
                        <a:rPr lang="en-US" altLang="zh-CN" sz="1200" dirty="0"/>
                        <a:t>PM1 (13:30~15:30)</a:t>
                      </a:r>
                    </a:p>
                  </a:txBody>
                  <a:tcPr/>
                </a:tc>
                <a:tc>
                  <a:txBody>
                    <a:bodyPr/>
                    <a:lstStyle/>
                    <a:p>
                      <a:pPr algn="ctr">
                        <a:buNone/>
                      </a:pPr>
                      <a:r>
                        <a:rPr lang="en-US" altLang="zh-CN" sz="1200" dirty="0" err="1">
                          <a:sym typeface="+mn-ea"/>
                        </a:rPr>
                        <a:t>TGbp (Opening)</a:t>
                      </a:r>
                      <a:endParaRPr lang="zh-CN" altLang="en-US" sz="1200" dirty="0"/>
                    </a:p>
                  </a:txBody>
                  <a:tcPr anchor="ctr"/>
                </a:tc>
                <a:tc>
                  <a:txBody>
                    <a:bodyPr/>
                    <a:lstStyle/>
                    <a:p>
                      <a:pPr algn="ctr">
                        <a:buNone/>
                      </a:pPr>
                      <a:endParaRPr lang="zh-CN" altLang="en-US" sz="1200"/>
                    </a:p>
                  </a:txBody>
                  <a:tcPr anchor="ctr"/>
                </a:tc>
                <a:tc>
                  <a:txBody>
                    <a:bodyPr/>
                    <a:lstStyle/>
                    <a:p>
                      <a:pPr algn="ctr">
                        <a:buNone/>
                      </a:pPr>
                      <a:r>
                        <a:rPr lang="en-US" altLang="zh-CN" sz="1200" dirty="0">
                          <a:solidFill>
                            <a:schemeClr val="bg1">
                              <a:lumMod val="50000"/>
                            </a:schemeClr>
                          </a:solidFill>
                        </a:rPr>
                        <a:t>Mid-week</a:t>
                      </a:r>
                      <a:r>
                        <a:rPr lang="en-US" altLang="zh-CN" sz="1200" baseline="0" dirty="0">
                          <a:solidFill>
                            <a:schemeClr val="bg1">
                              <a:lumMod val="50000"/>
                            </a:schemeClr>
                          </a:solidFill>
                        </a:rPr>
                        <a:t> Plenary</a:t>
                      </a:r>
                      <a:endParaRPr lang="zh-CN" altLang="en-US" sz="1200" dirty="0">
                        <a:solidFill>
                          <a:schemeClr val="bg1">
                            <a:lumMod val="50000"/>
                          </a:schemeClr>
                        </a:solidFill>
                      </a:endParaRPr>
                    </a:p>
                  </a:txBody>
                  <a:tcPr anchor="ctr"/>
                </a:tc>
                <a:tc>
                  <a:txBody>
                    <a:bodyPr/>
                    <a:lstStyle/>
                    <a:p>
                      <a:pPr algn="ctr">
                        <a:buNone/>
                      </a:pPr>
                      <a:r>
                        <a:rPr lang="en-US" altLang="zh-CN" sz="1200" dirty="0" err="1">
                          <a:sym typeface="+mn-ea"/>
                        </a:rPr>
                        <a:t>TGbp</a:t>
                      </a:r>
                      <a:r>
                        <a:rPr lang="en-US" altLang="zh-CN" sz="1200" dirty="0">
                          <a:sym typeface="+mn-ea"/>
                        </a:rPr>
                        <a:t> (SP/Motions/Closing)</a:t>
                      </a:r>
                      <a:endParaRPr lang="zh-CN" altLang="en-US" sz="1200" dirty="0"/>
                    </a:p>
                  </a:txBody>
                  <a:tcPr anchor="ctr"/>
                </a:tc>
                <a:tc>
                  <a:txBody>
                    <a:bodyPr/>
                    <a:lstStyle/>
                    <a:p>
                      <a:pPr algn="ctr">
                        <a:buNone/>
                      </a:pPr>
                      <a:endParaRPr lang="zh-CN" altLang="en-US" sz="1200" dirty="0"/>
                    </a:p>
                  </a:txBody>
                  <a:tcPr anchor="ctr"/>
                </a:tc>
                <a:extLst>
                  <a:ext uri="{0D108BD9-81ED-4DB2-BD59-A6C34878D82A}">
                    <a16:rowId xmlns:a16="http://schemas.microsoft.com/office/drawing/2014/main" val="10003"/>
                  </a:ext>
                </a:extLst>
              </a:tr>
              <a:tr h="457200">
                <a:tc>
                  <a:txBody>
                    <a:bodyPr/>
                    <a:lstStyle/>
                    <a:p>
                      <a:pPr>
                        <a:buNone/>
                      </a:pPr>
                      <a:r>
                        <a:rPr lang="en-US" altLang="zh-CN" sz="1200"/>
                        <a:t>PM2 (16:00~18:00)</a:t>
                      </a:r>
                    </a:p>
                  </a:txBody>
                  <a:tcPr/>
                </a:tc>
                <a:tc>
                  <a:txBody>
                    <a:bodyPr/>
                    <a:lstStyle/>
                    <a:p>
                      <a:pPr algn="ctr">
                        <a:buNone/>
                      </a:pPr>
                      <a:r>
                        <a:rPr lang="en-US" altLang="zh-CN" sz="1200" dirty="0" err="1">
                          <a:sym typeface="+mn-ea"/>
                        </a:rPr>
                        <a:t>TGbp</a:t>
                      </a:r>
                      <a:endParaRPr lang="zh-CN" altLang="en-US" sz="12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dirty="0" err="1">
                          <a:sym typeface="+mn-ea"/>
                        </a:rPr>
                        <a:t>TGbp</a:t>
                      </a:r>
                      <a:endParaRPr lang="zh-CN" altLang="en-US" sz="1200" dirty="0"/>
                    </a:p>
                  </a:txBody>
                  <a:tcPr anchor="ctr"/>
                </a:tc>
                <a:tc>
                  <a:txBody>
                    <a:bodyPr/>
                    <a:lstStyle/>
                    <a:p>
                      <a:pPr algn="ctr">
                        <a:buNone/>
                      </a:pPr>
                      <a:r>
                        <a:rPr lang="en-US" altLang="zh-CN" sz="1200" dirty="0" err="1">
                          <a:sym typeface="+mn-ea"/>
                        </a:rPr>
                        <a:t>TGbp</a:t>
                      </a:r>
                      <a:endParaRPr lang="en-US" altLang="zh-CN" sz="1200" dirty="0">
                        <a:sym typeface="+mn-ea"/>
                      </a:endParaRPr>
                    </a:p>
                  </a:txBody>
                  <a:tcPr anchor="ctr"/>
                </a:tc>
                <a:tc>
                  <a:txBody>
                    <a:bodyPr/>
                    <a:lstStyle/>
                    <a:p>
                      <a:pPr algn="ctr">
                        <a:buNone/>
                      </a:pPr>
                      <a:endParaRPr lang="en-US" altLang="zh-CN" sz="1200" dirty="0">
                        <a:sym typeface="+mn-ea"/>
                      </a:endParaRPr>
                    </a:p>
                  </a:txBody>
                  <a:tcPr anchor="ctr"/>
                </a:tc>
                <a:tc>
                  <a:txBody>
                    <a:bodyPr/>
                    <a:lstStyle/>
                    <a:p>
                      <a:pPr algn="ctr">
                        <a:buNone/>
                      </a:pPr>
                      <a:endParaRPr lang="zh-CN" altLang="en-US" sz="1200" dirty="0"/>
                    </a:p>
                  </a:txBody>
                  <a:tcPr anchor="ctr"/>
                </a:tc>
                <a:extLst>
                  <a:ext uri="{0D108BD9-81ED-4DB2-BD59-A6C34878D82A}">
                    <a16:rowId xmlns:a16="http://schemas.microsoft.com/office/drawing/2014/main" val="10004"/>
                  </a:ext>
                </a:extLst>
              </a:tr>
              <a:tr h="274320">
                <a:tc>
                  <a:txBody>
                    <a:bodyPr/>
                    <a:lstStyle/>
                    <a:p>
                      <a:pPr>
                        <a:buNone/>
                      </a:pPr>
                      <a:r>
                        <a:rPr lang="en-US" altLang="zh-CN" sz="1200"/>
                        <a:t>EVE (19:30~21:30)</a:t>
                      </a:r>
                    </a:p>
                  </a:txBody>
                  <a:tcPr/>
                </a:tc>
                <a:tc>
                  <a:txBody>
                    <a:bodyPr/>
                    <a:lstStyle/>
                    <a:p>
                      <a:pPr algn="ctr">
                        <a:buNone/>
                      </a:pPr>
                      <a:endParaRPr lang="zh-CN" altLang="en-US" sz="1200"/>
                    </a:p>
                  </a:txBody>
                  <a:tcPr anchor="ctr"/>
                </a:tc>
                <a:tc>
                  <a:txBody>
                    <a:bodyPr/>
                    <a:lstStyle/>
                    <a:p>
                      <a:pPr algn="ctr">
                        <a:buNone/>
                      </a:pPr>
                      <a:endParaRPr lang="zh-CN" altLang="en-US" sz="1200"/>
                    </a:p>
                  </a:txBody>
                  <a:tcPr anchor="ctr"/>
                </a:tc>
                <a:tc>
                  <a:txBody>
                    <a:bodyPr/>
                    <a:lstStyle/>
                    <a:p>
                      <a:pPr algn="ctr">
                        <a:buNone/>
                      </a:pPr>
                      <a:endParaRPr lang="zh-CN" altLang="en-US" sz="1200"/>
                    </a:p>
                  </a:txBody>
                  <a:tcPr anchor="ctr"/>
                </a:tc>
                <a:tc>
                  <a:txBody>
                    <a:bodyPr/>
                    <a:lstStyle/>
                    <a:p>
                      <a:pPr algn="ctr">
                        <a:buNone/>
                      </a:pPr>
                      <a:endParaRPr lang="zh-CN" altLang="en-US" sz="1200" dirty="0"/>
                    </a:p>
                  </a:txBody>
                  <a:tcPr anchor="ctr"/>
                </a:tc>
                <a:tc>
                  <a:txBody>
                    <a:bodyPr/>
                    <a:lstStyle/>
                    <a:p>
                      <a:pPr algn="ctr">
                        <a:buNone/>
                      </a:pPr>
                      <a:endParaRPr lang="zh-CN" altLang="en-US" sz="1200" dirty="0"/>
                    </a:p>
                  </a:txBody>
                  <a:tcPr anchor="ctr"/>
                </a:tc>
                <a:extLst>
                  <a:ext uri="{0D108BD9-81ED-4DB2-BD59-A6C34878D82A}">
                    <a16:rowId xmlns:a16="http://schemas.microsoft.com/office/drawing/2014/main" val="10005"/>
                  </a:ext>
                </a:extLst>
              </a:tr>
            </a:tbl>
          </a:graphicData>
        </a:graphic>
      </p:graphicFrame>
      <p:sp>
        <p:nvSpPr>
          <p:cNvPr id="7" name="Footer Placeholder 6">
            <a:extLst>
              <a:ext uri="{FF2B5EF4-FFF2-40B4-BE49-F238E27FC236}">
                <a16:creationId xmlns:a16="http://schemas.microsoft.com/office/drawing/2014/main" id="{7052D061-C5C7-B067-01D2-A448FA77CAFA}"/>
              </a:ext>
            </a:extLst>
          </p:cNvPr>
          <p:cNvSpPr>
            <a:spLocks noGrp="1"/>
          </p:cNvSpPr>
          <p:nvPr>
            <p:ph type="ftr" idx="14"/>
          </p:nvPr>
        </p:nvSpPr>
        <p:spPr/>
        <p:txBody>
          <a:bodyPr/>
          <a:lstStyle/>
          <a:p>
            <a:r>
              <a:rPr lang="en-GB"/>
              <a:t>Bo Sun, Sanechips</a:t>
            </a:r>
            <a:endParaRPr lang="en-GB" dirty="0"/>
          </a:p>
        </p:txBody>
      </p:sp>
      <p:sp>
        <p:nvSpPr>
          <p:cNvPr id="8" name="Slide Number Placeholder 7">
            <a:extLst>
              <a:ext uri="{FF2B5EF4-FFF2-40B4-BE49-F238E27FC236}">
                <a16:creationId xmlns:a16="http://schemas.microsoft.com/office/drawing/2014/main" id="{C101F306-B0D0-94FA-D463-DE72960ABC14}"/>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10" name="Date Placeholder 9">
            <a:extLst>
              <a:ext uri="{FF2B5EF4-FFF2-40B4-BE49-F238E27FC236}">
                <a16:creationId xmlns:a16="http://schemas.microsoft.com/office/drawing/2014/main" id="{5D6E43CA-3816-F6B0-B71B-ABB2123B672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5937966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TGbp Timeline Mar 2025 plenary</a:t>
            </a:r>
            <a:endParaRPr lang="zh-CN" altLang="en-US" dirty="0"/>
          </a:p>
        </p:txBody>
      </p:sp>
      <p:sp>
        <p:nvSpPr>
          <p:cNvPr id="3" name="内容占位符 2"/>
          <p:cNvSpPr>
            <a:spLocks noGrp="1"/>
          </p:cNvSpPr>
          <p:nvPr>
            <p:ph idx="1"/>
          </p:nvPr>
        </p:nvSpPr>
        <p:spPr>
          <a:xfrm>
            <a:off x="1838960" y="1752600"/>
            <a:ext cx="8466455" cy="4751705"/>
          </a:xfrm>
        </p:spPr>
        <p:txBody>
          <a:bodyPr>
            <a:noAutofit/>
          </a:bodyPr>
          <a:lstStyle/>
          <a:p>
            <a:pPr lvl="1" defTabSz="337185">
              <a:lnSpc>
                <a:spcPct val="120000"/>
              </a:lnSpc>
              <a:spcBef>
                <a:spcPts val="0"/>
              </a:spcBef>
              <a:spcAft>
                <a:spcPts val="600"/>
              </a:spcAft>
              <a:buFont typeface="Arial" panose="020B0604020202020204" pitchFamily="34" charset="0"/>
              <a:buChar char="•"/>
              <a:defRPr/>
            </a:pPr>
            <a:r>
              <a:rPr lang="en-US" altLang="en-US" sz="1800" dirty="0">
                <a:solidFill>
                  <a:srgbClr val="00B050"/>
                </a:solidFill>
                <a:sym typeface="+mn-ea"/>
              </a:rPr>
              <a:t>PAR approved							Mar 2024</a:t>
            </a:r>
            <a:endParaRPr lang="en-US" altLang="en-US" sz="18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rgbClr val="00B050"/>
                </a:solidFill>
                <a:sym typeface="+mn-ea"/>
              </a:rPr>
              <a:t>First TG meeting							May 2024</a:t>
            </a:r>
            <a:endParaRPr lang="en-US" altLang="en-US" sz="18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D0.1 (ready for CC)						Mar, 2025</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D1.0 Letter Ballot						Feb, 2026</a:t>
            </a:r>
            <a:r>
              <a:rPr lang="en-US" altLang="en-US" sz="1800" dirty="0">
                <a:solidFill>
                  <a:schemeClr val="tx1"/>
                </a:solidFill>
                <a:cs typeface="+mn-ea"/>
                <a:sym typeface="Wingdings" panose="05000000000000000000" pitchFamily="2" charset="2"/>
              </a:rPr>
              <a:t> </a:t>
            </a:r>
            <a:endParaRPr lang="en-US" altLang="en-US" sz="18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D2.0 LB recirculation					Nov, 2026</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Form SA Ballot Pool						Mar</a:t>
            </a:r>
            <a:r>
              <a:rPr lang="en-US" altLang="en-US" sz="1800" dirty="0">
                <a:solidFill>
                  <a:schemeClr val="tx1"/>
                </a:solidFill>
                <a:cs typeface="+mn-ea"/>
                <a:sym typeface="Wingdings" panose="05000000000000000000" pitchFamily="2" charset="2"/>
              </a:rPr>
              <a:t> 1 to Mar 31, 2027</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Initial SA Ballot (D4.0)					Aug, 2027</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Final 802.11 WG approval				Jan 2028</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802 EC approval							Mar 2028</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err="1">
                <a:solidFill>
                  <a:schemeClr val="tx1"/>
                </a:solidFill>
                <a:sym typeface="+mn-ea"/>
              </a:rPr>
              <a:t>RevCom</a:t>
            </a:r>
            <a:r>
              <a:rPr lang="en-US" altLang="en-US" sz="1800" dirty="0">
                <a:solidFill>
                  <a:schemeClr val="tx1"/>
                </a:solidFill>
                <a:sym typeface="+mn-ea"/>
              </a:rPr>
              <a:t> and SASB approval			May 2028</a:t>
            </a:r>
            <a:endParaRPr lang="en-US" altLang="en-GB" sz="1500" dirty="0"/>
          </a:p>
        </p:txBody>
      </p:sp>
      <p:sp>
        <p:nvSpPr>
          <p:cNvPr id="7" name="Footer Placeholder 6">
            <a:extLst>
              <a:ext uri="{FF2B5EF4-FFF2-40B4-BE49-F238E27FC236}">
                <a16:creationId xmlns:a16="http://schemas.microsoft.com/office/drawing/2014/main" id="{DCAF360A-F28B-71DC-AFD6-E923EB1498CB}"/>
              </a:ext>
            </a:extLst>
          </p:cNvPr>
          <p:cNvSpPr>
            <a:spLocks noGrp="1"/>
          </p:cNvSpPr>
          <p:nvPr>
            <p:ph type="ftr" idx="14"/>
          </p:nvPr>
        </p:nvSpPr>
        <p:spPr/>
        <p:txBody>
          <a:bodyPr/>
          <a:lstStyle/>
          <a:p>
            <a:r>
              <a:rPr lang="en-GB"/>
              <a:t>Bo Sun, Sanechips</a:t>
            </a:r>
            <a:endParaRPr lang="en-GB" dirty="0"/>
          </a:p>
        </p:txBody>
      </p:sp>
      <p:sp>
        <p:nvSpPr>
          <p:cNvPr id="8" name="Slide Number Placeholder 7">
            <a:extLst>
              <a:ext uri="{FF2B5EF4-FFF2-40B4-BE49-F238E27FC236}">
                <a16:creationId xmlns:a16="http://schemas.microsoft.com/office/drawing/2014/main" id="{A35806BA-FB56-3BB4-48D7-BA2A6CEA0B0F}"/>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9" name="Date Placeholder 8">
            <a:extLst>
              <a:ext uri="{FF2B5EF4-FFF2-40B4-BE49-F238E27FC236}">
                <a16:creationId xmlns:a16="http://schemas.microsoft.com/office/drawing/2014/main" id="{DFE05170-4D54-B75E-1F48-26F7F261DFA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1419234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TGbq</a:t>
            </a:r>
            <a:r>
              <a:rPr lang="en-US" altLang="en-US" dirty="0"/>
              <a:t> (Integrated </a:t>
            </a:r>
            <a:r>
              <a:rPr lang="en-US" altLang="en-US" dirty="0" err="1"/>
              <a:t>mmWave</a:t>
            </a:r>
            <a:r>
              <a:rPr lang="en-US" altLang="en-US" dirty="0"/>
              <a:t>) Summary </a:t>
            </a:r>
            <a:endParaRPr lang="en-GB" dirty="0"/>
          </a:p>
        </p:txBody>
      </p:sp>
      <p:sp>
        <p:nvSpPr>
          <p:cNvPr id="5122" name="Rectangle 2"/>
          <p:cNvSpPr>
            <a:spLocks noGrp="1" noChangeArrowheads="1"/>
          </p:cNvSpPr>
          <p:nvPr>
            <p:ph idx="1"/>
          </p:nvPr>
        </p:nvSpPr>
        <p:spPr>
          <a:xfrm>
            <a:off x="914401" y="1556792"/>
            <a:ext cx="10361084" cy="4615407"/>
          </a:xfrm>
          <a:ln/>
        </p:spPr>
        <p:txBody>
          <a:bodyPr/>
          <a:lstStyle/>
          <a:p>
            <a:pPr>
              <a:buFontTx/>
              <a:buNone/>
              <a:defRPr/>
            </a:pPr>
            <a:r>
              <a:rPr lang="en-US" altLang="en-US" dirty="0">
                <a:ea typeface="ＭＳ Ｐゴシック" panose="020B0600070205080204" pitchFamily="34" charset="-128"/>
              </a:rPr>
              <a:t>Status:</a:t>
            </a:r>
          </a:p>
          <a:p>
            <a:pPr lvl="1">
              <a:buFont typeface="Arial" panose="020B0604020202020204" pitchFamily="34" charset="0"/>
              <a:buChar char="•"/>
              <a:defRPr/>
            </a:pPr>
            <a:r>
              <a:rPr lang="en-US" altLang="en-US" sz="1800" dirty="0">
                <a:solidFill>
                  <a:schemeClr val="tx1"/>
                </a:solidFill>
                <a:ea typeface="ＭＳ Ｐゴシック" panose="020B0600070205080204" pitchFamily="34" charset="-128"/>
              </a:rPr>
              <a:t>Kickoff meeting was held on 26 February 2025</a:t>
            </a:r>
          </a:p>
          <a:p>
            <a:pPr lvl="1">
              <a:buFont typeface="Arial" panose="020B0604020202020204" pitchFamily="34" charset="0"/>
              <a:buChar char="•"/>
              <a:defRPr/>
            </a:pPr>
            <a:r>
              <a:rPr lang="en-US" altLang="en-US" sz="1800" dirty="0" err="1">
                <a:solidFill>
                  <a:schemeClr val="tx1"/>
                </a:solidFill>
                <a:ea typeface="ＭＳ Ｐゴシック" panose="020B0600070205080204" pitchFamily="34" charset="-128"/>
              </a:rPr>
              <a:t>Jonghoe</a:t>
            </a:r>
            <a:r>
              <a:rPr lang="en-US" altLang="en-US" sz="1800" dirty="0">
                <a:solidFill>
                  <a:schemeClr val="tx1"/>
                </a:solidFill>
                <a:ea typeface="ＭＳ Ｐゴシック" panose="020B0600070205080204" pitchFamily="34" charset="-128"/>
              </a:rPr>
              <a:t> Koo is appointed as secretary </a:t>
            </a:r>
          </a:p>
          <a:p>
            <a:pPr marL="0" indent="0">
              <a:spcBef>
                <a:spcPts val="1200"/>
              </a:spcBef>
              <a:buFontTx/>
              <a:buNone/>
              <a:defRPr/>
            </a:pPr>
            <a:r>
              <a:rPr lang="en-US" altLang="en-US" dirty="0">
                <a:ea typeface="ＭＳ Ｐゴシック" panose="020B0600070205080204" pitchFamily="34" charset="-128"/>
              </a:rPr>
              <a:t>Objectives:</a:t>
            </a:r>
          </a:p>
          <a:p>
            <a:pPr lvl="1">
              <a:buFont typeface="Arial" panose="020B0604020202020204" pitchFamily="34" charset="0"/>
              <a:buChar char="•"/>
              <a:defRPr/>
            </a:pPr>
            <a:r>
              <a:rPr lang="en-US" altLang="en-US" sz="1800" dirty="0">
                <a:ea typeface="ＭＳ Ｐゴシック" panose="020B0600070205080204" pitchFamily="34" charset="-128"/>
              </a:rPr>
              <a:t>Editor appointment</a:t>
            </a:r>
          </a:p>
          <a:p>
            <a:pPr lvl="1">
              <a:buFont typeface="Arial" panose="020B0604020202020204" pitchFamily="34" charset="0"/>
              <a:buChar char="•"/>
              <a:defRPr/>
            </a:pPr>
            <a:r>
              <a:rPr lang="en-US" altLang="en-US" sz="1800" dirty="0">
                <a:ea typeface="ＭＳ Ｐゴシック" panose="020B0600070205080204" pitchFamily="34" charset="-128"/>
              </a:rPr>
              <a:t>Vice chair election and confirmation</a:t>
            </a:r>
          </a:p>
          <a:p>
            <a:pPr lvl="1">
              <a:buFont typeface="Arial" panose="020B0604020202020204" pitchFamily="34" charset="0"/>
              <a:buChar char="•"/>
              <a:defRPr/>
            </a:pPr>
            <a:r>
              <a:rPr lang="en-US" altLang="en-US" sz="1800" dirty="0">
                <a:ea typeface="ＭＳ Ｐゴシック" panose="020B0600070205080204" pitchFamily="34" charset="-128"/>
              </a:rPr>
              <a:t>Discuss contributions on scope, timeline, and operation aspect of the project</a:t>
            </a:r>
          </a:p>
          <a:p>
            <a:pPr lvl="1">
              <a:buFont typeface="Arial" panose="020B0604020202020204" pitchFamily="34" charset="0"/>
              <a:buChar char="•"/>
              <a:defRPr/>
            </a:pPr>
            <a:r>
              <a:rPr lang="en-US" altLang="en-US" sz="1800" dirty="0">
                <a:ea typeface="ＭＳ Ｐゴシック" panose="020B0600070205080204" pitchFamily="34" charset="-128"/>
              </a:rPr>
              <a:t>Discuss technical contributions</a:t>
            </a:r>
          </a:p>
          <a:p>
            <a:pPr marL="0" indent="0">
              <a:spcBef>
                <a:spcPts val="1200"/>
              </a:spcBef>
              <a:buFontTx/>
              <a:buNone/>
              <a:defRPr/>
            </a:pPr>
            <a:r>
              <a:rPr lang="en-US" altLang="en-US" dirty="0">
                <a:ea typeface="ＭＳ Ｐゴシック" panose="020B0600070205080204" pitchFamily="34" charset="-128"/>
              </a:rPr>
              <a:t>Meetings: </a:t>
            </a:r>
          </a:p>
          <a:p>
            <a:pPr lvl="1">
              <a:buFont typeface="Arial" panose="020B0604020202020204" pitchFamily="34" charset="0"/>
              <a:buChar char="•"/>
              <a:defRPr/>
            </a:pPr>
            <a:r>
              <a:rPr lang="en-US" altLang="en-US" sz="1800" dirty="0">
                <a:ea typeface="ＭＳ Ｐゴシック" panose="020B0600070205080204" pitchFamily="34" charset="-128"/>
              </a:rPr>
              <a:t>Wednesday AM2 (10:30am ET to 12:30pm ET), 12 March</a:t>
            </a:r>
          </a:p>
          <a:p>
            <a:pPr lvl="1">
              <a:buFont typeface="Arial" panose="020B0604020202020204" pitchFamily="34" charset="0"/>
              <a:buChar char="•"/>
              <a:defRPr/>
            </a:pPr>
            <a:r>
              <a:rPr lang="en-US" altLang="en-US" sz="1800" dirty="0">
                <a:ea typeface="ＭＳ Ｐゴシック" panose="020B0600070205080204" pitchFamily="34" charset="-128"/>
              </a:rPr>
              <a:t>Thursday AM2 (10:30am ET to 12:30pm ET), 13 March</a:t>
            </a:r>
          </a:p>
          <a:p>
            <a:pPr lvl="1">
              <a:buFont typeface="Arial" panose="020B0604020202020204" pitchFamily="34" charset="0"/>
              <a:buChar char="•"/>
              <a:defRPr/>
            </a:pPr>
            <a:r>
              <a:rPr lang="en-US" altLang="en-US" sz="1800" dirty="0">
                <a:ea typeface="ＭＳ Ｐゴシック" panose="020B0600070205080204" pitchFamily="34" charset="-128"/>
              </a:rPr>
              <a:t>For details, please refer to the agenda </a:t>
            </a:r>
            <a:r>
              <a:rPr lang="en-US" altLang="en-US" sz="1800" dirty="0">
                <a:solidFill>
                  <a:schemeClr val="tx1"/>
                </a:solidFill>
                <a:ea typeface="ＭＳ Ｐゴシック" panose="020B0600070205080204" pitchFamily="34" charset="-128"/>
                <a:hlinkClick r:id="rId3">
                  <a:extLst>
                    <a:ext uri="{A12FA001-AC4F-418D-AE19-62706E023703}">
                      <ahyp:hlinkClr xmlns:ahyp="http://schemas.microsoft.com/office/drawing/2018/hyperlinkcolor" val="tx"/>
                    </a:ext>
                  </a:extLst>
                </a:hlinkClick>
              </a:rPr>
              <a:t>25/0205</a:t>
            </a:r>
            <a:endParaRPr lang="en-US" altLang="en-US" sz="1800" dirty="0">
              <a:solidFill>
                <a:schemeClr val="tx1"/>
              </a:solidFill>
              <a:ea typeface="ＭＳ Ｐゴシック" panose="020B0600070205080204" pitchFamily="34" charset="-128"/>
            </a:endParaRPr>
          </a:p>
        </p:txBody>
      </p:sp>
      <p:sp>
        <p:nvSpPr>
          <p:cNvPr id="2" name="Footer Placeholder 1">
            <a:extLst>
              <a:ext uri="{FF2B5EF4-FFF2-40B4-BE49-F238E27FC236}">
                <a16:creationId xmlns:a16="http://schemas.microsoft.com/office/drawing/2014/main" id="{276F4D77-5126-9AB9-100F-EBBBD6C0AFAC}"/>
              </a:ext>
            </a:extLst>
          </p:cNvPr>
          <p:cNvSpPr>
            <a:spLocks noGrp="1"/>
          </p:cNvSpPr>
          <p:nvPr>
            <p:ph type="ftr" idx="14"/>
          </p:nvPr>
        </p:nvSpPr>
        <p:spPr/>
        <p:txBody>
          <a:bodyPr/>
          <a:lstStyle/>
          <a:p>
            <a:r>
              <a:rPr lang="en-GB" dirty="0"/>
              <a:t>Edward Au, Huawei</a:t>
            </a:r>
          </a:p>
        </p:txBody>
      </p:sp>
      <p:sp>
        <p:nvSpPr>
          <p:cNvPr id="3" name="Slide Number Placeholder 2">
            <a:extLst>
              <a:ext uri="{FF2B5EF4-FFF2-40B4-BE49-F238E27FC236}">
                <a16:creationId xmlns:a16="http://schemas.microsoft.com/office/drawing/2014/main" id="{21B08590-FA48-BB2C-FFDB-A523A859004B}"/>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7" name="Date Placeholder 6">
            <a:extLst>
              <a:ext uri="{FF2B5EF4-FFF2-40B4-BE49-F238E27FC236}">
                <a16:creationId xmlns:a16="http://schemas.microsoft.com/office/drawing/2014/main" id="{38719743-BC80-DBC4-7F93-39F789B20E3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8000375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09800" y="838200"/>
            <a:ext cx="7772400" cy="1295400"/>
          </a:xfrm>
        </p:spPr>
        <p:txBody>
          <a:bodyPr/>
          <a:lstStyle/>
          <a:p>
            <a:r>
              <a:rPr lang="en-US" dirty="0"/>
              <a:t>ELC SG </a:t>
            </a:r>
            <a:r>
              <a:rPr lang="en-US" altLang="ja-JP" dirty="0"/>
              <a:t>– March 2025</a:t>
            </a:r>
            <a:br>
              <a:rPr lang="en-US" dirty="0"/>
            </a:br>
            <a:r>
              <a:rPr lang="en-US" b="0" dirty="0"/>
              <a:t>Enhanced Light Communications</a:t>
            </a:r>
            <a:br>
              <a:rPr lang="en-US" dirty="0"/>
            </a:br>
            <a:endParaRPr lang="en-US" dirty="0"/>
          </a:p>
        </p:txBody>
      </p:sp>
      <p:sp>
        <p:nvSpPr>
          <p:cNvPr id="15363" name="Content Placeholder 2"/>
          <p:cNvSpPr>
            <a:spLocks noGrp="1"/>
          </p:cNvSpPr>
          <p:nvPr>
            <p:ph idx="1"/>
          </p:nvPr>
        </p:nvSpPr>
        <p:spPr>
          <a:xfrm>
            <a:off x="1981200" y="1828800"/>
            <a:ext cx="8229600" cy="4191000"/>
          </a:xfrm>
        </p:spPr>
        <p:txBody>
          <a:bodyPr/>
          <a:lstStyle/>
          <a:p>
            <a:pPr marL="457200" lvl="1" indent="0"/>
            <a:endParaRPr lang="en-US" sz="100" dirty="0"/>
          </a:p>
          <a:p>
            <a:pPr>
              <a:buFont typeface="Arial"/>
              <a:buChar char="•"/>
            </a:pPr>
            <a:r>
              <a:rPr lang="en-US" sz="2000" dirty="0"/>
              <a:t>March 2025 meeting goals</a:t>
            </a:r>
          </a:p>
          <a:p>
            <a:pPr lvl="1">
              <a:buFont typeface="Arial"/>
              <a:buChar char="•"/>
            </a:pPr>
            <a:r>
              <a:rPr lang="en-US" sz="1600" dirty="0"/>
              <a:t>Minutes approval</a:t>
            </a:r>
          </a:p>
          <a:p>
            <a:pPr lvl="2">
              <a:buFont typeface="Arial"/>
              <a:buChar char="•"/>
            </a:pPr>
            <a:r>
              <a:rPr lang="en-US" sz="1400" dirty="0"/>
              <a:t>January 2025 Kobe Interim meeting minutes: </a:t>
            </a:r>
            <a:r>
              <a:rPr lang="en-US" sz="1400" dirty="0">
                <a:hlinkClick r:id="rId3"/>
              </a:rPr>
              <a:t>11-25/0160r2</a:t>
            </a:r>
            <a:endParaRPr lang="en-US" sz="1400" dirty="0"/>
          </a:p>
          <a:p>
            <a:pPr lvl="1">
              <a:buFont typeface="Arial"/>
              <a:buChar char="•"/>
            </a:pPr>
            <a:r>
              <a:rPr lang="en-US" sz="1800" dirty="0"/>
              <a:t>Technical submissions and discussions:</a:t>
            </a:r>
          </a:p>
          <a:p>
            <a:pPr lvl="2">
              <a:lnSpc>
                <a:spcPct val="90000"/>
              </a:lnSpc>
            </a:pPr>
            <a:r>
              <a:rPr lang="en-US" sz="1600" dirty="0"/>
              <a:t>Comment resolution on the draft ELC PAR (doc. </a:t>
            </a:r>
            <a:r>
              <a:rPr lang="en-US" sz="1600" dirty="0">
                <a:hlinkClick r:id="rId4"/>
              </a:rPr>
              <a:t>11-25/0185r0</a:t>
            </a:r>
            <a:r>
              <a:rPr lang="en-US" sz="1600" dirty="0"/>
              <a:t>)</a:t>
            </a:r>
          </a:p>
          <a:p>
            <a:pPr lvl="2">
              <a:lnSpc>
                <a:spcPct val="90000"/>
              </a:lnSpc>
            </a:pPr>
            <a:r>
              <a:rPr lang="en-US" sz="1600" dirty="0"/>
              <a:t>Comments resolution on the draft ELC CSD (doc. </a:t>
            </a:r>
            <a:r>
              <a:rPr lang="en-US" sz="1600" dirty="0">
                <a:hlinkClick r:id="rId5"/>
              </a:rPr>
              <a:t>11-24/1600r3</a:t>
            </a:r>
            <a:r>
              <a:rPr lang="en-US" sz="1600" dirty="0"/>
              <a:t>)</a:t>
            </a:r>
          </a:p>
          <a:p>
            <a:pPr>
              <a:buFont typeface="Arial"/>
              <a:buChar char="•"/>
            </a:pPr>
            <a:r>
              <a:rPr lang="en-US" sz="2000" dirty="0"/>
              <a:t>March 2025 meeting:</a:t>
            </a:r>
            <a:endParaRPr lang="en-US" altLang="en-US" sz="1800" dirty="0"/>
          </a:p>
          <a:p>
            <a:pPr marL="800100" lvl="1" indent="-342900">
              <a:spcBef>
                <a:spcPts val="300"/>
              </a:spcBef>
              <a:buFont typeface="Arial" panose="020B0604020202020204" pitchFamily="34" charset="0"/>
              <a:buChar char="•"/>
            </a:pPr>
            <a:r>
              <a:rPr lang="en-US" altLang="en-US" sz="1800" dirty="0"/>
              <a:t>Three meeting slots: </a:t>
            </a:r>
          </a:p>
          <a:p>
            <a:pPr lvl="2" indent="-342900">
              <a:spcBef>
                <a:spcPts val="300"/>
              </a:spcBef>
              <a:buFont typeface="Arial" panose="020B0604020202020204" pitchFamily="34" charset="0"/>
              <a:buChar char="•"/>
            </a:pPr>
            <a:r>
              <a:rPr lang="en-US" altLang="en-US" sz="1600" dirty="0"/>
              <a:t>Tuesday AM1 &amp; EVE (19:30-21:30)</a:t>
            </a:r>
          </a:p>
          <a:p>
            <a:pPr lvl="2" indent="-342900">
              <a:spcBef>
                <a:spcPts val="300"/>
              </a:spcBef>
              <a:buFont typeface="Arial" panose="020B0604020202020204" pitchFamily="34" charset="0"/>
              <a:buChar char="•"/>
            </a:pPr>
            <a:r>
              <a:rPr lang="en-US" altLang="en-US" sz="1600" dirty="0"/>
              <a:t>Thursday WED AM1</a:t>
            </a:r>
          </a:p>
          <a:p>
            <a:pPr marL="800100" lvl="1" indent="-342900">
              <a:spcBef>
                <a:spcPts val="300"/>
              </a:spcBef>
              <a:buFont typeface="Arial" panose="020B0604020202020204" pitchFamily="34" charset="0"/>
              <a:buChar char="•"/>
            </a:pPr>
            <a:r>
              <a:rPr lang="en-US" altLang="en-US" sz="1800" dirty="0"/>
              <a:t>Agenda: </a:t>
            </a:r>
            <a:r>
              <a:rPr lang="en-US" altLang="en-US" sz="1800" dirty="0">
                <a:hlinkClick r:id="rId6"/>
              </a:rPr>
              <a:t>11-25/0347r0</a:t>
            </a:r>
            <a:endParaRPr lang="en-US" altLang="en-US" sz="1800" dirty="0"/>
          </a:p>
          <a:p>
            <a:pPr lvl="1">
              <a:buFont typeface="Arial"/>
              <a:buChar char="•"/>
            </a:pPr>
            <a:endParaRPr lang="en-US" sz="300" dirty="0"/>
          </a:p>
          <a:p>
            <a:pPr lvl="3">
              <a:buFont typeface="Arial"/>
              <a:buChar char="•"/>
            </a:pPr>
            <a:endParaRPr lang="en-US" sz="1800" dirty="0"/>
          </a:p>
          <a:p>
            <a:pPr marL="0" indent="0"/>
            <a:endParaRPr lang="en-US" dirty="0"/>
          </a:p>
        </p:txBody>
      </p:sp>
      <p:sp>
        <p:nvSpPr>
          <p:cNvPr id="15364" name="Date Placeholder 3"/>
          <p:cNvSpPr>
            <a:spLocks noGrp="1"/>
          </p:cNvSpPr>
          <p:nvPr>
            <p:ph type="dt" sz="quarter" idx="10"/>
          </p:nvPr>
        </p:nvSpPr>
        <p:spPr bwMode="auto">
          <a:xfrm>
            <a:off x="696913" y="332601"/>
            <a:ext cx="1340110" cy="276999"/>
          </a:xfrm>
          <a:prstGeom prst="rect">
            <a:avLst/>
          </a:prstGeom>
          <a:noFill/>
          <a:ln>
            <a:noFill/>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r>
              <a:rPr lang="en-US"/>
              <a:t>March 2018</a:t>
            </a:r>
            <a:endParaRPr lang="en-US" dirty="0"/>
          </a:p>
        </p:txBody>
      </p:sp>
      <p:sp>
        <p:nvSpPr>
          <p:cNvPr id="15366" name="Slide Number Placeholder 5"/>
          <p:cNvSpPr>
            <a:spLocks noGrp="1"/>
          </p:cNvSpPr>
          <p:nvPr>
            <p:ph type="sldNum" sz="quarter" idx="12"/>
          </p:nvPr>
        </p:nvSpPr>
        <p:spPr>
          <a:noFill/>
        </p:spPr>
        <p:txBody>
          <a:bodyPr/>
          <a:lstStyle/>
          <a:p>
            <a:r>
              <a:rPr lang="en-US"/>
              <a:t>Slide </a:t>
            </a:r>
            <a:fld id="{38F0476F-A4BB-476C-A2BA-863251181211}" type="slidenum">
              <a:rPr lang="en-US" smtClean="0"/>
              <a:pPr/>
              <a:t>26</a:t>
            </a:fld>
            <a:endParaRPr lang="en-US"/>
          </a:p>
        </p:txBody>
      </p:sp>
      <p:sp>
        <p:nvSpPr>
          <p:cNvPr id="3" name="Footer Placeholder 6">
            <a:extLst>
              <a:ext uri="{FF2B5EF4-FFF2-40B4-BE49-F238E27FC236}">
                <a16:creationId xmlns:a16="http://schemas.microsoft.com/office/drawing/2014/main" id="{45837CE2-ED8C-6B5F-9EAB-DDA06C34E53A}"/>
              </a:ext>
            </a:extLst>
          </p:cNvPr>
          <p:cNvSpPr txBox="1">
            <a:spLocks/>
          </p:cNvSpPr>
          <p:nvPr/>
        </p:nvSpPr>
        <p:spPr>
          <a:xfrm>
            <a:off x="7239000" y="6440300"/>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r>
              <a:rPr lang="en-GB" sz="1200" dirty="0">
                <a:solidFill>
                  <a:schemeClr val="tx1"/>
                </a:solidFill>
              </a:rPr>
              <a:t>Volker Jungnickel, Fraunhofer HHI</a:t>
            </a:r>
          </a:p>
        </p:txBody>
      </p:sp>
    </p:spTree>
    <p:extLst>
      <p:ext uri="{BB962C8B-B14F-4D97-AF65-F5344CB8AC3E}">
        <p14:creationId xmlns:p14="http://schemas.microsoft.com/office/powerpoint/2010/main" val="24505072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23455"/>
            <a:ext cx="10361084" cy="1065213"/>
          </a:xfrm>
        </p:spPr>
        <p:txBody>
          <a:bodyPr/>
          <a:lstStyle/>
          <a:p>
            <a:r>
              <a:rPr lang="en-US" dirty="0">
                <a:latin typeface="+mn-lt"/>
              </a:rPr>
              <a:t>Automotive TIG – March 2025</a:t>
            </a:r>
            <a:br>
              <a:rPr lang="en-US" dirty="0">
                <a:latin typeface="+mn-lt"/>
              </a:rPr>
            </a:br>
            <a:r>
              <a:rPr lang="en-US" sz="1800" dirty="0">
                <a:latin typeface="+mn-lt"/>
              </a:rPr>
              <a:t>11 March, 1330-1530 Eastern Daylight Time</a:t>
            </a:r>
            <a:endParaRPr lang="en-US" dirty="0">
              <a:latin typeface="+mn-lt"/>
            </a:endParaRPr>
          </a:p>
        </p:txBody>
      </p:sp>
      <p:sp>
        <p:nvSpPr>
          <p:cNvPr id="3" name="Content Placeholder 2"/>
          <p:cNvSpPr>
            <a:spLocks noGrp="1"/>
          </p:cNvSpPr>
          <p:nvPr>
            <p:ph idx="1"/>
          </p:nvPr>
        </p:nvSpPr>
        <p:spPr>
          <a:xfrm>
            <a:off x="1586978" y="1749365"/>
            <a:ext cx="8845495" cy="4113213"/>
          </a:xfrm>
        </p:spPr>
        <p:txBody>
          <a:bodyPr/>
          <a:lstStyle/>
          <a:p>
            <a:pPr>
              <a:spcBef>
                <a:spcPts val="0"/>
              </a:spcBef>
              <a:buFont typeface="Arial" panose="020B0604020202020204" pitchFamily="34" charset="0"/>
              <a:buChar char="•"/>
            </a:pPr>
            <a:r>
              <a:rPr lang="en-US" sz="1800" dirty="0">
                <a:latin typeface="Arial" panose="020B0604020202020204" pitchFamily="34" charset="0"/>
                <a:cs typeface="Arial" panose="020B0604020202020204" pitchFamily="34" charset="0"/>
              </a:rPr>
              <a:t>Call to order</a:t>
            </a:r>
          </a:p>
          <a:p>
            <a:pPr>
              <a:spcBef>
                <a:spcPts val="0"/>
              </a:spcBef>
              <a:buFont typeface="Arial" panose="020B0604020202020204" pitchFamily="34" charset="0"/>
              <a:buChar char="•"/>
            </a:pPr>
            <a:r>
              <a:rPr lang="en-GB" altLang="en-US" sz="1800" dirty="0">
                <a:latin typeface="Arial" panose="020B0604020202020204" pitchFamily="34" charset="0"/>
                <a:cs typeface="Arial" panose="020B0604020202020204" pitchFamily="34" charset="0"/>
              </a:rPr>
              <a:t>IEEE-SA policies and procedures</a:t>
            </a:r>
            <a:endParaRPr lang="en-US" sz="1800" dirty="0">
              <a:latin typeface="Arial" panose="020B0604020202020204" pitchFamily="34" charset="0"/>
              <a:cs typeface="Arial" panose="020B0604020202020204" pitchFamily="34" charset="0"/>
            </a:endParaRPr>
          </a:p>
          <a:p>
            <a:pPr>
              <a:spcBef>
                <a:spcPts val="0"/>
              </a:spcBef>
              <a:buFont typeface="Arial" panose="020B0604020202020204" pitchFamily="34" charset="0"/>
              <a:buChar char="•"/>
            </a:pPr>
            <a:r>
              <a:rPr lang="en-US" sz="1800" dirty="0">
                <a:latin typeface="Arial" panose="020B0604020202020204" pitchFamily="34" charset="0"/>
                <a:cs typeface="Arial" panose="020B0604020202020204" pitchFamily="34" charset="0"/>
              </a:rPr>
              <a:t>Approval of minutes from January</a:t>
            </a:r>
          </a:p>
          <a:p>
            <a:pPr lvl="1">
              <a:spcBef>
                <a:spcPts val="0"/>
              </a:spcBef>
              <a:buFont typeface="Arial" panose="020B0604020202020204" pitchFamily="34" charset="0"/>
              <a:buChar char="•"/>
            </a:pPr>
            <a:r>
              <a:rPr lang="en-US" sz="1800" dirty="0">
                <a:latin typeface="Arial" panose="020B0604020202020204" pitchFamily="34" charset="0"/>
                <a:cs typeface="Arial" panose="020B0604020202020204" pitchFamily="34" charset="0"/>
                <a:hlinkClick r:id="rId2"/>
              </a:rPr>
              <a:t>https://mentor.ieee.org/802.11/dcn/25/11-25-0159-00-auto-january-2025-kobe-auto-tig-meeting-minutes.docx</a:t>
            </a:r>
            <a:r>
              <a:rPr lang="en-US" sz="1600" dirty="0">
                <a:latin typeface="Arial" panose="020B0604020202020204" pitchFamily="34" charset="0"/>
                <a:cs typeface="Arial" panose="020B0604020202020204" pitchFamily="34" charset="0"/>
              </a:rPr>
              <a:t> </a:t>
            </a:r>
            <a:endParaRPr lang="en-US" sz="1800" dirty="0">
              <a:latin typeface="Arial" panose="020B0604020202020204" pitchFamily="34" charset="0"/>
              <a:cs typeface="Arial" panose="020B0604020202020204" pitchFamily="34" charset="0"/>
            </a:endParaRP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Presentation of submissions</a:t>
            </a:r>
          </a:p>
          <a:p>
            <a:pPr lvl="1">
              <a:spcBef>
                <a:spcPts val="0"/>
              </a:spcBef>
              <a:buFont typeface="Arial" panose="020B0604020202020204" pitchFamily="34" charset="0"/>
              <a:buChar char="•"/>
            </a:pPr>
            <a:r>
              <a:rPr lang="en-US" sz="1600" dirty="0">
                <a:latin typeface="Arial" panose="020B0604020202020204" pitchFamily="34" charset="0"/>
                <a:cs typeface="Arial" panose="020B0604020202020204" pitchFamily="34" charset="0"/>
              </a:rPr>
              <a:t>“IEEE 802.11ai and IEEE 802.11bc for Automotive Use”, Hitoshi Morioka (SRC Software)</a:t>
            </a:r>
          </a:p>
          <a:p>
            <a:pPr lvl="1">
              <a:spcBef>
                <a:spcPts val="0"/>
              </a:spcBef>
              <a:buFont typeface="Arial" panose="020B0604020202020204" pitchFamily="34" charset="0"/>
              <a:buChar char="•"/>
            </a:pPr>
            <a:r>
              <a:rPr lang="en-US" sz="1600" dirty="0">
                <a:latin typeface="Arial" panose="020B0604020202020204" pitchFamily="34" charset="0"/>
                <a:cs typeface="Arial" panose="020B0604020202020204" pitchFamily="34" charset="0"/>
              </a:rPr>
              <a:t>“Hybrid MLD for Automotive”, Federico </a:t>
            </a:r>
            <a:r>
              <a:rPr lang="en-US" sz="1600" dirty="0" err="1">
                <a:latin typeface="Arial" panose="020B0604020202020204" pitchFamily="34" charset="0"/>
                <a:cs typeface="Arial" panose="020B0604020202020204" pitchFamily="34" charset="0"/>
              </a:rPr>
              <a:t>Lovison</a:t>
            </a:r>
            <a:r>
              <a:rPr lang="en-US" sz="1600" dirty="0">
                <a:latin typeface="Arial" panose="020B0604020202020204" pitchFamily="34" charset="0"/>
                <a:cs typeface="Arial" panose="020B0604020202020204" pitchFamily="34" charset="0"/>
              </a:rPr>
              <a:t> (Cisco)</a:t>
            </a:r>
          </a:p>
          <a:p>
            <a:pPr lvl="1">
              <a:spcBef>
                <a:spcPts val="0"/>
              </a:spcBef>
              <a:buFont typeface="Arial" panose="020B0604020202020204" pitchFamily="34" charset="0"/>
              <a:buChar char="•"/>
            </a:pPr>
            <a:r>
              <a:rPr lang="en-US" sz="1600" dirty="0">
                <a:latin typeface="Arial" panose="020B0604020202020204" pitchFamily="34" charset="0"/>
                <a:cs typeface="Arial" panose="020B0604020202020204" pitchFamily="34" charset="0"/>
              </a:rPr>
              <a:t>“Automotive-TIG-Thoughts on PHY improvements”, Azin </a:t>
            </a:r>
            <a:r>
              <a:rPr lang="en-US" sz="1600" dirty="0" err="1">
                <a:latin typeface="Arial" panose="020B0604020202020204" pitchFamily="34" charset="0"/>
                <a:cs typeface="Arial" panose="020B0604020202020204" pitchFamily="34" charset="0"/>
              </a:rPr>
              <a:t>Neishaboori</a:t>
            </a:r>
            <a:r>
              <a:rPr lang="en-US" sz="1600" dirty="0">
                <a:latin typeface="Arial" panose="020B0604020202020204" pitchFamily="34" charset="0"/>
                <a:cs typeface="Arial" panose="020B0604020202020204" pitchFamily="34" charset="0"/>
              </a:rPr>
              <a:t> (General Motors)</a:t>
            </a:r>
          </a:p>
          <a:p>
            <a:pPr lvl="1">
              <a:spcBef>
                <a:spcPts val="0"/>
              </a:spcBef>
              <a:buFont typeface="Arial" panose="020B0604020202020204" pitchFamily="34" charset="0"/>
              <a:buChar char="•"/>
            </a:pPr>
            <a:r>
              <a:rPr lang="en-US" sz="1600" dirty="0">
                <a:latin typeface="Arial" panose="020B0604020202020204" pitchFamily="34" charset="0"/>
                <a:cs typeface="Arial" panose="020B0604020202020204" pitchFamily="34" charset="0"/>
              </a:rPr>
              <a:t>“Proposed IEEE802.11 Automotive TIG Technical Report Text on Regional HD Map Updates use case,” Jing Ma (Toyota)</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Call for submissions - May 2025</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Timeline review</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Any other business</a:t>
            </a:r>
          </a:p>
          <a:p>
            <a:pPr marL="0" indent="0">
              <a:spcBef>
                <a:spcPts val="0"/>
              </a:spcBef>
            </a:pPr>
            <a:endParaRPr lang="en-US" sz="2000" dirty="0">
              <a:cs typeface="Arial" panose="020B0604020202020204" pitchFamily="34" charset="0"/>
            </a:endParaRPr>
          </a:p>
        </p:txBody>
      </p:sp>
      <p:sp>
        <p:nvSpPr>
          <p:cNvPr id="6" name="TextBox 5">
            <a:extLst>
              <a:ext uri="{FF2B5EF4-FFF2-40B4-BE49-F238E27FC236}">
                <a16:creationId xmlns:a16="http://schemas.microsoft.com/office/drawing/2014/main" id="{689C7583-E64A-2B3F-9EDF-D8DA14AB595A}"/>
              </a:ext>
            </a:extLst>
          </p:cNvPr>
          <p:cNvSpPr txBox="1"/>
          <p:nvPr/>
        </p:nvSpPr>
        <p:spPr>
          <a:xfrm>
            <a:off x="4143736" y="5923276"/>
            <a:ext cx="4325095" cy="461665"/>
          </a:xfrm>
          <a:prstGeom prst="rect">
            <a:avLst/>
          </a:prstGeom>
          <a:noFill/>
        </p:spPr>
        <p:txBody>
          <a:bodyPr wrap="none" rtlCol="0">
            <a:spAutoFit/>
          </a:bodyPr>
          <a:lstStyle/>
          <a:p>
            <a:r>
              <a:rPr lang="en-US" sz="2400" b="1" dirty="0"/>
              <a:t>Current agenda is </a:t>
            </a:r>
            <a:r>
              <a:rPr lang="en-US" altLang="en-US" sz="2400" b="1" dirty="0"/>
              <a:t>11-25/0213r0</a:t>
            </a:r>
            <a:endParaRPr lang="en-US" sz="2400" b="1" dirty="0"/>
          </a:p>
        </p:txBody>
      </p:sp>
      <p:sp>
        <p:nvSpPr>
          <p:cNvPr id="8" name="Footer Placeholder 7">
            <a:extLst>
              <a:ext uri="{FF2B5EF4-FFF2-40B4-BE49-F238E27FC236}">
                <a16:creationId xmlns:a16="http://schemas.microsoft.com/office/drawing/2014/main" id="{03867D1A-F694-AAA0-2B58-0518DE52F59A}"/>
              </a:ext>
            </a:extLst>
          </p:cNvPr>
          <p:cNvSpPr>
            <a:spLocks noGrp="1"/>
          </p:cNvSpPr>
          <p:nvPr>
            <p:ph type="ftr" idx="14"/>
          </p:nvPr>
        </p:nvSpPr>
        <p:spPr/>
        <p:txBody>
          <a:bodyPr/>
          <a:lstStyle/>
          <a:p>
            <a:r>
              <a:rPr lang="en-GB"/>
              <a:t>Jim Lansford, Farafir SRL</a:t>
            </a:r>
            <a:endParaRPr lang="en-GB" dirty="0"/>
          </a:p>
        </p:txBody>
      </p:sp>
      <p:sp>
        <p:nvSpPr>
          <p:cNvPr id="9" name="Slide Number Placeholder 8">
            <a:extLst>
              <a:ext uri="{FF2B5EF4-FFF2-40B4-BE49-F238E27FC236}">
                <a16:creationId xmlns:a16="http://schemas.microsoft.com/office/drawing/2014/main" id="{658B07AC-C2BB-C07D-2548-AC05F208AC38}"/>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10" name="Date Placeholder 9">
            <a:extLst>
              <a:ext uri="{FF2B5EF4-FFF2-40B4-BE49-F238E27FC236}">
                <a16:creationId xmlns:a16="http://schemas.microsoft.com/office/drawing/2014/main" id="{52C0889C-4E27-96C6-F9F7-0EFFC29F20E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166831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2025 Editors’ Meeting</a:t>
            </a:r>
          </a:p>
        </p:txBody>
      </p:sp>
      <p:sp>
        <p:nvSpPr>
          <p:cNvPr id="3" name="Content Placeholder 2"/>
          <p:cNvSpPr>
            <a:spLocks noGrp="1"/>
          </p:cNvSpPr>
          <p:nvPr>
            <p:ph idx="1"/>
          </p:nvPr>
        </p:nvSpPr>
        <p:spPr>
          <a:xfrm>
            <a:off x="914401" y="1751014"/>
            <a:ext cx="10361084" cy="4724400"/>
          </a:xfrm>
        </p:spPr>
        <p:txBody>
          <a:bodyPr/>
          <a:lstStyle/>
          <a:p>
            <a:pPr>
              <a:buFont typeface="Arial" panose="020B0604020202020204" pitchFamily="34" charset="0"/>
              <a:buChar char="•"/>
            </a:pPr>
            <a:r>
              <a:rPr lang="en-US" sz="2000" dirty="0"/>
              <a:t>Roll Call / Contacts / Reflector</a:t>
            </a:r>
          </a:p>
          <a:p>
            <a:pPr>
              <a:buFont typeface="Arial" panose="020B0604020202020204" pitchFamily="34" charset="0"/>
              <a:buChar char="•"/>
            </a:pPr>
            <a:r>
              <a:rPr lang="en-US" sz="2000" dirty="0"/>
              <a:t>Brief status report</a:t>
            </a:r>
          </a:p>
          <a:p>
            <a:pPr>
              <a:buFont typeface="Arial" panose="020B0604020202020204" pitchFamily="34" charset="0"/>
              <a:buChar char="•"/>
            </a:pPr>
            <a:r>
              <a:rPr lang="en-US" sz="2000" dirty="0"/>
              <a:t>Amendment alignments and draft development snapshot</a:t>
            </a:r>
          </a:p>
          <a:p>
            <a:pPr>
              <a:buFont typeface="Arial" panose="020B0604020202020204" pitchFamily="34" charset="0"/>
              <a:buChar char="•"/>
            </a:pPr>
            <a:r>
              <a:rPr lang="en-US" sz="2000" dirty="0"/>
              <a:t>Review Publication Process</a:t>
            </a:r>
          </a:p>
          <a:p>
            <a:pPr>
              <a:buFont typeface="Arial" panose="020B0604020202020204" pitchFamily="34" charset="0"/>
              <a:buChar char="•"/>
            </a:pPr>
            <a:r>
              <a:rPr lang="en-US" sz="2000" dirty="0"/>
              <a:t>Form the publication review committees</a:t>
            </a:r>
          </a:p>
          <a:p>
            <a:pPr>
              <a:buFont typeface="Arial" panose="020B0604020202020204" pitchFamily="34" charset="0"/>
              <a:buChar char="•"/>
            </a:pPr>
            <a:r>
              <a:rPr lang="en-US" sz="2000" dirty="0"/>
              <a:t>Editorial Style Guide updates and issues for feedback</a:t>
            </a:r>
          </a:p>
          <a:p>
            <a:pPr>
              <a:buFont typeface="Arial" panose="020B0604020202020204" pitchFamily="34" charset="0"/>
              <a:buChar char="•"/>
            </a:pPr>
            <a:r>
              <a:rPr lang="en-US" sz="2000" dirty="0"/>
              <a:t>ANA number spaces</a:t>
            </a:r>
            <a:endParaRPr lang="en-US" sz="1600" dirty="0"/>
          </a:p>
          <a:p>
            <a:endParaRPr lang="en-US" sz="2000" dirty="0"/>
          </a:p>
        </p:txBody>
      </p:sp>
      <p:sp>
        <p:nvSpPr>
          <p:cNvPr id="7" name="Footer Placeholder 6">
            <a:extLst>
              <a:ext uri="{FF2B5EF4-FFF2-40B4-BE49-F238E27FC236}">
                <a16:creationId xmlns:a16="http://schemas.microsoft.com/office/drawing/2014/main" id="{DFA31E3D-B791-B54E-8011-26DE740B7878}"/>
              </a:ext>
            </a:extLst>
          </p:cNvPr>
          <p:cNvSpPr>
            <a:spLocks noGrp="1"/>
          </p:cNvSpPr>
          <p:nvPr>
            <p:ph type="ftr" idx="14"/>
          </p:nvPr>
        </p:nvSpPr>
        <p:spPr/>
        <p:txBody>
          <a:bodyPr/>
          <a:lstStyle/>
          <a:p>
            <a:r>
              <a:rPr lang="en-GB" dirty="0"/>
              <a:t>Robert Stacey, Intel</a:t>
            </a:r>
          </a:p>
        </p:txBody>
      </p:sp>
      <p:sp>
        <p:nvSpPr>
          <p:cNvPr id="8" name="Slide Number Placeholder 7">
            <a:extLst>
              <a:ext uri="{FF2B5EF4-FFF2-40B4-BE49-F238E27FC236}">
                <a16:creationId xmlns:a16="http://schemas.microsoft.com/office/drawing/2014/main" id="{83C7286A-A925-FFA5-8250-59DFB681B30B}"/>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9" name="Date Placeholder 8">
            <a:extLst>
              <a:ext uri="{FF2B5EF4-FFF2-40B4-BE49-F238E27FC236}">
                <a16:creationId xmlns:a16="http://schemas.microsoft.com/office/drawing/2014/main" id="{CE4D9343-C56F-E3F0-EE85-B4B4B098BEC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750865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a:xfrm>
            <a:off x="2209800" y="609600"/>
            <a:ext cx="7772400" cy="1066800"/>
          </a:xfrm>
        </p:spPr>
        <p:txBody>
          <a:bodyPr/>
          <a:lstStyle/>
          <a:p>
            <a:r>
              <a:rPr lang="en-US" altLang="en-US" dirty="0"/>
              <a:t>ANA Status</a:t>
            </a:r>
          </a:p>
        </p:txBody>
      </p:sp>
      <p:sp>
        <p:nvSpPr>
          <p:cNvPr id="4099" name="Content Placeholder 6"/>
          <p:cNvSpPr>
            <a:spLocks noGrp="1"/>
          </p:cNvSpPr>
          <p:nvPr>
            <p:ph idx="1"/>
          </p:nvPr>
        </p:nvSpPr>
        <p:spPr>
          <a:xfrm>
            <a:off x="2209800" y="1676400"/>
            <a:ext cx="7772400" cy="4724400"/>
          </a:xfrm>
        </p:spPr>
        <p:txBody>
          <a:bodyPr>
            <a:normAutofit lnSpcReduction="10000"/>
          </a:bodyPr>
          <a:lstStyle/>
          <a:p>
            <a:pPr eaLnBrk="1" hangingPunct="1"/>
            <a:r>
              <a:rPr lang="en-US" altLang="en-US" sz="2000" dirty="0"/>
              <a:t>The latest database is 11-11/0270r77 (March 2025)</a:t>
            </a:r>
          </a:p>
          <a:p>
            <a:pPr eaLnBrk="1" hangingPunct="1"/>
            <a:endParaRPr lang="en-US" altLang="en-US" sz="2000" dirty="0"/>
          </a:p>
          <a:p>
            <a:pPr eaLnBrk="1" hangingPunct="1"/>
            <a:r>
              <a:rPr lang="en-US" altLang="en-US" sz="2000" dirty="0"/>
              <a:t>Changes since January 2025:</a:t>
            </a:r>
          </a:p>
          <a:p>
            <a:pPr lvl="1" eaLnBrk="1" hangingPunct="1"/>
            <a:r>
              <a:rPr lang="en-US" altLang="en-US" sz="1800" dirty="0"/>
              <a:t>TGbi allocations</a:t>
            </a:r>
          </a:p>
          <a:p>
            <a:pPr lvl="2" eaLnBrk="1" hangingPunct="1"/>
            <a:r>
              <a:rPr lang="en-US" altLang="en-US" sz="1600" dirty="0"/>
              <a:t>Extended subtype (1)</a:t>
            </a:r>
          </a:p>
          <a:p>
            <a:pPr lvl="2" eaLnBrk="1" hangingPunct="1"/>
            <a:r>
              <a:rPr lang="en-US" altLang="en-US" sz="1600" dirty="0"/>
              <a:t>Status codes (4)</a:t>
            </a:r>
          </a:p>
          <a:p>
            <a:pPr lvl="2" eaLnBrk="1" hangingPunct="1"/>
            <a:r>
              <a:rPr lang="en-US" altLang="en-US" sz="1600" dirty="0"/>
              <a:t>Element ID Extension 1 (1)</a:t>
            </a:r>
          </a:p>
          <a:p>
            <a:pPr lvl="2" eaLnBrk="1" hangingPunct="1"/>
            <a:r>
              <a:rPr lang="en-US" altLang="en-US" sz="1600" dirty="0"/>
              <a:t>RSNXE Extended RSN Capabilities (1)</a:t>
            </a:r>
          </a:p>
          <a:p>
            <a:pPr lvl="2" eaLnBrk="1" hangingPunct="1"/>
            <a:r>
              <a:rPr lang="en-US" altLang="en-US" sz="1600" dirty="0"/>
              <a:t>dot11smt (1)</a:t>
            </a:r>
          </a:p>
          <a:p>
            <a:pPr lvl="1" eaLnBrk="1" hangingPunct="1"/>
            <a:r>
              <a:rPr lang="en-US" altLang="en-US" sz="1800" dirty="0"/>
              <a:t>TGbi released</a:t>
            </a:r>
          </a:p>
          <a:p>
            <a:pPr lvl="2" eaLnBrk="1" hangingPunct="1"/>
            <a:r>
              <a:rPr lang="en-US" altLang="en-US" sz="1600" dirty="0"/>
              <a:t>dot11StationConfigEntry (9) released</a:t>
            </a:r>
          </a:p>
          <a:p>
            <a:pPr lvl="2" eaLnBrk="1" hangingPunct="1"/>
            <a:endParaRPr lang="en-US" altLang="en-US" sz="2000" dirty="0"/>
          </a:p>
          <a:p>
            <a:pPr eaLnBrk="1" hangingPunct="1"/>
            <a:r>
              <a:rPr lang="en-US" altLang="en-US" sz="2000" dirty="0"/>
              <a:t>Pending changes (10 day review):</a:t>
            </a:r>
          </a:p>
          <a:p>
            <a:pPr lvl="1" eaLnBrk="1" hangingPunct="1"/>
            <a:r>
              <a:rPr lang="en-US" altLang="en-US" sz="1600" dirty="0"/>
              <a:t>None</a:t>
            </a:r>
          </a:p>
        </p:txBody>
      </p:sp>
      <p:sp>
        <p:nvSpPr>
          <p:cNvPr id="4100" name="Date Placeholder 1"/>
          <p:cNvSpPr>
            <a:spLocks noGrp="1"/>
          </p:cNvSpPr>
          <p:nvPr>
            <p:ph type="dt" sz="quarter" idx="10"/>
          </p:nvPr>
        </p:nvSpPr>
        <p:spPr bwMode="auto">
          <a:xfrm>
            <a:off x="696913" y="332601"/>
            <a:ext cx="1340110" cy="2769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a:spcBef>
                <a:spcPct val="0"/>
              </a:spcBef>
              <a:buFontTx/>
              <a:buNone/>
            </a:pPr>
            <a:r>
              <a:rPr lang="en-US"/>
              <a:t>March 2016</a:t>
            </a:r>
            <a:endParaRPr lang="en-US" altLang="en-US" sz="1800" dirty="0"/>
          </a:p>
        </p:txBody>
      </p:sp>
      <p:sp>
        <p:nvSpPr>
          <p:cNvPr id="4101" name="Footer Placeholder 2"/>
          <p:cNvSpPr>
            <a:spLocks noGrp="1"/>
          </p:cNvSpPr>
          <p:nvPr>
            <p:ph type="ftr" sz="quarter" idx="11"/>
          </p:nvPr>
        </p:nvSpPr>
        <p:spPr bwMode="auto">
          <a:xfrm>
            <a:off x="10269308" y="6475414"/>
            <a:ext cx="1094017"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a:lstStyle>
          <a:p>
            <a:pPr>
              <a:spcBef>
                <a:spcPct val="0"/>
              </a:spcBef>
              <a:buFontTx/>
              <a:buNone/>
            </a:pPr>
            <a:r>
              <a:rPr lang="en-US" dirty="0"/>
              <a:t>Carol </a:t>
            </a:r>
            <a:r>
              <a:rPr lang="en-US" dirty="0" err="1"/>
              <a:t>Ansley,Cox</a:t>
            </a:r>
            <a:endParaRPr lang="en-US" altLang="en-US" sz="1200" b="0" dirty="0"/>
          </a:p>
        </p:txBody>
      </p:sp>
      <p:sp>
        <p:nvSpPr>
          <p:cNvPr id="410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a:t>Slide </a:t>
            </a:r>
            <a:fld id="{EAA01C77-94EF-4B09-8D9D-D3666E62D27E}" type="slidenum">
              <a:rPr lang="en-US" altLang="en-US" sz="1200" b="0"/>
              <a:pPr>
                <a:spcBef>
                  <a:spcPct val="0"/>
                </a:spcBef>
                <a:buFontTx/>
                <a:buNone/>
              </a:pPr>
              <a:t>4</a:t>
            </a:fld>
            <a:endParaRPr lang="en-US" altLang="en-US" sz="1200" b="0"/>
          </a:p>
        </p:txBody>
      </p:sp>
    </p:spTree>
    <p:extLst>
      <p:ext uri="{BB962C8B-B14F-4D97-AF65-F5344CB8AC3E}">
        <p14:creationId xmlns:p14="http://schemas.microsoft.com/office/powerpoint/2010/main" val="3805645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09800" y="838200"/>
            <a:ext cx="7772400" cy="1295400"/>
          </a:xfrm>
        </p:spPr>
        <p:txBody>
          <a:bodyPr/>
          <a:lstStyle/>
          <a:p>
            <a:r>
              <a:rPr lang="en-US" dirty="0"/>
              <a:t>AIML SC </a:t>
            </a:r>
            <a:r>
              <a:rPr lang="en-US" altLang="ja-JP" dirty="0"/>
              <a:t>– March 2025</a:t>
            </a:r>
            <a:br>
              <a:rPr lang="en-US" dirty="0"/>
            </a:br>
            <a:r>
              <a:rPr lang="en-US" b="0" dirty="0"/>
              <a:t>Artificial Intelligence and Machine Learning</a:t>
            </a:r>
            <a:br>
              <a:rPr lang="en-US" dirty="0"/>
            </a:br>
            <a:endParaRPr lang="en-US" dirty="0"/>
          </a:p>
        </p:txBody>
      </p:sp>
      <p:sp>
        <p:nvSpPr>
          <p:cNvPr id="15363" name="Content Placeholder 2"/>
          <p:cNvSpPr>
            <a:spLocks noGrp="1"/>
          </p:cNvSpPr>
          <p:nvPr>
            <p:ph idx="1"/>
          </p:nvPr>
        </p:nvSpPr>
        <p:spPr>
          <a:xfrm>
            <a:off x="1981200" y="1828800"/>
            <a:ext cx="8229600" cy="4191000"/>
          </a:xfrm>
        </p:spPr>
        <p:txBody>
          <a:bodyPr/>
          <a:lstStyle/>
          <a:p>
            <a:pPr marL="457200" lvl="1" indent="0"/>
            <a:endParaRPr lang="en-US" sz="100" dirty="0"/>
          </a:p>
          <a:p>
            <a:pPr>
              <a:buFont typeface="Arial"/>
              <a:buChar char="•"/>
            </a:pPr>
            <a:r>
              <a:rPr lang="en-US" sz="2000" dirty="0"/>
              <a:t>March 2025 meeting goals:</a:t>
            </a:r>
          </a:p>
          <a:p>
            <a:pPr lvl="1">
              <a:buFont typeface="Arial"/>
              <a:buChar char="•"/>
            </a:pPr>
            <a:r>
              <a:rPr lang="en-US" sz="1800" dirty="0"/>
              <a:t>Minutes approval</a:t>
            </a:r>
          </a:p>
          <a:p>
            <a:pPr lvl="1">
              <a:buFont typeface="Arial"/>
              <a:buChar char="•"/>
            </a:pPr>
            <a:r>
              <a:rPr lang="en-US" sz="1800" dirty="0"/>
              <a:t>Technical submissions and discussions:</a:t>
            </a:r>
          </a:p>
          <a:p>
            <a:pPr lvl="2">
              <a:lnSpc>
                <a:spcPct val="90000"/>
              </a:lnSpc>
            </a:pPr>
            <a:r>
              <a:rPr lang="en-US" sz="1600" dirty="0"/>
              <a:t>One technical contribution</a:t>
            </a:r>
          </a:p>
          <a:p>
            <a:pPr lvl="2">
              <a:lnSpc>
                <a:spcPct val="90000"/>
              </a:lnSpc>
            </a:pPr>
            <a:r>
              <a:rPr lang="en-US" sz="1600" dirty="0"/>
              <a:t>One technical report proposal</a:t>
            </a:r>
          </a:p>
          <a:p>
            <a:pPr lvl="2">
              <a:lnSpc>
                <a:spcPct val="90000"/>
              </a:lnSpc>
            </a:pPr>
            <a:endParaRPr lang="en-US" sz="1600" dirty="0"/>
          </a:p>
          <a:p>
            <a:pPr lvl="2">
              <a:lnSpc>
                <a:spcPct val="90000"/>
              </a:lnSpc>
            </a:pPr>
            <a:endParaRPr lang="en-US" sz="1600" dirty="0"/>
          </a:p>
          <a:p>
            <a:pPr>
              <a:buFont typeface="Arial"/>
              <a:buChar char="•"/>
            </a:pPr>
            <a:r>
              <a:rPr lang="en-US" sz="2000" dirty="0"/>
              <a:t>March 2025 Plenary meeting:</a:t>
            </a:r>
            <a:endParaRPr lang="en-US" altLang="en-US" sz="1800" dirty="0"/>
          </a:p>
          <a:p>
            <a:pPr marL="800100" lvl="1" indent="-342900">
              <a:spcBef>
                <a:spcPts val="300"/>
              </a:spcBef>
              <a:buFont typeface="Arial" panose="020B0604020202020204" pitchFamily="34" charset="0"/>
              <a:buChar char="•"/>
            </a:pPr>
            <a:r>
              <a:rPr lang="en-US" altLang="en-US" sz="1800" dirty="0"/>
              <a:t>1 slot: operating in ET (Atlanta Time)</a:t>
            </a:r>
          </a:p>
          <a:p>
            <a:pPr marL="1200150" lvl="2" indent="-342900">
              <a:spcBef>
                <a:spcPts val="300"/>
              </a:spcBef>
              <a:buFont typeface="Arial" panose="020B0604020202020204" pitchFamily="34" charset="0"/>
              <a:buChar char="•"/>
            </a:pPr>
            <a:r>
              <a:rPr lang="en-US" altLang="en-US" sz="1600" dirty="0"/>
              <a:t>Wednesday March 12: </a:t>
            </a:r>
            <a:r>
              <a:rPr lang="en-US" altLang="en-US" sz="1600" b="1" dirty="0"/>
              <a:t>	AM2</a:t>
            </a:r>
          </a:p>
          <a:p>
            <a:pPr lvl="1">
              <a:buFont typeface="Arial"/>
              <a:buChar char="•"/>
            </a:pPr>
            <a:endParaRPr lang="en-US" sz="300" dirty="0"/>
          </a:p>
          <a:p>
            <a:pPr lvl="1">
              <a:buFont typeface="Arial"/>
              <a:buChar char="•"/>
            </a:pPr>
            <a:r>
              <a:rPr lang="en-US" sz="1800" dirty="0"/>
              <a:t>Agenda: 11-25/188r0</a:t>
            </a:r>
          </a:p>
          <a:p>
            <a:pPr lvl="3">
              <a:buFont typeface="Arial"/>
              <a:buChar char="•"/>
            </a:pPr>
            <a:endParaRPr lang="en-US" sz="1800" dirty="0"/>
          </a:p>
          <a:p>
            <a:pPr marL="0" indent="0"/>
            <a:endParaRPr lang="en-US" dirty="0"/>
          </a:p>
        </p:txBody>
      </p:sp>
      <p:sp>
        <p:nvSpPr>
          <p:cNvPr id="2" name="Footer Placeholder 1">
            <a:extLst>
              <a:ext uri="{FF2B5EF4-FFF2-40B4-BE49-F238E27FC236}">
                <a16:creationId xmlns:a16="http://schemas.microsoft.com/office/drawing/2014/main" id="{B4BC6092-2A55-BDDA-5A7A-E754400FD021}"/>
              </a:ext>
            </a:extLst>
          </p:cNvPr>
          <p:cNvSpPr>
            <a:spLocks noGrp="1"/>
          </p:cNvSpPr>
          <p:nvPr>
            <p:ph type="ftr" idx="14"/>
          </p:nvPr>
        </p:nvSpPr>
        <p:spPr/>
        <p:txBody>
          <a:bodyPr/>
          <a:lstStyle/>
          <a:p>
            <a:r>
              <a:rPr lang="en-GB"/>
              <a:t>Xiaofei Wang, InterDigital</a:t>
            </a:r>
            <a:endParaRPr lang="en-GB" dirty="0"/>
          </a:p>
        </p:txBody>
      </p:sp>
      <p:sp>
        <p:nvSpPr>
          <p:cNvPr id="3" name="Slide Number Placeholder 2">
            <a:extLst>
              <a:ext uri="{FF2B5EF4-FFF2-40B4-BE49-F238E27FC236}">
                <a16:creationId xmlns:a16="http://schemas.microsoft.com/office/drawing/2014/main" id="{D1C80A0A-94FF-665F-A2D9-DF711E7ABC8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4" name="Date Placeholder 3">
            <a:extLst>
              <a:ext uri="{FF2B5EF4-FFF2-40B4-BE49-F238E27FC236}">
                <a16:creationId xmlns:a16="http://schemas.microsoft.com/office/drawing/2014/main" id="{EE05A6A1-FCE8-74A5-0496-A02F4B233AE3}"/>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288399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March 2025</a:t>
            </a:r>
            <a:endParaRPr lang="en-GB" dirty="0"/>
          </a:p>
        </p:txBody>
      </p:sp>
      <p:sp>
        <p:nvSpPr>
          <p:cNvPr id="5122" name="Rectangle 2"/>
          <p:cNvSpPr>
            <a:spLocks noGrp="1" noChangeArrowheads="1"/>
          </p:cNvSpPr>
          <p:nvPr>
            <p:ph idx="1"/>
          </p:nvPr>
        </p:nvSpPr>
        <p:spPr>
          <a:xfrm>
            <a:off x="914401" y="1450976"/>
            <a:ext cx="10361084" cy="5073649"/>
          </a:xfrm>
          <a:ln/>
        </p:spPr>
        <p:txBody>
          <a:bodyPr/>
          <a:lstStyle/>
          <a:p>
            <a:pPr marL="342900" lvl="2" indent="-342900">
              <a:spcBef>
                <a:spcPts val="1200"/>
              </a:spcBef>
              <a:spcAft>
                <a:spcPts val="0"/>
              </a:spcAft>
              <a:defRPr/>
            </a:pPr>
            <a:r>
              <a:rPr lang="en-US" altLang="en-US" sz="2400" b="1" dirty="0"/>
              <a:t>Will have three meetings this week: Tuesday PM1; Wednesday AM1; Thursday PM1</a:t>
            </a:r>
          </a:p>
          <a:p>
            <a:pPr marL="342900" lvl="2" indent="-342900">
              <a:spcBef>
                <a:spcPts val="1200"/>
              </a:spcBef>
              <a:spcAft>
                <a:spcPts val="0"/>
              </a:spcAft>
              <a:defRPr/>
            </a:pPr>
            <a:endParaRPr lang="en-US" altLang="en-US" sz="2400" b="1" i="1" dirty="0"/>
          </a:p>
          <a:p>
            <a:pPr marL="342900" lvl="2" indent="-342900">
              <a:spcBef>
                <a:spcPts val="300"/>
              </a:spcBef>
              <a:spcAft>
                <a:spcPts val="0"/>
              </a:spcAft>
              <a:defRPr/>
            </a:pPr>
            <a:r>
              <a:rPr lang="en-US" altLang="en-US" sz="2400" b="1" dirty="0"/>
              <a:t>Agenda is here: </a:t>
            </a:r>
            <a:r>
              <a:rPr lang="en-US" altLang="en-US" sz="2400" b="1" dirty="0">
                <a:hlinkClick r:id="rId3"/>
              </a:rPr>
              <a:t>11-25/0222r1</a:t>
            </a:r>
            <a:r>
              <a:rPr lang="en-US" altLang="en-US" sz="2400" b="1" dirty="0"/>
              <a:t>, topics:</a:t>
            </a:r>
          </a:p>
          <a:p>
            <a:pPr marL="342900" lvl="2" indent="-342900">
              <a:spcBef>
                <a:spcPts val="300"/>
              </a:spcBef>
              <a:spcAft>
                <a:spcPts val="0"/>
              </a:spcAft>
              <a:buFontTx/>
              <a:buChar char="-"/>
              <a:defRPr/>
            </a:pPr>
            <a:r>
              <a:rPr lang="en-US" altLang="en-US" sz="2400" b="1" dirty="0"/>
              <a:t>IEEE Std 802 revision project update effects on 802.11 – Tuesday</a:t>
            </a:r>
            <a:endParaRPr lang="en-US" altLang="en-US" sz="2400" dirty="0"/>
          </a:p>
          <a:p>
            <a:pPr marL="800100" lvl="3" indent="-342900">
              <a:spcBef>
                <a:spcPts val="300"/>
              </a:spcBef>
              <a:spcAft>
                <a:spcPts val="0"/>
              </a:spcAft>
              <a:buFontTx/>
              <a:buChar char="-"/>
              <a:defRPr/>
            </a:pPr>
            <a:r>
              <a:rPr lang="en-US" altLang="en-US" sz="2200" b="1" dirty="0"/>
              <a:t>Continue technical discussions on next slide</a:t>
            </a:r>
          </a:p>
          <a:p>
            <a:pPr marL="342900" lvl="2" indent="-342900">
              <a:spcBef>
                <a:spcPts val="300"/>
              </a:spcBef>
              <a:spcAft>
                <a:spcPts val="0"/>
              </a:spcAft>
              <a:buFontTx/>
              <a:buChar char="-"/>
              <a:defRPr/>
            </a:pPr>
            <a:r>
              <a:rPr lang="en-US" altLang="en-US" sz="2400" b="1" dirty="0"/>
              <a:t>Annex G: Discussion of way forward – Wednesday and Thursday </a:t>
            </a:r>
          </a:p>
          <a:p>
            <a:pPr marL="342900" lvl="2" indent="-342900">
              <a:spcBef>
                <a:spcPts val="300"/>
              </a:spcBef>
              <a:spcAft>
                <a:spcPts val="0"/>
              </a:spcAft>
              <a:buFontTx/>
              <a:buChar char="-"/>
              <a:defRPr/>
            </a:pPr>
            <a:r>
              <a:rPr lang="en-US" altLang="en-US" sz="2400" i="1" dirty="0"/>
              <a:t>Liaison from WBA on QoS, and L4S – </a:t>
            </a:r>
            <a:r>
              <a:rPr lang="en-US" altLang="en-US" sz="2400" b="1" dirty="0"/>
              <a:t>Deferred</a:t>
            </a:r>
            <a:r>
              <a:rPr lang="en-US" altLang="en-US" sz="2400" i="1" dirty="0"/>
              <a:t> until TGbn and REVmf consider this topic</a:t>
            </a:r>
          </a:p>
          <a:p>
            <a:pPr marL="342900" lvl="2" indent="-342900">
              <a:spcBef>
                <a:spcPts val="300"/>
              </a:spcBef>
              <a:spcAft>
                <a:spcPts val="0"/>
              </a:spcAft>
              <a:buFontTx/>
              <a:buChar char="-"/>
              <a:defRPr/>
            </a:pPr>
            <a:r>
              <a:rPr lang="en-US" altLang="en-US" sz="2400" b="1" dirty="0"/>
              <a:t>On hold, pending contribution:</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endParaRPr lang="en-US" sz="2000" b="1" kern="0" dirty="0"/>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0B0F3182-224B-C3FA-34CE-7BE27D92DF17}"/>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010A7DB9-EDAA-7CA5-870D-6E123D3DEDF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7" name="Date Placeholder 6">
            <a:extLst>
              <a:ext uri="{FF2B5EF4-FFF2-40B4-BE49-F238E27FC236}">
                <a16:creationId xmlns:a16="http://schemas.microsoft.com/office/drawing/2014/main" id="{B3CE9EA6-77DC-96D8-C963-6412C448926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3976074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March 2025</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285750" lvl="1" indent="-342900">
              <a:lnSpc>
                <a:spcPct val="90000"/>
              </a:lnSpc>
              <a:buFont typeface="Arial" pitchFamily="34" charset="0"/>
              <a:buChar char="•"/>
              <a:defRPr/>
            </a:pPr>
            <a:r>
              <a:rPr lang="en-US" sz="3200" b="1" kern="0" dirty="0"/>
              <a:t>Related to IEEE Std 802 updates:</a:t>
            </a:r>
          </a:p>
          <a:p>
            <a:pPr marL="685800" lvl="2" indent="-342900">
              <a:lnSpc>
                <a:spcPct val="90000"/>
              </a:lnSpc>
              <a:buFont typeface="Arial" pitchFamily="34" charset="0"/>
              <a:buChar char="•"/>
              <a:defRPr/>
            </a:pPr>
            <a:r>
              <a:rPr lang="en-US" sz="2200" b="1" u="sng" kern="0" dirty="0"/>
              <a:t>EPD and LPD terms are going away</a:t>
            </a:r>
            <a:r>
              <a:rPr lang="en-US" sz="2200" b="1" kern="0" dirty="0"/>
              <a:t> – we need to update 802.11 to align</a:t>
            </a:r>
          </a:p>
          <a:p>
            <a:pPr marL="685800" lvl="2" indent="-342900">
              <a:lnSpc>
                <a:spcPct val="90000"/>
              </a:lnSpc>
              <a:buFont typeface="Arial" pitchFamily="34" charset="0"/>
              <a:buChar char="•"/>
              <a:defRPr/>
            </a:pPr>
            <a:r>
              <a:rPr lang="en-US" sz="2200" b="1" u="sng" dirty="0"/>
              <a:t>Review MAC address ordering discussion</a:t>
            </a:r>
            <a:r>
              <a:rPr lang="en-US" sz="2200" b="1" dirty="0"/>
              <a:t>, and 802.11 assumptions</a:t>
            </a:r>
          </a:p>
          <a:p>
            <a:pPr marL="685800" lvl="2" indent="-342900">
              <a:lnSpc>
                <a:spcPct val="90000"/>
              </a:lnSpc>
              <a:buFont typeface="Arial" pitchFamily="34" charset="0"/>
              <a:buChar char="•"/>
              <a:defRPr/>
            </a:pPr>
            <a:r>
              <a:rPr lang="en-US" sz="2200" b="1" kern="0" dirty="0"/>
              <a:t>802.1AC mapping from ISS to 802.11 MAC SAP interface</a:t>
            </a:r>
          </a:p>
          <a:p>
            <a:pPr marL="685800" lvl="2" indent="-342900">
              <a:lnSpc>
                <a:spcPct val="90000"/>
              </a:lnSpc>
              <a:buFont typeface="Arial" pitchFamily="34" charset="0"/>
              <a:buChar char="•"/>
              <a:defRPr/>
            </a:pPr>
            <a:r>
              <a:rPr lang="en-US" sz="2200" b="1" kern="0" dirty="0"/>
              <a:t>Consider any changes to remove 802.2/LLC terms?</a:t>
            </a:r>
          </a:p>
          <a:p>
            <a:pPr marL="685800" lvl="2" indent="-342900">
              <a:lnSpc>
                <a:spcPct val="90000"/>
              </a:lnSpc>
              <a:buFont typeface="Arial" pitchFamily="34" charset="0"/>
              <a:buChar char="•"/>
              <a:defRPr/>
            </a:pPr>
            <a:r>
              <a:rPr lang="en-US" sz="2200" b="1" kern="0" dirty="0"/>
              <a:t>802.11’s “Portal”, and mapping to/usage of IEEE Std 802 terminology</a:t>
            </a:r>
          </a:p>
          <a:p>
            <a:pPr marL="685800" lvl="2" indent="-342900">
              <a:lnSpc>
                <a:spcPct val="90000"/>
              </a:lnSpc>
              <a:buFont typeface="Arial" pitchFamily="34" charset="0"/>
              <a:buChar char="•"/>
              <a:defRPr/>
            </a:pPr>
            <a:r>
              <a:rPr lang="en-US" sz="2200" b="1" kern="0" dirty="0"/>
              <a:t>Access Domains: “802 Access Domains”?</a:t>
            </a:r>
          </a:p>
          <a:p>
            <a:pPr marL="685800" lvl="2" indent="-342900">
              <a:lnSpc>
                <a:spcPct val="90000"/>
              </a:lnSpc>
              <a:buFont typeface="Arial" pitchFamily="34" charset="0"/>
              <a:buChar char="•"/>
              <a:defRPr/>
            </a:pPr>
            <a:r>
              <a:rPr lang="en-US" sz="2200" b="1" kern="0" dirty="0"/>
              <a:t>What if we make the DS a bridge (small ‘b’)?</a:t>
            </a:r>
          </a:p>
          <a:p>
            <a:pPr marL="685800" lvl="2" indent="-342900">
              <a:lnSpc>
                <a:spcPct val="90000"/>
              </a:lnSpc>
              <a:buFont typeface="Arial" pitchFamily="34" charset="0"/>
              <a:buChar char="•"/>
              <a:defRPr/>
            </a:pPr>
            <a:r>
              <a:rPr lang="en-US" sz="2200" b="1" dirty="0">
                <a:latin typeface="Times New Roman" panose="02020603050405020304" pitchFamily="18" charset="0"/>
              </a:rPr>
              <a:t>Consider adding something about VLANs (just informational?) into 802.11?  Relationship (if we talk about it) to security domains (e.g. Authenticator relationship)?  VLAN-aware STAs?  What about GLK/non-GLK STAs?  (</a:t>
            </a:r>
            <a:r>
              <a:rPr lang="en-US" sz="2200" b="1" dirty="0" err="1">
                <a:latin typeface="Times New Roman" panose="02020603050405020304" pitchFamily="18" charset="0"/>
              </a:rPr>
              <a:t>cf</a:t>
            </a:r>
            <a:r>
              <a:rPr lang="en-US" sz="2200" b="1" dirty="0">
                <a:latin typeface="Times New Roman" panose="02020603050405020304" pitchFamily="18" charset="0"/>
              </a:rPr>
              <a:t> 11-08/0114r0)</a:t>
            </a:r>
          </a:p>
          <a:p>
            <a:pPr marL="685800" lvl="2" indent="-342900">
              <a:lnSpc>
                <a:spcPct val="90000"/>
              </a:lnSpc>
              <a:buFont typeface="Arial" pitchFamily="34" charset="0"/>
              <a:buChar char="•"/>
              <a:defRPr/>
            </a:pPr>
            <a:endParaRPr lang="en-US" sz="2200" b="1" kern="0" dirty="0"/>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87423CEC-1EF7-8679-87C9-BDF48023EF62}"/>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CC76BECF-A315-1526-0B94-5CA6059BB36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7" name="Date Placeholder 6">
            <a:extLst>
              <a:ext uri="{FF2B5EF4-FFF2-40B4-BE49-F238E27FC236}">
                <a16:creationId xmlns:a16="http://schemas.microsoft.com/office/drawing/2014/main" id="{5CC2CC25-AE08-4A1A-55BD-42DBF95CABD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9721150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Coex</a:t>
            </a:r>
            <a:r>
              <a:rPr lang="en-GB" dirty="0"/>
              <a:t> SC (Coexistence) – March 2025 </a:t>
            </a:r>
          </a:p>
        </p:txBody>
      </p:sp>
      <p:sp>
        <p:nvSpPr>
          <p:cNvPr id="9218" name="Rectangle 2"/>
          <p:cNvSpPr>
            <a:spLocks noGrp="1" noChangeArrowheads="1"/>
          </p:cNvSpPr>
          <p:nvPr>
            <p:ph idx="1"/>
          </p:nvPr>
        </p:nvSpPr>
        <p:spPr>
          <a:xfrm>
            <a:off x="919492" y="1700808"/>
            <a:ext cx="10361084" cy="4113213"/>
          </a:xfrm>
          <a:ln/>
        </p:spPr>
        <p:txBody>
          <a:bodyPr/>
          <a:lstStyle/>
          <a:p>
            <a:pPr marL="0" indent="0"/>
            <a:r>
              <a:rPr lang="en-GB" sz="2000" dirty="0"/>
              <a:t>This week (detailed agenda, please see: 11-25/0208)</a:t>
            </a:r>
          </a:p>
          <a:p>
            <a:pPr>
              <a:buFont typeface="Arial" panose="020B0604020202020204" pitchFamily="34" charset="0"/>
              <a:buChar char="•"/>
            </a:pPr>
            <a:r>
              <a:rPr lang="en-GB" sz="2000" dirty="0"/>
              <a:t>Meeting slot(s) </a:t>
            </a:r>
            <a:r>
              <a:rPr lang="en-GB" sz="2000" dirty="0">
                <a:solidFill>
                  <a:srgbClr val="FF0000"/>
                </a:solidFill>
              </a:rPr>
              <a:t>802.11 </a:t>
            </a:r>
            <a:r>
              <a:rPr lang="en-GB" sz="2000" dirty="0" err="1">
                <a:solidFill>
                  <a:srgbClr val="FF0000"/>
                </a:solidFill>
              </a:rPr>
              <a:t>Coex</a:t>
            </a:r>
            <a:r>
              <a:rPr lang="en-GB" sz="2000" dirty="0">
                <a:solidFill>
                  <a:srgbClr val="FF0000"/>
                </a:solidFill>
              </a:rPr>
              <a:t> SC</a:t>
            </a:r>
            <a:r>
              <a:rPr lang="en-GB" sz="2000" dirty="0"/>
              <a:t>:</a:t>
            </a:r>
          </a:p>
          <a:p>
            <a:pPr lvl="1">
              <a:buFont typeface="Arial" panose="020B0604020202020204" pitchFamily="34" charset="0"/>
              <a:buChar char="•"/>
            </a:pPr>
            <a:r>
              <a:rPr lang="en-GB" sz="1800" dirty="0">
                <a:solidFill>
                  <a:srgbClr val="FF0000"/>
                </a:solidFill>
              </a:rPr>
              <a:t>Tuesday</a:t>
            </a:r>
            <a:r>
              <a:rPr lang="en-GB" sz="1800" dirty="0"/>
              <a:t> 10:30 – 12:30h (</a:t>
            </a:r>
            <a:r>
              <a:rPr lang="en-GB" sz="1800" dirty="0">
                <a:solidFill>
                  <a:srgbClr val="FF0000"/>
                </a:solidFill>
              </a:rPr>
              <a:t>AM 2</a:t>
            </a:r>
            <a:r>
              <a:rPr lang="en-GB" sz="1800" dirty="0"/>
              <a:t>) </a:t>
            </a:r>
          </a:p>
          <a:p>
            <a:pPr lvl="1">
              <a:buFont typeface="Arial" panose="020B0604020202020204" pitchFamily="34" charset="0"/>
              <a:buChar char="•"/>
            </a:pPr>
            <a:r>
              <a:rPr lang="en-GB" sz="1800" dirty="0">
                <a:solidFill>
                  <a:srgbClr val="FF0000"/>
                </a:solidFill>
              </a:rPr>
              <a:t>Thursday</a:t>
            </a:r>
            <a:r>
              <a:rPr lang="en-GB" sz="1800" dirty="0"/>
              <a:t> 08:00 – 10:00h (</a:t>
            </a:r>
            <a:r>
              <a:rPr lang="en-GB" sz="1800" dirty="0">
                <a:solidFill>
                  <a:srgbClr val="FF0000"/>
                </a:solidFill>
              </a:rPr>
              <a:t>AM 1</a:t>
            </a:r>
            <a:r>
              <a:rPr lang="en-GB" sz="1800" dirty="0"/>
              <a:t>)</a:t>
            </a:r>
          </a:p>
          <a:p>
            <a:pPr>
              <a:buFont typeface="Arial" panose="020B0604020202020204" pitchFamily="34" charset="0"/>
              <a:buChar char="•"/>
            </a:pPr>
            <a:r>
              <a:rPr lang="en-GB" sz="2000" dirty="0"/>
              <a:t>Topics</a:t>
            </a:r>
          </a:p>
          <a:p>
            <a:pPr lvl="1">
              <a:buFont typeface="Arial" panose="020B0604020202020204" pitchFamily="34" charset="0"/>
              <a:buChar char="•"/>
            </a:pPr>
            <a:r>
              <a:rPr lang="en-GB" sz="1800" dirty="0">
                <a:solidFill>
                  <a:schemeClr val="tx1"/>
                </a:solidFill>
                <a:sym typeface="Wingdings" pitchFamily="2" charset="2"/>
              </a:rPr>
              <a:t>ETSI BRAN Update</a:t>
            </a:r>
          </a:p>
          <a:p>
            <a:pPr lvl="1">
              <a:buFont typeface="Arial" panose="020B0604020202020204" pitchFamily="34" charset="0"/>
              <a:buChar char="•"/>
            </a:pPr>
            <a:r>
              <a:rPr lang="en-GB" sz="1800" dirty="0">
                <a:solidFill>
                  <a:schemeClr val="tx1"/>
                </a:solidFill>
                <a:sym typeface="Wingdings" pitchFamily="2" charset="2"/>
              </a:rPr>
              <a:t>BT SIG Update</a:t>
            </a:r>
          </a:p>
          <a:p>
            <a:pPr lvl="1">
              <a:buFont typeface="Arial" panose="020B0604020202020204" pitchFamily="34" charset="0"/>
              <a:buChar char="•"/>
            </a:pPr>
            <a:r>
              <a:rPr lang="en-US" sz="1600" b="0" i="0" u="none" strike="noStrike" dirty="0">
                <a:solidFill>
                  <a:srgbClr val="000000"/>
                </a:solidFill>
                <a:effectLst/>
                <a:latin typeface="Verdana" panose="020B0604030504040204" pitchFamily="34" charset="0"/>
              </a:rPr>
              <a:t>802.15.4ab NB Status Update</a:t>
            </a:r>
            <a:endParaRPr lang="en-GB" sz="1800" dirty="0">
              <a:solidFill>
                <a:schemeClr val="tx1"/>
              </a:solidFill>
              <a:sym typeface="Wingdings" pitchFamily="2" charset="2"/>
            </a:endParaRPr>
          </a:p>
          <a:p>
            <a:pPr lvl="1">
              <a:buFont typeface="Arial" panose="020B0604020202020204" pitchFamily="34" charset="0"/>
              <a:buChar char="•"/>
            </a:pPr>
            <a:r>
              <a:rPr lang="en-GB" sz="1800" dirty="0">
                <a:solidFill>
                  <a:schemeClr val="tx1"/>
                </a:solidFill>
                <a:sym typeface="Wingdings" pitchFamily="2" charset="2"/>
              </a:rPr>
              <a:t>Other topics – please respond to the call for submissions / contact the chair</a:t>
            </a:r>
          </a:p>
        </p:txBody>
      </p:sp>
      <p:sp>
        <p:nvSpPr>
          <p:cNvPr id="3" name="Footer Placeholder 2">
            <a:extLst>
              <a:ext uri="{FF2B5EF4-FFF2-40B4-BE49-F238E27FC236}">
                <a16:creationId xmlns:a16="http://schemas.microsoft.com/office/drawing/2014/main" id="{7D857271-4CFF-E6A6-BFEF-25AE75F6B23C}"/>
              </a:ext>
            </a:extLst>
          </p:cNvPr>
          <p:cNvSpPr>
            <a:spLocks noGrp="1"/>
          </p:cNvSpPr>
          <p:nvPr>
            <p:ph type="ftr" idx="14"/>
          </p:nvPr>
        </p:nvSpPr>
        <p:spPr/>
        <p:txBody>
          <a:bodyPr/>
          <a:lstStyle/>
          <a:p>
            <a:r>
              <a:rPr lang="en-GB"/>
              <a:t>Marc Emmelmann, Self</a:t>
            </a:r>
            <a:endParaRPr lang="en-GB" dirty="0"/>
          </a:p>
        </p:txBody>
      </p:sp>
      <p:sp>
        <p:nvSpPr>
          <p:cNvPr id="7" name="Slide Number Placeholder 6">
            <a:extLst>
              <a:ext uri="{FF2B5EF4-FFF2-40B4-BE49-F238E27FC236}">
                <a16:creationId xmlns:a16="http://schemas.microsoft.com/office/drawing/2014/main" id="{0785A1D4-561D-DE49-57A3-75633BAC3398}"/>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8" name="Date Placeholder 7">
            <a:extLst>
              <a:ext uri="{FF2B5EF4-FFF2-40B4-BE49-F238E27FC236}">
                <a16:creationId xmlns:a16="http://schemas.microsoft.com/office/drawing/2014/main" id="{B1DB192F-AAB6-D8C9-A51B-26D913BAB63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7570954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83597"/>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pPr algn="l"/>
            <a:r>
              <a:rPr lang="en-US" sz="2000" b="1" i="0" dirty="0">
                <a:solidFill>
                  <a:srgbClr val="000000"/>
                </a:solidFill>
                <a:effectLst/>
                <a:latin typeface="Times New Roman" panose="02020603050405020304" pitchFamily="18" charset="0"/>
              </a:rPr>
              <a:t>Mar 10-15, 2025 Atlanta, Georgia, USA</a:t>
            </a:r>
          </a:p>
          <a:p>
            <a:pPr algn="l">
              <a:buFont typeface="Wingdings" panose="05000000000000000000" pitchFamily="2" charset="2"/>
              <a:buChar char="v"/>
            </a:pPr>
            <a:r>
              <a:rPr lang="en-US" sz="2000" b="0" i="0" dirty="0">
                <a:solidFill>
                  <a:srgbClr val="000000"/>
                </a:solidFill>
                <a:effectLst/>
                <a:latin typeface="Times New Roman" panose="02020603050405020304" pitchFamily="18" charset="0"/>
              </a:rPr>
              <a:t>P802.1AS - Standard - timing and Synchronization for Time-Sensitive Applications - Revision to IEEE Standard 802.1AS-2020, </a:t>
            </a:r>
            <a:r>
              <a:rPr lang="en-US" sz="2000" b="0" i="0" dirty="0">
                <a:solidFill>
                  <a:srgbClr val="000000"/>
                </a:solidFill>
                <a:effectLst/>
                <a:latin typeface="Times New Roman" panose="02020603050405020304" pitchFamily="18" charset="0"/>
                <a:hlinkClick r:id="rId2"/>
              </a:rPr>
              <a:t>PAR</a:t>
            </a:r>
            <a:endParaRPr lang="en-US" sz="2000" b="0" i="0" dirty="0">
              <a:solidFill>
                <a:srgbClr val="000000"/>
              </a:solidFill>
              <a:effectLst/>
              <a:latin typeface="Times New Roman" panose="02020603050405020304" pitchFamily="18" charset="0"/>
            </a:endParaRPr>
          </a:p>
          <a:p>
            <a:pPr algn="l">
              <a:buFont typeface="Wingdings" panose="05000000000000000000" pitchFamily="2" charset="2"/>
              <a:buChar char="v"/>
            </a:pPr>
            <a:r>
              <a:rPr lang="en-US" sz="2000" b="0" i="0" dirty="0">
                <a:solidFill>
                  <a:srgbClr val="000000"/>
                </a:solidFill>
                <a:effectLst/>
                <a:latin typeface="Times New Roman" panose="02020603050405020304" pitchFamily="18" charset="0"/>
              </a:rPr>
              <a:t>P802.3dp - Amendment - Cabling Restrictions for Single Pair Power over Ethernet (</a:t>
            </a:r>
            <a:r>
              <a:rPr lang="en-US" sz="2000" b="0" i="0" dirty="0" err="1">
                <a:solidFill>
                  <a:srgbClr val="000000"/>
                </a:solidFill>
                <a:effectLst/>
                <a:latin typeface="Times New Roman" panose="02020603050405020304" pitchFamily="18" charset="0"/>
              </a:rPr>
              <a:t>SPoE</a:t>
            </a:r>
            <a:r>
              <a:rPr lang="en-US" sz="2000" b="0" i="0" dirty="0">
                <a:solidFill>
                  <a:srgbClr val="000000"/>
                </a:solidFill>
                <a:effectLst/>
                <a:latin typeface="Times New Roman" panose="02020603050405020304" pitchFamily="18" charset="0"/>
              </a:rPr>
              <a:t>), </a:t>
            </a:r>
            <a:r>
              <a:rPr lang="en-US" sz="2000" b="0" i="0" dirty="0">
                <a:solidFill>
                  <a:srgbClr val="000000"/>
                </a:solidFill>
                <a:effectLst/>
                <a:latin typeface="Times New Roman" panose="02020603050405020304" pitchFamily="18" charset="0"/>
                <a:hlinkClick r:id="rId3"/>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4"/>
              </a:rPr>
              <a:t>CSD</a:t>
            </a:r>
            <a:endParaRPr lang="en-US" sz="2000" b="0" i="0" dirty="0">
              <a:solidFill>
                <a:srgbClr val="000000"/>
              </a:solidFill>
              <a:effectLst/>
              <a:latin typeface="Times New Roman" panose="02020603050405020304" pitchFamily="18" charset="0"/>
            </a:endParaRPr>
          </a:p>
          <a:p>
            <a:pPr algn="l">
              <a:buFont typeface="Courier New" panose="02070309020205020404" pitchFamily="49" charset="0"/>
              <a:buChar char="o"/>
            </a:pPr>
            <a:r>
              <a:rPr lang="en-US" sz="2000" b="0" i="0" dirty="0">
                <a:solidFill>
                  <a:srgbClr val="000000"/>
                </a:solidFill>
                <a:effectLst/>
                <a:latin typeface="Times New Roman" panose="02020603050405020304" pitchFamily="18" charset="0"/>
              </a:rPr>
              <a:t>P802.11br - Amendment - Enhanced Light Communications, </a:t>
            </a:r>
            <a:r>
              <a:rPr lang="en-US" sz="2000" b="0" i="0" dirty="0">
                <a:solidFill>
                  <a:srgbClr val="000000"/>
                </a:solidFill>
                <a:effectLst/>
                <a:latin typeface="Times New Roman" panose="02020603050405020304" pitchFamily="18" charset="0"/>
                <a:hlinkClick r:id="rId5"/>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6"/>
              </a:rPr>
              <a:t>CSD</a:t>
            </a:r>
            <a:endParaRPr lang="en-US" sz="2000" b="0" i="0" dirty="0">
              <a:solidFill>
                <a:srgbClr val="000000"/>
              </a:solidFill>
              <a:effectLst/>
              <a:latin typeface="Times New Roman" panose="02020603050405020304" pitchFamily="18" charset="0"/>
            </a:endParaRPr>
          </a:p>
          <a:p>
            <a:pPr algn="l">
              <a:buFont typeface="Wingdings" panose="05000000000000000000" pitchFamily="2" charset="2"/>
              <a:buChar char="v"/>
            </a:pPr>
            <a:r>
              <a:rPr lang="en-US" sz="2000" b="0" i="0" dirty="0">
                <a:solidFill>
                  <a:srgbClr val="000000"/>
                </a:solidFill>
                <a:effectLst/>
                <a:latin typeface="Times New Roman" panose="02020603050405020304" pitchFamily="18" charset="0"/>
              </a:rPr>
              <a:t>P802.15 - Standard  for Low Rate Wireless Networks - Corrigendum to IEEE Standard 802.15.4-2024, </a:t>
            </a:r>
            <a:r>
              <a:rPr lang="en-US" sz="2000" b="0" i="0" dirty="0">
                <a:solidFill>
                  <a:srgbClr val="000000"/>
                </a:solidFill>
                <a:effectLst/>
                <a:latin typeface="Times New Roman" panose="02020603050405020304" pitchFamily="18" charset="0"/>
                <a:hlinkClick r:id="rId7"/>
              </a:rPr>
              <a:t>PAR</a:t>
            </a:r>
            <a:endParaRPr lang="en-US" sz="2000" b="0" i="0" dirty="0">
              <a:solidFill>
                <a:srgbClr val="000000"/>
              </a:solidFill>
              <a:effectLst/>
              <a:latin typeface="Times New Roman" panose="02020603050405020304" pitchFamily="18" charset="0"/>
            </a:endParaRPr>
          </a:p>
          <a:p>
            <a:pPr marL="0" indent="0"/>
            <a:endParaRPr lang="en-US" sz="2000" dirty="0"/>
          </a:p>
          <a:p>
            <a:r>
              <a:rPr lang="en-US" altLang="en-US" sz="2000" dirty="0"/>
              <a:t>Review the 3 marked (4 dots) PARs on Monday 13:30-15:30 and then post feedback to 802 LMSC Reflector by Tuesday 18:30.</a:t>
            </a:r>
          </a:p>
          <a:p>
            <a:r>
              <a:rPr lang="en-US" altLang="en-US" sz="2000" dirty="0"/>
              <a:t>Feedback to be reviewed on Thursda</a:t>
            </a:r>
            <a:r>
              <a:rPr lang="en-US" sz="2000" dirty="0"/>
              <a:t>y, </a:t>
            </a:r>
            <a:r>
              <a:rPr lang="en-US" altLang="en-US" sz="2000" dirty="0"/>
              <a:t>10:30-12:30 ET</a:t>
            </a:r>
          </a:p>
        </p:txBody>
      </p:sp>
      <p:sp>
        <p:nvSpPr>
          <p:cNvPr id="7" name="Footer Placeholder 6">
            <a:extLst>
              <a:ext uri="{FF2B5EF4-FFF2-40B4-BE49-F238E27FC236}">
                <a16:creationId xmlns:a16="http://schemas.microsoft.com/office/drawing/2014/main" id="{E5CB8B70-37C0-50FF-AF01-9A3E700DCECC}"/>
              </a:ext>
            </a:extLst>
          </p:cNvPr>
          <p:cNvSpPr>
            <a:spLocks noGrp="1"/>
          </p:cNvSpPr>
          <p:nvPr>
            <p:ph type="ftr" idx="14"/>
          </p:nvPr>
        </p:nvSpPr>
        <p:spPr/>
        <p:txBody>
          <a:bodyPr/>
          <a:lstStyle/>
          <a:p>
            <a:r>
              <a:rPr lang="en-GB"/>
              <a:t>Jon Rosdahl, Qualcomm</a:t>
            </a:r>
            <a:endParaRPr lang="en-GB" dirty="0"/>
          </a:p>
        </p:txBody>
      </p:sp>
      <p:sp>
        <p:nvSpPr>
          <p:cNvPr id="8" name="Slide Number Placeholder 7">
            <a:extLst>
              <a:ext uri="{FF2B5EF4-FFF2-40B4-BE49-F238E27FC236}">
                <a16:creationId xmlns:a16="http://schemas.microsoft.com/office/drawing/2014/main" id="{C0224775-1E45-E518-650F-95D914A59C5A}"/>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9" name="Date Placeholder 8">
            <a:extLst>
              <a:ext uri="{FF2B5EF4-FFF2-40B4-BE49-F238E27FC236}">
                <a16:creationId xmlns:a16="http://schemas.microsoft.com/office/drawing/2014/main" id="{5F79DD06-73F8-682C-9814-77F9F5E9B4D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12752950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601*132"/>
  <p:tag name="TABLE_ENDDRAG_RECT" val="286*297*601*132"/>
</p:tagLst>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AD99616218D054EA63C510D5C3ED3A7" ma:contentTypeVersion="13" ma:contentTypeDescription="Create a new document." ma:contentTypeScope="" ma:versionID="9088c02c015a5ae6094a345e86c0e1ae">
  <xsd:schema xmlns:xsd="http://www.w3.org/2001/XMLSchema" xmlns:xs="http://www.w3.org/2001/XMLSchema" xmlns:p="http://schemas.microsoft.com/office/2006/metadata/properties" xmlns:ns3="23347348-f209-4824-a23a-1433d5a4d5f5" xmlns:ns4="5d48a4fd-b80d-4fe1-b239-a49a0c8fe0fd" targetNamespace="http://schemas.microsoft.com/office/2006/metadata/properties" ma:root="true" ma:fieldsID="0203ac7f69cc6692272b6eeae0d61c95" ns3:_="" ns4:_="">
    <xsd:import namespace="23347348-f209-4824-a23a-1433d5a4d5f5"/>
    <xsd:import namespace="5d48a4fd-b80d-4fe1-b239-a49a0c8fe0f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347348-f209-4824-a23a-1433d5a4d5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48a4fd-b80d-4fe1-b239-a49a0c8fe0f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804785E-67BB-4305-9B97-6021308D188E}">
  <ds:schemaRefs>
    <ds:schemaRef ds:uri="23347348-f209-4824-a23a-1433d5a4d5f5"/>
    <ds:schemaRef ds:uri="http://schemas.microsoft.com/office/2006/metadata/properties"/>
    <ds:schemaRef ds:uri="http://purl.org/dc/terms/"/>
    <ds:schemaRef ds:uri="http://schemas.microsoft.com/office/2006/documentManagement/types"/>
    <ds:schemaRef ds:uri="5d48a4fd-b80d-4fe1-b239-a49a0c8fe0fd"/>
    <ds:schemaRef ds:uri="http://schemas.openxmlformats.org/package/2006/metadata/core-properties"/>
    <ds:schemaRef ds:uri="http://purl.org/dc/elements/1.1/"/>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C1AF8EE4-B00A-41DD-9B69-99C984DD6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347348-f209-4824-a23a-1433d5a4d5f5"/>
    <ds:schemaRef ds:uri="5d48a4fd-b80d-4fe1-b239-a49a0c8fe0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68BF55D-B36D-4C6C-8902-4C438DCE577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42</TotalTime>
  <Words>2724</Words>
  <Application>Microsoft Office PowerPoint</Application>
  <PresentationFormat>Widescreen</PresentationFormat>
  <Paragraphs>579</Paragraphs>
  <Slides>27</Slides>
  <Notes>16</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8" baseType="lpstr">
      <vt:lpstr>ＭＳ Ｐゴシック</vt:lpstr>
      <vt:lpstr>Arial</vt:lpstr>
      <vt:lpstr>Arial Black</vt:lpstr>
      <vt:lpstr>Arial Unicode MS</vt:lpstr>
      <vt:lpstr>Calibri</vt:lpstr>
      <vt:lpstr>Courier New</vt:lpstr>
      <vt:lpstr>Times New Roman</vt:lpstr>
      <vt:lpstr>Verdana</vt:lpstr>
      <vt:lpstr>Wingdings</vt:lpstr>
      <vt:lpstr>Office Theme</vt:lpstr>
      <vt:lpstr>Document</vt:lpstr>
      <vt:lpstr>WG11 Opening Report Snapshot Slides March 2025</vt:lpstr>
      <vt:lpstr>Abstract</vt:lpstr>
      <vt:lpstr>March 2025 Editors’ Meeting</vt:lpstr>
      <vt:lpstr>ANA Status</vt:lpstr>
      <vt:lpstr>AIML SC – March 2025 Artificial Intelligence and Machine Learning </vt:lpstr>
      <vt:lpstr>ARC (Architecture) – March 2025</vt:lpstr>
      <vt:lpstr>ARC (Architecture) – March 2025</vt:lpstr>
      <vt:lpstr>Coex SC (Coexistence) – March 2025 </vt:lpstr>
      <vt:lpstr>PAR Review SC – Snapshot slide Chair: Jon Rosdahl</vt:lpstr>
      <vt:lpstr>WNG – March 2025</vt:lpstr>
      <vt:lpstr>IEEE 802 JTC1 SC will meet once on Tue, 11 March 2025 @ 4 pm EDT</vt:lpstr>
      <vt:lpstr>A large number of IEEE 802 submissions are in the PSDO balloting process – but…</vt:lpstr>
      <vt:lpstr>IEEE 802 has sent 110 standards through the PSDO adoption process, with 28 in-process</vt:lpstr>
      <vt:lpstr>TGmf (Maintenance) Summary </vt:lpstr>
      <vt:lpstr>TGbf (WLAN Sensing)– March 2025</vt:lpstr>
      <vt:lpstr>PowerPoint Presentation</vt:lpstr>
      <vt:lpstr>TGbi – March 2025</vt:lpstr>
      <vt:lpstr>TGbk 320MHz Positioning</vt:lpstr>
      <vt:lpstr>TGbk 320MHz Positioning</vt:lpstr>
      <vt:lpstr>TGbn (Ultra High Reliability)</vt:lpstr>
      <vt:lpstr>TGbn March F2F Schedule</vt:lpstr>
      <vt:lpstr>PowerPoint Presentation</vt:lpstr>
      <vt:lpstr>TGbp Snapshot for Mar 2025 IEEE 802 Plenary</vt:lpstr>
      <vt:lpstr>TGbp Timeline Mar 2025 plenary</vt:lpstr>
      <vt:lpstr>TGbq (Integrated mmWave) Summary </vt:lpstr>
      <vt:lpstr>ELC SG – March 2025 Enhanced Light Communications </vt:lpstr>
      <vt:lpstr>Automotive TIG – March 2025 11 March, 1330-1530 Eastern Daylight Time</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Stephen McCann</cp:lastModifiedBy>
  <cp:revision>193</cp:revision>
  <cp:lastPrinted>1601-01-01T00:00:00Z</cp:lastPrinted>
  <dcterms:created xsi:type="dcterms:W3CDTF">2018-05-02T19:26:26Z</dcterms:created>
  <dcterms:modified xsi:type="dcterms:W3CDTF">2025-03-10T12:08:52Z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b31d2a93-48ab-4433-a33b-4408480a8ecd</vt:lpwstr>
  </property>
  <property fmtid="{D5CDD505-2E9C-101B-9397-08002B2CF9AE}" pid="3" name="CTP_TimeStamp">
    <vt:lpwstr>2020-07-06 15:50:08Z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0x0101005AD99616218D054EA63C510D5C3ED3A7</vt:lpwstr>
  </property>
</Properties>
</file>