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4"/>
  </p:notesMasterIdLst>
  <p:handoutMasterIdLst>
    <p:handoutMasterId r:id="rId145"/>
  </p:handoutMasterIdLst>
  <p:sldIdLst>
    <p:sldId id="256" r:id="rId2"/>
    <p:sldId id="257" r:id="rId3"/>
    <p:sldId id="564" r:id="rId4"/>
    <p:sldId id="572" r:id="rId5"/>
    <p:sldId id="571" r:id="rId6"/>
    <p:sldId id="576" r:id="rId7"/>
    <p:sldId id="574" r:id="rId8"/>
    <p:sldId id="575" r:id="rId9"/>
    <p:sldId id="258" r:id="rId10"/>
    <p:sldId id="262" r:id="rId11"/>
    <p:sldId id="265" r:id="rId12"/>
    <p:sldId id="273" r:id="rId13"/>
    <p:sldId id="2373" r:id="rId14"/>
    <p:sldId id="2392" r:id="rId15"/>
    <p:sldId id="2393" r:id="rId16"/>
    <p:sldId id="2380" r:id="rId17"/>
    <p:sldId id="290" r:id="rId18"/>
    <p:sldId id="524" r:id="rId19"/>
    <p:sldId id="288" r:id="rId20"/>
    <p:sldId id="269" r:id="rId21"/>
    <p:sldId id="272" r:id="rId22"/>
    <p:sldId id="309" r:id="rId23"/>
    <p:sldId id="306" r:id="rId24"/>
    <p:sldId id="293" r:id="rId25"/>
    <p:sldId id="296" r:id="rId26"/>
    <p:sldId id="2395" r:id="rId27"/>
    <p:sldId id="2396" r:id="rId28"/>
    <p:sldId id="283" r:id="rId29"/>
    <p:sldId id="280" r:id="rId30"/>
    <p:sldId id="275" r:id="rId31"/>
    <p:sldId id="2397" r:id="rId32"/>
    <p:sldId id="267" r:id="rId33"/>
    <p:sldId id="287" r:id="rId34"/>
    <p:sldId id="2398" r:id="rId35"/>
    <p:sldId id="279" r:id="rId36"/>
    <p:sldId id="264" r:id="rId37"/>
    <p:sldId id="329" r:id="rId38"/>
    <p:sldId id="331" r:id="rId39"/>
    <p:sldId id="332" r:id="rId40"/>
    <p:sldId id="386" r:id="rId41"/>
    <p:sldId id="2399" r:id="rId42"/>
    <p:sldId id="270" r:id="rId43"/>
    <p:sldId id="2400" r:id="rId44"/>
    <p:sldId id="2401" r:id="rId45"/>
    <p:sldId id="523" r:id="rId46"/>
    <p:sldId id="862" r:id="rId47"/>
    <p:sldId id="2376" r:id="rId48"/>
    <p:sldId id="2402" r:id="rId49"/>
    <p:sldId id="2403" r:id="rId50"/>
    <p:sldId id="1476" r:id="rId51"/>
    <p:sldId id="2404" r:id="rId52"/>
    <p:sldId id="2405" r:id="rId53"/>
    <p:sldId id="2374" r:id="rId54"/>
    <p:sldId id="2406" r:id="rId55"/>
    <p:sldId id="2407" r:id="rId56"/>
    <p:sldId id="2550" r:id="rId57"/>
    <p:sldId id="2712" r:id="rId58"/>
    <p:sldId id="261" r:id="rId59"/>
    <p:sldId id="2713" r:id="rId60"/>
    <p:sldId id="2714" r:id="rId61"/>
    <p:sldId id="259" r:id="rId62"/>
    <p:sldId id="1578" r:id="rId63"/>
    <p:sldId id="1573" r:id="rId64"/>
    <p:sldId id="1579" r:id="rId65"/>
    <p:sldId id="1580" r:id="rId66"/>
    <p:sldId id="2715" r:id="rId67"/>
    <p:sldId id="2716" r:id="rId68"/>
    <p:sldId id="2717" r:id="rId69"/>
    <p:sldId id="2718" r:id="rId70"/>
    <p:sldId id="2719" r:id="rId71"/>
    <p:sldId id="263" r:id="rId72"/>
    <p:sldId id="2720" r:id="rId73"/>
    <p:sldId id="2721" r:id="rId74"/>
    <p:sldId id="2722" r:id="rId75"/>
    <p:sldId id="2723" r:id="rId76"/>
    <p:sldId id="2724" r:id="rId77"/>
    <p:sldId id="2725" r:id="rId78"/>
    <p:sldId id="2726" r:id="rId79"/>
    <p:sldId id="2727" r:id="rId80"/>
    <p:sldId id="2728" r:id="rId81"/>
    <p:sldId id="2729" r:id="rId82"/>
    <p:sldId id="260" r:id="rId83"/>
    <p:sldId id="2730" r:id="rId84"/>
    <p:sldId id="2731" r:id="rId85"/>
    <p:sldId id="266" r:id="rId86"/>
    <p:sldId id="2732" r:id="rId87"/>
    <p:sldId id="268" r:id="rId88"/>
    <p:sldId id="2733" r:id="rId89"/>
    <p:sldId id="898" r:id="rId90"/>
    <p:sldId id="906" r:id="rId91"/>
    <p:sldId id="908" r:id="rId92"/>
    <p:sldId id="910" r:id="rId93"/>
    <p:sldId id="2734" r:id="rId94"/>
    <p:sldId id="2735" r:id="rId95"/>
    <p:sldId id="396" r:id="rId96"/>
    <p:sldId id="343" r:id="rId97"/>
    <p:sldId id="316" r:id="rId98"/>
    <p:sldId id="2736" r:id="rId99"/>
    <p:sldId id="500" r:id="rId100"/>
    <p:sldId id="1885" r:id="rId101"/>
    <p:sldId id="1900" r:id="rId102"/>
    <p:sldId id="1899" r:id="rId103"/>
    <p:sldId id="2737" r:id="rId104"/>
    <p:sldId id="2738" r:id="rId105"/>
    <p:sldId id="2739" r:id="rId106"/>
    <p:sldId id="2740" r:id="rId107"/>
    <p:sldId id="2741" r:id="rId108"/>
    <p:sldId id="2742" r:id="rId109"/>
    <p:sldId id="2743" r:id="rId110"/>
    <p:sldId id="2744" r:id="rId111"/>
    <p:sldId id="2745" r:id="rId112"/>
    <p:sldId id="446" r:id="rId113"/>
    <p:sldId id="464" r:id="rId114"/>
    <p:sldId id="465" r:id="rId115"/>
    <p:sldId id="474" r:id="rId116"/>
    <p:sldId id="467" r:id="rId117"/>
    <p:sldId id="471" r:id="rId118"/>
    <p:sldId id="468" r:id="rId119"/>
    <p:sldId id="475" r:id="rId120"/>
    <p:sldId id="473" r:id="rId121"/>
    <p:sldId id="442" r:id="rId122"/>
    <p:sldId id="463" r:id="rId123"/>
    <p:sldId id="447" r:id="rId124"/>
    <p:sldId id="448" r:id="rId125"/>
    <p:sldId id="2746" r:id="rId126"/>
    <p:sldId id="278" r:id="rId127"/>
    <p:sldId id="326" r:id="rId128"/>
    <p:sldId id="339" r:id="rId129"/>
    <p:sldId id="373" r:id="rId130"/>
    <p:sldId id="371" r:id="rId131"/>
    <p:sldId id="372" r:id="rId132"/>
    <p:sldId id="353" r:id="rId133"/>
    <p:sldId id="364" r:id="rId134"/>
    <p:sldId id="376" r:id="rId135"/>
    <p:sldId id="374" r:id="rId136"/>
    <p:sldId id="378" r:id="rId137"/>
    <p:sldId id="2747" r:id="rId138"/>
    <p:sldId id="379" r:id="rId139"/>
    <p:sldId id="348" r:id="rId140"/>
    <p:sldId id="357" r:id="rId141"/>
    <p:sldId id="375" r:id="rId142"/>
    <p:sldId id="366" r:id="rId14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19" autoAdjust="0"/>
    <p:restoredTop sz="94660"/>
  </p:normalViewPr>
  <p:slideViewPr>
    <p:cSldViewPr>
      <p:cViewPr varScale="1">
        <p:scale>
          <a:sx n="94" d="100"/>
          <a:sy n="94" d="100"/>
        </p:scale>
        <p:origin x="710" y="29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802.11-25/0215r2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3/13/2025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802.11-25/0215r2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18</a:t>
            </a:fld>
            <a:endParaRPr lang="en-US" dirty="0">
              <a:latin typeface="Times New Roman" charset="0"/>
            </a:endParaRPr>
          </a:p>
        </p:txBody>
      </p:sp>
    </p:spTree>
    <p:extLst>
      <p:ext uri="{BB962C8B-B14F-4D97-AF65-F5344CB8AC3E}">
        <p14:creationId xmlns:p14="http://schemas.microsoft.com/office/powerpoint/2010/main" val="425312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19</a:t>
            </a:fld>
            <a:endParaRPr lang="en-US" dirty="0">
              <a:latin typeface="Times New Roman" charset="0"/>
            </a:endParaRPr>
          </a:p>
        </p:txBody>
      </p:sp>
    </p:spTree>
    <p:extLst>
      <p:ext uri="{BB962C8B-B14F-4D97-AF65-F5344CB8AC3E}">
        <p14:creationId xmlns:p14="http://schemas.microsoft.com/office/powerpoint/2010/main" val="4134063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802.11-25/0215r2</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372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802.11-25/0215r2</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21</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18482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802.11-25/0215r2</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2917583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802.11-25/0215r2</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303035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802.11-25/0215r2</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365628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802.11-25/0215r2</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176740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802.11-25/0215r2</a:t>
            </a:r>
            <a:endParaRPr lang="en-US"/>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61425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802.11-25/0215r2</a:t>
            </a:r>
            <a:endParaRPr lang="en-US"/>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032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802.11-25/0215r2</a:t>
            </a:r>
            <a:endParaRPr lang="en-US"/>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a:p>
        </p:txBody>
      </p:sp>
    </p:spTree>
    <p:extLst>
      <p:ext uri="{BB962C8B-B14F-4D97-AF65-F5344CB8AC3E}">
        <p14:creationId xmlns:p14="http://schemas.microsoft.com/office/powerpoint/2010/main" val="986465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802.11-25/0215r2</a:t>
            </a:r>
            <a:endParaRPr lang="en-US"/>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7727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Monday 13:30-15:30 a</a:t>
            </a:r>
          </a:p>
          <a:p>
            <a:r>
              <a:rPr lang="en-US" altLang="en-US" sz="1200" dirty="0"/>
              <a:t>Feedback to be reviewed on Thursda</a:t>
            </a:r>
            <a:r>
              <a:rPr lang="en-US" sz="1200" dirty="0"/>
              <a:t>y, </a:t>
            </a:r>
            <a:r>
              <a:rPr lang="en-US" altLang="en-US" sz="1200" dirty="0"/>
              <a:t>10:30-12:30</a:t>
            </a:r>
          </a:p>
          <a:p>
            <a:endParaRPr lang="en-US" dirty="0"/>
          </a:p>
        </p:txBody>
      </p:sp>
      <p:sp>
        <p:nvSpPr>
          <p:cNvPr id="4" name="Header Placeholder 3"/>
          <p:cNvSpPr>
            <a:spLocks noGrp="1"/>
          </p:cNvSpPr>
          <p:nvPr>
            <p:ph type="hdr"/>
          </p:nvPr>
        </p:nvSpPr>
        <p:spPr/>
        <p:txBody>
          <a:bodyPr/>
          <a:lstStyle/>
          <a:p>
            <a:r>
              <a:rPr lang="en-US"/>
              <a:t>doc.: IEEE 802.11-25/0215r2</a:t>
            </a:r>
          </a:p>
        </p:txBody>
      </p:sp>
      <p:sp>
        <p:nvSpPr>
          <p:cNvPr id="5" name="Date Placeholder 4"/>
          <p:cNvSpPr>
            <a:spLocks noGrp="1"/>
          </p:cNvSpPr>
          <p:nvPr>
            <p:ph type="dt"/>
          </p:nvPr>
        </p:nvSpPr>
        <p:spPr/>
        <p:txBody>
          <a:bodyPr/>
          <a:lstStyle/>
          <a:p>
            <a:r>
              <a:rPr lang="en-US"/>
              <a:t>March 2025</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37</a:t>
            </a:fld>
            <a:endParaRPr lang="en-US"/>
          </a:p>
        </p:txBody>
      </p:sp>
    </p:spTree>
    <p:extLst>
      <p:ext uri="{BB962C8B-B14F-4D97-AF65-F5344CB8AC3E}">
        <p14:creationId xmlns:p14="http://schemas.microsoft.com/office/powerpoint/2010/main" val="2300018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88668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802.11-25/0215r2</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39</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234572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40</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3576889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88298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802.11-25/0215r2</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42</a:t>
            </a:fld>
            <a:endParaRPr lang="en-US"/>
          </a:p>
        </p:txBody>
      </p:sp>
    </p:spTree>
    <p:extLst>
      <p:ext uri="{BB962C8B-B14F-4D97-AF65-F5344CB8AC3E}">
        <p14:creationId xmlns:p14="http://schemas.microsoft.com/office/powerpoint/2010/main" val="4219046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802.11-25/0215r2</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44</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737076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45</a:t>
            </a:fld>
            <a:endParaRPr lang="en-US">
              <a:latin typeface="Times New Roman" charset="0"/>
            </a:endParaRPr>
          </a:p>
        </p:txBody>
      </p:sp>
    </p:spTree>
    <p:extLst>
      <p:ext uri="{BB962C8B-B14F-4D97-AF65-F5344CB8AC3E}">
        <p14:creationId xmlns:p14="http://schemas.microsoft.com/office/powerpoint/2010/main" val="36030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4584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46</a:t>
            </a:fld>
            <a:endParaRPr lang="en-US">
              <a:latin typeface="Times New Roman" charset="0"/>
            </a:endParaRPr>
          </a:p>
        </p:txBody>
      </p:sp>
    </p:spTree>
    <p:extLst>
      <p:ext uri="{BB962C8B-B14F-4D97-AF65-F5344CB8AC3E}">
        <p14:creationId xmlns:p14="http://schemas.microsoft.com/office/powerpoint/2010/main" val="1906517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43131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62706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71399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54385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44519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47333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802.11-25/0215r2</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59</a:t>
            </a:fld>
            <a:endParaRPr lang="en-US"/>
          </a:p>
        </p:txBody>
      </p:sp>
    </p:spTree>
    <p:extLst>
      <p:ext uri="{BB962C8B-B14F-4D97-AF65-F5344CB8AC3E}">
        <p14:creationId xmlns:p14="http://schemas.microsoft.com/office/powerpoint/2010/main" val="1251380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802.11-25/0215r2</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66</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690786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67</a:t>
            </a:fld>
            <a:endParaRPr lang="en-US">
              <a:latin typeface="Times New Roman" charset="0"/>
            </a:endParaRPr>
          </a:p>
        </p:txBody>
      </p:sp>
    </p:spTree>
    <p:extLst>
      <p:ext uri="{BB962C8B-B14F-4D97-AF65-F5344CB8AC3E}">
        <p14:creationId xmlns:p14="http://schemas.microsoft.com/office/powerpoint/2010/main" val="179000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3076854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802.11-25/0215r2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68</a:t>
            </a:fld>
            <a:endParaRPr lang="en-US">
              <a:latin typeface="Times New Roman" charset="0"/>
            </a:endParaRPr>
          </a:p>
        </p:txBody>
      </p:sp>
    </p:spTree>
    <p:extLst>
      <p:ext uri="{BB962C8B-B14F-4D97-AF65-F5344CB8AC3E}">
        <p14:creationId xmlns:p14="http://schemas.microsoft.com/office/powerpoint/2010/main" val="4204825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5266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43912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0311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81648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73</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72727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802.11-25/0215r2</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74</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167680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802.11-25/0215r2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75</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1722311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76</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842995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7278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2987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802.11-25/0215r2</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89</a:t>
            </a:fld>
            <a:endParaRPr lang="en-US" dirty="0"/>
          </a:p>
        </p:txBody>
      </p:sp>
    </p:spTree>
    <p:extLst>
      <p:ext uri="{BB962C8B-B14F-4D97-AF65-F5344CB8AC3E}">
        <p14:creationId xmlns:p14="http://schemas.microsoft.com/office/powerpoint/2010/main" val="649983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802.11-25/0215r2</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90</a:t>
            </a:fld>
            <a:endParaRPr lang="en-US" dirty="0"/>
          </a:p>
        </p:txBody>
      </p:sp>
    </p:spTree>
    <p:extLst>
      <p:ext uri="{BB962C8B-B14F-4D97-AF65-F5344CB8AC3E}">
        <p14:creationId xmlns:p14="http://schemas.microsoft.com/office/powerpoint/2010/main" val="2738165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802.11-25/0215r2</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91</a:t>
            </a:fld>
            <a:endParaRPr lang="en-US" dirty="0"/>
          </a:p>
        </p:txBody>
      </p:sp>
    </p:spTree>
    <p:extLst>
      <p:ext uri="{BB962C8B-B14F-4D97-AF65-F5344CB8AC3E}">
        <p14:creationId xmlns:p14="http://schemas.microsoft.com/office/powerpoint/2010/main" val="3060649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802.11-25/0215r2</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92</a:t>
            </a:fld>
            <a:endParaRPr lang="en-US" dirty="0"/>
          </a:p>
        </p:txBody>
      </p:sp>
    </p:spTree>
    <p:extLst>
      <p:ext uri="{BB962C8B-B14F-4D97-AF65-F5344CB8AC3E}">
        <p14:creationId xmlns:p14="http://schemas.microsoft.com/office/powerpoint/2010/main" val="41311568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778612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50733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802.11-25/0215r2</a:t>
            </a:r>
          </a:p>
        </p:txBody>
      </p:sp>
      <p:sp>
        <p:nvSpPr>
          <p:cNvPr id="5" name="Rectangle 3"/>
          <p:cNvSpPr>
            <a:spLocks noGrp="1" noChangeArrowheads="1"/>
          </p:cNvSpPr>
          <p:nvPr>
            <p:ph type="dt" idx="1"/>
          </p:nvPr>
        </p:nvSpPr>
        <p:spPr>
          <a:xfrm>
            <a:off x="654050" y="95706"/>
            <a:ext cx="2736850" cy="215444"/>
          </a:xfrm>
          <a:ln/>
        </p:spPr>
        <p:txBody>
          <a:bodyPr/>
          <a:lstStyle/>
          <a:p>
            <a:r>
              <a:rPr lang="en-US" altLang="en-US" dirty="0"/>
              <a:t>July 2020</a:t>
            </a:r>
          </a:p>
        </p:txBody>
      </p:sp>
      <p:sp>
        <p:nvSpPr>
          <p:cNvPr id="6" name="Rectangle 6"/>
          <p:cNvSpPr>
            <a:spLocks noGrp="1" noChangeArrowheads="1"/>
          </p:cNvSpPr>
          <p:nvPr>
            <p:ph type="ftr" sz="quarter" idx="4"/>
          </p:nvPr>
        </p:nvSpPr>
        <p:spPr>
          <a:ln/>
        </p:spPr>
        <p:txBody>
          <a:bodyPr/>
          <a:lstStyle/>
          <a:p>
            <a:pPr lvl="4"/>
            <a:r>
              <a:rPr lang="en-US" altLang="en-US"/>
              <a:t>Tim Godfrey (EPRI)</a:t>
            </a:r>
          </a:p>
        </p:txBody>
      </p:sp>
      <p:sp>
        <p:nvSpPr>
          <p:cNvPr id="7" name="Rectangle 7"/>
          <p:cNvSpPr>
            <a:spLocks noGrp="1" noChangeArrowheads="1"/>
          </p:cNvSpPr>
          <p:nvPr>
            <p:ph type="sldNum" sz="quarter" idx="5"/>
          </p:nvPr>
        </p:nvSpPr>
        <p:spPr>
          <a:ln/>
        </p:spPr>
        <p:txBody>
          <a:bodyPr/>
          <a:lstStyle/>
          <a:p>
            <a:r>
              <a:rPr lang="en-US" altLang="en-US"/>
              <a:t>Page </a:t>
            </a:r>
            <a:fld id="{CEDB8187-817F-4946-82F7-CCFC76068F71}" type="slidenum">
              <a:rPr lang="en-US" altLang="en-US"/>
              <a:pPr/>
              <a:t>99</a:t>
            </a:fld>
            <a:endParaRPr lang="en-US" altLang="en-US"/>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966884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19726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99195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3108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596432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110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21879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802.11-25/0215r2</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111</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998902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802.11-25/0215r2</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121</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307717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125</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532377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4580"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126</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719421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211923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917510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233690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770093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78682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802.11-25/0215r2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930412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122463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591510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884904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135</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568774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9443617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329999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005274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561358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221084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1721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D33C166-27E2-22CD-84EE-773BE29B23B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5D0A1D-C23A-E0F8-063D-F55608D20AB3}"/>
              </a:ext>
            </a:extLst>
          </p:cNvPr>
          <p:cNvSpPr>
            <a:spLocks noGrp="1" noChangeArrowheads="1"/>
          </p:cNvSpPr>
          <p:nvPr>
            <p:ph type="hdr"/>
          </p:nvPr>
        </p:nvSpPr>
        <p:spPr>
          <a:ln/>
        </p:spPr>
        <p:txBody>
          <a:bodyPr/>
          <a:lstStyle/>
          <a:p>
            <a:r>
              <a:rPr lang="en-US"/>
              <a:t>doc.: IEEE 802.11-25/0215r2</a:t>
            </a:r>
          </a:p>
        </p:txBody>
      </p:sp>
      <p:sp>
        <p:nvSpPr>
          <p:cNvPr id="5" name="Rectangle 3">
            <a:extLst>
              <a:ext uri="{FF2B5EF4-FFF2-40B4-BE49-F238E27FC236}">
                <a16:creationId xmlns:a16="http://schemas.microsoft.com/office/drawing/2014/main" id="{92AA71F0-A86D-8955-D9B4-8C22E49A7893}"/>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D48632C6-0D8C-02C1-98A0-56799918B606}"/>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10B3868-2164-353A-53A8-F7081296F031}"/>
              </a:ext>
            </a:extLst>
          </p:cNvPr>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a:extLst>
              <a:ext uri="{FF2B5EF4-FFF2-40B4-BE49-F238E27FC236}">
                <a16:creationId xmlns:a16="http://schemas.microsoft.com/office/drawing/2014/main" id="{BFE26296-3992-139E-7055-7FFAC61DB19A}"/>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4357D7D5-D3A8-F827-0054-83195DC67E08}"/>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22346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802.11-25/0215r2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47936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802.11-25/0215r2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84532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182055" cy="276999"/>
          </a:xfrm>
        </p:spPr>
        <p:txBody>
          <a:bodyPr/>
          <a:lstStyle/>
          <a:p>
            <a:pPr>
              <a:defRPr/>
            </a:pPr>
            <a:r>
              <a:rPr lang="en-US" dirty="0"/>
              <a:t>March 2025</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109817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802.11-25/0215r2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hyperlink" Target="mailto:claudiodasilva@meta.com" TargetMode="External"/><Relationship Id="rId3" Type="http://schemas.openxmlformats.org/officeDocument/2006/relationships/hyperlink" Target="mailto:robert.stacey@intel.com" TargetMode="External"/><Relationship Id="rId7" Type="http://schemas.openxmlformats.org/officeDocument/2006/relationships/hyperlink" Target="mailto:RoyWant@googl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gmail.com" TargetMode="External"/><Relationship Id="rId5" Type="http://schemas.openxmlformats.org/officeDocument/2006/relationships/hyperlink" Target="mailto:edward.ks.au@gmail.com" TargetMode="External"/><Relationship Id="rId10" Type="http://schemas.openxmlformats.org/officeDocument/2006/relationships/hyperlink" Target="mailto:ross.yujian@huawei.com" TargetMode="External"/><Relationship Id="rId4" Type="http://schemas.openxmlformats.org/officeDocument/2006/relationships/hyperlink" Target="mailto:emily.h.qi@intel.com" TargetMode="External"/><Relationship Id="rId9" Type="http://schemas.openxmlformats.org/officeDocument/2006/relationships/hyperlink" Target="mailto:po-kai.huang@intel.com" TargetMode="Externa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24/dcn/24/24-24-0027-01-0000-proposed-an-extended-outline-for-adding-use-cases-of-integrated-charging-infrastructure-with-distributed-energy-resources-building-and-grid-level-energy-management-systems-in-clause-3-of-the-afv-draft-outline-doc-24-24-0025-00-0000.doc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24/dcn/22/24-22-0011-07-IoTg-internet-of-things-white-paper.docx"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24/dcn/24/24-24-0014-04-sgtg-802-24-smart-grid-white-paper-2024-update.docx"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groups.wi-fi.org/wg/Members/document/folder/3941"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hyperlink" Target="https://www.wi-fi.org/signal/episode-74-ceo-insights-wi-fi-alliance-and-mike-finley-of-boingo" TargetMode="External"/><Relationship Id="rId3" Type="http://schemas.openxmlformats.org/officeDocument/2006/relationships/hyperlink" Target="https://www.wi-fi.org/news-events/newsroom/wi-fi-alliance-welcomes-the-nomination-of-arielle-roth-as-ntia-administrator" TargetMode="External"/><Relationship Id="rId7" Type="http://schemas.openxmlformats.org/officeDocument/2006/relationships/hyperlink" Target="https://www.wi-fi.org/signal/episode-72-wi-fi-brings-connection-to-communities-with-curtis-hill-of-open-broadband" TargetMode="External"/><Relationship Id="rId2" Type="http://schemas.openxmlformats.org/officeDocument/2006/relationships/hyperlink" Target="https://www.wi-fi.org/news-events/newsroom/wi-fi-alliance-applauds-uk-ofcoms-proposal-to-expand-6-ghz-wi-fi-access" TargetMode="External"/><Relationship Id="rId1" Type="http://schemas.openxmlformats.org/officeDocument/2006/relationships/slideLayout" Target="../slideLayouts/slideLayout2.xml"/><Relationship Id="rId6" Type="http://schemas.openxmlformats.org/officeDocument/2006/relationships/hyperlink" Target="https://www.wi-fi.org/beacon/vijay-nagarajan/wi-fi-and-ai-empowering-the-future-of-intelligence" TargetMode="External"/><Relationship Id="rId5" Type="http://schemas.openxmlformats.org/officeDocument/2006/relationships/hyperlink" Target="https://www.wi-fi.org/beacon/the-beacon/wi-fi-alliance-pilot-trial-showcases-the-transformative-power-of-6-ghz-wi-fi-for" TargetMode="External"/><Relationship Id="rId4" Type="http://schemas.openxmlformats.org/officeDocument/2006/relationships/hyperlink" Target="https://www.wi-fi.org/news-events/newsroom/wi-fi-alliance-statement-on-the-nomination-of-olivia-trusty-to-the-fcc" TargetMode="External"/><Relationship Id="rId9" Type="http://schemas.openxmlformats.org/officeDocument/2006/relationships/hyperlink" Target="https://www.wi-fi.org/signal/episode-73-wi-fi-enables-a-new-level-of-security-with-marian-kost-of-texas-instrumen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wballiancec.wpenginepowered.com/wp-content/uploads/2024/12/WBA_Roadmap_and_Project_Overview_Q12025-V1.0.0-.pdf" TargetMode="External"/><Relationship Id="rId2" Type="http://schemas.openxmlformats.org/officeDocument/2006/relationships/hyperlink" Target="https://wballiance.com/wba-program-overview-2024/"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wirelessglobalcongress.com/apac2025/" TargetMode="External"/><Relationship Id="rId1" Type="http://schemas.openxmlformats.org/officeDocument/2006/relationships/slideLayout" Target="../slideLayouts/slideLayout2.xml"/><Relationship Id="rId6" Type="http://schemas.openxmlformats.org/officeDocument/2006/relationships/hyperlink" Target="https://wballiancec.wpenginepowered.com/wp-content/uploads/2025/01/WBA_WGC-ASIA-2025_PPT-FINAL_03.pdf" TargetMode="External"/><Relationship Id="rId5" Type="http://schemas.openxmlformats.org/officeDocument/2006/relationships/hyperlink" Target="https://www.wirelessglobalcongress.com/" TargetMode="External"/><Relationship Id="rId4" Type="http://schemas.openxmlformats.org/officeDocument/2006/relationships/image" Target="../media/image32.png"/></Relationships>
</file>

<file path=ppt/slides/_rels/slide115.xml.rels><?xml version="1.0" encoding="UTF-8" standalone="yes"?>
<Relationships xmlns="http://schemas.openxmlformats.org/package/2006/relationships"><Relationship Id="rId3" Type="http://schemas.openxmlformats.org/officeDocument/2006/relationships/hyperlink" Target="https://wballiance.com/lf-broadband-partners-with-wireless-broadband-alliance-to-advance-open-source-and-standards-based-wireless-broadband-solutions/"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wballiance.com/ecf/"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balliance.com/wi-fi-7-cablelabs-intel/"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wballiance.com/smart-home-iot-framework/"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wballiance.com/implementation-guidelines-for-l4s/?utm_source=WBA+Newsletter&amp;utm_campaign=6db8d57e5c-CAMPAIGN_l4s_mbr202502182_UO&amp;utm_medium=email&amp;utm_term=0_ca028c52f9-6db8d57e5c-440241309"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www.rfc-editor.org/info/rfc9685"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wg/skex/about/" TargetMode="External"/><Relationship Id="rId4" Type="http://schemas.openxmlformats.org/officeDocument/2006/relationships/hyperlink" Target="https://datatracker.ietf.org/wg/nasr/about/" TargetMode="External"/></Relationships>
</file>

<file path=ppt/slides/_rels/slide131.xml.rels><?xml version="1.0" encoding="UTF-8" standalone="yes"?>
<Relationships xmlns="http://schemas.openxmlformats.org/package/2006/relationships"><Relationship Id="rId8" Type="http://schemas.openxmlformats.org/officeDocument/2006/relationships/hyperlink" Target="https://datatracker.ietf.org/wg/diem/about/" TargetMode="External"/><Relationship Id="rId13" Type="http://schemas.openxmlformats.org/officeDocument/2006/relationships/hyperlink" Target="https://datatracker.ietf.org/doc/charter-ietf-spring/"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spring/about/"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opsawg/" TargetMode="External"/><Relationship Id="rId5" Type="http://schemas.openxmlformats.org/officeDocument/2006/relationships/hyperlink" Target="https://datatracker.ietf.org/doc/charter-irtf-hrpc/" TargetMode="External"/><Relationship Id="rId10" Type="http://schemas.openxmlformats.org/officeDocument/2006/relationships/hyperlink" Target="https://datatracker.ietf.org/wg/opsawg/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iem/"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7" Type="http://schemas.openxmlformats.org/officeDocument/2006/relationships/hyperlink" Target="https://datatracker.ietf.org/doc/draft-ietf-6lo-nd-gaao/"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datatracker.ietf.org/doc/draft-ietf-6lo-owc/" TargetMode="External"/><Relationship Id="rId5" Type="http://schemas.openxmlformats.org/officeDocument/2006/relationships/hyperlink" Target="https://datatracker.ietf.org/doc/draft-ietf-6lo-schc-15dot4/" TargetMode="External"/><Relationship Id="rId4" Type="http://schemas.openxmlformats.org/officeDocument/2006/relationships/hyperlink" Target="https://datatracker.ietf.org/doc/draft-ietf-6lo-path-aware-semantic-addressing/"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eap-arpa/"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doc/draft-ietf-emu-rfc7170bis/"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edhoc/"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pcapng/" TargetMode="External"/><Relationship Id="rId4" Type="http://schemas.openxmlformats.org/officeDocument/2006/relationships/hyperlink" Target="https://datatracker.ietf.org/doc/draft-ietf-opsawg-pcap/"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datatracker.ietf.org/doc/draft-ietf-intarea-proxy-config/" TargetMode="External"/></Relationships>
</file>

<file path=ppt/slides/_rels/slide139.xml.rels><?xml version="1.0" encoding="UTF-8" standalone="yes"?>
<Relationships xmlns="http://schemas.openxmlformats.org/package/2006/relationships"><Relationship Id="rId8" Type="http://schemas.openxmlformats.org/officeDocument/2006/relationships/hyperlink" Target="https://datatracker.ietf.org/doc/draft-ietf-tls-tls12-frozen/" TargetMode="External"/><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rfc8446bis/"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doc/draft-ietf-tls-extended-key-update/" TargetMode="External"/><Relationship Id="rId5" Type="http://schemas.openxmlformats.org/officeDocument/2006/relationships/hyperlink" Target="https://datatracker.ietf.org/doc/draft-ietf-tls-esni/" TargetMode="External"/><Relationship Id="rId4" Type="http://schemas.openxmlformats.org/officeDocument/2006/relationships/hyperlink" Target="https://datatracker.ietf.org/doc/draft-ietf-tls-8773bis/" TargetMode="External"/><Relationship Id="rId9" Type="http://schemas.openxmlformats.org/officeDocument/2006/relationships/hyperlink" Target="https://datatracker.ietf.org/doc/draft-ietf-tls-rfc9147bi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gmai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11" Type="http://schemas.openxmlformats.org/officeDocument/2006/relationships/hyperlink" Target="mailto:aasterja@qti.qualcomm.com" TargetMode="External"/><Relationship Id="rId5" Type="http://schemas.openxmlformats.org/officeDocument/2006/relationships/hyperlink" Target="mailto:montemurro.michael@gmail.com" TargetMode="External"/><Relationship Id="rId10" Type="http://schemas.openxmlformats.org/officeDocument/2006/relationships/hyperlink" Target="mailto:joseph.levy@interdigital.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7" Type="http://schemas.openxmlformats.org/officeDocument/2006/relationships/hyperlink" Target="https://datatracker.ietf.org/doc/draft-ietf-anima-constrained-join-proxy/"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doc/draft-ietf-anima-brski-prm/" TargetMode="Externa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brski-cloud/%20(March"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3/11-23-0880-07-0arc-revised-annex-g-containing-example-frame-exchange-sequence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mentor.ieee.org/802.11/dcn/25/11-25-0488-00-0arc-fes-concepts-and-straw-polls.pptx" TargetMode="External"/><Relationship Id="rId4" Type="http://schemas.openxmlformats.org/officeDocument/2006/relationships/hyperlink" Target="https://mentor.ieee.org/802.11/dcn/25/11-25-0193-04-0arc-frame-exchange-sequence-and-fig-10-14.ppt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5/11-25-0150-04-0arc-initial-thoughts-on-arc-misc-802-topics.doc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entor.ieee.org/802.1/dcn/24/1-24-0034-00-Mntg-proposal-to-revise-bit-ordering-material-in-p802revc-d2-0.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25/11-25-0222-05-0arc-arc-sc-agenda-march-2025.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ieee802.org/PARs.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mentor.ieee.org/802.11/dcn/25/11-25-0463-00-0wng-wng-meeting-minutes-2025-march-atlanta-meeting.docx" TargetMode="External"/><Relationship Id="rId3" Type="http://schemas.openxmlformats.org/officeDocument/2006/relationships/hyperlink" Target="https://mentor.ieee.org/802.11/dcn/25/11-25-0212-01-0wng-agenda-for-wng-sc-2025-march.pptx" TargetMode="External"/><Relationship Id="rId7" Type="http://schemas.openxmlformats.org/officeDocument/2006/relationships/hyperlink" Target="https://mentor.ieee.org/802.11/dcn/25/11-25-0420-02-0wng-802-11-vlan-support.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mentor.ieee.org/802.11/dcn/25/11-25-0218-02-0wng-post-quantum-opportunistic-wireless-encryption-owe.pptx" TargetMode="External"/><Relationship Id="rId5" Type="http://schemas.openxmlformats.org/officeDocument/2006/relationships/hyperlink" Target="https://mentor.ieee.org/802.11/dcn/24/11-24-1103-01-0wng-post-quantum-802-11.pptx" TargetMode="External"/><Relationship Id="rId4" Type="http://schemas.openxmlformats.org/officeDocument/2006/relationships/hyperlink" Target="https://mentor.ieee.org/802.11/dcn/25/11-25-0460-01-0wng-intrinsic-vulnerabilities-of-the-mimo-channel-sounding-procedure.pptx" TargetMode="Externa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ec/dcn/25/ec-25-0017-01-JTC1-agenda-for-march-2025-mixed-mode.ppt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1/dcn/25/11-25-0219-03-000m-revmf-agenda-march-2025-session.pptx"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https://mentor.ieee.org/802.11/dcn/25/11-25-0486-00-000m-revmf-closing-report-march-2025.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25/11-25-0221-10-00bn-tgbn-mar-2025-meeting-agenda.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mentor.ieee.org/802.11/dcn/25/11-25-0014-13-00bn-tgbn-motions-list-part-2.ppt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25/11-25-0213-00-auto-agenda-for-automotive-tig-2025-march.pptx" TargetMode="External"/><Relationship Id="rId7" Type="http://schemas.openxmlformats.org/officeDocument/2006/relationships/hyperlink" Target="https://mentor.ieee.org/802.11/dcn/25/11-25-0323-00-auto-proposed-ieee802-11-automotive-tig-technical-report-text-on-regional-hd-map-updates-use-case.doc"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mentor.ieee.org/802.11/dcn/25/11-25-0293-00-auto-automotive-tig-thoughts-on-phy-improvements.potx" TargetMode="External"/><Relationship Id="rId5" Type="http://schemas.openxmlformats.org/officeDocument/2006/relationships/hyperlink" Target="https://mentor.ieee.org/802.11/dcn/25/11-25-0308-00-auto-hybrid-mld-for-automotive.pptx" TargetMode="External"/><Relationship Id="rId4" Type="http://schemas.openxmlformats.org/officeDocument/2006/relationships/hyperlink" Target="https://mentor.ieee.org/802.11/dcn/25/11-25-0226-00-auto-ieee-802-11ai-and-ieee-802-11bc-for-automotive-use.pptx"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ntor.ieee.org/802.15/dcn/23/15-23-0167-00-0000-the-csma-gap-analysis-between-ieee-802-15-4-and-japanese-standard-jj-300-10.pptx" TargetMode="External"/><Relationship Id="rId2" Type="http://schemas.openxmlformats.org/officeDocument/2006/relationships/hyperlink" Target="https://mentor.ieee.org/802.15/dcn/23/15-23-0234-02-04me-proposed-csma-changes.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5/dcn/22/15-22-0485-03-04ab-ssbd-channel-access.pptx"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90.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5/18-25-0005-03-0000-proposal-of-a-liaison-statement-to-itu-r-working-parties-5a-and-5c.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mentor.ieee.org/802.18/dcn/25/18-25-0004-04-0000-proposal-of-a-liaison-statement-to-itu-r-working-party-5c.pdf" TargetMode="External"/><Relationship Id="rId5" Type="http://schemas.openxmlformats.org/officeDocument/2006/relationships/hyperlink" Target="https://mentor.ieee.org/802.18/dcn/25/18-25-0002-04-0000-draft-response-to-uk-ofcom-s-consultation-plan-of-work-2025-26.pdf" TargetMode="External"/><Relationship Id="rId4" Type="http://schemas.openxmlformats.org/officeDocument/2006/relationships/hyperlink" Target="https://mentor.ieee.org/802.18/dcn/24/18-24-0129-02-0000-proposed-response-to-france-arcep-s-consultation-on-uwb.pdf"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ofcom.org.uk/spectrum/radio-equipment/consultation-updating-wireless-telegraphy-licence-exemption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www.acma.gov.au/consultations/2025-03/draft-five-year-spectrum-outlook-2025-30-consultation" TargetMode="External"/><Relationship Id="rId4" Type="http://schemas.openxmlformats.org/officeDocument/2006/relationships/hyperlink" Target="https://tdra.gov.ae/en/Participation/consultations/details?id=3814"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8/documents?is_dcn=0007&amp;is_group=0000&amp;is_year=2025"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March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2025-03-13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E10D882-B917-413C-0F4C-AE1E2B399D3D}"/>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F39EC60F-B735-47F7-E23A-9A3DE911C3CE}"/>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E906F242-5C87-DC7D-15C2-1FF349ECA0FF}"/>
              </a:ext>
            </a:extLst>
          </p:cNvPr>
          <p:cNvSpPr>
            <a:spLocks noGrp="1"/>
          </p:cNvSpPr>
          <p:nvPr>
            <p:ph type="dt" idx="10"/>
          </p:nvPr>
        </p:nvSpPr>
        <p:spPr/>
        <p:txBody>
          <a:bodyPr/>
          <a:lstStyle/>
          <a:p>
            <a:r>
              <a:rPr lang="en-US"/>
              <a:t>March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a:t>
            </a:r>
            <a:r>
              <a:rPr lang="en-US" sz="1600" dirty="0">
                <a:hlinkClick r:id="rId4"/>
              </a:rPr>
              <a:t>gmail</a:t>
            </a:r>
            <a:r>
              <a:rPr lang="en-US" sz="1600" b="0" dirty="0">
                <a:hlinkClick r:id="rId4"/>
              </a:rPr>
              <a:t>.com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TGbk</a:t>
            </a:r>
            <a:r>
              <a:rPr lang="en-US" sz="1600" b="1" dirty="0"/>
              <a:t> – Roy Want </a:t>
            </a:r>
            <a:r>
              <a:rPr lang="en-US" sz="1600" dirty="0">
                <a:hlinkClick r:id="rId7"/>
              </a:rPr>
              <a:t>RoyWant@google.com</a:t>
            </a:r>
            <a:endParaRPr lang="en-US" sz="1600" dirty="0"/>
          </a:p>
          <a:p>
            <a:pPr marL="342900" lvl="1" indent="-342900">
              <a:buFontTx/>
              <a:buChar char="•"/>
            </a:pPr>
            <a:r>
              <a:rPr lang="en-US" sz="1600" b="1" dirty="0" err="1"/>
              <a:t>TGbf</a:t>
            </a:r>
            <a:r>
              <a:rPr lang="en-US" sz="1600" b="1" dirty="0"/>
              <a:t> – Claudio da Silva </a:t>
            </a:r>
            <a:r>
              <a:rPr lang="en-US" sz="1600" dirty="0"/>
              <a:t>– </a:t>
            </a:r>
            <a:r>
              <a:rPr lang="en-US" sz="1600" dirty="0">
                <a:hlinkClick r:id="rId8"/>
              </a:rPr>
              <a:t>claudiodasilva@meta.com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9"/>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10"/>
              </a:rPr>
              <a:t>ross.yujian@huawei.com</a:t>
            </a:r>
            <a:endParaRPr lang="fi-FI" sz="1600" dirty="0"/>
          </a:p>
          <a:p>
            <a:pPr>
              <a:buFont typeface="Arial" panose="020B0604020202020204" pitchFamily="34" charset="0"/>
              <a:buChar char="•"/>
            </a:pPr>
            <a:r>
              <a:rPr lang="en-US" sz="1600" b="1" dirty="0" err="1"/>
              <a:t>TGbq</a:t>
            </a:r>
            <a:r>
              <a:rPr lang="en-US" sz="1600" b="1" dirty="0"/>
              <a:t> – </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a:t>
            </a:r>
            <a:r>
              <a:rPr lang="en-US" sz="1600" dirty="0">
                <a:hlinkClick r:id="rId11"/>
              </a:rPr>
              <a:t>gmail</a:t>
            </a:r>
            <a:r>
              <a:rPr lang="en-US" sz="1600" b="0" dirty="0">
                <a:hlinkClick r:id="rId11"/>
              </a:rPr>
              <a:t>.com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marL="342900" lvl="1" indent="-342900">
              <a:buFontTx/>
              <a:buChar char="•"/>
            </a:pPr>
            <a:r>
              <a:rPr lang="en-US" sz="1600" b="1" dirty="0" err="1"/>
              <a:t>REVmf</a:t>
            </a:r>
            <a:r>
              <a:rPr lang="en-US" sz="1600" b="1" dirty="0"/>
              <a:t> - Po-kai Huang </a:t>
            </a:r>
            <a:r>
              <a:rPr lang="en-US" sz="1600" dirty="0"/>
              <a:t>– </a:t>
            </a:r>
            <a:r>
              <a:rPr lang="en-US" sz="1600" dirty="0">
                <a:hlinkClick r:id="rId9"/>
              </a:rPr>
              <a:t>po-kai.huang@intel.com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FE66ED01-BF0F-6315-E146-DB6281A681BB}"/>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1547EE8A-F0B9-6050-80C3-558BD664D783}"/>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9" name="Date Placeholder 8">
            <a:extLst>
              <a:ext uri="{FF2B5EF4-FFF2-40B4-BE49-F238E27FC236}">
                <a16:creationId xmlns:a16="http://schemas.microsoft.com/office/drawing/2014/main" id="{3D51FAD5-E0EA-E87B-646B-50BB9D107F0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940934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A66A-B61C-A0A4-158F-F167C54CA5B7}"/>
              </a:ext>
            </a:extLst>
          </p:cNvPr>
          <p:cNvSpPr>
            <a:spLocks noGrp="1"/>
          </p:cNvSpPr>
          <p:nvPr>
            <p:ph type="title"/>
          </p:nvPr>
        </p:nvSpPr>
        <p:spPr/>
        <p:txBody>
          <a:bodyPr/>
          <a:lstStyle/>
          <a:p>
            <a:r>
              <a:rPr lang="en-US" dirty="0"/>
              <a:t>AFV Communications - White Paper</a:t>
            </a:r>
          </a:p>
        </p:txBody>
      </p:sp>
      <p:sp>
        <p:nvSpPr>
          <p:cNvPr id="3" name="Content Placeholder 2">
            <a:extLst>
              <a:ext uri="{FF2B5EF4-FFF2-40B4-BE49-F238E27FC236}">
                <a16:creationId xmlns:a16="http://schemas.microsoft.com/office/drawing/2014/main" id="{B0EB9829-47E1-77D0-6522-97BC8503EAB3}"/>
              </a:ext>
            </a:extLst>
          </p:cNvPr>
          <p:cNvSpPr>
            <a:spLocks noGrp="1"/>
          </p:cNvSpPr>
          <p:nvPr>
            <p:ph idx="1"/>
          </p:nvPr>
        </p:nvSpPr>
        <p:spPr/>
        <p:txBody>
          <a:bodyPr>
            <a:normAutofit fontScale="92500" lnSpcReduction="20000"/>
          </a:bodyPr>
          <a:lstStyle/>
          <a:p>
            <a:r>
              <a:rPr lang="en-US" dirty="0"/>
              <a:t>Types of AFV sites:  residential, commercial vehicle depot, public transport site, long haul freight transportation, and Public parking facilities</a:t>
            </a:r>
          </a:p>
          <a:p>
            <a:r>
              <a:rPr lang="en-US" dirty="0"/>
              <a:t>Communications requirements: data volume, resilience, reliability. </a:t>
            </a:r>
          </a:p>
          <a:p>
            <a:pPr lvl="1"/>
            <a:r>
              <a:rPr lang="en-US" dirty="0"/>
              <a:t>Ancillary communication to vehicles (maps, firmware and software updates for vehicles, inventory tracking, logistics, media, </a:t>
            </a:r>
            <a:r>
              <a:rPr lang="en-US" dirty="0" err="1"/>
              <a:t>etc</a:t>
            </a:r>
            <a:r>
              <a:rPr lang="en-US" dirty="0"/>
              <a:t>)</a:t>
            </a:r>
          </a:p>
          <a:p>
            <a:r>
              <a:rPr lang="en-US" dirty="0"/>
              <a:t>Relate to the use of IEEE 802 technologies as the solution</a:t>
            </a:r>
          </a:p>
          <a:p>
            <a:endParaRPr lang="en-US" dirty="0"/>
          </a:p>
          <a:p>
            <a:r>
              <a:rPr lang="en-US" dirty="0"/>
              <a:t>Output document of combined outline:</a:t>
            </a:r>
          </a:p>
          <a:p>
            <a:pPr lvl="1"/>
            <a:r>
              <a:rPr lang="en-US" dirty="0">
                <a:hlinkClick r:id="rId2"/>
              </a:rPr>
              <a:t>24-24-0027-01-0000</a:t>
            </a:r>
            <a:r>
              <a:rPr lang="en-US" dirty="0"/>
              <a:t>-proposed-an-extended-outline-for-adding-use-cases-of-integrated-charging-infrastructure-with-distributed-energy-resources-building-and-grid-level-energy-management-systems-in-clause-3—1</a:t>
            </a:r>
          </a:p>
          <a:p>
            <a:pPr lvl="1"/>
            <a:endParaRPr lang="en-US" dirty="0"/>
          </a:p>
          <a:p>
            <a:r>
              <a:rPr lang="en-US" dirty="0"/>
              <a:t>AFV Teleconference - 23 April 2025 at 3pm PT 6pm ET, 7am Korea (April 24)</a:t>
            </a:r>
          </a:p>
          <a:p>
            <a:endParaRPr lang="en-US" dirty="0"/>
          </a:p>
          <a:p>
            <a:endParaRPr lang="en-US" dirty="0"/>
          </a:p>
          <a:p>
            <a:endParaRPr lang="en-US" dirty="0"/>
          </a:p>
        </p:txBody>
      </p:sp>
      <p:sp>
        <p:nvSpPr>
          <p:cNvPr id="6" name="Footer Placeholder 5">
            <a:extLst>
              <a:ext uri="{FF2B5EF4-FFF2-40B4-BE49-F238E27FC236}">
                <a16:creationId xmlns:a16="http://schemas.microsoft.com/office/drawing/2014/main" id="{C7BB9183-66B5-86EF-035B-2513D5299265}"/>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041C2057-B570-12A1-A13C-CE61535DB399}"/>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8" name="Date Placeholder 7">
            <a:extLst>
              <a:ext uri="{FF2B5EF4-FFF2-40B4-BE49-F238E27FC236}">
                <a16:creationId xmlns:a16="http://schemas.microsoft.com/office/drawing/2014/main" id="{A88DFC63-5809-9235-F315-CADDCDBB2BA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947082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127E-77C4-9A2B-6061-485A3EBE95B6}"/>
              </a:ext>
            </a:extLst>
          </p:cNvPr>
          <p:cNvSpPr>
            <a:spLocks noGrp="1"/>
          </p:cNvSpPr>
          <p:nvPr>
            <p:ph type="title"/>
          </p:nvPr>
        </p:nvSpPr>
        <p:spPr/>
        <p:txBody>
          <a:bodyPr/>
          <a:lstStyle/>
          <a:p>
            <a:r>
              <a:rPr lang="en-US" dirty="0"/>
              <a:t>IoT White Paper Discussion</a:t>
            </a:r>
          </a:p>
        </p:txBody>
      </p:sp>
      <p:sp>
        <p:nvSpPr>
          <p:cNvPr id="3" name="Content Placeholder 2">
            <a:extLst>
              <a:ext uri="{FF2B5EF4-FFF2-40B4-BE49-F238E27FC236}">
                <a16:creationId xmlns:a16="http://schemas.microsoft.com/office/drawing/2014/main" id="{440881B5-DAB3-D859-36C1-2B53B141F11D}"/>
              </a:ext>
            </a:extLst>
          </p:cNvPr>
          <p:cNvSpPr>
            <a:spLocks noGrp="1"/>
          </p:cNvSpPr>
          <p:nvPr>
            <p:ph idx="1"/>
          </p:nvPr>
        </p:nvSpPr>
        <p:spPr>
          <a:xfrm>
            <a:off x="914400" y="1981200"/>
            <a:ext cx="10363200" cy="4419600"/>
          </a:xfrm>
        </p:spPr>
        <p:txBody>
          <a:bodyPr>
            <a:normAutofit fontScale="70000" lnSpcReduction="20000"/>
          </a:bodyPr>
          <a:lstStyle/>
          <a:p>
            <a:r>
              <a:rPr lang="en-US" dirty="0"/>
              <a:t>Discussions Notes</a:t>
            </a:r>
          </a:p>
          <a:p>
            <a:pPr lvl="1"/>
            <a:r>
              <a:rPr lang="en-US" dirty="0"/>
              <a:t>Disambiguate the general poor state of available information on IoT, and highlight the IEEE 802 solutions that address them. (done) </a:t>
            </a:r>
          </a:p>
          <a:p>
            <a:pPr lvl="1"/>
            <a:r>
              <a:rPr lang="en-US" dirty="0"/>
              <a:t>Need to distinguish “Internet” public vs private. OT network for highly secure, isolated networks. (Done) </a:t>
            </a:r>
          </a:p>
          <a:p>
            <a:pPr lvl="1"/>
            <a:r>
              <a:rPr lang="en-US" dirty="0"/>
              <a:t>Embedded comments need text contributions</a:t>
            </a:r>
          </a:p>
          <a:p>
            <a:pPr lvl="1"/>
            <a:r>
              <a:rPr lang="en-US" dirty="0"/>
              <a:t>How to incorporate wired IoT – specifically Single Pair Ethernet. </a:t>
            </a:r>
          </a:p>
          <a:p>
            <a:pPr lvl="2"/>
            <a:r>
              <a:rPr lang="en-US" dirty="0"/>
              <a:t>Add section 5 for Connectivity Technologies  (needs review from WG experts)</a:t>
            </a:r>
          </a:p>
          <a:p>
            <a:pPr lvl="2"/>
            <a:endParaRPr lang="en-US" dirty="0"/>
          </a:p>
          <a:p>
            <a:r>
              <a:rPr lang="en-US" dirty="0"/>
              <a:t>Actions from March 2025</a:t>
            </a:r>
          </a:p>
          <a:p>
            <a:pPr lvl="1"/>
            <a:r>
              <a:rPr lang="en-US" dirty="0"/>
              <a:t>Smart City / Utility section – Ben will seek </a:t>
            </a:r>
            <a:r>
              <a:rPr lang="en-US" dirty="0" err="1"/>
              <a:t>Wi-Sun</a:t>
            </a:r>
            <a:r>
              <a:rPr lang="en-US" dirty="0"/>
              <a:t> text for this. </a:t>
            </a:r>
          </a:p>
          <a:p>
            <a:pPr lvl="1"/>
            <a:r>
              <a:rPr lang="en-US" dirty="0"/>
              <a:t>New section moved to conclusion: “7.Looking back at the Hype, and what has actually been delivered.”   (Ben will find a volunteer)</a:t>
            </a:r>
          </a:p>
          <a:p>
            <a:pPr lvl="1"/>
            <a:r>
              <a:rPr lang="en-US" dirty="0"/>
              <a:t>Fill in section on IoT with high reliability  (Tim) </a:t>
            </a:r>
          </a:p>
          <a:p>
            <a:pPr lvl="1"/>
            <a:r>
              <a:rPr lang="en-US" dirty="0"/>
              <a:t>Closing statement  (Ann)</a:t>
            </a:r>
          </a:p>
          <a:p>
            <a:endParaRPr lang="en-US" dirty="0"/>
          </a:p>
          <a:p>
            <a:r>
              <a:rPr lang="en-US" dirty="0"/>
              <a:t>Draft at end of March 2025: </a:t>
            </a:r>
            <a:r>
              <a:rPr lang="en-US" dirty="0">
                <a:hlinkClick r:id="rId2"/>
              </a:rPr>
              <a:t>24-22-0011-08-IoTg-internet-of-things-white-paper</a:t>
            </a:r>
            <a:endParaRPr lang="en-US" dirty="0"/>
          </a:p>
          <a:p>
            <a:endParaRPr lang="en-US" dirty="0"/>
          </a:p>
          <a:p>
            <a:r>
              <a:rPr lang="en-US" dirty="0"/>
              <a:t>Work on actions above, then we will create clean new version for 2025 after May meeting. </a:t>
            </a:r>
          </a:p>
          <a:p>
            <a:endParaRPr lang="en-US" dirty="0"/>
          </a:p>
        </p:txBody>
      </p:sp>
      <p:sp>
        <p:nvSpPr>
          <p:cNvPr id="6" name="Footer Placeholder 5">
            <a:extLst>
              <a:ext uri="{FF2B5EF4-FFF2-40B4-BE49-F238E27FC236}">
                <a16:creationId xmlns:a16="http://schemas.microsoft.com/office/drawing/2014/main" id="{8EB4CFC3-3460-C67C-A11F-ED12C57EA036}"/>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46CB7CF2-2D8D-0264-ABE9-940D85F76C03}"/>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8" name="Date Placeholder 7">
            <a:extLst>
              <a:ext uri="{FF2B5EF4-FFF2-40B4-BE49-F238E27FC236}">
                <a16:creationId xmlns:a16="http://schemas.microsoft.com/office/drawing/2014/main" id="{4D7CD9B8-E3E1-CB3E-1C62-9B26A1A1A10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925929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947B-1EDB-4267-BCE9-FF9BB8551370}"/>
              </a:ext>
            </a:extLst>
          </p:cNvPr>
          <p:cNvSpPr>
            <a:spLocks noGrp="1"/>
          </p:cNvSpPr>
          <p:nvPr>
            <p:ph type="title"/>
          </p:nvPr>
        </p:nvSpPr>
        <p:spPr/>
        <p:txBody>
          <a:bodyPr/>
          <a:lstStyle/>
          <a:p>
            <a:r>
              <a:rPr lang="en-US" dirty="0"/>
              <a:t>Smart Grid white paper revision</a:t>
            </a:r>
          </a:p>
        </p:txBody>
      </p:sp>
      <p:sp>
        <p:nvSpPr>
          <p:cNvPr id="3" name="Content Placeholder 2">
            <a:extLst>
              <a:ext uri="{FF2B5EF4-FFF2-40B4-BE49-F238E27FC236}">
                <a16:creationId xmlns:a16="http://schemas.microsoft.com/office/drawing/2014/main" id="{7C652FBF-CC55-4915-9C7F-4AC2887D9818}"/>
              </a:ext>
            </a:extLst>
          </p:cNvPr>
          <p:cNvSpPr>
            <a:spLocks noGrp="1"/>
          </p:cNvSpPr>
          <p:nvPr>
            <p:ph idx="1"/>
          </p:nvPr>
        </p:nvSpPr>
        <p:spPr>
          <a:xfrm>
            <a:off x="1219200" y="1828800"/>
            <a:ext cx="10363200" cy="4495800"/>
          </a:xfrm>
        </p:spPr>
        <p:txBody>
          <a:bodyPr>
            <a:normAutofit/>
          </a:bodyPr>
          <a:lstStyle/>
          <a:p>
            <a:r>
              <a:rPr lang="en-US" sz="2600" dirty="0"/>
              <a:t>Update of first Smart Grid white paper to address latest amendments of 802.15.4 u, v, w, x, y, Rev-me,  and new organization of documents to clarify UWB vs Narrowband</a:t>
            </a:r>
          </a:p>
          <a:p>
            <a:r>
              <a:rPr lang="en-US" sz="2800" dirty="0">
                <a:latin typeface="Calibri" panose="020F0502020204030204" pitchFamily="34" charset="0"/>
                <a:cs typeface="Times New Roman" panose="02020603050405020304" pitchFamily="18" charset="0"/>
              </a:rPr>
              <a:t>March 2025</a:t>
            </a:r>
          </a:p>
          <a:p>
            <a:pPr lvl="1"/>
            <a:r>
              <a:rPr lang="en-US" sz="1600" dirty="0">
                <a:latin typeface="Calibri" panose="020F0502020204030204" pitchFamily="34" charset="0"/>
                <a:cs typeface="Times New Roman" panose="02020603050405020304" pitchFamily="18" charset="0"/>
              </a:rPr>
              <a:t>Action for Ben </a:t>
            </a:r>
            <a:r>
              <a:rPr lang="en-US" sz="1600" dirty="0" err="1">
                <a:latin typeface="Calibri" panose="020F0502020204030204" pitchFamily="34" charset="0"/>
                <a:cs typeface="Times New Roman" panose="02020603050405020304" pitchFamily="18" charset="0"/>
              </a:rPr>
              <a:t>w.r.t.</a:t>
            </a:r>
            <a:r>
              <a:rPr lang="en-US" sz="1600" dirty="0">
                <a:latin typeface="Calibri" panose="020F0502020204030204" pitchFamily="34" charset="0"/>
                <a:cs typeface="Times New Roman" panose="02020603050405020304" pitchFamily="18" charset="0"/>
              </a:rPr>
              <a:t> spectrum sharing</a:t>
            </a:r>
          </a:p>
          <a:p>
            <a:pPr lvl="1"/>
            <a:r>
              <a:rPr lang="en-US" sz="1600" dirty="0">
                <a:latin typeface="Calibri" panose="020F0502020204030204" pitchFamily="34" charset="0"/>
                <a:cs typeface="Times New Roman" panose="02020603050405020304" pitchFamily="18" charset="0"/>
              </a:rPr>
              <a:t>Action – do we retain or remove OneM2M?  Is there any relevance? </a:t>
            </a:r>
          </a:p>
          <a:p>
            <a:pPr lvl="1"/>
            <a:r>
              <a:rPr lang="en-US" sz="1600" dirty="0">
                <a:latin typeface="Calibri" panose="020F0502020204030204" pitchFamily="34" charset="0"/>
                <a:cs typeface="Times New Roman" panose="02020603050405020304" pitchFamily="18" charset="0"/>
              </a:rPr>
              <a:t>Action – Tero to review security section</a:t>
            </a:r>
          </a:p>
          <a:p>
            <a:pPr lvl="1"/>
            <a:r>
              <a:rPr lang="en-US" sz="1600" dirty="0">
                <a:latin typeface="Calibri" panose="020F0502020204030204" pitchFamily="34" charset="0"/>
                <a:cs typeface="Times New Roman" panose="02020603050405020304" pitchFamily="18" charset="0"/>
              </a:rPr>
              <a:t>Action Phil Beecher – update on energy constrained, low power devices</a:t>
            </a:r>
          </a:p>
          <a:p>
            <a:pPr lvl="1"/>
            <a:r>
              <a:rPr lang="en-US" sz="1600" dirty="0">
                <a:latin typeface="Calibri" panose="020F0502020204030204" pitchFamily="34" charset="0"/>
                <a:cs typeface="Times New Roman" panose="02020603050405020304" pitchFamily="18" charset="0"/>
              </a:rPr>
              <a:t>Tim – review and update Companion document - 24-24-0029-00-sgtg-2025-update-package-of-802-smart-grid-standards.docx   (looks like equal or greater effort than the white paper) </a:t>
            </a:r>
          </a:p>
          <a:p>
            <a:pPr lvl="1"/>
            <a:endParaRPr lang="en-US" sz="16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Output draft from March 2025: </a:t>
            </a:r>
            <a:r>
              <a:rPr lang="en-US" sz="2400" dirty="0">
                <a:hlinkClick r:id="rId2"/>
              </a:rPr>
              <a:t>24-24-0014-05-sgtg-802.24</a:t>
            </a:r>
            <a:r>
              <a:rPr lang="en-US" sz="2400" dirty="0"/>
              <a:t> </a:t>
            </a:r>
            <a:endParaRPr lang="en-US" sz="2400" dirty="0">
              <a:latin typeface="Calibri" panose="020F0502020204030204" pitchFamily="34" charset="0"/>
              <a:cs typeface="Times New Roman" panose="02020603050405020304" pitchFamily="18" charset="0"/>
            </a:endParaRPr>
          </a:p>
          <a:p>
            <a:pPr lvl="1"/>
            <a:endParaRPr lang="en-US" sz="2000" dirty="0">
              <a:latin typeface="Calibri" panose="020F0502020204030204" pitchFamily="34" charset="0"/>
              <a:cs typeface="Times New Roman" panose="02020603050405020304" pitchFamily="18" charset="0"/>
            </a:endParaRPr>
          </a:p>
          <a:p>
            <a:endParaRPr lang="en-US" dirty="0"/>
          </a:p>
          <a:p>
            <a:endParaRPr lang="en-US" dirty="0"/>
          </a:p>
          <a:p>
            <a:endParaRPr lang="en-US" dirty="0"/>
          </a:p>
          <a:p>
            <a:pPr lvl="1"/>
            <a:endParaRPr lang="en-US" dirty="0"/>
          </a:p>
          <a:p>
            <a:pPr lvl="1"/>
            <a:endParaRPr lang="en-US" dirty="0"/>
          </a:p>
        </p:txBody>
      </p:sp>
      <p:sp>
        <p:nvSpPr>
          <p:cNvPr id="6" name="Footer Placeholder 5">
            <a:extLst>
              <a:ext uri="{FF2B5EF4-FFF2-40B4-BE49-F238E27FC236}">
                <a16:creationId xmlns:a16="http://schemas.microsoft.com/office/drawing/2014/main" id="{82A0C517-C8C8-C7B8-B252-14972BD084EA}"/>
              </a:ext>
            </a:extLst>
          </p:cNvPr>
          <p:cNvSpPr>
            <a:spLocks noGrp="1"/>
          </p:cNvSpPr>
          <p:nvPr>
            <p:ph type="ftr" idx="14"/>
          </p:nvPr>
        </p:nvSpPr>
        <p:spPr/>
        <p:txBody>
          <a:bodyPr/>
          <a:lstStyle/>
          <a:p>
            <a:r>
              <a:rPr lang="en-GB"/>
              <a:t>Tim Godfrey, EPRI</a:t>
            </a:r>
            <a:endParaRPr lang="en-GB" dirty="0"/>
          </a:p>
        </p:txBody>
      </p:sp>
      <p:sp>
        <p:nvSpPr>
          <p:cNvPr id="7" name="Slide Number Placeholder 6">
            <a:extLst>
              <a:ext uri="{FF2B5EF4-FFF2-40B4-BE49-F238E27FC236}">
                <a16:creationId xmlns:a16="http://schemas.microsoft.com/office/drawing/2014/main" id="{AE4F63A4-B038-EA4C-6B23-10BFCB3956B9}"/>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8" name="Date Placeholder 7">
            <a:extLst>
              <a:ext uri="{FF2B5EF4-FFF2-40B4-BE49-F238E27FC236}">
                <a16:creationId xmlns:a16="http://schemas.microsoft.com/office/drawing/2014/main" id="{A2DC42B6-06CD-417F-2038-102D3BE27F2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588213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CD78-600B-427F-73DC-CB8195191C58}"/>
              </a:ext>
            </a:extLst>
          </p:cNvPr>
          <p:cNvSpPr>
            <a:spLocks noGrp="1"/>
          </p:cNvSpPr>
          <p:nvPr>
            <p:ph type="ctrTitle"/>
          </p:nvPr>
        </p:nvSpPr>
        <p:spPr/>
        <p:txBody>
          <a:bodyPr/>
          <a:lstStyle/>
          <a:p>
            <a:r>
              <a:rPr lang="en-GB"/>
              <a:t>802c status</a:t>
            </a:r>
          </a:p>
        </p:txBody>
      </p:sp>
      <p:sp>
        <p:nvSpPr>
          <p:cNvPr id="3" name="Subtitle 2">
            <a:extLst>
              <a:ext uri="{FF2B5EF4-FFF2-40B4-BE49-F238E27FC236}">
                <a16:creationId xmlns:a16="http://schemas.microsoft.com/office/drawing/2014/main" id="{EBA35F53-1F63-ACDA-C796-48D06FAEEB57}"/>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6BCD8D53-6374-922D-879B-15053C35E411}"/>
              </a:ext>
            </a:extLst>
          </p:cNvPr>
          <p:cNvSpPr>
            <a:spLocks noGrp="1"/>
          </p:cNvSpPr>
          <p:nvPr>
            <p:ph type="ftr" idx="11"/>
          </p:nvPr>
        </p:nvSpPr>
        <p:spPr/>
        <p:txBody>
          <a:bodyPr/>
          <a:lstStyle/>
          <a:p>
            <a:r>
              <a:rPr lang="en-GB"/>
              <a:t>Joseph Levy, InterDigital</a:t>
            </a:r>
          </a:p>
        </p:txBody>
      </p:sp>
      <p:sp>
        <p:nvSpPr>
          <p:cNvPr id="8" name="Slide Number Placeholder 7">
            <a:extLst>
              <a:ext uri="{FF2B5EF4-FFF2-40B4-BE49-F238E27FC236}">
                <a16:creationId xmlns:a16="http://schemas.microsoft.com/office/drawing/2014/main" id="{D83D7DE6-CF6E-39DC-7CD5-CB7E007F8267}"/>
              </a:ext>
            </a:extLst>
          </p:cNvPr>
          <p:cNvSpPr>
            <a:spLocks noGrp="1"/>
          </p:cNvSpPr>
          <p:nvPr>
            <p:ph type="sldNum" idx="12"/>
          </p:nvPr>
        </p:nvSpPr>
        <p:spPr/>
        <p:txBody>
          <a:bodyPr/>
          <a:lstStyle/>
          <a:p>
            <a:r>
              <a:rPr lang="en-GB"/>
              <a:t>Slide </a:t>
            </a:r>
            <a:fld id="{DE40C9FC-4879-4F20-9ECA-A574A90476B7}" type="slidenum">
              <a:rPr lang="en-GB" smtClean="0"/>
              <a:pPr/>
              <a:t>103</a:t>
            </a:fld>
            <a:endParaRPr lang="en-GB"/>
          </a:p>
        </p:txBody>
      </p:sp>
      <p:sp>
        <p:nvSpPr>
          <p:cNvPr id="9" name="Date Placeholder 8">
            <a:extLst>
              <a:ext uri="{FF2B5EF4-FFF2-40B4-BE49-F238E27FC236}">
                <a16:creationId xmlns:a16="http://schemas.microsoft.com/office/drawing/2014/main" id="{200F9E2B-BE52-CCE5-D760-69EEC0F77F97}"/>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3137201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0" dirty="0"/>
              <a:t>Wi-Fi Alliance (WFA) Liaison March 2025 Update</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2025-03-12</a:t>
            </a:r>
          </a:p>
        </p:txBody>
      </p:sp>
      <p:graphicFrame>
        <p:nvGraphicFramePr>
          <p:cNvPr id="3075" name="Object 3"/>
          <p:cNvGraphicFramePr>
            <a:graphicFrameLocks noChangeAspect="1"/>
          </p:cNvGraphicFramePr>
          <p:nvPr>
            <p:extLst>
              <p:ext uri="{D42A27DB-BD31-4B8C-83A1-F6EECF244321}">
                <p14:modId xmlns:p14="http://schemas.microsoft.com/office/powerpoint/2010/main" val="3915551153"/>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name="Document" r:id="rId3" imgW="10439485" imgH="2546686" progId="Word.Document.8">
                  <p:embed/>
                </p:oleObj>
              </mc:Choice>
              <mc:Fallback>
                <p:oleObj name="Document" r:id="rId3" imgW="10439485" imgH="2546686" progId="Word.Document.8">
                  <p:embed/>
                  <p:pic>
                    <p:nvPicPr>
                      <p:cNvPr id="3075" name="Object 3"/>
                      <p:cNvPicPr>
                        <a:picLocks noChangeAspect="1" noChangeArrowheads="1"/>
                      </p:cNvPicPr>
                      <p:nvPr/>
                    </p:nvPicPr>
                    <p:blipFill>
                      <a:blip r:embed="rId4"/>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2E6D9BDF-FE92-DE3E-60EE-F68936DEE173}"/>
              </a:ext>
            </a:extLst>
          </p:cNvPr>
          <p:cNvSpPr>
            <a:spLocks noGrp="1"/>
          </p:cNvSpPr>
          <p:nvPr>
            <p:ph type="ftr" idx="11"/>
          </p:nvPr>
        </p:nvSpPr>
        <p:spPr/>
        <p:txBody>
          <a:bodyPr/>
          <a:lstStyle/>
          <a:p>
            <a:r>
              <a:rPr lang="en-GB"/>
              <a:t>Srinivas Kandala, Samsung</a:t>
            </a:r>
          </a:p>
        </p:txBody>
      </p:sp>
      <p:sp>
        <p:nvSpPr>
          <p:cNvPr id="3" name="Slide Number Placeholder 2">
            <a:extLst>
              <a:ext uri="{FF2B5EF4-FFF2-40B4-BE49-F238E27FC236}">
                <a16:creationId xmlns:a16="http://schemas.microsoft.com/office/drawing/2014/main" id="{B2FABEBB-58C2-843E-B463-D17C331E37E6}"/>
              </a:ext>
            </a:extLst>
          </p:cNvPr>
          <p:cNvSpPr>
            <a:spLocks noGrp="1"/>
          </p:cNvSpPr>
          <p:nvPr>
            <p:ph type="sldNum" idx="12"/>
          </p:nvPr>
        </p:nvSpPr>
        <p:spPr/>
        <p:txBody>
          <a:bodyPr/>
          <a:lstStyle/>
          <a:p>
            <a:r>
              <a:rPr lang="en-GB"/>
              <a:t>Slide </a:t>
            </a:r>
            <a:fld id="{DE40C9FC-4879-4F20-9ECA-A574A90476B7}" type="slidenum">
              <a:rPr lang="en-GB" smtClean="0"/>
              <a:pPr/>
              <a:t>104</a:t>
            </a:fld>
            <a:endParaRPr lang="en-GB"/>
          </a:p>
        </p:txBody>
      </p:sp>
      <p:sp>
        <p:nvSpPr>
          <p:cNvPr id="4" name="Date Placeholder 3">
            <a:extLst>
              <a:ext uri="{FF2B5EF4-FFF2-40B4-BE49-F238E27FC236}">
                <a16:creationId xmlns:a16="http://schemas.microsoft.com/office/drawing/2014/main" id="{33AA05E0-A62F-671A-E2E4-72B2B8FD4851}"/>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660947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March 2025 IEEE 802.11 meeting</a:t>
            </a:r>
            <a:endParaRPr lang="en-GB" dirty="0"/>
          </a:p>
        </p:txBody>
      </p:sp>
      <p:sp>
        <p:nvSpPr>
          <p:cNvPr id="2" name="Footer Placeholder 1">
            <a:extLst>
              <a:ext uri="{FF2B5EF4-FFF2-40B4-BE49-F238E27FC236}">
                <a16:creationId xmlns:a16="http://schemas.microsoft.com/office/drawing/2014/main" id="{FA7362A6-D73C-A2F9-4197-260BC8DD0C60}"/>
              </a:ext>
            </a:extLst>
          </p:cNvPr>
          <p:cNvSpPr>
            <a:spLocks noGrp="1"/>
          </p:cNvSpPr>
          <p:nvPr>
            <p:ph type="ftr" idx="14"/>
          </p:nvPr>
        </p:nvSpPr>
        <p:spPr/>
        <p:txBody>
          <a:bodyPr/>
          <a:lstStyle/>
          <a:p>
            <a:r>
              <a:rPr lang="en-GB"/>
              <a:t>Srinivas Kandala, Samsung</a:t>
            </a:r>
            <a:endParaRPr lang="en-GB" dirty="0"/>
          </a:p>
        </p:txBody>
      </p:sp>
      <p:sp>
        <p:nvSpPr>
          <p:cNvPr id="3" name="Slide Number Placeholder 2">
            <a:extLst>
              <a:ext uri="{FF2B5EF4-FFF2-40B4-BE49-F238E27FC236}">
                <a16:creationId xmlns:a16="http://schemas.microsoft.com/office/drawing/2014/main" id="{4439255F-2C45-D0ED-191D-C4A66D35AB65}"/>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7" name="Date Placeholder 6">
            <a:extLst>
              <a:ext uri="{FF2B5EF4-FFF2-40B4-BE49-F238E27FC236}">
                <a16:creationId xmlns:a16="http://schemas.microsoft.com/office/drawing/2014/main" id="{FEEF32A1-828C-7E35-5A18-B121F1CFF0C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959040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The Asia member meeting has been held on Feb. 18-20 in Tokyo. </a:t>
            </a:r>
          </a:p>
          <a:p>
            <a:pPr>
              <a:buFont typeface="Times New Roman" pitchFamily="16" charset="0"/>
              <a:buChar char="•"/>
            </a:pPr>
            <a:r>
              <a:rPr lang="en-US" dirty="0"/>
              <a:t>It was a productive week with excellent guest speakers, networking opportunities, and task group sessions.</a:t>
            </a:r>
          </a:p>
          <a:p>
            <a:pPr lvl="1">
              <a:buFont typeface="Times New Roman" pitchFamily="16" charset="0"/>
              <a:buChar char="•"/>
            </a:pPr>
            <a:r>
              <a:rPr lang="en-US" dirty="0"/>
              <a:t>Notable keynote speeches</a:t>
            </a:r>
          </a:p>
          <a:p>
            <a:pPr lvl="1">
              <a:buFont typeface="Times New Roman" pitchFamily="16" charset="0"/>
              <a:buChar char="•"/>
            </a:pPr>
            <a:r>
              <a:rPr lang="en-US" dirty="0"/>
              <a:t>Showcase of the task groups</a:t>
            </a:r>
          </a:p>
          <a:p>
            <a:pPr lvl="1">
              <a:buFont typeface="Times New Roman" pitchFamily="16" charset="0"/>
              <a:buChar char="•"/>
            </a:pPr>
            <a:r>
              <a:rPr lang="en-US" dirty="0"/>
              <a:t>Discussions on interoperability events’ ability to advance the Wi-Fi ecosystem</a:t>
            </a:r>
          </a:p>
          <a:p>
            <a:pPr lvl="1">
              <a:buFont typeface="Times New Roman" pitchFamily="16" charset="0"/>
              <a:buChar char="•"/>
            </a:pPr>
            <a:r>
              <a:rPr lang="en-US" dirty="0"/>
              <a:t>Demo of Wi-Fi CERTIFIED </a:t>
            </a:r>
            <a:r>
              <a:rPr lang="en-US" dirty="0" err="1"/>
              <a:t>HaLoW</a:t>
            </a:r>
            <a:r>
              <a:rPr lang="en-US" dirty="0"/>
              <a:t> offerings</a:t>
            </a:r>
          </a:p>
          <a:p>
            <a:pPr lvl="1">
              <a:buFont typeface="Times New Roman" pitchFamily="16" charset="0"/>
              <a:buChar char="•"/>
            </a:pPr>
            <a:r>
              <a:rPr lang="en-US" dirty="0"/>
              <a:t>Demonstration of </a:t>
            </a:r>
            <a:r>
              <a:rPr lang="en-US" dirty="0" err="1"/>
              <a:t>EasyConnect</a:t>
            </a:r>
            <a:r>
              <a:rPr lang="en-US" dirty="0"/>
              <a:t> interoperability</a:t>
            </a:r>
          </a:p>
          <a:p>
            <a:pPr lvl="1">
              <a:buFont typeface="Times New Roman" pitchFamily="16" charset="0"/>
              <a:buChar char="•"/>
            </a:pPr>
            <a:r>
              <a:rPr lang="en-US" dirty="0"/>
              <a:t>Documents are available at </a:t>
            </a:r>
            <a:r>
              <a:rPr lang="en-US" dirty="0">
                <a:hlinkClick r:id="rId3"/>
              </a:rPr>
              <a:t>https://groups.wi-fi.org/wg/Members/document/folder/3941</a:t>
            </a:r>
            <a:r>
              <a:rPr lang="en-US" dirty="0"/>
              <a:t> (available only for members)</a:t>
            </a:r>
          </a:p>
          <a:p>
            <a:pPr>
              <a:buFont typeface="Times New Roman" pitchFamily="16" charset="0"/>
              <a:buChar char="•"/>
            </a:pPr>
            <a:r>
              <a:rPr lang="en-US" dirty="0"/>
              <a:t>The next WFA F2F (Americas) member meeting will </a:t>
            </a:r>
            <a:r>
              <a:rPr lang="en-US" sz="2400" b="1" dirty="0"/>
              <a:t>take place on June 10</a:t>
            </a:r>
            <a:r>
              <a:rPr lang="en-US" sz="2400" b="1" baseline="30000" dirty="0"/>
              <a:t>th</a:t>
            </a:r>
            <a:r>
              <a:rPr lang="en-US" sz="2400" b="1" dirty="0"/>
              <a:t> – 12</a:t>
            </a:r>
            <a:r>
              <a:rPr lang="en-US" sz="2400" b="1" baseline="30000" dirty="0"/>
              <a:t>th</a:t>
            </a:r>
            <a:r>
              <a:rPr lang="en-US" sz="2400" b="1" dirty="0"/>
              <a:t>  2025, in Buenos Aires, Argentina.</a:t>
            </a:r>
          </a:p>
        </p:txBody>
      </p:sp>
      <p:sp>
        <p:nvSpPr>
          <p:cNvPr id="6" name="Footer Placeholder 5">
            <a:extLst>
              <a:ext uri="{FF2B5EF4-FFF2-40B4-BE49-F238E27FC236}">
                <a16:creationId xmlns:a16="http://schemas.microsoft.com/office/drawing/2014/main" id="{97ED1351-0350-056C-CF48-7F0E49127E55}"/>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364AF518-4417-BAD3-3230-8DDDC8DC5D73}"/>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8" name="Date Placeholder 7">
            <a:extLst>
              <a:ext uri="{FF2B5EF4-FFF2-40B4-BE49-F238E27FC236}">
                <a16:creationId xmlns:a16="http://schemas.microsoft.com/office/drawing/2014/main" id="{7303E5C5-1611-733A-87C6-2B8E5D8C991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19240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1800" dirty="0"/>
              <a:t>Technical activity at WFA that has recently led to certification</a:t>
            </a:r>
          </a:p>
          <a:p>
            <a:pPr lvl="1">
              <a:buFont typeface="Arial" panose="020B0604020202020204" pitchFamily="34" charset="0"/>
              <a:buChar char="•"/>
            </a:pPr>
            <a:r>
              <a:rPr lang="en-US" sz="1600" dirty="0"/>
              <a:t>Wi-Fi 7</a:t>
            </a:r>
          </a:p>
          <a:p>
            <a:pPr lvl="1">
              <a:buFont typeface="Arial" panose="020B0604020202020204" pitchFamily="34" charset="0"/>
              <a:buChar char="•"/>
            </a:pPr>
            <a:r>
              <a:rPr lang="en-US" sz="1600" dirty="0"/>
              <a:t>QoS Management</a:t>
            </a:r>
          </a:p>
          <a:p>
            <a:pPr lvl="1">
              <a:buFont typeface="Arial" panose="020B0604020202020204" pitchFamily="34" charset="0"/>
              <a:buChar char="•"/>
            </a:pPr>
            <a:r>
              <a:rPr lang="en-US" sz="1600" dirty="0" err="1"/>
              <a:t>EasyMesh</a:t>
            </a:r>
            <a:endParaRPr lang="en-US" sz="1600" dirty="0"/>
          </a:p>
          <a:p>
            <a:pPr lvl="1">
              <a:buFont typeface="Arial" panose="020B0604020202020204" pitchFamily="34" charset="0"/>
              <a:buChar char="•"/>
            </a:pPr>
            <a:r>
              <a:rPr lang="en-US" sz="1600" dirty="0"/>
              <a:t>WPA3 </a:t>
            </a:r>
          </a:p>
          <a:p>
            <a:pPr lvl="1">
              <a:buFont typeface="Arial" panose="020B0604020202020204" pitchFamily="34" charset="0"/>
              <a:buChar char="•"/>
            </a:pPr>
            <a:r>
              <a:rPr lang="en-US" sz="1600" dirty="0"/>
              <a:t>Wi-Fi proximity ranging</a:t>
            </a:r>
          </a:p>
          <a:p>
            <a:pPr>
              <a:buFont typeface="Arial" panose="020B0604020202020204" pitchFamily="34" charset="0"/>
              <a:buChar char="•"/>
            </a:pPr>
            <a:r>
              <a:rPr lang="en-US" sz="1800" dirty="0"/>
              <a:t>Technical activity at WFA that is expected to lead to certification</a:t>
            </a:r>
          </a:p>
          <a:p>
            <a:pPr lvl="1">
              <a:buFont typeface="Arial" panose="020B0604020202020204" pitchFamily="34" charset="0"/>
              <a:buChar char="•"/>
            </a:pPr>
            <a:r>
              <a:rPr lang="en-US" sz="1600" dirty="0"/>
              <a:t>Wi-Fi 7 R2</a:t>
            </a:r>
          </a:p>
          <a:p>
            <a:pPr lvl="1">
              <a:buFont typeface="Arial" panose="020B0604020202020204" pitchFamily="34" charset="0"/>
              <a:buChar char="•"/>
            </a:pPr>
            <a:r>
              <a:rPr lang="en-US" sz="1600" dirty="0"/>
              <a:t>6 GHz standard power</a:t>
            </a:r>
          </a:p>
          <a:p>
            <a:pPr lvl="1">
              <a:buFont typeface="Arial" panose="020B0604020202020204" pitchFamily="34" charset="0"/>
              <a:buChar char="•"/>
            </a:pPr>
            <a:r>
              <a:rPr lang="en-US" sz="1600" dirty="0"/>
              <a:t>Wi-Fi Direct</a:t>
            </a:r>
          </a:p>
          <a:p>
            <a:pPr lvl="1">
              <a:buFont typeface="Arial" panose="020B0604020202020204" pitchFamily="34" charset="0"/>
              <a:buChar char="•"/>
            </a:pPr>
            <a:r>
              <a:rPr lang="en-US" sz="1600" dirty="0"/>
              <a:t>XR (Augmented / Virtual / Mixed Reality)</a:t>
            </a:r>
          </a:p>
          <a:p>
            <a:pPr lvl="1">
              <a:buFont typeface="Arial" panose="020B0604020202020204" pitchFamily="34" charset="0"/>
              <a:buChar char="•"/>
            </a:pPr>
            <a:r>
              <a:rPr lang="en-US" sz="1600" dirty="0"/>
              <a:t>QoS Management</a:t>
            </a:r>
          </a:p>
          <a:p>
            <a:pPr>
              <a:buFont typeface="Arial" panose="020B0604020202020204" pitchFamily="34" charset="0"/>
              <a:buChar char="•"/>
            </a:pPr>
            <a:r>
              <a:rPr lang="en-US" sz="1800" dirty="0"/>
              <a:t>Increased use of interoperability events with commercial products after program launches</a:t>
            </a:r>
          </a:p>
        </p:txBody>
      </p:sp>
      <p:sp>
        <p:nvSpPr>
          <p:cNvPr id="4" name="Footer Placeholder 3">
            <a:extLst>
              <a:ext uri="{FF2B5EF4-FFF2-40B4-BE49-F238E27FC236}">
                <a16:creationId xmlns:a16="http://schemas.microsoft.com/office/drawing/2014/main" id="{4E574D5F-B249-A942-F1CC-C0D5A325968E}"/>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FDC9CB8E-D36A-33EC-56D3-E0F6E1183496}"/>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9" name="Date Placeholder 8">
            <a:extLst>
              <a:ext uri="{FF2B5EF4-FFF2-40B4-BE49-F238E27FC236}">
                <a16:creationId xmlns:a16="http://schemas.microsoft.com/office/drawing/2014/main" id="{517EF822-A7E5-C7D6-D004-6929907F5E6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440145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600" dirty="0"/>
              <a:t>Examples of additional WFA technical work</a:t>
            </a:r>
          </a:p>
          <a:p>
            <a:pPr marL="800100" lvl="1" indent="-342900">
              <a:buFont typeface="Arial" panose="020B0604020202020204" pitchFamily="34" charset="0"/>
              <a:buChar char="•"/>
            </a:pPr>
            <a:r>
              <a:rPr lang="en-US" sz="1400" dirty="0"/>
              <a:t>Security</a:t>
            </a:r>
          </a:p>
          <a:p>
            <a:pPr marL="800100" lvl="1" indent="-342900">
              <a:buFont typeface="Arial" panose="020B0604020202020204" pitchFamily="34" charset="0"/>
              <a:buChar char="•"/>
            </a:pPr>
            <a:r>
              <a:rPr lang="en-US" sz="1400" dirty="0"/>
              <a:t>Customer Experience</a:t>
            </a:r>
          </a:p>
          <a:p>
            <a:pPr marL="800100" lvl="1" indent="-342900">
              <a:buFont typeface="Arial" panose="020B0604020202020204" pitchFamily="34" charset="0"/>
              <a:buChar char="•"/>
            </a:pPr>
            <a:r>
              <a:rPr lang="en-US" sz="1400" dirty="0" err="1"/>
              <a:t>EasyConnect</a:t>
            </a:r>
            <a:endParaRPr lang="en-US" sz="1400" dirty="0"/>
          </a:p>
          <a:p>
            <a:pPr marL="800100" lvl="1" indent="-342900">
              <a:buFont typeface="Arial" panose="020B0604020202020204" pitchFamily="34" charset="0"/>
              <a:buChar char="•"/>
            </a:pPr>
            <a:r>
              <a:rPr lang="en-US" sz="1400" dirty="0"/>
              <a:t>Wi-Fi </a:t>
            </a:r>
            <a:r>
              <a:rPr lang="en-US" sz="1400" dirty="0" err="1"/>
              <a:t>HaLow</a:t>
            </a:r>
            <a:endParaRPr lang="en-US" sz="1400" dirty="0"/>
          </a:p>
          <a:p>
            <a:pPr marL="800100" lvl="1" indent="-342900">
              <a:buFont typeface="Arial" panose="020B0604020202020204" pitchFamily="34" charset="0"/>
              <a:buChar char="•"/>
            </a:pPr>
            <a:r>
              <a:rPr lang="en-US" sz="1400" dirty="0"/>
              <a:t>Wi-Fi Data Elements</a:t>
            </a:r>
          </a:p>
          <a:p>
            <a:pPr marL="800100" lvl="1" indent="-342900">
              <a:buFont typeface="Arial" panose="020B0604020202020204" pitchFamily="34" charset="0"/>
              <a:buChar char="•"/>
            </a:pPr>
            <a:r>
              <a:rPr lang="en-US" sz="1400" dirty="0"/>
              <a:t>Wi-Fi Aware</a:t>
            </a:r>
          </a:p>
          <a:p>
            <a:pPr marL="800100" lvl="1" indent="-342900">
              <a:buFont typeface="Arial" panose="020B0604020202020204" pitchFamily="34" charset="0"/>
              <a:buChar char="•"/>
            </a:pPr>
            <a:r>
              <a:rPr lang="en-US" sz="1400" dirty="0" err="1"/>
              <a:t>Passpoint</a:t>
            </a:r>
            <a:endParaRPr lang="en-US" sz="1400" dirty="0"/>
          </a:p>
          <a:p>
            <a:pPr marL="400050">
              <a:buFont typeface="Arial" panose="020B0604020202020204" pitchFamily="34" charset="0"/>
              <a:buChar char="•"/>
            </a:pPr>
            <a:r>
              <a:rPr lang="en-US" sz="1600" dirty="0">
                <a:solidFill>
                  <a:schemeClr val="tx1"/>
                </a:solidFill>
              </a:rPr>
              <a:t>Examples of additional</a:t>
            </a:r>
            <a:r>
              <a:rPr lang="en-US" sz="1600" dirty="0"/>
              <a:t> WFA activity that may lead to technical work </a:t>
            </a:r>
            <a:endParaRPr lang="en-US" sz="1400" dirty="0"/>
          </a:p>
          <a:p>
            <a:pPr marL="800100" lvl="1">
              <a:buFont typeface="Arial" panose="020B0604020202020204" pitchFamily="34" charset="0"/>
              <a:buChar char="•"/>
            </a:pPr>
            <a:r>
              <a:rPr lang="en-US" sz="1400" dirty="0"/>
              <a:t>Sensing</a:t>
            </a:r>
          </a:p>
          <a:p>
            <a:pPr marL="800100" lvl="1">
              <a:buFont typeface="Arial" panose="020B0604020202020204" pitchFamily="34" charset="0"/>
              <a:buChar char="•"/>
            </a:pPr>
            <a:r>
              <a:rPr lang="en-US" sz="1400" dirty="0"/>
              <a:t>Automotive</a:t>
            </a:r>
          </a:p>
          <a:p>
            <a:pPr marL="800100" lvl="1">
              <a:buFont typeface="Arial" panose="020B0604020202020204" pitchFamily="34" charset="0"/>
              <a:buChar char="•"/>
            </a:pPr>
            <a:r>
              <a:rPr lang="en-US" sz="1400" dirty="0"/>
              <a:t>Healthcare</a:t>
            </a:r>
          </a:p>
          <a:p>
            <a:pPr marL="800100" lvl="1">
              <a:buFont typeface="Arial" panose="020B0604020202020204" pitchFamily="34" charset="0"/>
              <a:buChar char="•"/>
            </a:pPr>
            <a:r>
              <a:rPr lang="en-US" sz="1400" dirty="0"/>
              <a:t>Internet of things</a:t>
            </a:r>
          </a:p>
          <a:p>
            <a:pPr marL="800100" lvl="1">
              <a:buFont typeface="Arial" panose="020B0604020202020204" pitchFamily="34" charset="0"/>
              <a:buChar char="•"/>
            </a:pPr>
            <a:r>
              <a:rPr lang="en-US" sz="1400" dirty="0"/>
              <a:t>Operators</a:t>
            </a:r>
          </a:p>
          <a:p>
            <a:pPr marL="400050">
              <a:buFont typeface="Arial" panose="020B0604020202020204" pitchFamily="34" charset="0"/>
              <a:buChar char="•"/>
            </a:pPr>
            <a:r>
              <a:rPr lang="en-US" sz="1600" dirty="0"/>
              <a:t>Spectrum regulatory</a:t>
            </a:r>
          </a:p>
          <a:p>
            <a:pPr marL="400050">
              <a:buFont typeface="Arial" panose="020B0604020202020204" pitchFamily="34" charset="0"/>
              <a:buChar char="•"/>
            </a:pPr>
            <a:endParaRPr lang="en-US" sz="1600" dirty="0"/>
          </a:p>
          <a:p>
            <a:endParaRPr lang="en-US" sz="1600" dirty="0"/>
          </a:p>
        </p:txBody>
      </p:sp>
      <p:sp>
        <p:nvSpPr>
          <p:cNvPr id="4" name="Footer Placeholder 3">
            <a:extLst>
              <a:ext uri="{FF2B5EF4-FFF2-40B4-BE49-F238E27FC236}">
                <a16:creationId xmlns:a16="http://schemas.microsoft.com/office/drawing/2014/main" id="{A437376A-B974-0987-BFB9-C5868051FF83}"/>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F1B3F54D-8229-2A96-51C6-E03E298B91A4}"/>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9" name="Date Placeholder 8">
            <a:extLst>
              <a:ext uri="{FF2B5EF4-FFF2-40B4-BE49-F238E27FC236}">
                <a16:creationId xmlns:a16="http://schemas.microsoft.com/office/drawing/2014/main" id="{3D179320-44BC-F66A-BE18-294E2922FA9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323965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a:xfrm>
            <a:off x="914401" y="1676400"/>
            <a:ext cx="10361084" cy="4113213"/>
          </a:xfrm>
        </p:spPr>
        <p:txBody>
          <a:bodyPr/>
          <a:lstStyle/>
          <a:p>
            <a:pPr>
              <a:buFont typeface="Arial" panose="020B0604020202020204" pitchFamily="34" charset="0"/>
              <a:buChar char="•"/>
            </a:pPr>
            <a:r>
              <a:rPr lang="en-US" dirty="0">
                <a:solidFill>
                  <a:schemeClr val="tx1"/>
                </a:solidFill>
              </a:rPr>
              <a:t>Press Releases: </a:t>
            </a:r>
            <a:endParaRPr lang="en-US" dirty="0">
              <a:solidFill>
                <a:schemeClr val="tx1"/>
              </a:solidFill>
              <a:hlinkClick r:id="" action="ppaction://noaction">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en-US" dirty="0">
                <a:solidFill>
                  <a:schemeClr val="tx1"/>
                </a:solidFill>
                <a:hlinkClick r:id="" action="ppaction://noaction">
                  <a:extLst>
                    <a:ext uri="{A12FA001-AC4F-418D-AE19-62706E023703}">
                      <ahyp:hlinkClr xmlns:ahyp="http://schemas.microsoft.com/office/drawing/2018/hyperlinkcolor" val="tx"/>
                    </a:ext>
                  </a:extLst>
                </a:hlinkClick>
              </a:rPr>
              <a:t>Wi-Fi Alliance® applauds UK </a:t>
            </a:r>
            <a:r>
              <a:rPr lang="en-US" dirty="0" err="1">
                <a:solidFill>
                  <a:schemeClr val="tx1"/>
                </a:solidFill>
                <a:hlinkClick r:id="rId2">
                  <a:extLst>
                    <a:ext uri="{A12FA001-AC4F-418D-AE19-62706E023703}">
                      <ahyp:hlinkClr xmlns:ahyp="http://schemas.microsoft.com/office/drawing/2018/hyperlinkcolor" val="tx"/>
                    </a:ext>
                  </a:extLst>
                </a:hlinkClick>
              </a:rPr>
              <a:t>Ofcom’s</a:t>
            </a:r>
            <a:r>
              <a:rPr lang="en-US" dirty="0">
                <a:solidFill>
                  <a:schemeClr val="tx1"/>
                </a:solidFill>
                <a:hlinkClick r:id="rId2">
                  <a:extLst>
                    <a:ext uri="{A12FA001-AC4F-418D-AE19-62706E023703}">
                      <ahyp:hlinkClr xmlns:ahyp="http://schemas.microsoft.com/office/drawing/2018/hyperlinkcolor" val="tx"/>
                    </a:ext>
                  </a:extLst>
                </a:hlinkClick>
              </a:rPr>
              <a:t> proposal to expand 6 GHz Wi-Fi® access</a:t>
            </a:r>
            <a:endParaRPr lang="en-US" dirty="0">
              <a:solidFill>
                <a:schemeClr val="tx1"/>
              </a:solidFill>
            </a:endParaRPr>
          </a:p>
          <a:p>
            <a:pPr lvl="1">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welcomes the nomination of Arielle Roth as NTIA Administrator</a:t>
            </a:r>
            <a:endParaRPr lang="en-US" dirty="0">
              <a:solidFill>
                <a:schemeClr val="tx1"/>
              </a:solidFill>
            </a:endParaRPr>
          </a:p>
          <a:p>
            <a:pPr lvl="1">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statement on the nomination of Olivia Trusty to the FCC</a:t>
            </a:r>
            <a:endParaRPr lang="en-US" dirty="0">
              <a:solidFill>
                <a:schemeClr val="tx1"/>
              </a:solidFill>
            </a:endParaRPr>
          </a:p>
          <a:p>
            <a:pPr>
              <a:buFont typeface="Arial" panose="020B0604020202020204" pitchFamily="34" charset="0"/>
              <a:buChar char="•"/>
            </a:pPr>
            <a:r>
              <a:rPr lang="en-US" dirty="0">
                <a:solidFill>
                  <a:schemeClr val="tx1"/>
                </a:solidFill>
              </a:rPr>
              <a:t>The Beacon Blogs: </a:t>
            </a:r>
          </a:p>
          <a:p>
            <a:pPr lvl="1">
              <a:buFont typeface="Arial" panose="020B0604020202020204" pitchFamily="34" charset="0"/>
              <a:buChar char="•"/>
            </a:pPr>
            <a:r>
              <a:rPr lang="en-US" dirty="0">
                <a:solidFill>
                  <a:schemeClr val="tx1"/>
                </a:solidFill>
                <a:hlinkClick r:id="rId5">
                  <a:extLst>
                    <a:ext uri="{A12FA001-AC4F-418D-AE19-62706E023703}">
                      <ahyp:hlinkClr xmlns:ahyp="http://schemas.microsoft.com/office/drawing/2018/hyperlinkcolor" val="tx"/>
                    </a:ext>
                  </a:extLst>
                </a:hlinkClick>
              </a:rPr>
              <a:t>Wi-Fi Alliance® pilot trial showcases the transformative power of 6 GHz Wi-Fi for healthcare</a:t>
            </a:r>
            <a:endParaRPr lang="en-US" dirty="0">
              <a:solidFill>
                <a:schemeClr val="tx1"/>
              </a:solidFill>
            </a:endParaRPr>
          </a:p>
          <a:p>
            <a:pPr lvl="1">
              <a:buFont typeface="Arial" panose="020B0604020202020204" pitchFamily="34" charset="0"/>
              <a:buChar char="•"/>
            </a:pPr>
            <a:r>
              <a:rPr lang="en-US" dirty="0">
                <a:solidFill>
                  <a:schemeClr val="tx1"/>
                </a:solidFill>
                <a:hlinkClick r:id="rId6">
                  <a:extLst>
                    <a:ext uri="{A12FA001-AC4F-418D-AE19-62706E023703}">
                      <ahyp:hlinkClr xmlns:ahyp="http://schemas.microsoft.com/office/drawing/2018/hyperlinkcolor" val="tx"/>
                    </a:ext>
                  </a:extLst>
                </a:hlinkClick>
              </a:rPr>
              <a:t>Wi-Fi® and AI: Empowering the future of intelligence</a:t>
            </a:r>
            <a:endParaRPr lang="en-US" sz="1600" dirty="0">
              <a:solidFill>
                <a:schemeClr val="tx1"/>
              </a:solidFill>
            </a:endParaRPr>
          </a:p>
          <a:p>
            <a:pPr>
              <a:buFont typeface="Arial" panose="020B0604020202020204" pitchFamily="34" charset="0"/>
              <a:buChar char="•"/>
            </a:pPr>
            <a:r>
              <a:rPr lang="en-US" sz="2000" dirty="0">
                <a:solidFill>
                  <a:schemeClr val="tx1"/>
                </a:solidFill>
              </a:rPr>
              <a:t>Signal Podcasts: </a:t>
            </a:r>
          </a:p>
          <a:p>
            <a:pPr lvl="1">
              <a:buFont typeface="Arial" panose="020B0604020202020204" pitchFamily="34" charset="0"/>
              <a:buChar char="•"/>
            </a:pPr>
            <a:r>
              <a:rPr lang="en-US" dirty="0">
                <a:solidFill>
                  <a:schemeClr val="tx1"/>
                </a:solidFill>
                <a:cs typeface="+mn-cs"/>
                <a:hlinkClick r:id="rId7">
                  <a:extLst>
                    <a:ext uri="{A12FA001-AC4F-418D-AE19-62706E023703}">
                      <ahyp:hlinkClr xmlns:ahyp="http://schemas.microsoft.com/office/drawing/2018/hyperlinkcolor" val="tx"/>
                    </a:ext>
                  </a:extLst>
                </a:hlinkClick>
              </a:rPr>
              <a:t>Episode 75: Wi-Fi® is a key ingredient to the AI evolution with Eric McLaughlin of Intel</a:t>
            </a:r>
          </a:p>
          <a:p>
            <a:pPr lvl="1">
              <a:buFont typeface="Arial" panose="020B0604020202020204" pitchFamily="34" charset="0"/>
              <a:buChar char="•"/>
            </a:pPr>
            <a:r>
              <a:rPr lang="en-US" dirty="0">
                <a:solidFill>
                  <a:schemeClr val="tx1"/>
                </a:solidFill>
                <a:hlinkClick r:id="rId8">
                  <a:extLst>
                    <a:ext uri="{A12FA001-AC4F-418D-AE19-62706E023703}">
                      <ahyp:hlinkClr xmlns:ahyp="http://schemas.microsoft.com/office/drawing/2018/hyperlinkcolor" val="tx"/>
                    </a:ext>
                  </a:extLst>
                </a:hlinkClick>
              </a:rPr>
              <a:t>Episode 74: CEO Insights: Wi-Fi Alliance® and Mike Finley of </a:t>
            </a:r>
            <a:r>
              <a:rPr lang="en-US" dirty="0" err="1">
                <a:solidFill>
                  <a:schemeClr val="tx1"/>
                </a:solidFill>
                <a:hlinkClick r:id="rId8">
                  <a:extLst>
                    <a:ext uri="{A12FA001-AC4F-418D-AE19-62706E023703}">
                      <ahyp:hlinkClr xmlns:ahyp="http://schemas.microsoft.com/office/drawing/2018/hyperlinkcolor" val="tx"/>
                    </a:ext>
                  </a:extLst>
                </a:hlinkClick>
              </a:rPr>
              <a:t>Boingo</a:t>
            </a:r>
            <a:endParaRPr lang="en-US" dirty="0">
              <a:solidFill>
                <a:schemeClr val="tx1"/>
              </a:solidFill>
            </a:endParaRPr>
          </a:p>
          <a:p>
            <a:pPr lvl="1">
              <a:buFont typeface="Arial" panose="020B0604020202020204" pitchFamily="34" charset="0"/>
              <a:buChar char="•"/>
            </a:pPr>
            <a:r>
              <a:rPr lang="en-US" dirty="0">
                <a:solidFill>
                  <a:schemeClr val="tx1"/>
                </a:solidFill>
                <a:hlinkClick r:id="rId9">
                  <a:extLst>
                    <a:ext uri="{A12FA001-AC4F-418D-AE19-62706E023703}">
                      <ahyp:hlinkClr xmlns:ahyp="http://schemas.microsoft.com/office/drawing/2018/hyperlinkcolor" val="tx"/>
                    </a:ext>
                  </a:extLst>
                </a:hlinkClick>
              </a:rPr>
              <a:t>Episode 73: Wi-Fi® enables a new level of security with Marian </a:t>
            </a:r>
            <a:r>
              <a:rPr lang="en-US" dirty="0" err="1">
                <a:solidFill>
                  <a:schemeClr val="tx1"/>
                </a:solidFill>
                <a:hlinkClick r:id="rId9">
                  <a:extLst>
                    <a:ext uri="{A12FA001-AC4F-418D-AE19-62706E023703}">
                      <ahyp:hlinkClr xmlns:ahyp="http://schemas.microsoft.com/office/drawing/2018/hyperlinkcolor" val="tx"/>
                    </a:ext>
                  </a:extLst>
                </a:hlinkClick>
              </a:rPr>
              <a:t>Kost</a:t>
            </a:r>
            <a:r>
              <a:rPr lang="en-US" dirty="0">
                <a:solidFill>
                  <a:schemeClr val="tx1"/>
                </a:solidFill>
                <a:hlinkClick r:id="rId9">
                  <a:extLst>
                    <a:ext uri="{A12FA001-AC4F-418D-AE19-62706E023703}">
                      <ahyp:hlinkClr xmlns:ahyp="http://schemas.microsoft.com/office/drawing/2018/hyperlinkcolor" val="tx"/>
                    </a:ext>
                  </a:extLst>
                </a:hlinkClick>
              </a:rPr>
              <a:t> of Texas Instruments</a:t>
            </a:r>
            <a:endParaRPr lang="en-US" dirty="0">
              <a:solidFill>
                <a:schemeClr val="tx1"/>
              </a:solidFill>
              <a:cs typeface="+mn-cs"/>
              <a:hlinkClick r:id="rId7">
                <a:extLst>
                  <a:ext uri="{A12FA001-AC4F-418D-AE19-62706E023703}">
                    <ahyp:hlinkClr xmlns:ahyp="http://schemas.microsoft.com/office/drawing/2018/hyperlinkcolor" val="tx"/>
                  </a:ext>
                </a:extLst>
              </a:hlinkClick>
            </a:endParaRPr>
          </a:p>
        </p:txBody>
      </p:sp>
      <p:sp>
        <p:nvSpPr>
          <p:cNvPr id="4" name="Footer Placeholder 3">
            <a:extLst>
              <a:ext uri="{FF2B5EF4-FFF2-40B4-BE49-F238E27FC236}">
                <a16:creationId xmlns:a16="http://schemas.microsoft.com/office/drawing/2014/main" id="{A7A1B556-3DD5-4AF0-9466-05E9A0C6C515}"/>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A68C099D-A30D-1D38-F8EB-A9DDC372A62B}"/>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9" name="Date Placeholder 8">
            <a:extLst>
              <a:ext uri="{FF2B5EF4-FFF2-40B4-BE49-F238E27FC236}">
                <a16:creationId xmlns:a16="http://schemas.microsoft.com/office/drawing/2014/main" id="{0A045519-C781-AF3E-A02E-C9C27EA4DD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09926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March meeting roundtable status report (to be updated)</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a:t>
            </a:r>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endParaRPr lang="en-GB" sz="1600" b="0" dirty="0"/>
          </a:p>
          <a:p>
            <a:r>
              <a:rPr lang="en-GB" sz="1600" dirty="0"/>
              <a:t>11bk</a:t>
            </a:r>
            <a:r>
              <a:rPr lang="en-GB" sz="1600" b="0" dirty="0"/>
              <a:t> </a:t>
            </a:r>
            <a:r>
              <a:rPr lang="en-US" sz="1600" b="0" dirty="0"/>
              <a:t>11bk completed the SA1 recirculation ballot based on D4.0, which resulted in 21 comments (8 Editorial, 13 Technical). The </a:t>
            </a:r>
            <a:r>
              <a:rPr lang="en-US" sz="1600" b="0" dirty="0" err="1"/>
              <a:t>TGbk</a:t>
            </a:r>
            <a:r>
              <a:rPr lang="en-US" sz="1600" b="0" dirty="0"/>
              <a:t> Task Group has been working to resolve these comments and expect to motion all resolutions during the Atlanta meeting, entering recirculation SA2 on D5.0 one week after the meeting.</a:t>
            </a:r>
          </a:p>
          <a:p>
            <a:r>
              <a:rPr lang="en-US" sz="1600" dirty="0"/>
              <a:t>11bf </a:t>
            </a:r>
            <a:r>
              <a:rPr lang="en-GB" sz="1600" dirty="0"/>
              <a:t>–</a:t>
            </a:r>
            <a:r>
              <a:rPr lang="en-GB" sz="1600" b="0" dirty="0"/>
              <a:t>SA recirc 2 closed; no comments received. Then waiting for 11bk to move forward. Expect recirc 3 with just baseline update to start at same time as 11bk.</a:t>
            </a:r>
          </a:p>
          <a:p>
            <a:r>
              <a:rPr lang="en-GB" sz="1600" dirty="0"/>
              <a:t>11bi – </a:t>
            </a:r>
            <a:r>
              <a:rPr lang="en-GB" sz="1600" b="0" dirty="0"/>
              <a:t>D1.0 completed initial WG ballot. Approved. Received 1072 comments. Completed initial comment assignment and started resolving comments.</a:t>
            </a:r>
          </a:p>
          <a:p>
            <a:r>
              <a:rPr lang="en-GB" sz="1600" dirty="0"/>
              <a:t>11bn </a:t>
            </a:r>
            <a:r>
              <a:rPr lang="en-GB" sz="1600" b="0" dirty="0"/>
              <a:t>– Completed CC on D0.1. Received 3970 comments. All assigned. Will release D0.2 out of March.</a:t>
            </a:r>
          </a:p>
          <a:p>
            <a:r>
              <a:rPr lang="en-GB" sz="1600" dirty="0" err="1"/>
              <a:t>REVmf</a:t>
            </a:r>
            <a:r>
              <a:rPr lang="en-GB" sz="1600" b="0" dirty="0"/>
              <a:t> – Plan to have the initial draft 0.0 from published version. Then have D0.1 with 11bh and D0.2 with 11be. Implement approved changes to date in D1.0 coming out of May session (might be July).</a:t>
            </a:r>
          </a:p>
          <a:p>
            <a:endParaRPr lang="en-GB" sz="1600" b="0" dirty="0"/>
          </a:p>
          <a:p>
            <a:r>
              <a:rPr lang="en-GB" sz="1400" b="0" dirty="0"/>
              <a:t> </a:t>
            </a:r>
            <a:endParaRPr lang="en-GB" sz="2000" dirty="0"/>
          </a:p>
        </p:txBody>
      </p:sp>
      <p:sp>
        <p:nvSpPr>
          <p:cNvPr id="3" name="Footer Placeholder 2">
            <a:extLst>
              <a:ext uri="{FF2B5EF4-FFF2-40B4-BE49-F238E27FC236}">
                <a16:creationId xmlns:a16="http://schemas.microsoft.com/office/drawing/2014/main" id="{AA91AFD5-8E78-50B5-FF2C-09F25ACA6C84}"/>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49D5A9D2-891B-AD49-39AC-D30F1A2C4D3E}"/>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8" name="Date Placeholder 7">
            <a:extLst>
              <a:ext uri="{FF2B5EF4-FFF2-40B4-BE49-F238E27FC236}">
                <a16:creationId xmlns:a16="http://schemas.microsoft.com/office/drawing/2014/main" id="{BC276705-BE70-E52F-9036-1A865121841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08089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6" name="Footer Placeholder 5">
            <a:extLst>
              <a:ext uri="{FF2B5EF4-FFF2-40B4-BE49-F238E27FC236}">
                <a16:creationId xmlns:a16="http://schemas.microsoft.com/office/drawing/2014/main" id="{EB0BCCB9-7292-05EA-2455-0CFAFE24E858}"/>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2668B6A5-60FC-F978-A5F0-4548070F85DE}"/>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8" name="Date Placeholder 7">
            <a:extLst>
              <a:ext uri="{FF2B5EF4-FFF2-40B4-BE49-F238E27FC236}">
                <a16:creationId xmlns:a16="http://schemas.microsoft.com/office/drawing/2014/main" id="{5953EE7C-644A-44A0-7EAD-B79EF40931B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395642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March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2025-03-12</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54ECA215-1E8E-CB08-63EB-102C3BB8D6C6}"/>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E5D6979-4C6F-3C23-79F0-9A059151686D}"/>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5" name="Date Placeholder 4">
            <a:extLst>
              <a:ext uri="{FF2B5EF4-FFF2-40B4-BE49-F238E27FC236}">
                <a16:creationId xmlns:a16="http://schemas.microsoft.com/office/drawing/2014/main" id="{48510F81-ED44-5766-934F-F152DA22A87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442839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196519" y="942201"/>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2348880"/>
            <a:ext cx="8352928" cy="3747120"/>
          </a:xfrm>
        </p:spPr>
        <p:txBody>
          <a:bodyPr/>
          <a:lstStyle/>
          <a:p>
            <a:r>
              <a:rPr lang="en-US" b="0" dirty="0"/>
              <a:t>Drives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4" name="Footer Placeholder 3">
            <a:extLst>
              <a:ext uri="{FF2B5EF4-FFF2-40B4-BE49-F238E27FC236}">
                <a16:creationId xmlns:a16="http://schemas.microsoft.com/office/drawing/2014/main" id="{FB94E992-F282-1F2B-C0A3-A6C64F0CB8D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DDFFD8CF-72B0-E2C2-BC1F-9F208D35F23F}"/>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10" name="Date Placeholder 9">
            <a:extLst>
              <a:ext uri="{FF2B5EF4-FFF2-40B4-BE49-F238E27FC236}">
                <a16:creationId xmlns:a16="http://schemas.microsoft.com/office/drawing/2014/main" id="{3EBCB9AB-5FA6-862D-D333-B3F2DCDE602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608005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3718754" cy="1938992"/>
          </a:xfrm>
          <a:prstGeom prst="rect">
            <a:avLst/>
          </a:prstGeom>
          <a:noFill/>
        </p:spPr>
        <p:txBody>
          <a:bodyPr wrap="square">
            <a:spAutoFit/>
          </a:bodyPr>
          <a:lstStyle/>
          <a:p>
            <a:r>
              <a:rPr lang="en-US" dirty="0">
                <a:hlinkClick r:id="rId2"/>
              </a:rPr>
              <a:t>https://wballiance.com/wba-program-overview-2025/</a:t>
            </a:r>
          </a:p>
          <a:p>
            <a:r>
              <a:rPr lang="en-US" dirty="0">
                <a:hlinkClick r:id="rId3"/>
              </a:rPr>
              <a:t>https://wballiancec.com/proejcts-details</a:t>
            </a:r>
            <a:endParaRPr lang="en-US" dirty="0"/>
          </a:p>
          <a:p>
            <a:endParaRPr lang="en-US" dirty="0"/>
          </a:p>
        </p:txBody>
      </p:sp>
      <p:pic>
        <p:nvPicPr>
          <p:cNvPr id="12" name="Picture 11" descr="A screenshot of a computer screen&#10;&#10;AI-generated content may be incorrect.">
            <a:extLst>
              <a:ext uri="{FF2B5EF4-FFF2-40B4-BE49-F238E27FC236}">
                <a16:creationId xmlns:a16="http://schemas.microsoft.com/office/drawing/2014/main" id="{5B370045-4D14-602D-B6A3-A7C59839A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2224662"/>
            <a:ext cx="8325695" cy="3508594"/>
          </a:xfrm>
          <a:prstGeom prst="rect">
            <a:avLst/>
          </a:prstGeom>
        </p:spPr>
        <p:style>
          <a:lnRef idx="0">
            <a:schemeClr val="accent3"/>
          </a:lnRef>
          <a:fillRef idx="3">
            <a:schemeClr val="accent3"/>
          </a:fillRef>
          <a:effectRef idx="3">
            <a:schemeClr val="accent3"/>
          </a:effectRef>
          <a:fontRef idx="minor">
            <a:schemeClr val="lt1"/>
          </a:fontRef>
        </p:style>
      </p:pic>
      <p:sp>
        <p:nvSpPr>
          <p:cNvPr id="3" name="Footer Placeholder 2">
            <a:extLst>
              <a:ext uri="{FF2B5EF4-FFF2-40B4-BE49-F238E27FC236}">
                <a16:creationId xmlns:a16="http://schemas.microsoft.com/office/drawing/2014/main" id="{917AE48B-50B4-AF70-7825-F7D5079AB9CE}"/>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8A5D80D2-BBF1-05D3-0C98-D7DE9EC83993}"/>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7" name="Date Placeholder 6">
            <a:extLst>
              <a:ext uri="{FF2B5EF4-FFF2-40B4-BE49-F238E27FC236}">
                <a16:creationId xmlns:a16="http://schemas.microsoft.com/office/drawing/2014/main" id="{E9AABAE5-A8AD-446D-02CD-350BEC25D5F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312037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7E94-D426-EC60-EACC-8ECBC876AE5C}"/>
              </a:ext>
            </a:extLst>
          </p:cNvPr>
          <p:cNvSpPr>
            <a:spLocks noGrp="1"/>
          </p:cNvSpPr>
          <p:nvPr>
            <p:ph type="title"/>
          </p:nvPr>
        </p:nvSpPr>
        <p:spPr>
          <a:xfrm>
            <a:off x="2209800" y="685800"/>
            <a:ext cx="7772400" cy="1066800"/>
          </a:xfrm>
        </p:spPr>
        <p:txBody>
          <a:bodyPr/>
          <a:lstStyle/>
          <a:p>
            <a:r>
              <a:rPr lang="en-US" dirty="0"/>
              <a:t>Wireless Global Congress &amp; Members Meetings</a:t>
            </a:r>
          </a:p>
        </p:txBody>
      </p:sp>
      <p:sp>
        <p:nvSpPr>
          <p:cNvPr id="3" name="Content Placeholder 2">
            <a:extLst>
              <a:ext uri="{FF2B5EF4-FFF2-40B4-BE49-F238E27FC236}">
                <a16:creationId xmlns:a16="http://schemas.microsoft.com/office/drawing/2014/main" id="{0C796E69-4922-930D-070A-5A88E915AFA4}"/>
              </a:ext>
            </a:extLst>
          </p:cNvPr>
          <p:cNvSpPr>
            <a:spLocks noGrp="1"/>
          </p:cNvSpPr>
          <p:nvPr>
            <p:ph idx="1"/>
          </p:nvPr>
        </p:nvSpPr>
        <p:spPr>
          <a:xfrm>
            <a:off x="6816080" y="2064922"/>
            <a:ext cx="3166120" cy="560277"/>
          </a:xfrm>
        </p:spPr>
        <p:txBody>
          <a:bodyPr/>
          <a:lstStyle/>
          <a:p>
            <a:pPr marL="0" indent="0"/>
            <a:r>
              <a:rPr lang="en-US" sz="1100" b="0" dirty="0">
                <a:hlinkClick r:id="rId2"/>
              </a:rPr>
              <a:t>https://www.wirelessglobalcongress.com/apac2025/</a:t>
            </a:r>
            <a:endParaRPr lang="en-US" sz="1100" b="0" dirty="0"/>
          </a:p>
        </p:txBody>
      </p:sp>
      <p:pic>
        <p:nvPicPr>
          <p:cNvPr id="10" name="Picture 9" descr="A blue and white background with a globe and text&#10;&#10;Description automatically generated">
            <a:extLst>
              <a:ext uri="{FF2B5EF4-FFF2-40B4-BE49-F238E27FC236}">
                <a16:creationId xmlns:a16="http://schemas.microsoft.com/office/drawing/2014/main" id="{1F709EAB-EBCA-3CB5-65C9-984AC4CE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936" y="2622231"/>
            <a:ext cx="2808312" cy="2813786"/>
          </a:xfrm>
          <a:prstGeom prst="rect">
            <a:avLst/>
          </a:prstGeom>
        </p:spPr>
        <p:style>
          <a:lnRef idx="0">
            <a:schemeClr val="accent3"/>
          </a:lnRef>
          <a:fillRef idx="3">
            <a:schemeClr val="accent3"/>
          </a:fillRef>
          <a:effectRef idx="3">
            <a:schemeClr val="accent3"/>
          </a:effectRef>
          <a:fontRef idx="minor">
            <a:schemeClr val="lt1"/>
          </a:fontRef>
        </p:style>
      </p:pic>
      <p:pic>
        <p:nvPicPr>
          <p:cNvPr id="4" name="Content Placeholder 9" descr="A screenshot of a cellphone&#10;&#10;AI-generated content may be incorrect.">
            <a:extLst>
              <a:ext uri="{FF2B5EF4-FFF2-40B4-BE49-F238E27FC236}">
                <a16:creationId xmlns:a16="http://schemas.microsoft.com/office/drawing/2014/main" id="{3D91FEAE-E622-E0E5-F1DA-A6F02E5B8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11731" y="2140752"/>
            <a:ext cx="3364701" cy="269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E32E58B-8928-5756-E3C2-863933EE5ADD}"/>
              </a:ext>
            </a:extLst>
          </p:cNvPr>
          <p:cNvSpPr txBox="1"/>
          <p:nvPr/>
        </p:nvSpPr>
        <p:spPr>
          <a:xfrm>
            <a:off x="2111730" y="4869161"/>
            <a:ext cx="3024336" cy="830997"/>
          </a:xfrm>
          <a:prstGeom prst="rect">
            <a:avLst/>
          </a:prstGeom>
          <a:noFill/>
        </p:spPr>
        <p:txBody>
          <a:bodyPr wrap="square">
            <a:spAutoFit/>
          </a:bodyPr>
          <a:lstStyle/>
          <a:p>
            <a:r>
              <a:rPr lang="en-US" dirty="0">
                <a:hlinkClick r:id="rId5"/>
              </a:rPr>
              <a:t>https://www.wirelessglobalcongress.com/</a:t>
            </a:r>
            <a:endParaRPr lang="en-US" dirty="0"/>
          </a:p>
        </p:txBody>
      </p:sp>
      <p:sp>
        <p:nvSpPr>
          <p:cNvPr id="12" name="TextBox 11">
            <a:extLst>
              <a:ext uri="{FF2B5EF4-FFF2-40B4-BE49-F238E27FC236}">
                <a16:creationId xmlns:a16="http://schemas.microsoft.com/office/drawing/2014/main" id="{694EF055-9C83-AD03-1200-1D117407659A}"/>
              </a:ext>
            </a:extLst>
          </p:cNvPr>
          <p:cNvSpPr txBox="1"/>
          <p:nvPr/>
        </p:nvSpPr>
        <p:spPr>
          <a:xfrm>
            <a:off x="8026500" y="5678716"/>
            <a:ext cx="1360950" cy="830997"/>
          </a:xfrm>
          <a:prstGeom prst="rect">
            <a:avLst/>
          </a:prstGeom>
          <a:noFill/>
        </p:spPr>
        <p:txBody>
          <a:bodyPr wrap="square">
            <a:spAutoFit/>
          </a:bodyPr>
          <a:lstStyle/>
          <a:p>
            <a:r>
              <a:rPr lang="en-US" dirty="0">
                <a:hlinkClick r:id="rId6"/>
              </a:rPr>
              <a:t>Presentations</a:t>
            </a:r>
            <a:endParaRPr lang="en-US" dirty="0"/>
          </a:p>
        </p:txBody>
      </p:sp>
      <p:sp>
        <p:nvSpPr>
          <p:cNvPr id="7" name="Footer Placeholder 6">
            <a:extLst>
              <a:ext uri="{FF2B5EF4-FFF2-40B4-BE49-F238E27FC236}">
                <a16:creationId xmlns:a16="http://schemas.microsoft.com/office/drawing/2014/main" id="{6A817C1B-0E23-05C1-CB63-095E09F0C2A4}"/>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21E568C-3CC8-2B6E-5618-F1E33E8CD505}"/>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13" name="Date Placeholder 12">
            <a:extLst>
              <a:ext uri="{FF2B5EF4-FFF2-40B4-BE49-F238E27FC236}">
                <a16:creationId xmlns:a16="http://schemas.microsoft.com/office/drawing/2014/main" id="{0797C73F-5A76-CBE1-7ED4-725BF323854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1004870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C8C61-32FE-6242-A05A-FBF914671AF4}"/>
              </a:ext>
            </a:extLst>
          </p:cNvPr>
          <p:cNvSpPr>
            <a:spLocks noGrp="1"/>
          </p:cNvSpPr>
          <p:nvPr>
            <p:ph type="title"/>
          </p:nvPr>
        </p:nvSpPr>
        <p:spPr/>
        <p:txBody>
          <a:bodyPr/>
          <a:lstStyle/>
          <a:p>
            <a:r>
              <a:rPr lang="en-US" dirty="0"/>
              <a:t>Linux Foundation Broadband &amp; WBA Partners</a:t>
            </a:r>
          </a:p>
        </p:txBody>
      </p:sp>
      <p:pic>
        <p:nvPicPr>
          <p:cNvPr id="13" name="Content Placeholder 12" descr="A screenshot of a computer&#10;&#10;AI-generated content may be incorrect.">
            <a:extLst>
              <a:ext uri="{FF2B5EF4-FFF2-40B4-BE49-F238E27FC236}">
                <a16:creationId xmlns:a16="http://schemas.microsoft.com/office/drawing/2014/main" id="{D0536877-4BE3-A438-8FAE-D6E9FC164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7" y="2187199"/>
            <a:ext cx="4391025" cy="2918202"/>
          </a:xfrm>
        </p:spPr>
        <p:style>
          <a:lnRef idx="2">
            <a:schemeClr val="accent3">
              <a:shade val="15000"/>
            </a:schemeClr>
          </a:lnRef>
          <a:fillRef idx="1">
            <a:schemeClr val="accent3"/>
          </a:fillRef>
          <a:effectRef idx="0">
            <a:schemeClr val="accent3"/>
          </a:effectRef>
          <a:fontRef idx="minor">
            <a:schemeClr val="lt1"/>
          </a:fontRef>
        </p:style>
      </p:pic>
      <p:sp>
        <p:nvSpPr>
          <p:cNvPr id="16" name="Content Placeholder 1">
            <a:extLst>
              <a:ext uri="{FF2B5EF4-FFF2-40B4-BE49-F238E27FC236}">
                <a16:creationId xmlns:a16="http://schemas.microsoft.com/office/drawing/2014/main" id="{8F10AAC4-FAE0-04CE-AD37-7705FB88F554}"/>
              </a:ext>
            </a:extLst>
          </p:cNvPr>
          <p:cNvSpPr txBox="1">
            <a:spLocks/>
          </p:cNvSpPr>
          <p:nvPr/>
        </p:nvSpPr>
        <p:spPr bwMode="auto">
          <a:xfrm>
            <a:off x="6672065" y="2056606"/>
            <a:ext cx="394200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b="0" kern="0" dirty="0"/>
              <a:t>The partnership aims to foster collaboration between the open source and wireless broadband communities to accelerate the development and adoption of carrier-grade broadband solutions.</a:t>
            </a:r>
          </a:p>
        </p:txBody>
      </p:sp>
      <p:sp>
        <p:nvSpPr>
          <p:cNvPr id="18" name="TextBox 17">
            <a:extLst>
              <a:ext uri="{FF2B5EF4-FFF2-40B4-BE49-F238E27FC236}">
                <a16:creationId xmlns:a16="http://schemas.microsoft.com/office/drawing/2014/main" id="{3B0A0B13-5098-507B-6A04-C32EF108AACC}"/>
              </a:ext>
            </a:extLst>
          </p:cNvPr>
          <p:cNvSpPr txBox="1"/>
          <p:nvPr/>
        </p:nvSpPr>
        <p:spPr>
          <a:xfrm>
            <a:off x="3071664" y="5308861"/>
            <a:ext cx="1944216" cy="830997"/>
          </a:xfrm>
          <a:prstGeom prst="rect">
            <a:avLst/>
          </a:prstGeom>
          <a:noFill/>
        </p:spPr>
        <p:txBody>
          <a:bodyPr wrap="square">
            <a:spAutoFit/>
          </a:bodyPr>
          <a:lstStyle/>
          <a:p>
            <a:r>
              <a:rPr lang="en-US" dirty="0">
                <a:hlinkClick r:id="rId3"/>
              </a:rPr>
              <a:t>WBA and LF Broadband</a:t>
            </a:r>
            <a:endParaRPr lang="en-US" dirty="0"/>
          </a:p>
        </p:txBody>
      </p:sp>
      <p:sp>
        <p:nvSpPr>
          <p:cNvPr id="2" name="Footer Placeholder 1">
            <a:extLst>
              <a:ext uri="{FF2B5EF4-FFF2-40B4-BE49-F238E27FC236}">
                <a16:creationId xmlns:a16="http://schemas.microsoft.com/office/drawing/2014/main" id="{4D210390-E536-C527-003A-0497D8784A62}"/>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44D53D0F-1640-9B64-3BA4-2B1B1D22ACA2}"/>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8" name="Date Placeholder 7">
            <a:extLst>
              <a:ext uri="{FF2B5EF4-FFF2-40B4-BE49-F238E27FC236}">
                <a16:creationId xmlns:a16="http://schemas.microsoft.com/office/drawing/2014/main" id="{29496A8B-9095-8945-F1D9-E5116E85298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011326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 January</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15061" y="1752600"/>
            <a:ext cx="4246240" cy="4114800"/>
          </a:xfrm>
        </p:spPr>
        <p:txBody>
          <a:bodyPr/>
          <a:lstStyle/>
          <a:p>
            <a:r>
              <a:rPr lang="en-US" b="0" dirty="0">
                <a:hlinkClick r:id="rId2"/>
              </a:rPr>
              <a:t>https://wballiance.com/innovation-forum/</a:t>
            </a:r>
            <a:endParaRPr lang="en-US"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3" y="2027298"/>
            <a:ext cx="3147957" cy="3417927"/>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4" name="Footer Placeholder 3">
            <a:extLst>
              <a:ext uri="{FF2B5EF4-FFF2-40B4-BE49-F238E27FC236}">
                <a16:creationId xmlns:a16="http://schemas.microsoft.com/office/drawing/2014/main" id="{F1D67A17-C98B-0C4A-D2C3-45F62D37F1F0}"/>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FD322A5E-5026-3CF8-741A-E37960E881DC}"/>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8" name="Date Placeholder 7">
            <a:extLst>
              <a:ext uri="{FF2B5EF4-FFF2-40B4-BE49-F238E27FC236}">
                <a16:creationId xmlns:a16="http://schemas.microsoft.com/office/drawing/2014/main" id="{2441B49F-1D83-ED3A-9A7D-D07BA0E34CD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226438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9EB8E-3B7F-9F8A-C3CD-96520EC37922}"/>
              </a:ext>
            </a:extLst>
          </p:cNvPr>
          <p:cNvSpPr>
            <a:spLocks noGrp="1"/>
          </p:cNvSpPr>
          <p:nvPr>
            <p:ph idx="1"/>
          </p:nvPr>
        </p:nvSpPr>
        <p:spPr>
          <a:xfrm>
            <a:off x="5447928" y="1981200"/>
            <a:ext cx="4824536" cy="4114800"/>
          </a:xfrm>
        </p:spPr>
        <p:txBody>
          <a:bodyPr/>
          <a:lstStyle/>
          <a:p>
            <a:r>
              <a:rPr lang="en-US" b="0" dirty="0"/>
              <a:t>Launching Enterprise Connectivity Forum initiative focused on bringing enterprises together and fostering collaboration in the ecosystem</a:t>
            </a:r>
          </a:p>
          <a:p>
            <a:pPr lvl="1"/>
            <a:r>
              <a:rPr lang="en-US" dirty="0"/>
              <a:t>Open (free) Community</a:t>
            </a:r>
          </a:p>
          <a:p>
            <a:pPr lvl="1"/>
            <a:r>
              <a:rPr lang="en-US" dirty="0"/>
              <a:t>Networking and Collaboration</a:t>
            </a:r>
          </a:p>
          <a:p>
            <a:pPr lvl="1"/>
            <a:r>
              <a:rPr lang="en-US" dirty="0"/>
              <a:t>Pilot Programs and Proof of Concepts</a:t>
            </a:r>
          </a:p>
          <a:p>
            <a:pPr lvl="1"/>
            <a:r>
              <a:rPr lang="en-US" dirty="0"/>
              <a:t>Thought Leadership</a:t>
            </a:r>
          </a:p>
        </p:txBody>
      </p:sp>
      <p:sp>
        <p:nvSpPr>
          <p:cNvPr id="6" name="Title 5">
            <a:extLst>
              <a:ext uri="{FF2B5EF4-FFF2-40B4-BE49-F238E27FC236}">
                <a16:creationId xmlns:a16="http://schemas.microsoft.com/office/drawing/2014/main" id="{4BB84DD1-79B1-CA43-3E44-14BBE62B2D18}"/>
              </a:ext>
            </a:extLst>
          </p:cNvPr>
          <p:cNvSpPr>
            <a:spLocks noGrp="1"/>
          </p:cNvSpPr>
          <p:nvPr>
            <p:ph type="title"/>
          </p:nvPr>
        </p:nvSpPr>
        <p:spPr/>
        <p:txBody>
          <a:bodyPr/>
          <a:lstStyle/>
          <a:p>
            <a:r>
              <a:rPr lang="en-US" dirty="0"/>
              <a:t>Enterprise Connectivity Forum</a:t>
            </a:r>
          </a:p>
        </p:txBody>
      </p:sp>
      <p:pic>
        <p:nvPicPr>
          <p:cNvPr id="8" name="Picture 7" descr="A close-up of a logo&#10;&#10;AI-generated content may be incorrect.">
            <a:extLst>
              <a:ext uri="{FF2B5EF4-FFF2-40B4-BE49-F238E27FC236}">
                <a16:creationId xmlns:a16="http://schemas.microsoft.com/office/drawing/2014/main" id="{CD7FE289-3EF5-300A-EF8C-5DD897D18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903" y="1893826"/>
            <a:ext cx="3486637" cy="2029108"/>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10" name="TextBox 9">
            <a:extLst>
              <a:ext uri="{FF2B5EF4-FFF2-40B4-BE49-F238E27FC236}">
                <a16:creationId xmlns:a16="http://schemas.microsoft.com/office/drawing/2014/main" id="{0BD65ACD-10B0-5125-57CD-E942CEDB24E1}"/>
              </a:ext>
            </a:extLst>
          </p:cNvPr>
          <p:cNvSpPr txBox="1"/>
          <p:nvPr/>
        </p:nvSpPr>
        <p:spPr>
          <a:xfrm>
            <a:off x="2006902" y="4026251"/>
            <a:ext cx="3297010" cy="369332"/>
          </a:xfrm>
          <a:prstGeom prst="rect">
            <a:avLst/>
          </a:prstGeom>
          <a:noFill/>
        </p:spPr>
        <p:txBody>
          <a:bodyPr wrap="square">
            <a:spAutoFit/>
          </a:bodyPr>
          <a:lstStyle/>
          <a:p>
            <a:r>
              <a:rPr lang="en-US" sz="1800" dirty="0">
                <a:hlinkClick r:id="rId3"/>
              </a:rPr>
              <a:t>https://wballiance.com/ecf/</a:t>
            </a:r>
            <a:endParaRPr lang="en-US" sz="1800" dirty="0"/>
          </a:p>
        </p:txBody>
      </p:sp>
      <p:sp>
        <p:nvSpPr>
          <p:cNvPr id="7" name="Footer Placeholder 6">
            <a:extLst>
              <a:ext uri="{FF2B5EF4-FFF2-40B4-BE49-F238E27FC236}">
                <a16:creationId xmlns:a16="http://schemas.microsoft.com/office/drawing/2014/main" id="{19512366-B3CC-0E5E-10F0-4A2479F98DD1}"/>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FA790D2-C0A0-0DF2-BF65-7901F15D7C5C}"/>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11" name="Date Placeholder 10">
            <a:extLst>
              <a:ext uri="{FF2B5EF4-FFF2-40B4-BE49-F238E27FC236}">
                <a16:creationId xmlns:a16="http://schemas.microsoft.com/office/drawing/2014/main" id="{0A2AB459-6E32-056E-3C6C-513288F1839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02518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63EC9-CB35-DB77-891C-D2B4F68E830A}"/>
              </a:ext>
            </a:extLst>
          </p:cNvPr>
          <p:cNvSpPr>
            <a:spLocks noGrp="1"/>
          </p:cNvSpPr>
          <p:nvPr>
            <p:ph idx="1"/>
          </p:nvPr>
        </p:nvSpPr>
        <p:spPr>
          <a:xfrm>
            <a:off x="5375920" y="1700808"/>
            <a:ext cx="4824536" cy="4395192"/>
          </a:xfrm>
        </p:spPr>
        <p:txBody>
          <a:bodyPr/>
          <a:lstStyle/>
          <a:p>
            <a:pPr marL="0" indent="0">
              <a:spcBef>
                <a:spcPts val="900"/>
              </a:spcBef>
            </a:pPr>
            <a:r>
              <a:rPr lang="en-US" sz="1800" b="0" dirty="0"/>
              <a:t>WBA is conducting Wi-Fi 7 field trials with its participating members to evaluate and validate the key capabilities of Wi-Fi in real-life various deployment scenarios.</a:t>
            </a:r>
          </a:p>
          <a:p>
            <a:pPr marL="0" indent="0">
              <a:spcBef>
                <a:spcPts val="900"/>
              </a:spcBef>
            </a:pPr>
            <a:r>
              <a:rPr lang="en-US" sz="1800" b="0" dirty="0"/>
              <a:t>As part of this initiative, CableLabs and Intel collaborated to test Wi-Fi 7 in residential settings – focusing on evaluating the performance and coverage of Wi-Fi 7, assessing its benefits over previous generations. </a:t>
            </a:r>
          </a:p>
          <a:p>
            <a:pPr marL="0" indent="0">
              <a:spcBef>
                <a:spcPts val="900"/>
              </a:spcBef>
            </a:pPr>
            <a:r>
              <a:rPr lang="en-US" sz="1800" b="0" dirty="0"/>
              <a:t>This report presents performance data from testing Wi-Fi 7 and Wi-Fi 6E in a typical home environment, quantifying the improvements. The findings show that Wi-Fi 7 delivered significant enhancements over Wi-Fi 6. </a:t>
            </a:r>
          </a:p>
        </p:txBody>
      </p:sp>
      <p:sp>
        <p:nvSpPr>
          <p:cNvPr id="6" name="Title 5">
            <a:extLst>
              <a:ext uri="{FF2B5EF4-FFF2-40B4-BE49-F238E27FC236}">
                <a16:creationId xmlns:a16="http://schemas.microsoft.com/office/drawing/2014/main" id="{999DCDC5-E7A5-5688-16EC-0ED2E0C24A6A}"/>
              </a:ext>
            </a:extLst>
          </p:cNvPr>
          <p:cNvSpPr>
            <a:spLocks noGrp="1"/>
          </p:cNvSpPr>
          <p:nvPr>
            <p:ph type="title"/>
          </p:nvPr>
        </p:nvSpPr>
        <p:spPr>
          <a:xfrm>
            <a:off x="2209800" y="516971"/>
            <a:ext cx="7772400" cy="1066800"/>
          </a:xfrm>
        </p:spPr>
        <p:txBody>
          <a:bodyPr/>
          <a:lstStyle/>
          <a:p>
            <a:r>
              <a:rPr lang="en-US" dirty="0"/>
              <a:t>WBA Wi-Fi 7 Field Trials - CableLabs</a:t>
            </a:r>
          </a:p>
        </p:txBody>
      </p:sp>
      <p:sp>
        <p:nvSpPr>
          <p:cNvPr id="8" name="TextBox 7">
            <a:extLst>
              <a:ext uri="{FF2B5EF4-FFF2-40B4-BE49-F238E27FC236}">
                <a16:creationId xmlns:a16="http://schemas.microsoft.com/office/drawing/2014/main" id="{B6A217EB-FD16-49CD-7B0D-CA45F5403E71}"/>
              </a:ext>
            </a:extLst>
          </p:cNvPr>
          <p:cNvSpPr txBox="1"/>
          <p:nvPr/>
        </p:nvSpPr>
        <p:spPr>
          <a:xfrm>
            <a:off x="1775520" y="5807513"/>
            <a:ext cx="3096344" cy="954107"/>
          </a:xfrm>
          <a:prstGeom prst="rect">
            <a:avLst/>
          </a:prstGeom>
          <a:noFill/>
        </p:spPr>
        <p:txBody>
          <a:bodyPr wrap="square">
            <a:spAutoFit/>
          </a:bodyPr>
          <a:lstStyle/>
          <a:p>
            <a:r>
              <a:rPr lang="en-US" sz="1600" dirty="0">
                <a:hlinkClick r:id="rId2"/>
              </a:rPr>
              <a:t>https://wballiance.com/wi-fi-7-cablelabs-intel/</a:t>
            </a:r>
            <a:endParaRPr lang="en-US" sz="1600" dirty="0"/>
          </a:p>
          <a:p>
            <a:endParaRPr lang="en-US" dirty="0"/>
          </a:p>
        </p:txBody>
      </p:sp>
      <p:pic>
        <p:nvPicPr>
          <p:cNvPr id="10" name="Picture 9" descr="A child wearing a virtual reality headset&#10;&#10;AI-generated content may be incorrect.">
            <a:extLst>
              <a:ext uri="{FF2B5EF4-FFF2-40B4-BE49-F238E27FC236}">
                <a16:creationId xmlns:a16="http://schemas.microsoft.com/office/drawing/2014/main" id="{C9F2BF41-1A79-1286-1308-C40A0C09D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540445"/>
            <a:ext cx="3024336" cy="4239167"/>
          </a:xfrm>
          <a:prstGeom prst="rect">
            <a:avLst/>
          </a:prstGeom>
        </p:spPr>
      </p:pic>
      <p:sp>
        <p:nvSpPr>
          <p:cNvPr id="7" name="Footer Placeholder 6">
            <a:extLst>
              <a:ext uri="{FF2B5EF4-FFF2-40B4-BE49-F238E27FC236}">
                <a16:creationId xmlns:a16="http://schemas.microsoft.com/office/drawing/2014/main" id="{A3FC2298-896D-1E70-6D47-F6C7626073BC}"/>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36BB9BE7-7432-7BA6-3B9C-DA4F7E05DA1A}"/>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11" name="Date Placeholder 10">
            <a:extLst>
              <a:ext uri="{FF2B5EF4-FFF2-40B4-BE49-F238E27FC236}">
                <a16:creationId xmlns:a16="http://schemas.microsoft.com/office/drawing/2014/main" id="{8DBFFC41-F7E3-6C82-2E26-993035FB0B9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0940747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19746-BD73-AF6D-EBA8-9F42F5F27309}"/>
              </a:ext>
            </a:extLst>
          </p:cNvPr>
          <p:cNvSpPr>
            <a:spLocks noGrp="1"/>
          </p:cNvSpPr>
          <p:nvPr>
            <p:ph idx="1"/>
          </p:nvPr>
        </p:nvSpPr>
        <p:spPr>
          <a:xfrm>
            <a:off x="5015880" y="1981200"/>
            <a:ext cx="4966320" cy="4114800"/>
          </a:xfrm>
        </p:spPr>
        <p:txBody>
          <a:bodyPr/>
          <a:lstStyle/>
          <a:p>
            <a:r>
              <a:rPr lang="en-US" sz="1800" b="0" dirty="0"/>
              <a:t>A reference framework providing a dynamic roadmap for the future of Smart Homes, extending from WBA’s Operator Managed Wi-Fi project.</a:t>
            </a:r>
          </a:p>
          <a:p>
            <a:r>
              <a:rPr lang="en-US" sz="1800" b="0" dirty="0"/>
              <a:t>Evolving Connectivity Hubs: Visualizes smart homes as evolving connectivity hubs that enhance interoperability between established and emerging technologies.</a:t>
            </a:r>
          </a:p>
          <a:p>
            <a:r>
              <a:rPr lang="en-US" sz="1800" b="0" dirty="0"/>
              <a:t>Managed Wi-Fi Reference Architecture: Support residential service providers with a Managed Wi-Fi reference architecture that integrates IoT and Matter components, setting a new standard in interoperability.</a:t>
            </a:r>
          </a:p>
        </p:txBody>
      </p:sp>
      <p:sp>
        <p:nvSpPr>
          <p:cNvPr id="6" name="Title 5">
            <a:extLst>
              <a:ext uri="{FF2B5EF4-FFF2-40B4-BE49-F238E27FC236}">
                <a16:creationId xmlns:a16="http://schemas.microsoft.com/office/drawing/2014/main" id="{7DDCFB34-4C92-2FA3-6681-66CBA8C62067}"/>
              </a:ext>
            </a:extLst>
          </p:cNvPr>
          <p:cNvSpPr>
            <a:spLocks noGrp="1"/>
          </p:cNvSpPr>
          <p:nvPr>
            <p:ph type="title"/>
          </p:nvPr>
        </p:nvSpPr>
        <p:spPr/>
        <p:txBody>
          <a:bodyPr/>
          <a:lstStyle/>
          <a:p>
            <a:r>
              <a:rPr lang="en-US" dirty="0"/>
              <a:t>Operator-Managed Smart Home Industry Framework </a:t>
            </a:r>
          </a:p>
        </p:txBody>
      </p:sp>
      <p:pic>
        <p:nvPicPr>
          <p:cNvPr id="1026" name="Picture 2">
            <a:extLst>
              <a:ext uri="{FF2B5EF4-FFF2-40B4-BE49-F238E27FC236}">
                <a16:creationId xmlns:a16="http://schemas.microsoft.com/office/drawing/2014/main" id="{C82BD627-D0C6-B5AD-FABF-ABD222474B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913" y="1941534"/>
            <a:ext cx="2465176" cy="34962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E7953E-7545-2015-29FA-5C749488B605}"/>
              </a:ext>
            </a:extLst>
          </p:cNvPr>
          <p:cNvSpPr txBox="1"/>
          <p:nvPr/>
        </p:nvSpPr>
        <p:spPr>
          <a:xfrm>
            <a:off x="2041848" y="5634336"/>
            <a:ext cx="3262064" cy="1200329"/>
          </a:xfrm>
          <a:prstGeom prst="rect">
            <a:avLst/>
          </a:prstGeom>
          <a:noFill/>
        </p:spPr>
        <p:txBody>
          <a:bodyPr wrap="square">
            <a:spAutoFit/>
          </a:bodyPr>
          <a:lstStyle/>
          <a:p>
            <a:r>
              <a:rPr lang="en-US" dirty="0">
                <a:hlinkClick r:id="rId3"/>
              </a:rPr>
              <a:t>https://wballiance.com/smart-home-iot-framework/</a:t>
            </a:r>
            <a:endParaRPr lang="en-US" dirty="0"/>
          </a:p>
        </p:txBody>
      </p:sp>
      <p:sp>
        <p:nvSpPr>
          <p:cNvPr id="7" name="Footer Placeholder 6">
            <a:extLst>
              <a:ext uri="{FF2B5EF4-FFF2-40B4-BE49-F238E27FC236}">
                <a16:creationId xmlns:a16="http://schemas.microsoft.com/office/drawing/2014/main" id="{D4E8ED50-B84F-3D07-0624-77378AC98D7D}"/>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B084F518-E331-F2CB-A2AB-FAD047CF8DB2}"/>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10" name="Date Placeholder 9">
            <a:extLst>
              <a:ext uri="{FF2B5EF4-FFF2-40B4-BE49-F238E27FC236}">
                <a16:creationId xmlns:a16="http://schemas.microsoft.com/office/drawing/2014/main" id="{5D54B122-C815-6F4A-A2AA-968002E4FEB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10572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1068129314"/>
              </p:ext>
            </p:extLst>
          </p:nvPr>
        </p:nvGraphicFramePr>
        <p:xfrm>
          <a:off x="969950" y="2743200"/>
          <a:ext cx="10665885" cy="3546696"/>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144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July 2026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79B249A6-8363-5734-428B-FE924EC7B708}"/>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6765B306-1BC1-C7CA-E2E2-80C6E4308FB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27116EC5-CF7D-70D8-C0AA-EEF48B0C2FE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204290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002AB0-E584-1918-0021-DAABCDCBEDA4}"/>
              </a:ext>
            </a:extLst>
          </p:cNvPr>
          <p:cNvSpPr>
            <a:spLocks noGrp="1"/>
          </p:cNvSpPr>
          <p:nvPr>
            <p:ph idx="1"/>
          </p:nvPr>
        </p:nvSpPr>
        <p:spPr>
          <a:xfrm>
            <a:off x="4501614" y="1556792"/>
            <a:ext cx="5852169" cy="4615408"/>
          </a:xfrm>
        </p:spPr>
        <p:txBody>
          <a:bodyPr/>
          <a:lstStyle/>
          <a:p>
            <a:r>
              <a:rPr lang="en-US" b="0" dirty="0"/>
              <a:t>L4S technology, the guidelines cover:</a:t>
            </a:r>
          </a:p>
          <a:p>
            <a:pPr lvl="1">
              <a:spcBef>
                <a:spcPts val="300"/>
              </a:spcBef>
            </a:pPr>
            <a:r>
              <a:rPr lang="en-US" sz="1800" dirty="0"/>
              <a:t>Reducing media access delays in Wi-Fi networks.</a:t>
            </a:r>
          </a:p>
          <a:p>
            <a:pPr lvl="1">
              <a:spcBef>
                <a:spcPts val="300"/>
              </a:spcBef>
            </a:pPr>
            <a:r>
              <a:rPr lang="en-US" sz="1800" dirty="0"/>
              <a:t>Enhancing network configurations.</a:t>
            </a:r>
          </a:p>
          <a:p>
            <a:pPr lvl="1">
              <a:spcBef>
                <a:spcPts val="300"/>
              </a:spcBef>
            </a:pPr>
            <a:r>
              <a:rPr lang="en-US" sz="1800" dirty="0"/>
              <a:t>Complementing QoS Management Stream Classification Services (SCS).</a:t>
            </a:r>
          </a:p>
          <a:p>
            <a:pPr lvl="1">
              <a:spcBef>
                <a:spcPts val="300"/>
              </a:spcBef>
            </a:pPr>
            <a:r>
              <a:rPr lang="en-US" sz="1800" dirty="0"/>
              <a:t>Optimizing Enhanced Distributed Channel Access (EDCA) parameters.</a:t>
            </a:r>
          </a:p>
          <a:p>
            <a:r>
              <a:rPr lang="en-US" b="0" dirty="0"/>
              <a:t>In 2025, the WBA will continue advancing L4S in coordination with QoS Management initiatives, including additional trials, report generation, provider surveys, and evolving L4S testing scenarios.</a:t>
            </a:r>
          </a:p>
        </p:txBody>
      </p:sp>
      <p:sp>
        <p:nvSpPr>
          <p:cNvPr id="6" name="Title 5">
            <a:extLst>
              <a:ext uri="{FF2B5EF4-FFF2-40B4-BE49-F238E27FC236}">
                <a16:creationId xmlns:a16="http://schemas.microsoft.com/office/drawing/2014/main" id="{81FECCAA-0262-B860-F129-89DB5A18257A}"/>
              </a:ext>
            </a:extLst>
          </p:cNvPr>
          <p:cNvSpPr>
            <a:spLocks noGrp="1"/>
          </p:cNvSpPr>
          <p:nvPr>
            <p:ph type="title"/>
          </p:nvPr>
        </p:nvSpPr>
        <p:spPr/>
        <p:txBody>
          <a:bodyPr/>
          <a:lstStyle/>
          <a:p>
            <a:r>
              <a:rPr lang="en-US" dirty="0"/>
              <a:t>L4S Implementation Guidelines</a:t>
            </a:r>
          </a:p>
        </p:txBody>
      </p:sp>
      <p:pic>
        <p:nvPicPr>
          <p:cNvPr id="1026" name="Picture 2">
            <a:extLst>
              <a:ext uri="{FF2B5EF4-FFF2-40B4-BE49-F238E27FC236}">
                <a16:creationId xmlns:a16="http://schemas.microsoft.com/office/drawing/2014/main" id="{CD121C0F-B50B-C282-8526-B3F2FD054F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9" y="1771556"/>
            <a:ext cx="2644775" cy="37509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E17A80-5209-85FD-E748-D76842E65663}"/>
              </a:ext>
            </a:extLst>
          </p:cNvPr>
          <p:cNvSpPr txBox="1"/>
          <p:nvPr/>
        </p:nvSpPr>
        <p:spPr>
          <a:xfrm>
            <a:off x="2279576" y="5765348"/>
            <a:ext cx="1450686" cy="830997"/>
          </a:xfrm>
          <a:prstGeom prst="rect">
            <a:avLst/>
          </a:prstGeom>
          <a:solidFill>
            <a:srgbClr val="92D050"/>
          </a:solidFill>
        </p:spPr>
        <p:txBody>
          <a:bodyPr wrap="square">
            <a:spAutoFit/>
          </a:bodyPr>
          <a:lstStyle/>
          <a:p>
            <a:pPr algn="ctr"/>
            <a:r>
              <a:rPr lang="en-US" dirty="0">
                <a:hlinkClick r:id="rId3"/>
              </a:rPr>
              <a:t>Download</a:t>
            </a:r>
            <a:endParaRPr lang="en-US" dirty="0"/>
          </a:p>
        </p:txBody>
      </p:sp>
      <p:sp>
        <p:nvSpPr>
          <p:cNvPr id="7" name="Footer Placeholder 6">
            <a:extLst>
              <a:ext uri="{FF2B5EF4-FFF2-40B4-BE49-F238E27FC236}">
                <a16:creationId xmlns:a16="http://schemas.microsoft.com/office/drawing/2014/main" id="{FAB721A5-DBF8-0158-19B6-4A6EDAA8C075}"/>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8B9F5BF9-002A-2A90-98C6-91BE2F475BA0}"/>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10" name="Date Placeholder 9">
            <a:extLst>
              <a:ext uri="{FF2B5EF4-FFF2-40B4-BE49-F238E27FC236}">
                <a16:creationId xmlns:a16="http://schemas.microsoft.com/office/drawing/2014/main" id="{0AFA0F10-F39D-EBD2-B3AD-BCA42D25D2F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22407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3" name="Footer Placeholder 2">
            <a:extLst>
              <a:ext uri="{FF2B5EF4-FFF2-40B4-BE49-F238E27FC236}">
                <a16:creationId xmlns:a16="http://schemas.microsoft.com/office/drawing/2014/main" id="{915E33F4-7A38-EDC9-7085-C9A938350FF8}"/>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63982792-A7B3-3D45-E9ED-76EF1B83773E}"/>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5" name="Date Placeholder 4">
            <a:extLst>
              <a:ext uri="{FF2B5EF4-FFF2-40B4-BE49-F238E27FC236}">
                <a16:creationId xmlns:a16="http://schemas.microsoft.com/office/drawing/2014/main" id="{3D4F975C-9F45-4644-FC40-50370F00057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1557237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4" name="Footer Placeholder 3">
            <a:extLst>
              <a:ext uri="{FF2B5EF4-FFF2-40B4-BE49-F238E27FC236}">
                <a16:creationId xmlns:a16="http://schemas.microsoft.com/office/drawing/2014/main" id="{F270F130-BDC1-4AB5-5430-E47AD22F5E5F}"/>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0730946A-06A8-5A76-8DC6-CD88785B1A3E}"/>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8" name="Date Placeholder 7">
            <a:extLst>
              <a:ext uri="{FF2B5EF4-FFF2-40B4-BE49-F238E27FC236}">
                <a16:creationId xmlns:a16="http://schemas.microsoft.com/office/drawing/2014/main" id="{A7B55FD3-6989-6FFA-AD1C-D67C68A23F5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954857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4" name="Footer Placeholder 3">
            <a:extLst>
              <a:ext uri="{FF2B5EF4-FFF2-40B4-BE49-F238E27FC236}">
                <a16:creationId xmlns:a16="http://schemas.microsoft.com/office/drawing/2014/main" id="{60AD5C29-DB69-2C3E-B187-65664CC2CC27}"/>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384515AB-9C5D-D903-5723-F195BBF327C0}"/>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1" name="Date Placeholder 40">
            <a:extLst>
              <a:ext uri="{FF2B5EF4-FFF2-40B4-BE49-F238E27FC236}">
                <a16:creationId xmlns:a16="http://schemas.microsoft.com/office/drawing/2014/main" id="{75A77230-07C7-99C4-DE82-03A03E3F6DD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1925636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D7B96338-2451-33CC-B76A-2EF46BFAE6AB}"/>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5BCF244D-5C8C-723C-83A6-EA318169FA6F}"/>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14" name="Date Placeholder 13">
            <a:extLst>
              <a:ext uri="{FF2B5EF4-FFF2-40B4-BE49-F238E27FC236}">
                <a16:creationId xmlns:a16="http://schemas.microsoft.com/office/drawing/2014/main" id="{F01D0524-ED9C-0D15-D57A-CD64942A145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431229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2025-03-12</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D0018F6-C3E5-6019-B0C6-FC46B0B461E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CDF0FBF-23C0-55B6-16D9-7BFBBC3B3B3C}"/>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0E9204A3-DFD1-DFC5-8CBF-11D49F65980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986214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March 2025.</a:t>
            </a:r>
          </a:p>
        </p:txBody>
      </p:sp>
      <p:sp>
        <p:nvSpPr>
          <p:cNvPr id="2" name="Footer Placeholder 1">
            <a:extLst>
              <a:ext uri="{FF2B5EF4-FFF2-40B4-BE49-F238E27FC236}">
                <a16:creationId xmlns:a16="http://schemas.microsoft.com/office/drawing/2014/main" id="{BAA778D6-24AE-223C-CE28-EFEF6B003DD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1D133AD-194A-9FEF-EFF0-5D9A9ED0454D}"/>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7AB32AEE-0464-DC41-0383-0C5EA0F9057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777858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15-21, 2025 – Bangkok, TH</a:t>
            </a:r>
          </a:p>
          <a:p>
            <a:pPr lvl="1"/>
            <a:r>
              <a:rPr lang="en-US" dirty="0"/>
              <a:t>July 19-25, 2025 – Madrid, ES</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BAFA9D5F-5AE5-1838-4A51-6AE9A7FE251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801CAB6-81AA-5335-E282-744D0300C004}"/>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A391CA5F-382C-06F4-E139-BA44B1B8EF7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82141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February 19, 2025</a:t>
            </a:r>
          </a:p>
        </p:txBody>
      </p:sp>
      <p:sp>
        <p:nvSpPr>
          <p:cNvPr id="2" name="Footer Placeholder 1">
            <a:extLst>
              <a:ext uri="{FF2B5EF4-FFF2-40B4-BE49-F238E27FC236}">
                <a16:creationId xmlns:a16="http://schemas.microsoft.com/office/drawing/2014/main" id="{AAFBEC64-8AD6-FB59-3ABA-B68A8BA7AAF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43C202B-EC6C-8EF5-AC98-36CC3E6BD690}"/>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C04DA9C4-420E-A6FA-2139-E51D1207C9C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051023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9685</a:t>
            </a:r>
            <a:r>
              <a:rPr lang="en-US" b="0" dirty="0">
                <a:solidFill>
                  <a:srgbClr val="000000"/>
                </a:solidFill>
                <a:ea typeface="Arial Unicode MS" pitchFamily="34" charset="-128"/>
                <a:cs typeface="Arial Unicode MS" pitchFamily="34" charset="-128"/>
              </a:rPr>
              <a:t> (Listener Subscription for IPv6 Neighbor Discovery Multicast and Anycast Addresses) has been published.</a:t>
            </a:r>
          </a:p>
        </p:txBody>
      </p:sp>
      <p:sp>
        <p:nvSpPr>
          <p:cNvPr id="2" name="Footer Placeholder 1">
            <a:extLst>
              <a:ext uri="{FF2B5EF4-FFF2-40B4-BE49-F238E27FC236}">
                <a16:creationId xmlns:a16="http://schemas.microsoft.com/office/drawing/2014/main" id="{EFC0FC4D-6E19-6669-661A-5FE915EF0D8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BB319C7-C84E-1040-D02C-EB7C5F512BC3}"/>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9BE94624-850E-D4C0-5E17-C32DAC3C940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1147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8466723"/>
              </p:ext>
            </p:extLst>
          </p:nvPr>
        </p:nvGraphicFramePr>
        <p:xfrm>
          <a:off x="737392" y="1521960"/>
          <a:ext cx="9930609" cy="4052949"/>
        </p:xfrm>
        <a:graphic>
          <a:graphicData uri="http://schemas.openxmlformats.org/drawingml/2006/table">
            <a:tbl>
              <a:tblPr firstRow="1">
                <a:tableStyleId>{073A0DAA-6AF3-43AB-8588-CEC1D06C72B9}</a:tableStyleId>
              </a:tblPr>
              <a:tblGrid>
                <a:gridCol w="686709">
                  <a:extLst>
                    <a:ext uri="{9D8B030D-6E8A-4147-A177-3AD203B41FA5}">
                      <a16:colId xmlns:a16="http://schemas.microsoft.com/office/drawing/2014/main" val="4261970102"/>
                    </a:ext>
                  </a:extLst>
                </a:gridCol>
                <a:gridCol w="779239">
                  <a:extLst>
                    <a:ext uri="{9D8B030D-6E8A-4147-A177-3AD203B41FA5}">
                      <a16:colId xmlns:a16="http://schemas.microsoft.com/office/drawing/2014/main" val="78877518"/>
                    </a:ext>
                  </a:extLst>
                </a:gridCol>
                <a:gridCol w="478003">
                  <a:extLst>
                    <a:ext uri="{9D8B030D-6E8A-4147-A177-3AD203B41FA5}">
                      <a16:colId xmlns:a16="http://schemas.microsoft.com/office/drawing/2014/main" val="1625024730"/>
                    </a:ext>
                  </a:extLst>
                </a:gridCol>
                <a:gridCol w="478003">
                  <a:extLst>
                    <a:ext uri="{9D8B030D-6E8A-4147-A177-3AD203B41FA5}">
                      <a16:colId xmlns:a16="http://schemas.microsoft.com/office/drawing/2014/main" val="2198051875"/>
                    </a:ext>
                  </a:extLst>
                </a:gridCol>
                <a:gridCol w="478003">
                  <a:extLst>
                    <a:ext uri="{9D8B030D-6E8A-4147-A177-3AD203B41FA5}">
                      <a16:colId xmlns:a16="http://schemas.microsoft.com/office/drawing/2014/main" val="2849464904"/>
                    </a:ext>
                  </a:extLst>
                </a:gridCol>
                <a:gridCol w="478003">
                  <a:extLst>
                    <a:ext uri="{9D8B030D-6E8A-4147-A177-3AD203B41FA5}">
                      <a16:colId xmlns:a16="http://schemas.microsoft.com/office/drawing/2014/main" val="3784159027"/>
                    </a:ext>
                  </a:extLst>
                </a:gridCol>
                <a:gridCol w="432033">
                  <a:extLst>
                    <a:ext uri="{9D8B030D-6E8A-4147-A177-3AD203B41FA5}">
                      <a16:colId xmlns:a16="http://schemas.microsoft.com/office/drawing/2014/main" val="1499934070"/>
                    </a:ext>
                  </a:extLst>
                </a:gridCol>
                <a:gridCol w="488190">
                  <a:extLst>
                    <a:ext uri="{9D8B030D-6E8A-4147-A177-3AD203B41FA5}">
                      <a16:colId xmlns:a16="http://schemas.microsoft.com/office/drawing/2014/main" val="1031708747"/>
                    </a:ext>
                  </a:extLst>
                </a:gridCol>
                <a:gridCol w="488190">
                  <a:extLst>
                    <a:ext uri="{9D8B030D-6E8A-4147-A177-3AD203B41FA5}">
                      <a16:colId xmlns:a16="http://schemas.microsoft.com/office/drawing/2014/main" val="3831318041"/>
                    </a:ext>
                  </a:extLst>
                </a:gridCol>
                <a:gridCol w="1346560">
                  <a:extLst>
                    <a:ext uri="{9D8B030D-6E8A-4147-A177-3AD203B41FA5}">
                      <a16:colId xmlns:a16="http://schemas.microsoft.com/office/drawing/2014/main" val="309422106"/>
                    </a:ext>
                  </a:extLst>
                </a:gridCol>
                <a:gridCol w="626431">
                  <a:extLst>
                    <a:ext uri="{9D8B030D-6E8A-4147-A177-3AD203B41FA5}">
                      <a16:colId xmlns:a16="http://schemas.microsoft.com/office/drawing/2014/main" val="2746800865"/>
                    </a:ext>
                  </a:extLst>
                </a:gridCol>
                <a:gridCol w="1914031">
                  <a:extLst>
                    <a:ext uri="{9D8B030D-6E8A-4147-A177-3AD203B41FA5}">
                      <a16:colId xmlns:a16="http://schemas.microsoft.com/office/drawing/2014/main" val="664609411"/>
                    </a:ext>
                  </a:extLst>
                </a:gridCol>
                <a:gridCol w="1257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January 14,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C0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C0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FrameMaker 2020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Po-kai Huang, </a:t>
                      </a:r>
                      <a:r>
                        <a:rPr lang="en-US" sz="1200" dirty="0">
                          <a:solidFill>
                            <a:schemeClr val="tx1"/>
                          </a:solidFill>
                        </a:rPr>
                        <a:t>Edward 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March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17E00B17-DC75-772C-9E13-57B6EA31555E}"/>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4F5A03A9-C6EE-A85A-521E-604ADEA5FD3F}"/>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11" name="Date Placeholder 10">
            <a:extLst>
              <a:ext uri="{FF2B5EF4-FFF2-40B4-BE49-F238E27FC236}">
                <a16:creationId xmlns:a16="http://schemas.microsoft.com/office/drawing/2014/main" id="{83C42BA3-3924-0701-9FD0-9B45D650867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851695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122 March 15-21,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84919879"/>
              </p:ext>
            </p:extLst>
          </p:nvPr>
        </p:nvGraphicFramePr>
        <p:xfrm>
          <a:off x="2607221" y="2574504"/>
          <a:ext cx="6977557" cy="1046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5"/>
                        </a:rPr>
                        <a:t>skex</a:t>
                      </a:r>
                      <a:endParaRPr lang="en-US" dirty="0"/>
                    </a:p>
                  </a:txBody>
                  <a:tcPr anchor="ctr"/>
                </a:tc>
                <a:tc>
                  <a:txBody>
                    <a:bodyPr/>
                    <a:lstStyle/>
                    <a:p>
                      <a:r>
                        <a:rPr lang="en-US" dirty="0"/>
                        <a:t>Symmetric Key Establishment and Exchange</a:t>
                      </a:r>
                    </a:p>
                  </a:txBody>
                  <a:tcPr anchor="ctr"/>
                </a:tc>
                <a:extLst>
                  <a:ext uri="{0D108BD9-81ED-4DB2-BD59-A6C34878D82A}">
                    <a16:rowId xmlns:a16="http://schemas.microsoft.com/office/drawing/2014/main" val="3624949388"/>
                  </a:ext>
                </a:extLst>
              </a:tr>
            </a:tbl>
          </a:graphicData>
        </a:graphic>
      </p:graphicFrame>
      <p:sp>
        <p:nvSpPr>
          <p:cNvPr id="3" name="Footer Placeholder 2">
            <a:extLst>
              <a:ext uri="{FF2B5EF4-FFF2-40B4-BE49-F238E27FC236}">
                <a16:creationId xmlns:a16="http://schemas.microsoft.com/office/drawing/2014/main" id="{A4437689-6E95-498D-C32F-191A092A75C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1D772A13-ECEB-B4E9-152E-1423F0F1B342}"/>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5" name="Date Placeholder 4">
            <a:extLst>
              <a:ext uri="{FF2B5EF4-FFF2-40B4-BE49-F238E27FC236}">
                <a16:creationId xmlns:a16="http://schemas.microsoft.com/office/drawing/2014/main" id="{F054F256-9357-BE9A-07EA-6F0CD645FFB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09767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919947586"/>
              </p:ext>
            </p:extLst>
          </p:nvPr>
        </p:nvGraphicFramePr>
        <p:xfrm>
          <a:off x="2514600" y="1983626"/>
          <a:ext cx="6977558" cy="2483070"/>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diem</a:t>
                      </a:r>
                      <a:endParaRPr lang="en-US" dirty="0"/>
                    </a:p>
                  </a:txBody>
                  <a:tcPr anchor="ctr"/>
                </a:tc>
                <a:tc>
                  <a:txBody>
                    <a:bodyPr/>
                    <a:lstStyle/>
                    <a:p>
                      <a:r>
                        <a:rPr lang="en-US" dirty="0">
                          <a:hlinkClick r:id="rId9"/>
                        </a:rPr>
                        <a:t>Digital Emblems</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2"/>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F7100270-9A4F-25F8-DA2A-041DA56C537A}"/>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7326FEF4-32F4-6AE8-1BCB-9BAA38E6AD1D}"/>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5" name="Date Placeholder 4">
            <a:extLst>
              <a:ext uri="{FF2B5EF4-FFF2-40B4-BE49-F238E27FC236}">
                <a16:creationId xmlns:a16="http://schemas.microsoft.com/office/drawing/2014/main" id="{761AF8C1-A902-82EB-51CA-29D6C6DCEF8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238606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9832295-C3A2-6F7A-69E5-35573FADD75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4CC53F3-538B-F662-0409-B92F61A665AD}"/>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D3D5D512-B9F0-5BEF-0A1F-C84243A7689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236321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Path-Aware Semantic Addressing (PASA) for Low power and Lossy Networks: </a:t>
            </a:r>
            <a:r>
              <a:rPr lang="en-US" sz="1400" dirty="0">
                <a:hlinkClick r:id="rId4"/>
              </a:rPr>
              <a:t>https://datatracker.ietf.org/doc/draft-ietf-6lo-path-aware-semantic-addressing/</a:t>
            </a:r>
            <a:r>
              <a:rPr lang="en-US" sz="1400" dirty="0"/>
              <a:t> (March 2025)</a:t>
            </a:r>
          </a:p>
          <a:p>
            <a:pPr lvl="1">
              <a:lnSpc>
                <a:spcPct val="80000"/>
              </a:lnSpc>
              <a:spcAft>
                <a:spcPts val="600"/>
              </a:spcAft>
            </a:pPr>
            <a:r>
              <a:rPr lang="en-US" sz="1400" dirty="0"/>
              <a:t>Revised: Transmission of SCHC-compressed packets over IEEE 802.15.4 networks: </a:t>
            </a:r>
            <a:r>
              <a:rPr lang="en-US" sz="1400" dirty="0">
                <a:hlinkClick r:id="rId5"/>
              </a:rPr>
              <a:t>https://datatracker.ietf.org/doc/draft-ietf-6lo-schc-15dot4/</a:t>
            </a:r>
            <a:r>
              <a:rPr lang="en-US" sz="1400" dirty="0"/>
              <a:t> (March 2025)</a:t>
            </a:r>
          </a:p>
          <a:p>
            <a:pPr lvl="1">
              <a:lnSpc>
                <a:spcPct val="80000"/>
              </a:lnSpc>
              <a:spcAft>
                <a:spcPts val="600"/>
              </a:spcAft>
            </a:pPr>
            <a:r>
              <a:rPr lang="en-US" sz="1400" dirty="0"/>
              <a:t>Revised: Transmission of IPv6 Packets over Short-Range Optical Wireless Communications: </a:t>
            </a:r>
            <a:r>
              <a:rPr lang="en-US" sz="1400" dirty="0">
                <a:hlinkClick r:id="rId6"/>
              </a:rPr>
              <a:t>https://datatracker.ietf.org/doc/draft-ietf-6lo-owc/</a:t>
            </a:r>
            <a:r>
              <a:rPr lang="en-US" sz="1400" dirty="0"/>
              <a:t> (February 2025) [mentions IEEE802.11bb]</a:t>
            </a:r>
          </a:p>
          <a:p>
            <a:pPr lvl="1">
              <a:lnSpc>
                <a:spcPct val="80000"/>
              </a:lnSpc>
              <a:spcAft>
                <a:spcPts val="600"/>
              </a:spcAft>
            </a:pPr>
            <a:r>
              <a:rPr lang="en-US" sz="1400" dirty="0"/>
              <a:t>Revised: Generic Address Assignment Option for 6LowPAN Neighbor Discovery: </a:t>
            </a:r>
            <a:r>
              <a:rPr lang="en-US" sz="1400" dirty="0">
                <a:hlinkClick r:id="rId7"/>
              </a:rPr>
              <a:t>https://datatracker.ietf.org/doc/draft-ietf-6lo-nd-gaao/</a:t>
            </a:r>
            <a:r>
              <a:rPr lang="en-US" sz="1400" dirty="0"/>
              <a:t> (February 2025)</a:t>
            </a:r>
          </a:p>
        </p:txBody>
      </p:sp>
      <p:sp>
        <p:nvSpPr>
          <p:cNvPr id="2" name="Footer Placeholder 1">
            <a:extLst>
              <a:ext uri="{FF2B5EF4-FFF2-40B4-BE49-F238E27FC236}">
                <a16:creationId xmlns:a16="http://schemas.microsoft.com/office/drawing/2014/main" id="{CAFCA2EF-269D-8762-8C63-698C2BF1D39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7E7D4B1-17C3-CFDB-3232-F4B39EED51AA}"/>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7554EDBE-F3D9-98F8-2509-5253A7D7B2C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479022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E116AE20-A850-8492-155C-A6BE7A69282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A142CCD-A999-992A-EB01-CC83719AF92C}"/>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591E1B38-4AA4-9754-6909-2D0C781EA10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9745526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To be published as RFC 9724: Randomized and Changing MAC Address State of Affairs: </a:t>
            </a:r>
            <a:r>
              <a:rPr lang="en-US" sz="1400" dirty="0">
                <a:hlinkClick r:id="rId4"/>
              </a:rPr>
              <a:t>https://datatracker.ietf.org/doc/draft-ietf-madinas-mac-address-randomization/</a:t>
            </a:r>
            <a:r>
              <a:rPr lang="en-US" sz="1400" dirty="0"/>
              <a:t> (March 2024)</a:t>
            </a:r>
          </a:p>
          <a:p>
            <a:pPr lvl="1">
              <a:lnSpc>
                <a:spcPct val="80000"/>
              </a:lnSpc>
              <a:spcAft>
                <a:spcPts val="600"/>
              </a:spcAft>
            </a:pPr>
            <a:r>
              <a:rPr lang="en-US" sz="1400" dirty="0"/>
              <a:t>In RFC Editor’s queue: Randomized and Changing MAC Address Use Cases and Requirements: </a:t>
            </a:r>
            <a:r>
              <a:rPr lang="en-US" sz="1400" dirty="0">
                <a:hlinkClick r:id="rId5"/>
              </a:rPr>
              <a:t>https://datatracker.ietf.org/doc/draft-ietf-madinas-use-cases/</a:t>
            </a:r>
            <a:r>
              <a:rPr lang="en-US" sz="1400" dirty="0"/>
              <a:t> (December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71611156-D5E2-D585-EC9F-1EBBAF3EA88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21D53EF-5FF1-C7D3-144F-673589A4FFE3}"/>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AA51A52F-A8BC-C5DC-1531-EA94307036C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251861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Revised: Using the Extensible Authentication Protocol (EAP) with Ephemeral Diffie-Hellman over COSE (EDHOC): </a:t>
            </a:r>
            <a:r>
              <a:rPr lang="en-US" sz="1400" dirty="0">
                <a:hlinkClick r:id="rId4"/>
              </a:rPr>
              <a:t>https://datatracker.ietf.org/doc/draft-ietf-emu-eap-edhoc/</a:t>
            </a:r>
            <a:r>
              <a:rPr lang="en-US" sz="1400" dirty="0"/>
              <a:t> (March 2025)</a:t>
            </a:r>
          </a:p>
          <a:p>
            <a:pPr lvl="1">
              <a:lnSpc>
                <a:spcPct val="80000"/>
              </a:lnSpc>
              <a:spcAft>
                <a:spcPts val="600"/>
              </a:spcAft>
            </a:pPr>
            <a:r>
              <a:rPr lang="en-US" sz="1400" dirty="0"/>
              <a:t>Revised, waiting for shepherd write-up: Bootstrapped TLS Authentication with Proof of Knowledge (TLS-POK): </a:t>
            </a:r>
            <a:r>
              <a:rPr lang="en-US" sz="1400" dirty="0">
                <a:hlinkClick r:id="rId5"/>
              </a:rPr>
              <a:t>https://datatracker.ietf.org/doc/draft-ietf-emu-bootstrapped-tls/</a:t>
            </a:r>
            <a:r>
              <a:rPr lang="en-US" sz="1400" dirty="0"/>
              <a:t> (February 2025)</a:t>
            </a:r>
          </a:p>
          <a:p>
            <a:pPr lvl="1">
              <a:lnSpc>
                <a:spcPct val="80000"/>
              </a:lnSpc>
              <a:spcAft>
                <a:spcPts val="600"/>
              </a:spcAft>
            </a:pPr>
            <a:r>
              <a:rPr lang="en-US" sz="1400" dirty="0"/>
              <a:t>Revised, still in RFC Editor’s queue awaiting other documents, but possibly coming back to the WG: Tunnel Extensible Authentication Protocol (TEAP) Version 1: </a:t>
            </a:r>
            <a:r>
              <a:rPr lang="en-US" sz="1400" dirty="0">
                <a:hlinkClick r:id="rId6"/>
              </a:rPr>
              <a:t>https://datatracker.ietf.org/doc/draft-ietf-emu-rfc7170bis/</a:t>
            </a:r>
            <a:r>
              <a:rPr lang="en-US" sz="1400" dirty="0"/>
              <a:t> (February 2025)</a:t>
            </a:r>
          </a:p>
          <a:p>
            <a:pPr lvl="1">
              <a:lnSpc>
                <a:spcPct val="80000"/>
              </a:lnSpc>
              <a:spcAft>
                <a:spcPts val="600"/>
              </a:spcAft>
            </a:pPr>
            <a:r>
              <a:rPr lang="en-US" sz="1400" dirty="0"/>
              <a:t>In AD evaluation: The </a:t>
            </a:r>
            <a:r>
              <a:rPr lang="en-US" sz="1400" dirty="0" err="1"/>
              <a:t>eap.arpa</a:t>
            </a:r>
            <a:r>
              <a:rPr lang="en-US" sz="1400" dirty="0"/>
              <a:t> domain and EAP provisioning: </a:t>
            </a:r>
            <a:r>
              <a:rPr lang="en-US" sz="1400" dirty="0">
                <a:hlinkClick r:id="rId7"/>
              </a:rPr>
              <a:t>https://datatracker.ietf.org/doc/draft-ietf-emu-eap-arpa/</a:t>
            </a:r>
            <a:r>
              <a:rPr lang="en-US" sz="1400" dirty="0"/>
              <a:t> (January 2025)</a:t>
            </a:r>
          </a:p>
        </p:txBody>
      </p:sp>
      <p:sp>
        <p:nvSpPr>
          <p:cNvPr id="2" name="Footer Placeholder 1">
            <a:extLst>
              <a:ext uri="{FF2B5EF4-FFF2-40B4-BE49-F238E27FC236}">
                <a16:creationId xmlns:a16="http://schemas.microsoft.com/office/drawing/2014/main" id="{D6C35B76-F591-E7CD-A3CF-9009437474A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79D708C-7C39-EEA2-E203-CE0C9A5B4223}"/>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08AB2A88-84E3-840B-248B-C6698CF6DDA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465954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Revised: PCAP Capture File Format: </a:t>
            </a:r>
            <a:r>
              <a:rPr lang="en-US" sz="1400" dirty="0">
                <a:hlinkClick r:id="rId4"/>
              </a:rPr>
              <a:t>https://datatracker.ietf.org/doc/draft-ietf-opsawg-pcap/</a:t>
            </a:r>
            <a:r>
              <a:rPr lang="en-US" sz="1400" dirty="0"/>
              <a:t> (March 2025)</a:t>
            </a:r>
          </a:p>
          <a:p>
            <a:pPr lvl="1">
              <a:lnSpc>
                <a:spcPct val="80000"/>
              </a:lnSpc>
              <a:spcAft>
                <a:spcPts val="600"/>
              </a:spcAft>
              <a:defRPr/>
            </a:pPr>
            <a:r>
              <a:rPr lang="en-US" sz="1400" dirty="0"/>
              <a:t>Revised: PCAP Next Generation (</a:t>
            </a:r>
            <a:r>
              <a:rPr lang="en-US" sz="1400" dirty="0" err="1"/>
              <a:t>pcapng</a:t>
            </a:r>
            <a:r>
              <a:rPr lang="en-US" sz="1400" dirty="0"/>
              <a:t>) Capture File Format: </a:t>
            </a:r>
            <a:r>
              <a:rPr lang="en-US" sz="1400" dirty="0">
                <a:hlinkClick r:id="rId5"/>
              </a:rPr>
              <a:t>https://datatracker.ietf.org/doc/draft-ietf-opsawg-pcapng/</a:t>
            </a:r>
            <a:r>
              <a:rPr lang="en-US" sz="1400" dirty="0"/>
              <a:t> (March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CB21C0D-3741-B6DB-C28E-F93BA20AE3D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106854E-0E33-0B4B-7AC5-9C2AA303499A}"/>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4" name="Date Placeholder 3">
            <a:extLst>
              <a:ext uri="{FF2B5EF4-FFF2-40B4-BE49-F238E27FC236}">
                <a16:creationId xmlns:a16="http://schemas.microsoft.com/office/drawing/2014/main" id="{7C71AD48-97DD-DCC2-14B0-925F4A02B90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759286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Communicating Proxy Configurations in Provisioning Domains: </a:t>
            </a:r>
            <a:r>
              <a:rPr lang="en-US" sz="1400" dirty="0">
                <a:hlinkClick r:id="rId4"/>
              </a:rPr>
              <a:t>https://datatracker.ietf.org/doc/draft-ietf-intarea-proxy-config/</a:t>
            </a:r>
            <a:r>
              <a:rPr lang="en-US" sz="1400" dirty="0"/>
              <a:t> (March 2025)</a:t>
            </a:r>
          </a:p>
        </p:txBody>
      </p:sp>
      <p:sp>
        <p:nvSpPr>
          <p:cNvPr id="2" name="Footer Placeholder 1">
            <a:extLst>
              <a:ext uri="{FF2B5EF4-FFF2-40B4-BE49-F238E27FC236}">
                <a16:creationId xmlns:a16="http://schemas.microsoft.com/office/drawing/2014/main" id="{169900CA-15AF-DC59-DF1F-6E9073E8127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10650A6-ED8F-2FCA-CDCC-7670A20B79AB}"/>
              </a:ext>
            </a:extLst>
          </p:cNvPr>
          <p:cNvSpPr>
            <a:spLocks noGrp="1"/>
          </p:cNvSpPr>
          <p:nvPr>
            <p:ph type="sldNum" idx="12"/>
          </p:nvPr>
        </p:nvSpPr>
        <p:spPr/>
        <p:txBody>
          <a:bodyPr/>
          <a:lstStyle/>
          <a:p>
            <a:r>
              <a:rPr lang="en-GB"/>
              <a:t>Slide </a:t>
            </a:r>
            <a:fld id="{440F5867-744E-4AA6-B0ED-4C44D2DFBB7B}" type="slidenum">
              <a:rPr lang="en-GB" smtClean="0"/>
              <a:pPr/>
              <a:t>138</a:t>
            </a:fld>
            <a:endParaRPr lang="en-GB" dirty="0"/>
          </a:p>
        </p:txBody>
      </p:sp>
      <p:sp>
        <p:nvSpPr>
          <p:cNvPr id="4" name="Date Placeholder 3">
            <a:extLst>
              <a:ext uri="{FF2B5EF4-FFF2-40B4-BE49-F238E27FC236}">
                <a16:creationId xmlns:a16="http://schemas.microsoft.com/office/drawing/2014/main" id="{017AE36A-9771-5E0D-3DEB-5BE3811D8B26}"/>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258818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Held for formal analysis: TLS 1.3 Extension for Using Certificates with an External Pre-Shared Key: </a:t>
            </a:r>
            <a:r>
              <a:rPr lang="en-US" sz="1400" dirty="0">
                <a:hlinkClick r:id="rId4"/>
              </a:rPr>
              <a:t>https://datatracker.ietf.org/doc/draft-ietf-tls-8773bis/</a:t>
            </a:r>
            <a:r>
              <a:rPr lang="en-US" sz="1400" dirty="0"/>
              <a:t> (March 2025)</a:t>
            </a:r>
          </a:p>
          <a:p>
            <a:pPr lvl="1">
              <a:lnSpc>
                <a:spcPct val="80000"/>
              </a:lnSpc>
              <a:spcAft>
                <a:spcPts val="600"/>
              </a:spcAft>
              <a:defRPr/>
            </a:pPr>
            <a:r>
              <a:rPr lang="en-US" sz="1400" dirty="0"/>
              <a:t>Revised: TLS Encrypted Client Hello: </a:t>
            </a:r>
            <a:r>
              <a:rPr lang="en-US" sz="1400" dirty="0">
                <a:hlinkClick r:id="rId5"/>
              </a:rPr>
              <a:t>https://datatracker.ietf.org/doc/draft-ietf-tls-esni/</a:t>
            </a:r>
            <a:r>
              <a:rPr lang="en-US" sz="1400" dirty="0"/>
              <a:t> (March 2025)</a:t>
            </a:r>
          </a:p>
          <a:p>
            <a:pPr lvl="1">
              <a:lnSpc>
                <a:spcPct val="80000"/>
              </a:lnSpc>
              <a:spcAft>
                <a:spcPts val="600"/>
              </a:spcAft>
              <a:defRPr/>
            </a:pPr>
            <a:r>
              <a:rPr lang="en-US" sz="1400" dirty="0"/>
              <a:t>Revised: Extended Key Update for Transport Layer Security (TLS) 1.3: </a:t>
            </a:r>
            <a:r>
              <a:rPr lang="en-US" sz="1400" dirty="0">
                <a:hlinkClick r:id="rId6"/>
              </a:rPr>
              <a:t>https://datatracker.ietf.org/doc/draft-ietf-tls-extended-key-update/</a:t>
            </a:r>
            <a:r>
              <a:rPr lang="en-US" sz="1400" dirty="0"/>
              <a:t> (March 2025)</a:t>
            </a:r>
          </a:p>
          <a:p>
            <a:pPr lvl="1">
              <a:lnSpc>
                <a:spcPct val="80000"/>
              </a:lnSpc>
              <a:spcAft>
                <a:spcPts val="600"/>
              </a:spcAft>
              <a:defRPr/>
            </a:pPr>
            <a:r>
              <a:rPr lang="en-US" sz="1400" dirty="0"/>
              <a:t>AD Evaluation: Revised I-D needed: The Transport Layer Security (TLS) Protocol Version 1.3: </a:t>
            </a:r>
            <a:r>
              <a:rPr lang="en-US" sz="1400" dirty="0">
                <a:hlinkClick r:id="rId7"/>
              </a:rPr>
              <a:t>https://datatracker.ietf.org/doc/draft-ietf-tls-rfc8446bis/</a:t>
            </a:r>
            <a:r>
              <a:rPr lang="en-US" sz="1400" dirty="0"/>
              <a:t> (February 2025)</a:t>
            </a:r>
          </a:p>
          <a:p>
            <a:pPr lvl="1">
              <a:lnSpc>
                <a:spcPct val="80000"/>
              </a:lnSpc>
              <a:spcAft>
                <a:spcPts val="600"/>
              </a:spcAft>
              <a:defRPr/>
            </a:pPr>
            <a:r>
              <a:rPr lang="en-US" sz="1400" dirty="0"/>
              <a:t>In IESG Evaluation: TLS 1.2 is in Feature Freeze: </a:t>
            </a:r>
            <a:r>
              <a:rPr lang="en-US" sz="1400" dirty="0">
                <a:hlinkClick r:id="rId8"/>
              </a:rPr>
              <a:t>https://datatracker.ietf.org/doc/draft-ietf-tls-tls12-frozen/</a:t>
            </a:r>
            <a:r>
              <a:rPr lang="en-US" sz="1400" dirty="0"/>
              <a:t> (February 2025)</a:t>
            </a:r>
          </a:p>
          <a:p>
            <a:pPr lvl="1">
              <a:lnSpc>
                <a:spcPct val="80000"/>
              </a:lnSpc>
              <a:spcAft>
                <a:spcPts val="600"/>
              </a:spcAft>
              <a:defRPr/>
            </a:pPr>
            <a:r>
              <a:rPr lang="en-US" sz="1400" dirty="0"/>
              <a:t>Adopted: The Datagram Transport Layer Security (DTLS) Protocol Version 1.3:  </a:t>
            </a:r>
            <a:r>
              <a:rPr lang="en-US" sz="1400" dirty="0">
                <a:hlinkClick r:id="rId9"/>
              </a:rPr>
              <a:t>https://datatracker.ietf.org/doc/draft-ietf-tls-rfc9147bis/</a:t>
            </a:r>
            <a:r>
              <a:rPr lang="en-US" sz="1400" dirty="0"/>
              <a:t> (December 2024)</a:t>
            </a:r>
          </a:p>
        </p:txBody>
      </p:sp>
      <p:sp>
        <p:nvSpPr>
          <p:cNvPr id="2" name="Footer Placeholder 1">
            <a:extLst>
              <a:ext uri="{FF2B5EF4-FFF2-40B4-BE49-F238E27FC236}">
                <a16:creationId xmlns:a16="http://schemas.microsoft.com/office/drawing/2014/main" id="{55B8E127-2997-B380-AAF0-23DF91314D3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51DD7BA-0ADC-411F-E29D-8D38A9357187}"/>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4" name="Date Placeholder 3">
            <a:extLst>
              <a:ext uri="{FF2B5EF4-FFF2-40B4-BE49-F238E27FC236}">
                <a16:creationId xmlns:a16="http://schemas.microsoft.com/office/drawing/2014/main" id="{52818933-675C-6DC3-D1FA-322A67F3805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7636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a:t>
            </a:r>
          </a:p>
        </p:txBody>
      </p:sp>
      <p:sp>
        <p:nvSpPr>
          <p:cNvPr id="9218" name="Rectangle 2"/>
          <p:cNvSpPr>
            <a:spLocks noGrp="1" noChangeArrowheads="1"/>
          </p:cNvSpPr>
          <p:nvPr>
            <p:ph idx="1"/>
          </p:nvPr>
        </p:nvSpPr>
        <p:spPr>
          <a:xfrm>
            <a:off x="761999" y="1611297"/>
            <a:ext cx="5085693"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emily.h.qi@gmail.com</a:t>
            </a:r>
            <a:endParaRPr lang="en-US" sz="1600" b="1" dirty="0"/>
          </a:p>
          <a:p>
            <a:pPr>
              <a:buFont typeface="Courier New" panose="02070309020205020404" pitchFamily="49" charset="0"/>
              <a:buChar char="o"/>
            </a:pPr>
            <a:r>
              <a:rPr lang="en-US" sz="1600" b="0" dirty="0"/>
              <a:t>Edward Au: </a:t>
            </a:r>
            <a:r>
              <a:rPr lang="en-US" sz="1600" b="0" u="sng" dirty="0">
                <a:hlinkClick r:id="rId4"/>
              </a:rPr>
              <a:t>edward.ks.au@gmail.com</a:t>
            </a:r>
            <a:r>
              <a:rPr lang="en-US" sz="1600" b="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b="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b="0" dirty="0">
                <a:hlinkClick r:id="rId7"/>
              </a:rPr>
              <a:t>carol@ansley.com</a:t>
            </a:r>
            <a:endParaRPr lang="en-US" sz="1600" b="0" dirty="0"/>
          </a:p>
          <a:p>
            <a:pPr>
              <a:buFont typeface="Courier New" panose="02070309020205020404" pitchFamily="49" charset="0"/>
              <a:buChar char="o"/>
            </a:pPr>
            <a:r>
              <a:rPr lang="en-US" sz="1600" b="0" dirty="0"/>
              <a:t>Po-kai Huang: </a:t>
            </a:r>
            <a:r>
              <a:rPr lang="en-US" sz="1600" b="0" dirty="0">
                <a:hlinkClick r:id="rId8"/>
              </a:rPr>
              <a:t>po-kai.huang@intel.com</a:t>
            </a:r>
            <a:r>
              <a:rPr lang="en-US" sz="1600" b="0" dirty="0"/>
              <a:t> </a:t>
            </a:r>
          </a:p>
          <a:p>
            <a:pPr>
              <a:buFont typeface="Courier New" panose="02070309020205020404" pitchFamily="49" charset="0"/>
              <a:buChar char="o"/>
            </a:pPr>
            <a:r>
              <a:rPr lang="en-US" sz="1600" b="0" dirty="0"/>
              <a:t>Mark Hamilton: </a:t>
            </a:r>
            <a:r>
              <a:rPr lang="en-US" sz="1600" b="0" kern="0" dirty="0">
                <a:hlinkClick r:id="rId9"/>
              </a:rPr>
              <a:t>mark.hamilton2152@gmail.com </a:t>
            </a:r>
            <a:endParaRPr lang="en-US" sz="1600" b="0" kern="0" dirty="0"/>
          </a:p>
          <a:p>
            <a:pPr>
              <a:buFont typeface="Courier New" panose="02070309020205020404" pitchFamily="49" charset="0"/>
              <a:buChar char="o"/>
            </a:pPr>
            <a:r>
              <a:rPr lang="en-US" sz="1600" b="0" dirty="0"/>
              <a:t>Joseph Levy: </a:t>
            </a:r>
            <a:r>
              <a:rPr lang="en-US" sz="1600" b="0" dirty="0">
                <a:hlinkClick r:id="rId10"/>
              </a:rPr>
              <a:t>joseph.levy@interdigital.com</a:t>
            </a:r>
            <a:r>
              <a:rPr lang="en-US" sz="1600" b="0" dirty="0"/>
              <a:t> </a:t>
            </a:r>
            <a:endParaRPr lang="en-US" sz="2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344308" y="1600200"/>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a:t>
            </a:r>
            <a:r>
              <a:rPr lang="en-US" sz="1600" b="0" kern="0"/>
              <a:t>lead): </a:t>
            </a:r>
            <a:r>
              <a:rPr lang="en-US" sz="1600" b="0" dirty="0">
                <a:hlinkClick r:id="rId7"/>
              </a:rPr>
              <a:t>carol@ansley</a:t>
            </a:r>
            <a:r>
              <a:rPr lang="en-US" sz="1600" b="0">
                <a:hlinkClick r:id="rId7"/>
              </a:rPr>
              <a:t>.com</a:t>
            </a:r>
            <a:endParaRPr lang="en-US" sz="1600" b="0" kern="0" dirty="0"/>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r>
              <a:rPr lang="en-US" sz="1600" b="0" dirty="0">
                <a:hlinkClick r:id="rId3"/>
              </a:rPr>
              <a:t>emily.h.qi@gmail.com</a:t>
            </a:r>
            <a:endParaRPr lang="en-US" sz="1600" b="0" kern="0" dirty="0"/>
          </a:p>
          <a:p>
            <a:pPr>
              <a:buFont typeface="Courier New" panose="02070309020205020404" pitchFamily="49" charset="0"/>
              <a:buChar char="o"/>
            </a:pPr>
            <a:r>
              <a:rPr lang="en-US" sz="1600" b="0" kern="0" dirty="0"/>
              <a:t>Robert Stacey: </a:t>
            </a:r>
            <a:r>
              <a:rPr lang="en-US" sz="1600" b="0" dirty="0">
                <a:hlinkClick r:id="rId6"/>
              </a:rPr>
              <a:t>robert.stacey@intel.com</a:t>
            </a:r>
            <a:endParaRPr lang="en-US" sz="1600" b="0" kern="0" dirty="0"/>
          </a:p>
          <a:p>
            <a:pPr>
              <a:buFont typeface="Courier New" panose="02070309020205020404" pitchFamily="49" charset="0"/>
              <a:buChar char="o"/>
            </a:pPr>
            <a:r>
              <a:rPr lang="en-US" sz="1600" b="0" kern="0" dirty="0"/>
              <a:t>?</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 </a:t>
            </a:r>
            <a:r>
              <a:rPr lang="en-US" sz="1600" b="0" u="sng" dirty="0">
                <a:hlinkClick r:id="rId4"/>
              </a:rPr>
              <a:t>edward.ks.au@gmail.com</a:t>
            </a:r>
            <a:r>
              <a:rPr lang="en-US" sz="1600" b="0" u="sng" dirty="0"/>
              <a:t> </a:t>
            </a:r>
            <a:endParaRPr lang="en-US" sz="1600" b="0" kern="0" dirty="0"/>
          </a:p>
          <a:p>
            <a:pPr>
              <a:buFont typeface="Courier New" panose="02070309020205020404" pitchFamily="49" charset="0"/>
              <a:buChar char="o"/>
            </a:pPr>
            <a:r>
              <a:rPr lang="en-US" sz="1600" b="0" kern="0" dirty="0"/>
              <a:t>Alfred Asterjadhi: </a:t>
            </a:r>
            <a:r>
              <a:rPr lang="en-US" sz="1600" b="0" kern="0" dirty="0">
                <a:hlinkClick r:id="rId11"/>
              </a:rPr>
              <a:t>aasterja@qti.qualcomm.com</a:t>
            </a:r>
            <a:endParaRPr lang="en-US" sz="1600" b="0" kern="0" dirty="0"/>
          </a:p>
          <a:p>
            <a:pPr>
              <a:buFont typeface="Courier New" panose="02070309020205020404" pitchFamily="49" charset="0"/>
              <a:buChar char="o"/>
            </a:pPr>
            <a:r>
              <a:rPr lang="en-US" sz="1600" b="0" kern="0" dirty="0"/>
              <a:t>Emily Qi: </a:t>
            </a:r>
            <a:r>
              <a:rPr lang="en-US" sz="1600" b="0" dirty="0">
                <a:hlinkClick r:id="rId3"/>
              </a:rPr>
              <a:t>emily.h.qi@gmail.com</a:t>
            </a:r>
            <a:endParaRPr lang="en-US" sz="1600" b="0" kern="0" dirty="0"/>
          </a:p>
          <a:p>
            <a:pPr>
              <a:buFont typeface="Courier New" panose="02070309020205020404" pitchFamily="49" charset="0"/>
              <a:buChar char="o"/>
            </a:pPr>
            <a:r>
              <a:rPr lang="en-US" sz="1600" b="0" kern="0" dirty="0"/>
              <a:t>Robert Stacey: </a:t>
            </a:r>
            <a:r>
              <a:rPr lang="en-US" sz="1600" b="0" dirty="0">
                <a:hlinkClick r:id="rId6"/>
              </a:rPr>
              <a:t>robert.stacey@intel.com</a:t>
            </a:r>
            <a:endParaRPr lang="en-US" sz="1600" b="0" kern="0" dirty="0"/>
          </a:p>
          <a:p>
            <a:pPr>
              <a:buFont typeface="Courier New" panose="02070309020205020404" pitchFamily="49" charset="0"/>
              <a:buChar char="o"/>
            </a:pPr>
            <a:r>
              <a:rPr lang="en-US" sz="1600" b="0" kern="0" dirty="0"/>
              <a:t>Carol Ansley: </a:t>
            </a:r>
            <a:r>
              <a:rPr lang="en-US" sz="1600" b="0" dirty="0">
                <a:hlinkClick r:id="rId7"/>
              </a:rPr>
              <a:t>carol@ansley.com</a:t>
            </a:r>
            <a:endParaRPr lang="en-US" sz="1600" b="0" kern="0" dirty="0"/>
          </a:p>
          <a:p>
            <a:pPr>
              <a:buFont typeface="Courier New" panose="02070309020205020404" pitchFamily="49" charset="0"/>
              <a:buChar char="o"/>
            </a:pPr>
            <a:r>
              <a:rPr lang="en-US" sz="1600" b="0" kern="0" dirty="0"/>
              <a:t>?</a:t>
            </a:r>
          </a:p>
          <a:p>
            <a:endParaRPr lang="en-US" sz="2000" kern="0" dirty="0"/>
          </a:p>
        </p:txBody>
      </p:sp>
      <p:sp>
        <p:nvSpPr>
          <p:cNvPr id="7" name="Footer Placeholder 6">
            <a:extLst>
              <a:ext uri="{FF2B5EF4-FFF2-40B4-BE49-F238E27FC236}">
                <a16:creationId xmlns:a16="http://schemas.microsoft.com/office/drawing/2014/main" id="{997CEC5F-1EC5-EA89-E7D6-33E7AC55E659}"/>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1E600A40-F137-B51D-D43E-87F36DCB2F3A}"/>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682CB421-AB28-2E39-7445-AF365B63927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87584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and still in WGLC: Reliable and Available Wireless Architecture: </a:t>
            </a:r>
            <a:r>
              <a:rPr lang="en-US" sz="1400" dirty="0">
                <a:hlinkClick r:id="rId4"/>
              </a:rPr>
              <a:t>https://datatracker.ietf.org/doc/draft-ietf-raw-architecture/</a:t>
            </a:r>
            <a:r>
              <a:rPr lang="en-US" sz="1400" dirty="0"/>
              <a:t> (February 2025)</a:t>
            </a:r>
          </a:p>
          <a:p>
            <a:pPr lvl="1"/>
            <a:r>
              <a:rPr lang="en-US" sz="1400" dirty="0"/>
              <a:t>Revised and still in IESG evaluation: Reliable and Available Wireless Technologies: </a:t>
            </a:r>
            <a:r>
              <a:rPr lang="en-US" sz="1400" dirty="0">
                <a:hlinkClick r:id="rId5"/>
              </a:rPr>
              <a:t>https://datatracker.ietf.org/doc/draft-ietf-raw-technologies/</a:t>
            </a:r>
            <a:r>
              <a:rPr lang="en-US" sz="1400" dirty="0"/>
              <a:t> (February 2025)</a:t>
            </a:r>
          </a:p>
        </p:txBody>
      </p:sp>
      <p:sp>
        <p:nvSpPr>
          <p:cNvPr id="2" name="Footer Placeholder 1">
            <a:extLst>
              <a:ext uri="{FF2B5EF4-FFF2-40B4-BE49-F238E27FC236}">
                <a16:creationId xmlns:a16="http://schemas.microsoft.com/office/drawing/2014/main" id="{7FB3EFB8-C248-384D-9ED9-DCA83A18D27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01D3728-D4E2-6835-41A8-7F6D71BAC1B1}"/>
              </a:ext>
            </a:extLst>
          </p:cNvPr>
          <p:cNvSpPr>
            <a:spLocks noGrp="1"/>
          </p:cNvSpPr>
          <p:nvPr>
            <p:ph type="sldNum" idx="12"/>
          </p:nvPr>
        </p:nvSpPr>
        <p:spPr/>
        <p:txBody>
          <a:bodyPr/>
          <a:lstStyle/>
          <a:p>
            <a:r>
              <a:rPr lang="en-GB"/>
              <a:t>Slide </a:t>
            </a:r>
            <a:fld id="{440F5867-744E-4AA6-B0ED-4C44D2DFBB7B}" type="slidenum">
              <a:rPr lang="en-GB" smtClean="0"/>
              <a:pPr/>
              <a:t>140</a:t>
            </a:fld>
            <a:endParaRPr lang="en-GB" dirty="0"/>
          </a:p>
        </p:txBody>
      </p:sp>
      <p:sp>
        <p:nvSpPr>
          <p:cNvPr id="4" name="Date Placeholder 3">
            <a:extLst>
              <a:ext uri="{FF2B5EF4-FFF2-40B4-BE49-F238E27FC236}">
                <a16:creationId xmlns:a16="http://schemas.microsoft.com/office/drawing/2014/main" id="{21F83CFC-9A04-CC56-2178-D6A234D13A1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164579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Waiting for AD go-ahead: BRSKI Cloud Registrar: </a:t>
            </a:r>
            <a:r>
              <a:rPr lang="en-US" sz="1400" dirty="0">
                <a:hlinkClick r:id="rId4"/>
              </a:rPr>
              <a:t>https://datatracker.ietf.org/doc/draft-ietf-anima-brski-cloud/ (March</a:t>
            </a:r>
            <a:r>
              <a:rPr lang="en-US" sz="1400" dirty="0"/>
              <a:t> 2025)</a:t>
            </a:r>
          </a:p>
          <a:p>
            <a:pPr lvl="1">
              <a:lnSpc>
                <a:spcPct val="80000"/>
              </a:lnSpc>
              <a:spcAft>
                <a:spcPts val="600"/>
              </a:spcAft>
              <a:defRPr/>
            </a:pPr>
            <a:r>
              <a:rPr lang="en-US" sz="1400" dirty="0"/>
              <a:t>Revised and still in WG Last Call: Constrained Bootstrapping Remote Secure Key Infrastructure (</a:t>
            </a:r>
            <a:r>
              <a:rPr lang="en-US" sz="1400" dirty="0" err="1"/>
              <a:t>cBRSKI</a:t>
            </a:r>
            <a:r>
              <a:rPr lang="en-US" sz="1400" dirty="0"/>
              <a:t>): </a:t>
            </a:r>
            <a:r>
              <a:rPr lang="en-US" sz="1400" dirty="0">
                <a:hlinkClick r:id="rId5"/>
              </a:rPr>
              <a:t>https://datatracker.ietf.org/doc/draft-ietf-anima-constrained-voucher/</a:t>
            </a:r>
            <a:r>
              <a:rPr lang="en-US" sz="1400" dirty="0"/>
              <a:t> (March 2025)</a:t>
            </a:r>
          </a:p>
          <a:p>
            <a:pPr lvl="1">
              <a:lnSpc>
                <a:spcPct val="80000"/>
              </a:lnSpc>
              <a:spcAft>
                <a:spcPts val="600"/>
              </a:spcAft>
              <a:defRPr/>
            </a:pPr>
            <a:r>
              <a:rPr lang="en-US" sz="1400" dirty="0"/>
              <a:t>In IESG Evaluation: BRSKI with Pledge in Responder Mode (BRSKI-PRM): </a:t>
            </a:r>
            <a:r>
              <a:rPr lang="en-US" sz="1400" dirty="0">
                <a:hlinkClick r:id="rId6"/>
              </a:rPr>
              <a:t>https://datatracker.ietf.org/doc/draft-ietf-anima-brski-prm/</a:t>
            </a:r>
            <a:r>
              <a:rPr lang="en-US" sz="1400" dirty="0"/>
              <a:t> (February 2025)</a:t>
            </a:r>
          </a:p>
          <a:p>
            <a:pPr lvl="1">
              <a:lnSpc>
                <a:spcPct val="80000"/>
              </a:lnSpc>
              <a:spcAft>
                <a:spcPts val="600"/>
              </a:spcAft>
              <a:defRPr/>
            </a:pPr>
            <a:r>
              <a:rPr lang="en-US" sz="1400" dirty="0"/>
              <a:t>In WGLC: Join Proxy for Bootstrapping of Constrained Network Elements: </a:t>
            </a:r>
            <a:r>
              <a:rPr lang="en-US" sz="1400" dirty="0">
                <a:hlinkClick r:id="rId7"/>
              </a:rPr>
              <a:t>https://datatracker.ietf.org/doc/draft-ietf-anima-constrained-join-proxy/</a:t>
            </a:r>
            <a:r>
              <a:rPr lang="en-US" sz="1400" dirty="0"/>
              <a:t> (January 2025)</a:t>
            </a:r>
          </a:p>
        </p:txBody>
      </p:sp>
      <p:sp>
        <p:nvSpPr>
          <p:cNvPr id="2" name="Footer Placeholder 1">
            <a:extLst>
              <a:ext uri="{FF2B5EF4-FFF2-40B4-BE49-F238E27FC236}">
                <a16:creationId xmlns:a16="http://schemas.microsoft.com/office/drawing/2014/main" id="{6A452E5D-34B2-E64C-B729-2D13BCAE4C9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BF5B3B6-8695-B75B-6621-A31C180A57C1}"/>
              </a:ext>
            </a:extLst>
          </p:cNvPr>
          <p:cNvSpPr>
            <a:spLocks noGrp="1"/>
          </p:cNvSpPr>
          <p:nvPr>
            <p:ph type="sldNum" idx="12"/>
          </p:nvPr>
        </p:nvSpPr>
        <p:spPr/>
        <p:txBody>
          <a:bodyPr/>
          <a:lstStyle/>
          <a:p>
            <a:r>
              <a:rPr lang="en-GB"/>
              <a:t>Slide </a:t>
            </a:r>
            <a:fld id="{440F5867-744E-4AA6-B0ED-4C44D2DFBB7B}" type="slidenum">
              <a:rPr lang="en-GB" smtClean="0"/>
              <a:pPr/>
              <a:t>141</a:t>
            </a:fld>
            <a:endParaRPr lang="en-GB" dirty="0"/>
          </a:p>
        </p:txBody>
      </p:sp>
      <p:sp>
        <p:nvSpPr>
          <p:cNvPr id="4" name="Date Placeholder 3">
            <a:extLst>
              <a:ext uri="{FF2B5EF4-FFF2-40B4-BE49-F238E27FC236}">
                <a16:creationId xmlns:a16="http://schemas.microsoft.com/office/drawing/2014/main" id="{8011C1C2-C19A-26D3-ECC1-9D2CC0203B8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409860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CDFFFEC7-BB6E-F7A6-3905-1DB0F8339E9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63CC4E1-83E7-448E-A519-461A76D62BC2}"/>
              </a:ext>
            </a:extLst>
          </p:cNvPr>
          <p:cNvSpPr>
            <a:spLocks noGrp="1"/>
          </p:cNvSpPr>
          <p:nvPr>
            <p:ph type="sldNum" idx="12"/>
          </p:nvPr>
        </p:nvSpPr>
        <p:spPr/>
        <p:txBody>
          <a:bodyPr/>
          <a:lstStyle/>
          <a:p>
            <a:r>
              <a:rPr lang="en-GB"/>
              <a:t>Slide </a:t>
            </a:r>
            <a:fld id="{440F5867-744E-4AA6-B0ED-4C44D2DFBB7B}" type="slidenum">
              <a:rPr lang="en-GB" smtClean="0"/>
              <a:pPr/>
              <a:t>142</a:t>
            </a:fld>
            <a:endParaRPr lang="en-GB" dirty="0"/>
          </a:p>
        </p:txBody>
      </p:sp>
      <p:sp>
        <p:nvSpPr>
          <p:cNvPr id="4" name="Date Placeholder 3">
            <a:extLst>
              <a:ext uri="{FF2B5EF4-FFF2-40B4-BE49-F238E27FC236}">
                <a16:creationId xmlns:a16="http://schemas.microsoft.com/office/drawing/2014/main" id="{D913064C-1804-8E49-FE50-14F40D4419E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4328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CF6E6-89A5-6760-BD38-88670FC65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1A285-952A-ED5E-7D7A-F9570B29221D}"/>
              </a:ext>
            </a:extLst>
          </p:cNvPr>
          <p:cNvSpPr>
            <a:spLocks noGrp="1"/>
          </p:cNvSpPr>
          <p:nvPr>
            <p:ph type="title"/>
          </p:nvPr>
        </p:nvSpPr>
        <p:spPr/>
        <p:txBody>
          <a:bodyPr/>
          <a:lstStyle/>
          <a:p>
            <a:r>
              <a:rPr lang="en-GB" dirty="0"/>
              <a:t>802.11-2024 Revision Publication Review</a:t>
            </a:r>
          </a:p>
        </p:txBody>
      </p:sp>
      <p:sp>
        <p:nvSpPr>
          <p:cNvPr id="9218" name="Rectangle 2">
            <a:extLst>
              <a:ext uri="{FF2B5EF4-FFF2-40B4-BE49-F238E27FC236}">
                <a16:creationId xmlns:a16="http://schemas.microsoft.com/office/drawing/2014/main" id="{76CE72E6-3CEB-8D1D-4D73-4BC475E081FA}"/>
              </a:ext>
            </a:extLst>
          </p:cNvPr>
          <p:cNvSpPr>
            <a:spLocks noGrp="1" noChangeArrowheads="1"/>
          </p:cNvSpPr>
          <p:nvPr>
            <p:ph idx="1"/>
          </p:nvPr>
        </p:nvSpPr>
        <p:spPr>
          <a:xfrm>
            <a:off x="906102" y="1815978"/>
            <a:ext cx="10361084" cy="4113213"/>
          </a:xfrm>
          <a:ln/>
        </p:spPr>
        <p:txBody>
          <a:bodyPr/>
          <a:lstStyle/>
          <a:p>
            <a:pPr>
              <a:buFontTx/>
              <a:buChar char="-"/>
            </a:pPr>
            <a:r>
              <a:rPr lang="en-US" sz="2000" dirty="0"/>
              <a:t>3 Comments – addressed</a:t>
            </a:r>
          </a:p>
          <a:p>
            <a:pPr>
              <a:buFontTx/>
              <a:buChar char="-"/>
            </a:pPr>
            <a:r>
              <a:rPr lang="en-US" sz="2000" dirty="0"/>
              <a:t>Michelle will produce a redline pdf</a:t>
            </a:r>
          </a:p>
          <a:p>
            <a:pPr>
              <a:buFontTx/>
              <a:buChar char="-"/>
            </a:pPr>
            <a:r>
              <a:rPr lang="en-US" sz="2000" dirty="0"/>
              <a:t>Correct the searchable definitions (revert to draft)</a:t>
            </a:r>
          </a:p>
          <a:p>
            <a:pPr>
              <a:buFontTx/>
              <a:buChar char="-"/>
            </a:pPr>
            <a:r>
              <a:rPr lang="en-US" sz="2000" dirty="0"/>
              <a:t>Some of the tables in Clause 6 should not have titles – they are embedded in text with no title</a:t>
            </a:r>
          </a:p>
          <a:p>
            <a:pPr>
              <a:buFontTx/>
              <a:buChar char="-"/>
            </a:pPr>
            <a:r>
              <a:rPr lang="en-US" sz="2000" dirty="0"/>
              <a:t>Clause 28 has formatting issues</a:t>
            </a:r>
          </a:p>
        </p:txBody>
      </p:sp>
      <p:sp>
        <p:nvSpPr>
          <p:cNvPr id="3" name="Footer Placeholder 2">
            <a:extLst>
              <a:ext uri="{FF2B5EF4-FFF2-40B4-BE49-F238E27FC236}">
                <a16:creationId xmlns:a16="http://schemas.microsoft.com/office/drawing/2014/main" id="{1A9E5737-B90C-924A-3379-F9E12438F9A1}"/>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C41ED354-6F51-BCFE-FD85-9039BE972DC6}"/>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BC822626-1A10-6B57-86AD-EAAB09EC5E3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18728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501173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A818E9B6-AFAC-A852-925C-D9F107157453}"/>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BBD8E2C6-F86D-7DE0-3615-3212AA390CE6}"/>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ED445099-D46B-C19D-21B3-0A6A0925576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7025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2025-03-12</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9BFD5C13-7ADC-EE43-D11D-C258EAF8ABC4}"/>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AB9424B0-33A9-6811-34A5-69AEE98DABF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Date Placeholder 4">
            <a:extLst>
              <a:ext uri="{FF2B5EF4-FFF2-40B4-BE49-F238E27FC236}">
                <a16:creationId xmlns:a16="http://schemas.microsoft.com/office/drawing/2014/main" id="{F4FDC3CD-52CD-31AD-CCBF-F41C0BD06CE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62178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Wednesday AM 2</a:t>
            </a:r>
          </a:p>
          <a:p>
            <a:pPr marL="685800" lvl="2" indent="-342900">
              <a:lnSpc>
                <a:spcPct val="90000"/>
              </a:lnSpc>
            </a:pPr>
            <a:r>
              <a:rPr lang="en-US" sz="2000" b="1" i="1" dirty="0"/>
              <a:t>Agenda:</a:t>
            </a:r>
            <a:r>
              <a:rPr lang="en-US" sz="2000" dirty="0"/>
              <a:t> 11-25/188r0</a:t>
            </a:r>
          </a:p>
          <a:p>
            <a:pPr marL="685800" lvl="2" indent="-342900">
              <a:lnSpc>
                <a:spcPct val="90000"/>
              </a:lnSpc>
            </a:pPr>
            <a:r>
              <a:rPr lang="en-US" sz="2000" b="1" i="1" dirty="0"/>
              <a:t>SP and Motion Booklet</a:t>
            </a:r>
            <a:r>
              <a:rPr lang="en-US" sz="2000" dirty="0"/>
              <a:t>: 11-24/765r4</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Two technical presentations</a:t>
            </a:r>
          </a:p>
          <a:p>
            <a:pPr marL="685800" lvl="2" indent="-342900">
              <a:lnSpc>
                <a:spcPct val="90000"/>
              </a:lnSpc>
            </a:pPr>
            <a:endParaRPr lang="en-US" dirty="0"/>
          </a:p>
          <a:p>
            <a:pPr marL="685800" lvl="2" indent="-342900">
              <a:lnSpc>
                <a:spcPct val="90000"/>
              </a:lnSpc>
            </a:pPr>
            <a:r>
              <a:rPr lang="en-US" sz="2000" dirty="0"/>
              <a:t>Approved minutes of AIML SC for January 2025 Interim: 11-25/224r0</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045A3E0F-85F9-6425-B5AE-D09C708D3826}"/>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BEE9655B-7267-5FC4-6FAE-E0585B9369E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18</a:t>
            </a:fld>
            <a:endParaRPr lang="en-US" dirty="0"/>
          </a:p>
        </p:txBody>
      </p:sp>
      <p:sp>
        <p:nvSpPr>
          <p:cNvPr id="5" name="Date Placeholder 4">
            <a:extLst>
              <a:ext uri="{FF2B5EF4-FFF2-40B4-BE49-F238E27FC236}">
                <a16:creationId xmlns:a16="http://schemas.microsoft.com/office/drawing/2014/main" id="{130095E6-00D0-4A2E-3AA0-FD2F5205A5E1}"/>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156657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May 2025</a:t>
            </a:r>
          </a:p>
        </p:txBody>
      </p:sp>
      <p:sp>
        <p:nvSpPr>
          <p:cNvPr id="3" name="Footer Placeholder 2">
            <a:extLst>
              <a:ext uri="{FF2B5EF4-FFF2-40B4-BE49-F238E27FC236}">
                <a16:creationId xmlns:a16="http://schemas.microsoft.com/office/drawing/2014/main" id="{07DF4DF2-B24E-D3EA-EA02-F0E634F3A812}"/>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586380CD-B5C1-F694-D9CB-24950066B91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19</a:t>
            </a:fld>
            <a:endParaRPr lang="en-US" dirty="0"/>
          </a:p>
        </p:txBody>
      </p:sp>
      <p:sp>
        <p:nvSpPr>
          <p:cNvPr id="6" name="Date Placeholder 5">
            <a:extLst>
              <a:ext uri="{FF2B5EF4-FFF2-40B4-BE49-F238E27FC236}">
                <a16:creationId xmlns:a16="http://schemas.microsoft.com/office/drawing/2014/main" id="{E2289FAD-173C-CF97-3C94-AC2A7867D9D7}"/>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70461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March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F182CF0A-AECF-97DD-90A0-EABD615FDFE8}"/>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4D6E278-74EE-F9AB-BA62-4837F7FD0252}"/>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DA39C5DB-7119-0224-4267-CFED42333714}"/>
              </a:ext>
            </a:extLst>
          </p:cNvPr>
          <p:cNvSpPr>
            <a:spLocks noGrp="1"/>
          </p:cNvSpPr>
          <p:nvPr>
            <p:ph type="dt" idx="15"/>
          </p:nvPr>
        </p:nvSpPr>
        <p:spPr/>
        <p:txBody>
          <a:bodyPr/>
          <a:lstStyle/>
          <a:p>
            <a:r>
              <a:rPr lang="en-US"/>
              <a:t>March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A5A3E21F-9D0B-E762-CA04-85E8A25A71D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457C7A3-FA3E-B0E9-0F3C-7D20EEC52681}"/>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40023A10-E1DD-0B40-4138-A3428CE7CB6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59703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2025 Session</a:t>
            </a:r>
          </a:p>
        </p:txBody>
      </p:sp>
      <p:sp>
        <p:nvSpPr>
          <p:cNvPr id="2" name="Footer Placeholder 1">
            <a:extLst>
              <a:ext uri="{FF2B5EF4-FFF2-40B4-BE49-F238E27FC236}">
                <a16:creationId xmlns:a16="http://schemas.microsoft.com/office/drawing/2014/main" id="{80595F83-C998-8021-C997-05E8A3D6964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FAA8FE8-E6F6-3CB2-7C42-DFC84BC2BA12}"/>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F6AB1927-748E-73E2-EA36-79E8C68CCCA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249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219200"/>
            <a:ext cx="8458200" cy="5257800"/>
          </a:xfrm>
        </p:spPr>
        <p:txBody>
          <a:bodyPr/>
          <a:lstStyle/>
          <a:p>
            <a:pPr>
              <a:lnSpc>
                <a:spcPct val="90000"/>
              </a:lnSpc>
              <a:spcBef>
                <a:spcPts val="300"/>
              </a:spcBef>
              <a:defRPr/>
            </a:pPr>
            <a:r>
              <a:rPr lang="en-US" dirty="0">
                <a:solidFill>
                  <a:srgbClr val="000000"/>
                </a:solidFill>
                <a:ea typeface="Calibri" panose="020F0502020204030204" pitchFamily="34" charset="0"/>
              </a:rPr>
              <a:t>Continued </a:t>
            </a:r>
            <a:r>
              <a:rPr lang="en-US" dirty="0" err="1">
                <a:solidFill>
                  <a:srgbClr val="000000"/>
                </a:solidFill>
                <a:ea typeface="Calibri" panose="020F0502020204030204" pitchFamily="34" charset="0"/>
              </a:rPr>
              <a:t>discssion</a:t>
            </a:r>
            <a:r>
              <a:rPr lang="en-US" dirty="0">
                <a:solidFill>
                  <a:srgbClr val="000000"/>
                </a:solidFill>
                <a:ea typeface="Calibri" panose="020F0502020204030204" pitchFamily="34" charset="0"/>
              </a:rPr>
              <a:t> on the proposal for Annex G replacement: </a:t>
            </a:r>
            <a:r>
              <a:rPr lang="en-US" dirty="0">
                <a:solidFill>
                  <a:srgbClr val="000000"/>
                </a:solidFill>
                <a:ea typeface="Calibri" panose="020F0502020204030204" pitchFamily="34" charset="0"/>
                <a:hlinkClick r:id="rId3"/>
              </a:rPr>
              <a:t>11-23/0880r7</a:t>
            </a:r>
            <a:r>
              <a:rPr lang="en-US" dirty="0">
                <a:solidFill>
                  <a:srgbClr val="000000"/>
                </a:solidFill>
                <a:ea typeface="Calibri" panose="020F0502020204030204" pitchFamily="34" charset="0"/>
              </a:rPr>
              <a:t>, </a:t>
            </a:r>
            <a:r>
              <a:rPr lang="en-US" dirty="0">
                <a:solidFill>
                  <a:srgbClr val="000000"/>
                </a:solidFill>
                <a:ea typeface="Calibri" panose="020F0502020204030204" pitchFamily="34" charset="0"/>
                <a:hlinkClick r:id="rId4"/>
              </a:rPr>
              <a:t>11-25/0193r4</a:t>
            </a:r>
            <a:r>
              <a:rPr lang="en-US" dirty="0">
                <a:solidFill>
                  <a:srgbClr val="000000"/>
                </a:solidFill>
                <a:ea typeface="Calibri" panose="020F0502020204030204" pitchFamily="34" charset="0"/>
              </a:rPr>
              <a:t>, </a:t>
            </a:r>
            <a:r>
              <a:rPr lang="en-US" dirty="0">
                <a:solidFill>
                  <a:srgbClr val="000000"/>
                </a:solidFill>
                <a:ea typeface="Calibri" panose="020F0502020204030204" pitchFamily="34" charset="0"/>
                <a:hlinkClick r:id="rId5"/>
              </a:rPr>
              <a:t>11-25/0488r0</a:t>
            </a:r>
            <a:r>
              <a:rPr lang="en-US" dirty="0">
                <a:solidFill>
                  <a:srgbClr val="000000"/>
                </a:solidFill>
                <a:ea typeface="Calibri" panose="020F0502020204030204" pitchFamily="34" charset="0"/>
              </a:rPr>
              <a:t> </a:t>
            </a:r>
          </a:p>
          <a:p>
            <a:pPr>
              <a:lnSpc>
                <a:spcPct val="90000"/>
              </a:lnSpc>
              <a:spcBef>
                <a:spcPts val="300"/>
              </a:spcBef>
              <a:defRPr/>
            </a:pPr>
            <a:r>
              <a:rPr lang="en-US" dirty="0">
                <a:solidFill>
                  <a:srgbClr val="000000"/>
                </a:solidFill>
                <a:ea typeface="Calibri" panose="020F0502020204030204" pitchFamily="34" charset="0"/>
              </a:rPr>
              <a:t>This is uncovering mis-alignment among experts on key concepts:</a:t>
            </a:r>
          </a:p>
          <a:p>
            <a:pPr lvl="1">
              <a:lnSpc>
                <a:spcPct val="90000"/>
              </a:lnSpc>
              <a:spcBef>
                <a:spcPts val="300"/>
              </a:spcBef>
              <a:defRPr/>
            </a:pPr>
            <a:r>
              <a:rPr lang="en-US" dirty="0">
                <a:solidFill>
                  <a:srgbClr val="000000"/>
                </a:solidFill>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dirty="0">
                <a:solidFill>
                  <a:srgbClr val="000000"/>
                </a:solidFill>
                <a:ea typeface="Calibri" panose="020F0502020204030204" pitchFamily="34" charset="0"/>
              </a:rPr>
              <a:t>Relation of frame exchange sequence to medium protection (NAV, etc.)</a:t>
            </a:r>
          </a:p>
          <a:p>
            <a:pPr lvl="1">
              <a:lnSpc>
                <a:spcPct val="90000"/>
              </a:lnSpc>
              <a:spcBef>
                <a:spcPts val="300"/>
              </a:spcBef>
              <a:defRPr/>
            </a:pPr>
            <a:r>
              <a:rPr lang="en-US" dirty="0">
                <a:solidFill>
                  <a:srgbClr val="000000"/>
                </a:solidFill>
                <a:ea typeface="Calibri" panose="020F0502020204030204" pitchFamily="34" charset="0"/>
              </a:rPr>
              <a:t>The definition and extent of an occurrence of Wireless Medium</a:t>
            </a:r>
          </a:p>
          <a:p>
            <a:pPr lvl="1">
              <a:lnSpc>
                <a:spcPct val="90000"/>
              </a:lnSpc>
              <a:spcBef>
                <a:spcPts val="300"/>
              </a:spcBef>
              <a:defRPr/>
            </a:pPr>
            <a:r>
              <a:rPr lang="en-US" dirty="0">
                <a:solidFill>
                  <a:srgbClr val="000000"/>
                </a:solidFill>
                <a:ea typeface="Calibri" panose="020F0502020204030204" pitchFamily="34" charset="0"/>
              </a:rPr>
              <a:t>Relation of wireless medium to beamforming, sectorization, MU operation, etc.</a:t>
            </a:r>
          </a:p>
          <a:p>
            <a:pPr>
              <a:lnSpc>
                <a:spcPct val="90000"/>
              </a:lnSpc>
              <a:spcBef>
                <a:spcPts val="300"/>
              </a:spcBef>
              <a:defRPr/>
            </a:pPr>
            <a:r>
              <a:rPr lang="en-US" dirty="0">
                <a:solidFill>
                  <a:srgbClr val="000000"/>
                </a:solidFill>
                <a:ea typeface="Calibri" panose="020F0502020204030204" pitchFamily="34" charset="0"/>
              </a:rPr>
              <a:t>Straw Polls didn’t help (much controversy on the questions)</a:t>
            </a:r>
          </a:p>
          <a:p>
            <a:pPr>
              <a:lnSpc>
                <a:spcPct val="90000"/>
              </a:lnSpc>
              <a:spcBef>
                <a:spcPts val="300"/>
              </a:spcBef>
              <a:defRPr/>
            </a:pPr>
            <a:r>
              <a:rPr lang="en-US" dirty="0">
                <a:solidFill>
                  <a:srgbClr val="000000"/>
                </a:solidFill>
                <a:ea typeface="Calibri" panose="020F0502020204030204" pitchFamily="34" charset="0"/>
              </a:rPr>
              <a:t>Especially tricky as MLO, and now TGbn concepts are added/considered</a:t>
            </a:r>
          </a:p>
          <a:p>
            <a:pPr>
              <a:lnSpc>
                <a:spcPct val="90000"/>
              </a:lnSpc>
              <a:spcBef>
                <a:spcPts val="300"/>
              </a:spcBef>
              <a:defRPr/>
            </a:pPr>
            <a:r>
              <a:rPr lang="en-US" dirty="0">
                <a:solidFill>
                  <a:srgbClr val="000000"/>
                </a:solidFill>
                <a:ea typeface="Calibri" panose="020F0502020204030204" pitchFamily="34" charset="0"/>
              </a:rPr>
              <a:t>Will continue discussion in May.  Allocating 2 meeting slots worked well – will do that again, to try to sort out these terms and concepts.</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BC80660A-C51F-4899-773A-39BFD433041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9DDF114-E79C-E56A-E2F4-9EC6BD3A4AED}"/>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113BFE6C-49D7-4592-7477-5B27C068EAF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8667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3810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066800"/>
            <a:ext cx="86868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1800" b="0" kern="0" dirty="0"/>
              <a:t>Reviewed </a:t>
            </a:r>
            <a:r>
              <a:rPr lang="en-US" sz="1800" b="0" dirty="0">
                <a:ea typeface="ＭＳ Ｐゴシック" pitchFamily="2"/>
                <a:hlinkClick r:id="rId3"/>
              </a:rPr>
              <a:t>11-25/0150r4</a:t>
            </a:r>
            <a:r>
              <a:rPr lang="en-US" sz="1800" b="0" dirty="0">
                <a:ea typeface="ＭＳ Ｐゴシック" pitchFamily="2"/>
              </a:rPr>
              <a:t> discussion document</a:t>
            </a:r>
          </a:p>
          <a:p>
            <a:pPr marL="342900" lvl="3" indent="-342900">
              <a:spcBef>
                <a:spcPts val="300"/>
              </a:spcBef>
              <a:buFont typeface="Arial" panose="020B0604020202020204" pitchFamily="34" charset="0"/>
              <a:buChar char="•"/>
              <a:defRPr/>
            </a:pPr>
            <a:r>
              <a:rPr lang="en-US" sz="1800" kern="0" dirty="0"/>
              <a:t>Agreed direction, ready for specific text proposals:</a:t>
            </a:r>
          </a:p>
          <a:p>
            <a:pPr marL="685800" lvl="4" indent="-342900">
              <a:spcBef>
                <a:spcPts val="300"/>
              </a:spcBef>
              <a:buFont typeface="Arial" panose="020B0604020202020204" pitchFamily="34" charset="0"/>
              <a:buChar char="•"/>
              <a:defRPr/>
            </a:pPr>
            <a:r>
              <a:rPr lang="en-US" sz="1800" kern="0" dirty="0"/>
              <a:t>EPD and LPD terms are going away – we need to update 802.11 to align</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MAC address ordering discussion, and 802.11 assumptions</a:t>
            </a:r>
          </a:p>
          <a:p>
            <a:pPr marL="800100" lvl="4" indent="-342900">
              <a:spcBef>
                <a:spcPts val="300"/>
              </a:spcBef>
              <a:buFont typeface="Arial" panose="020B0604020202020204" pitchFamily="34" charset="0"/>
              <a:buChar char="•"/>
              <a:defRPr/>
            </a:pPr>
            <a:r>
              <a:rPr lang="en-US" sz="1400" u="sng" dirty="0">
                <a:solidFill>
                  <a:srgbClr val="64B4FA"/>
                </a:solidFill>
                <a:latin typeface="Segoe UI" panose="020B0502040204020203" pitchFamily="34" charset="0"/>
                <a:hlinkClick r:id="rId4"/>
              </a:rPr>
              <a:t>https://mentor.ieee.org/802.1/dcn/24/1-24-0034-00-Mntg-proposal-to-revise-bit-ordering-material-in-p802revc-d2-0.docx</a:t>
            </a:r>
            <a:endParaRPr lang="en-US" sz="1200" dirty="0">
              <a:latin typeface="Times New Roman" panose="02020603050405020304" pitchFamily="18" charset="0"/>
            </a:endParaRP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Review 802.1AC mapping from ISS to 802.11 MAC SAP interface</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Any other changes to remove 802.2/LLC terms?</a:t>
            </a: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Continue next session:</a:t>
            </a:r>
          </a:p>
          <a:p>
            <a:pPr marL="685800" lvl="4" indent="-342900">
              <a:spcBef>
                <a:spcPts val="300"/>
              </a:spcBef>
              <a:buFont typeface="Arial" panose="020B0604020202020204" pitchFamily="34" charset="0"/>
              <a:buChar char="•"/>
              <a:defRPr/>
            </a:pPr>
            <a:r>
              <a:rPr lang="en-US" sz="1800" dirty="0">
                <a:latin typeface="Times New Roman" panose="02020603050405020304" pitchFamily="18" charset="0"/>
              </a:rPr>
              <a:t>802.11’s “Portal”, and mapping to/usage of IEEE Std 802 terminology</a:t>
            </a:r>
          </a:p>
          <a:p>
            <a:pPr lvl="1">
              <a:spcBef>
                <a:spcPts val="300"/>
              </a:spcBef>
              <a:buFont typeface="Arial" panose="020B0604020202020204" pitchFamily="34" charset="0"/>
              <a:buChar char="•"/>
            </a:pPr>
            <a:r>
              <a:rPr lang="en-US" sz="1600" dirty="0">
                <a:latin typeface="Times New Roman" panose="02020603050405020304" pitchFamily="18" charset="0"/>
              </a:rPr>
              <a:t>Access Domains: “802 Access Domains”?</a:t>
            </a:r>
          </a:p>
          <a:p>
            <a:pPr lvl="2">
              <a:spcBef>
                <a:spcPts val="300"/>
              </a:spcBef>
              <a:buFont typeface="Arial" panose="020B0604020202020204" pitchFamily="34" charset="0"/>
              <a:buChar char="•"/>
            </a:pPr>
            <a:r>
              <a:rPr lang="en-US" sz="1600" dirty="0">
                <a:latin typeface="Times New Roman" panose="02020603050405020304" pitchFamily="18" charset="0"/>
              </a:rPr>
              <a:t>Interconnection of Access Domains?</a:t>
            </a:r>
          </a:p>
          <a:p>
            <a:pPr lvl="2">
              <a:spcBef>
                <a:spcPts val="300"/>
              </a:spcBef>
              <a:buFont typeface="Arial" panose="020B0604020202020204" pitchFamily="34" charset="0"/>
              <a:buChar char="•"/>
            </a:pPr>
            <a:r>
              <a:rPr lang="en-US" sz="1600" dirty="0">
                <a:latin typeface="Times New Roman" panose="02020603050405020304" pitchFamily="18" charset="0"/>
              </a:rPr>
              <a:t>In 802.11, Access Domain is BSS.  Is that still the view, for 802.11be/MLD?</a:t>
            </a:r>
          </a:p>
          <a:p>
            <a:pPr lvl="2">
              <a:spcBef>
                <a:spcPts val="300"/>
              </a:spcBef>
              <a:buFont typeface="Arial" panose="020B0604020202020204" pitchFamily="34" charset="0"/>
              <a:buChar char="•"/>
            </a:pPr>
            <a:r>
              <a:rPr lang="en-US" sz="1600" dirty="0">
                <a:latin typeface="Times New Roman" panose="02020603050405020304" pitchFamily="18" charset="0"/>
              </a:rPr>
              <a:t>Other 802s?  802.3 Multi-carrier fiber – 1 Access Domain, or many?  We think it’s 1.  But, there are multiple transmitters, in parallel.</a:t>
            </a:r>
          </a:p>
          <a:p>
            <a:pPr lvl="1">
              <a:spcBef>
                <a:spcPts val="300"/>
              </a:spcBef>
              <a:buFont typeface="Arial" panose="020B0604020202020204" pitchFamily="34" charset="0"/>
              <a:buChar char="•"/>
            </a:pPr>
            <a:r>
              <a:rPr lang="en-US" sz="1600" dirty="0">
                <a:latin typeface="Times New Roman" panose="02020603050405020304" pitchFamily="18" charset="0"/>
              </a:rPr>
              <a:t>What if we make the DS a bridge (small ‘b’)?</a:t>
            </a:r>
          </a:p>
          <a:p>
            <a:pPr>
              <a:spcBef>
                <a:spcPts val="300"/>
              </a:spcBef>
              <a:buFont typeface="Arial" panose="020B0604020202020204" pitchFamily="34" charset="0"/>
              <a:buChar char="•"/>
            </a:pPr>
            <a:r>
              <a:rPr lang="en-US" sz="1800" b="0" dirty="0">
                <a:latin typeface="Times New Roman" panose="02020603050405020304" pitchFamily="18" charset="0"/>
              </a:rPr>
              <a:t>Consider adding something about VLANs (just informational?) into 802.11?  Relationship (if we talk about it) to security domains (e.g. Authenticator relationship)?  VLAN-aware STAs?  What about GLK/non-GLK STAs?  (</a:t>
            </a:r>
            <a:r>
              <a:rPr lang="en-US" sz="1800" b="0" dirty="0" err="1">
                <a:latin typeface="Times New Roman" panose="02020603050405020304" pitchFamily="18" charset="0"/>
              </a:rPr>
              <a:t>cf</a:t>
            </a:r>
            <a:r>
              <a:rPr lang="en-US" sz="1800" b="0" dirty="0">
                <a:latin typeface="Times New Roman" panose="02020603050405020304" pitchFamily="18" charset="0"/>
              </a:rPr>
              <a:t> 11-08/0114r0)</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B2E96366-D9DC-8892-F0ED-514C8534383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7E26BB8-196E-7207-C36D-20FD8F397253}"/>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6B47F3E0-3153-25AD-FC7D-E80A27CFD9B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00104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Other topics</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IEEE Std 802 revision (no change since Jan):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Approvals are completed.  Going through publication editing.</a:t>
            </a:r>
          </a:p>
          <a:p>
            <a:pPr>
              <a:lnSpc>
                <a:spcPct val="90000"/>
              </a:lnSpc>
              <a:spcBef>
                <a:spcPts val="300"/>
              </a:spcBef>
              <a:defRPr/>
            </a:pPr>
            <a:r>
              <a:rPr lang="en-US" sz="2800" dirty="0">
                <a:ea typeface="Calibri" panose="020F0502020204030204" pitchFamily="34" charset="0"/>
              </a:rPr>
              <a:t>WBA L4S (no change since Jan):</a:t>
            </a:r>
          </a:p>
          <a:p>
            <a:pPr lvl="1">
              <a:lnSpc>
                <a:spcPct val="90000"/>
              </a:lnSpc>
              <a:spcBef>
                <a:spcPts val="300"/>
              </a:spcBef>
              <a:defRPr/>
            </a:pPr>
            <a:r>
              <a:rPr lang="en-US" sz="2400" dirty="0">
                <a:ea typeface="Calibri" panose="020F0502020204030204" pitchFamily="34" charset="0"/>
              </a:rPr>
              <a:t>No discussion this session.</a:t>
            </a:r>
          </a:p>
          <a:p>
            <a:pPr lvl="1">
              <a:lnSpc>
                <a:spcPct val="90000"/>
              </a:lnSpc>
              <a:spcBef>
                <a:spcPts val="300"/>
              </a:spcBef>
              <a:defRPr/>
            </a:pPr>
            <a:r>
              <a:rPr lang="en-US" sz="2400" dirty="0">
                <a:ea typeface="Calibri" panose="020F0502020204030204" pitchFamily="34" charset="0"/>
              </a:rPr>
              <a:t>Per request from proponents, ARC is deferring for discussion in TGbn and perhaps REVmf.  ARC will step in with any support needed by those groups.</a:t>
            </a:r>
          </a:p>
          <a:p>
            <a:pPr>
              <a:lnSpc>
                <a:spcPct val="90000"/>
              </a:lnSpc>
              <a:spcBef>
                <a:spcPts val="300"/>
              </a:spcBef>
              <a:defRPr/>
            </a:pPr>
            <a:r>
              <a:rPr lang="en-US" sz="2800" dirty="0">
                <a:ea typeface="Calibri" panose="020F0502020204030204" pitchFamily="34" charset="0"/>
              </a:rPr>
              <a:t>Still pending:</a:t>
            </a:r>
          </a:p>
          <a:p>
            <a:pPr lvl="1">
              <a:lnSpc>
                <a:spcPct val="90000"/>
              </a:lnSpc>
              <a:spcBef>
                <a:spcPts val="300"/>
              </a:spcBef>
              <a:defRPr/>
            </a:pPr>
            <a:r>
              <a:rPr lang="en-US" sz="2400" dirty="0"/>
              <a:t>MLME-RESET, versus MLME-JOIN, MLME-START, MLME-SCAN and MLME-END</a:t>
            </a:r>
          </a:p>
          <a:p>
            <a:pPr>
              <a:lnSpc>
                <a:spcPct val="90000"/>
              </a:lnSpc>
              <a:spcBef>
                <a:spcPts val="300"/>
              </a:spcBef>
              <a:defRPr/>
            </a:pPr>
            <a:r>
              <a:rPr lang="en-US" sz="2800" dirty="0"/>
              <a:t>Agenda is here:  </a:t>
            </a:r>
            <a:r>
              <a:rPr lang="en-US" sz="2800" dirty="0">
                <a:hlinkClick r:id="rId3"/>
              </a:rPr>
              <a:t>11-25/0222r5</a:t>
            </a:r>
            <a:r>
              <a:rPr lang="en-US" sz="2800" dirty="0"/>
              <a:t> </a:t>
            </a: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81A70587-9D0F-6601-C4D5-F0EC52AB0DF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4F1B884-5D1E-CC2C-8EA3-90466A068EEF}"/>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C6242E66-0F37-80B2-0843-1B93A194B28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42683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Next session/teleconference topics:</a:t>
            </a:r>
            <a:endParaRPr lang="en-US" sz="1800" dirty="0"/>
          </a:p>
          <a:p>
            <a:pPr marL="684213">
              <a:lnSpc>
                <a:spcPct val="90000"/>
              </a:lnSpc>
            </a:pPr>
            <a:r>
              <a:rPr lang="en-US" dirty="0"/>
              <a:t>Continue EPD/LPD clean-up, other Std 802 alignment</a:t>
            </a:r>
          </a:p>
          <a:p>
            <a:pPr marL="684213">
              <a:lnSpc>
                <a:spcPct val="90000"/>
              </a:lnSpc>
            </a:pPr>
            <a:r>
              <a:rPr lang="en-US" dirty="0"/>
              <a:t>Continue Annex G replacement</a:t>
            </a:r>
          </a:p>
          <a:p>
            <a:pPr marL="684213">
              <a:lnSpc>
                <a:spcPct val="90000"/>
              </a:lnSpc>
            </a:pPr>
            <a:r>
              <a:rPr lang="en-US" dirty="0"/>
              <a:t>MLME clean-up</a:t>
            </a:r>
          </a:p>
          <a:p>
            <a:pPr>
              <a:lnSpc>
                <a:spcPct val="90000"/>
              </a:lnSpc>
            </a:pPr>
            <a:r>
              <a:rPr lang="en-US" dirty="0"/>
              <a:t>Teleconferences – None planned (may schedule with 10 days’ notice, depending on progress on reflector discussion on Annex G)</a:t>
            </a:r>
          </a:p>
          <a:p>
            <a:pPr>
              <a:lnSpc>
                <a:spcPct val="90000"/>
              </a:lnSpc>
            </a:pPr>
            <a:r>
              <a:rPr lang="en-US" dirty="0"/>
              <a:t>Three meeting slots requested in March</a:t>
            </a:r>
          </a:p>
          <a:p>
            <a:pPr marL="684213">
              <a:lnSpc>
                <a:spcPct val="90000"/>
              </a:lnSpc>
            </a:pPr>
            <a:endParaRPr lang="en-US" dirty="0"/>
          </a:p>
        </p:txBody>
      </p:sp>
      <p:sp>
        <p:nvSpPr>
          <p:cNvPr id="2" name="Footer Placeholder 1">
            <a:extLst>
              <a:ext uri="{FF2B5EF4-FFF2-40B4-BE49-F238E27FC236}">
                <a16:creationId xmlns:a16="http://schemas.microsoft.com/office/drawing/2014/main" id="{C54AD938-83A1-1BF2-3780-7F6BAB13A19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77283EE-9ECF-BD3E-8D45-0D010BE89F71}"/>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E28BD0A1-EDA3-08B8-2C2E-EC9DFD4EB86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03812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2025-03-12</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139FEB92-9A53-F7E3-36E1-008D379BBBF1}"/>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9F4BB2A3-0EA4-F891-8830-AC3CBAE13BBE}"/>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4" name="Date Placeholder 3">
            <a:extLst>
              <a:ext uri="{FF2B5EF4-FFF2-40B4-BE49-F238E27FC236}">
                <a16:creationId xmlns:a16="http://schemas.microsoft.com/office/drawing/2014/main" id="{0F17232D-B132-CDBD-BC34-3740B417337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421786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March 2025.</a:t>
            </a:r>
          </a:p>
        </p:txBody>
      </p:sp>
      <p:sp>
        <p:nvSpPr>
          <p:cNvPr id="2" name="Footer Placeholder 1">
            <a:extLst>
              <a:ext uri="{FF2B5EF4-FFF2-40B4-BE49-F238E27FC236}">
                <a16:creationId xmlns:a16="http://schemas.microsoft.com/office/drawing/2014/main" id="{D806DD93-3C13-3984-7D91-A01428409075}"/>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60CF54C4-7FC2-2114-78E8-5FADCD00786D}"/>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7" name="Date Placeholder 6">
            <a:extLst>
              <a:ext uri="{FF2B5EF4-FFF2-40B4-BE49-F238E27FC236}">
                <a16:creationId xmlns:a16="http://schemas.microsoft.com/office/drawing/2014/main" id="{EE7E3038-D2A1-064B-F050-C806A6CE294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03357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Technical discussion topics</a:t>
            </a:r>
          </a:p>
          <a:p>
            <a:pPr marL="380990" indent="-380990">
              <a:buFont typeface="Arial" panose="020B0604020202020204" pitchFamily="34" charset="0"/>
              <a:buChar char="•"/>
            </a:pPr>
            <a:r>
              <a:rPr lang="en-US" dirty="0"/>
              <a:t>Bluetooth SIG Update</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802.15.4ab NB Status Update</a:t>
            </a:r>
          </a:p>
          <a:p>
            <a:pPr marL="380990" indent="-380990">
              <a:buFont typeface="Arial" panose="020B0604020202020204" pitchFamily="34" charset="0"/>
              <a:buChar char="•"/>
            </a:pPr>
            <a:r>
              <a:rPr lang="en-US" dirty="0"/>
              <a:t>802.15.4ab CAD</a:t>
            </a:r>
          </a:p>
          <a:p>
            <a:pPr marL="0" indent="0"/>
            <a:endParaRPr lang="en-US" dirty="0"/>
          </a:p>
        </p:txBody>
      </p:sp>
      <p:sp>
        <p:nvSpPr>
          <p:cNvPr id="7" name="Footer Placeholder 6">
            <a:extLst>
              <a:ext uri="{FF2B5EF4-FFF2-40B4-BE49-F238E27FC236}">
                <a16:creationId xmlns:a16="http://schemas.microsoft.com/office/drawing/2014/main" id="{EC6E491B-1A7C-F6C2-8A85-8A3F4687C1F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D621739-1283-764F-EB3D-815A6BA7C438}"/>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AB58D676-D86B-0311-6605-E57795D2F96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861299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pPr marL="0" lvl="1" indent="0">
              <a:spcBef>
                <a:spcPts val="600"/>
              </a:spcBef>
            </a:pPr>
            <a:r>
              <a:rPr lang="en-US" sz="2400" b="1" dirty="0">
                <a:latin typeface="Helvetica" pitchFamily="2" charset="0"/>
                <a:cs typeface="+mn-cs"/>
              </a:rPr>
              <a:t>Work on technical proposal for ETSI BRAN: </a:t>
            </a:r>
          </a:p>
          <a:p>
            <a:pPr marL="0" lvl="1" indent="0">
              <a:spcBef>
                <a:spcPts val="600"/>
              </a:spcBef>
            </a:pPr>
            <a:r>
              <a:rPr lang="en-US" sz="2400" dirty="0">
                <a:latin typeface="Helvetica" pitchFamily="2" charset="0"/>
                <a:cs typeface="+mn-cs"/>
              </a:rPr>
              <a:t>Continued input to EN 303 687</a:t>
            </a:r>
            <a:endParaRPr lang="en-US" sz="2800" dirty="0">
              <a:latin typeface="Helvetica" pitchFamily="2" charset="0"/>
              <a:cs typeface="+mn-cs"/>
            </a:endParaRPr>
          </a:p>
          <a:p>
            <a:pPr marL="781030" lvl="2" indent="-380990">
              <a:spcBef>
                <a:spcPts val="600"/>
              </a:spcBef>
              <a:buFont typeface="Arial" panose="020B0604020202020204" pitchFamily="34" charset="0"/>
              <a:buChar char="•"/>
            </a:pPr>
            <a:r>
              <a:rPr lang="en-US" dirty="0">
                <a:latin typeface="Helvetica" pitchFamily="2" charset="0"/>
                <a:cs typeface="+mn-cs"/>
              </a:rPr>
              <a:t>Proposed final parameters for LBT for clause 4</a:t>
            </a:r>
          </a:p>
          <a:p>
            <a:pPr marL="781030" lvl="2" indent="-380990">
              <a:spcBef>
                <a:spcPts val="600"/>
              </a:spcBef>
              <a:buFont typeface="Arial" panose="020B0604020202020204" pitchFamily="34" charset="0"/>
              <a:buChar char="•"/>
            </a:pPr>
            <a:r>
              <a:rPr lang="en-US" dirty="0">
                <a:latin typeface="Helvetica" pitchFamily="2" charset="0"/>
                <a:cs typeface="+mn-cs"/>
              </a:rPr>
              <a:t>Ongoing: work on testing procedures for clause 5</a:t>
            </a:r>
          </a:p>
          <a:p>
            <a:pPr marL="781030" lvl="2" indent="-380990">
              <a:spcBef>
                <a:spcPts val="600"/>
              </a:spcBef>
              <a:buFont typeface="Arial" panose="020B0604020202020204" pitchFamily="34" charset="0"/>
              <a:buChar char="•"/>
            </a:pPr>
            <a:r>
              <a:rPr lang="en-US" dirty="0">
                <a:latin typeface="Helvetica" pitchFamily="2" charset="0"/>
                <a:cs typeface="+mn-cs"/>
              </a:rPr>
              <a:t>Internal discussion on non-CBT-based channel access scheme</a:t>
            </a:r>
          </a:p>
          <a:p>
            <a:pPr marL="0" lvl="1" indent="0">
              <a:spcBef>
                <a:spcPts val="600"/>
              </a:spcBef>
            </a:pPr>
            <a:endParaRPr lang="en-US" sz="2400" b="1" dirty="0">
              <a:latin typeface="Helvetica" pitchFamily="2" charset="0"/>
              <a:cs typeface="+mn-cs"/>
            </a:endParaRPr>
          </a:p>
          <a:p>
            <a:pPr marL="0" lvl="1" indent="0">
              <a:spcBef>
                <a:spcPts val="600"/>
              </a:spcBef>
            </a:pPr>
            <a:r>
              <a:rPr lang="en-US" sz="2400" b="1" dirty="0">
                <a:latin typeface="Helvetica" pitchFamily="2" charset="0"/>
                <a:cs typeface="+mn-cs"/>
              </a:rPr>
              <a:t>Review of Canada ISED’s upper 6GHz consultation</a:t>
            </a:r>
          </a:p>
          <a:p>
            <a:pPr marL="0" lvl="1" indent="0">
              <a:spcBef>
                <a:spcPts val="600"/>
              </a:spcBef>
            </a:pPr>
            <a:endParaRPr lang="en-US" sz="2400" b="1" dirty="0">
              <a:latin typeface="Helvetica" pitchFamily="2" charset="0"/>
              <a:cs typeface="+mn-cs"/>
            </a:endParaRPr>
          </a:p>
          <a:p>
            <a:pPr marL="0" lvl="1" indent="0">
              <a:spcBef>
                <a:spcPts val="600"/>
              </a:spcBef>
            </a:pPr>
            <a:r>
              <a:rPr lang="en-US" sz="2400" b="1" dirty="0">
                <a:latin typeface="Helvetica" pitchFamily="2" charset="0"/>
                <a:cs typeface="+mn-cs"/>
              </a:rPr>
              <a:t>Further information on both work items to be reported in a subsequent status update</a:t>
            </a:r>
            <a:endParaRPr lang="en-US" sz="2400" dirty="0">
              <a:latin typeface="Helvetica" pitchFamily="2" charset="0"/>
              <a:cs typeface="+mn-cs"/>
            </a:endParaRPr>
          </a:p>
        </p:txBody>
      </p:sp>
      <p:sp>
        <p:nvSpPr>
          <p:cNvPr id="7" name="Footer Placeholder 6">
            <a:extLst>
              <a:ext uri="{FF2B5EF4-FFF2-40B4-BE49-F238E27FC236}">
                <a16:creationId xmlns:a16="http://schemas.microsoft.com/office/drawing/2014/main" id="{555E3A41-3FDC-4D91-E1B1-4B4B03AD789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9F1E46D-1105-71A6-60B7-3CC3BF97DE2F}"/>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6162B382-DAE6-1416-3819-B55E3F83C7E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54955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7" name="Content Placeholder 6">
            <a:extLst>
              <a:ext uri="{FF2B5EF4-FFF2-40B4-BE49-F238E27FC236}">
                <a16:creationId xmlns:a16="http://schemas.microsoft.com/office/drawing/2014/main" id="{079F54B6-2578-D8B7-43DE-85259498BDF8}"/>
              </a:ext>
            </a:extLst>
          </p:cNvPr>
          <p:cNvPicPr>
            <a:picLocks noGrp="1" noChangeAspect="1"/>
          </p:cNvPicPr>
          <p:nvPr>
            <p:ph idx="1"/>
          </p:nvPr>
        </p:nvPicPr>
        <p:blipFill>
          <a:blip r:embed="rId2"/>
          <a:stretch>
            <a:fillRect/>
          </a:stretch>
        </p:blipFill>
        <p:spPr>
          <a:xfrm>
            <a:off x="848024" y="651243"/>
            <a:ext cx="10658176" cy="5824170"/>
          </a:xfrm>
        </p:spPr>
      </p:pic>
    </p:spTree>
    <p:extLst>
      <p:ext uri="{BB962C8B-B14F-4D97-AF65-F5344CB8AC3E}">
        <p14:creationId xmlns:p14="http://schemas.microsoft.com/office/powerpoint/2010/main" val="34541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EN 303 687 only active work item</a:t>
            </a:r>
          </a:p>
          <a:p>
            <a:pPr marL="380990" indent="-380990">
              <a:buFont typeface="Arial" panose="020B0604020202020204" pitchFamily="34" charset="0"/>
              <a:buChar char="•"/>
            </a:pPr>
            <a:r>
              <a:rPr lang="en-US" b="0" dirty="0">
                <a:latin typeface="Helvetica" pitchFamily="2" charset="0"/>
              </a:rPr>
              <a:t>Coexistence between Narrowband Frequency Hopping (NB FH) and wideband transmissions discussed focusing on Energy Detection Threshold levels, NB FH operation w/o Listen-before-Talk, and NB FH channelization</a:t>
            </a:r>
          </a:p>
          <a:p>
            <a:pPr marL="380990" indent="-380990">
              <a:buFont typeface="Arial" panose="020B0604020202020204" pitchFamily="34" charset="0"/>
              <a:buChar char="•"/>
            </a:pPr>
            <a:r>
              <a:rPr lang="en-US" b="0" dirty="0">
                <a:latin typeface="Helvetica" pitchFamily="2" charset="0"/>
              </a:rPr>
              <a:t>Discussion of Client-to-Client communication (C2C) at Low Power Indoor (LPI) levels</a:t>
            </a:r>
          </a:p>
        </p:txBody>
      </p:sp>
      <p:sp>
        <p:nvSpPr>
          <p:cNvPr id="7" name="Footer Placeholder 6">
            <a:extLst>
              <a:ext uri="{FF2B5EF4-FFF2-40B4-BE49-F238E27FC236}">
                <a16:creationId xmlns:a16="http://schemas.microsoft.com/office/drawing/2014/main" id="{9D0DA216-85CA-9E17-E6A6-27E8DBC459E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C61BA9F-8AA4-3C1C-CB2A-EC1C8928DA28}"/>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9A21A61F-D5A8-5AA7-AC91-2ACCB519E78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23982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08CEA-901D-1E2F-47C9-5CFB7B705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0E5EB-7E34-B70D-65CA-E0F30ED2068B}"/>
              </a:ext>
            </a:extLst>
          </p:cNvPr>
          <p:cNvSpPr>
            <a:spLocks noGrp="1"/>
          </p:cNvSpPr>
          <p:nvPr>
            <p:ph type="title"/>
          </p:nvPr>
        </p:nvSpPr>
        <p:spPr/>
        <p:txBody>
          <a:bodyPr/>
          <a:lstStyle/>
          <a:p>
            <a:r>
              <a:rPr lang="en-US" dirty="0"/>
              <a:t>ETSI BRAN Update to 802.11 (2/3)</a:t>
            </a:r>
          </a:p>
        </p:txBody>
      </p:sp>
      <p:sp>
        <p:nvSpPr>
          <p:cNvPr id="3" name="Content Placeholder 2">
            <a:extLst>
              <a:ext uri="{FF2B5EF4-FFF2-40B4-BE49-F238E27FC236}">
                <a16:creationId xmlns:a16="http://schemas.microsoft.com/office/drawing/2014/main" id="{7C573E69-38D8-451E-81F2-99C5EDBDB2A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Discussion of change in terminology:</a:t>
            </a:r>
          </a:p>
          <a:p>
            <a:pPr marL="781031" lvl="1" indent="-380990">
              <a:buFont typeface="Arial" panose="020B0604020202020204" pitchFamily="34" charset="0"/>
              <a:buChar char="•"/>
            </a:pPr>
            <a:r>
              <a:rPr lang="en-US" b="1" dirty="0">
                <a:latin typeface="Helvetica" pitchFamily="2" charset="0"/>
              </a:rPr>
              <a:t>Version 1.1.1 </a:t>
            </a:r>
            <a:r>
              <a:rPr lang="en-US" b="0" dirty="0">
                <a:latin typeface="Helvetica" pitchFamily="2" charset="0"/>
              </a:rPr>
              <a:t>defines: Load Based Equipment (</a:t>
            </a:r>
            <a:r>
              <a:rPr lang="en-US" b="1" dirty="0">
                <a:latin typeface="Helvetica" pitchFamily="2" charset="0"/>
              </a:rPr>
              <a:t>LBE</a:t>
            </a:r>
            <a:r>
              <a:rPr lang="en-US" b="0" dirty="0">
                <a:latin typeface="Helvetica" pitchFamily="2" charset="0"/>
              </a:rPr>
              <a:t>) and Frame Based Equipment (</a:t>
            </a:r>
            <a:r>
              <a:rPr lang="en-US" b="1" dirty="0">
                <a:latin typeface="Helvetica" pitchFamily="2" charset="0"/>
              </a:rPr>
              <a:t>FBE</a:t>
            </a:r>
            <a:r>
              <a:rPr lang="en-US" b="0" dirty="0">
                <a:latin typeface="Helvetica" pitchFamily="2" charset="0"/>
              </a:rPr>
              <a:t>).In addition, the HS defines a device category denoted as Narrowband Frequency Hopping Equipment (</a:t>
            </a:r>
            <a:r>
              <a:rPr lang="en-US" b="1" dirty="0">
                <a:latin typeface="Helvetica" pitchFamily="2" charset="0"/>
              </a:rPr>
              <a:t>NBE</a:t>
            </a:r>
            <a:r>
              <a:rPr lang="en-US" b="0" dirty="0">
                <a:latin typeface="Helvetica" pitchFamily="2" charset="0"/>
              </a:rPr>
              <a:t>)</a:t>
            </a:r>
          </a:p>
          <a:p>
            <a:pPr marL="781031" lvl="1" indent="-380990">
              <a:buFont typeface="Arial" panose="020B0604020202020204" pitchFamily="34" charset="0"/>
              <a:buChar char="•"/>
            </a:pPr>
            <a:r>
              <a:rPr lang="en-US" b="1" dirty="0">
                <a:latin typeface="Helvetica" pitchFamily="2" charset="0"/>
              </a:rPr>
              <a:t>Potential new terminology</a:t>
            </a:r>
            <a:r>
              <a:rPr lang="en-US" dirty="0">
                <a:latin typeface="Helvetica" pitchFamily="2" charset="0"/>
              </a:rPr>
              <a:t>: Channel access mechanisms to be called Frame Based channel Access (</a:t>
            </a:r>
            <a:r>
              <a:rPr lang="en-US" b="1" dirty="0">
                <a:latin typeface="Helvetica" pitchFamily="2" charset="0"/>
              </a:rPr>
              <a:t>FBA</a:t>
            </a:r>
            <a:r>
              <a:rPr lang="en-US" dirty="0">
                <a:latin typeface="Helvetica" pitchFamily="2" charset="0"/>
              </a:rPr>
              <a:t>), Load Based channel Access (</a:t>
            </a:r>
            <a:r>
              <a:rPr lang="en-US" b="1" dirty="0">
                <a:latin typeface="Helvetica" pitchFamily="2" charset="0"/>
              </a:rPr>
              <a:t>LBA</a:t>
            </a:r>
            <a:r>
              <a:rPr lang="en-US" dirty="0">
                <a:latin typeface="Helvetica" pitchFamily="2" charset="0"/>
              </a:rPr>
              <a:t>), and </a:t>
            </a:r>
            <a:r>
              <a:rPr lang="en-US" dirty="0" err="1">
                <a:latin typeface="Helvetica" pitchFamily="2" charset="0"/>
              </a:rPr>
              <a:t>NarrowBand</a:t>
            </a:r>
            <a:r>
              <a:rPr lang="en-US" dirty="0">
                <a:latin typeface="Helvetica" pitchFamily="2" charset="0"/>
              </a:rPr>
              <a:t> frequency hopping  channel Access with Listen Before Talk (</a:t>
            </a:r>
            <a:r>
              <a:rPr lang="en-US" b="1" dirty="0">
                <a:latin typeface="Helvetica" pitchFamily="2" charset="0"/>
              </a:rPr>
              <a:t>NBA-LBT</a:t>
            </a:r>
            <a:r>
              <a:rPr lang="en-US" dirty="0">
                <a:latin typeface="Helvetica" pitchFamily="2" charset="0"/>
              </a:rPr>
              <a:t>). Term “</a:t>
            </a:r>
            <a:r>
              <a:rPr lang="en-US" b="1" dirty="0">
                <a:latin typeface="Helvetica" pitchFamily="2" charset="0"/>
              </a:rPr>
              <a:t>equipment</a:t>
            </a:r>
            <a:r>
              <a:rPr lang="en-US" dirty="0">
                <a:latin typeface="Helvetica" pitchFamily="2" charset="0"/>
              </a:rPr>
              <a:t>” to be limited to referring to physical instances that implement LBA, FBA, or NBA-LBT</a:t>
            </a:r>
            <a:endParaRPr lang="en-US" b="0" dirty="0">
              <a:latin typeface="Helvetica" pitchFamily="2" charset="0"/>
            </a:endParaRPr>
          </a:p>
        </p:txBody>
      </p:sp>
      <p:sp>
        <p:nvSpPr>
          <p:cNvPr id="7" name="Footer Placeholder 6">
            <a:extLst>
              <a:ext uri="{FF2B5EF4-FFF2-40B4-BE49-F238E27FC236}">
                <a16:creationId xmlns:a16="http://schemas.microsoft.com/office/drawing/2014/main" id="{4AAA2CD5-81AD-A72F-A35B-DEECB9602F1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A340D6F-1AD6-BA66-3F8C-0FFC1C1E97D6}"/>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A0F248B0-567F-EFB3-640C-D9F3389E1D8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428530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(3/3)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Official Journal of the EU (OJEU)</a:t>
            </a:r>
          </a:p>
          <a:p>
            <a:pPr marL="380990" indent="-380990">
              <a:buFont typeface="Arial" panose="020B0604020202020204" pitchFamily="34" charset="0"/>
              <a:buChar char="•"/>
            </a:pPr>
            <a:r>
              <a:rPr lang="en-US" b="0" dirty="0">
                <a:latin typeface="Helvetica" pitchFamily="2" charset="0"/>
              </a:rPr>
              <a:t>Update of OJEU related to Radio Equipment Directive (RED)</a:t>
            </a:r>
          </a:p>
          <a:p>
            <a:pPr marL="781031" lvl="1" indent="-380990">
              <a:buFont typeface="Arial" panose="020B0604020202020204" pitchFamily="34" charset="0"/>
              <a:buChar char="•"/>
            </a:pPr>
            <a:r>
              <a:rPr lang="en-US" dirty="0">
                <a:latin typeface="Helvetica" pitchFamily="2" charset="0"/>
              </a:rPr>
              <a:t>Published 2025-01-30</a:t>
            </a:r>
          </a:p>
          <a:p>
            <a:pPr marL="781031" lvl="1" indent="-380990">
              <a:buFont typeface="Arial" panose="020B0604020202020204" pitchFamily="34" charset="0"/>
              <a:buChar char="•"/>
            </a:pPr>
            <a:r>
              <a:rPr lang="en-US" b="0" dirty="0">
                <a:latin typeface="Helvetica" pitchFamily="2" charset="0"/>
              </a:rPr>
              <a:t>No updates relating to HS developed by TC BRAN</a:t>
            </a:r>
          </a:p>
          <a:p>
            <a:pPr marL="380990" indent="-380990">
              <a:buFont typeface="Arial" panose="020B0604020202020204" pitchFamily="34" charset="0"/>
              <a:buChar char="•"/>
            </a:pPr>
            <a:r>
              <a:rPr lang="en-US" b="0" dirty="0">
                <a:latin typeface="Helvetica" pitchFamily="2" charset="0"/>
              </a:rPr>
              <a:t>Next update might come as of March/April 2025</a:t>
            </a:r>
          </a:p>
          <a:p>
            <a:pPr marL="781031" lvl="1" indent="-380990">
              <a:buFont typeface="Arial" panose="020B0604020202020204" pitchFamily="34" charset="0"/>
              <a:buChar char="•"/>
            </a:pPr>
            <a:r>
              <a:rPr lang="en-US" b="0" dirty="0">
                <a:latin typeface="Helvetica" pitchFamily="2" charset="0"/>
              </a:rPr>
              <a:t>It might be that version 1.1.1 of HS EN 303 687 will be listed in the OJEU, then</a:t>
            </a:r>
          </a:p>
        </p:txBody>
      </p:sp>
      <p:sp>
        <p:nvSpPr>
          <p:cNvPr id="7" name="Footer Placeholder 6">
            <a:extLst>
              <a:ext uri="{FF2B5EF4-FFF2-40B4-BE49-F238E27FC236}">
                <a16:creationId xmlns:a16="http://schemas.microsoft.com/office/drawing/2014/main" id="{D888DF68-81F7-48ED-85DD-1198E531E8C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42DCC85-FE96-397D-F429-15E4EEF6C98A}"/>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F6121A95-5E82-EBBF-5DBD-EB868015D1F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748763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Technical Discussions</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802.15.4ab NB Status Update</a:t>
            </a:r>
          </a:p>
          <a:p>
            <a:pPr marL="380990" lvl="1" indent="-380990">
              <a:spcBef>
                <a:spcPts val="600"/>
              </a:spcBef>
              <a:buFont typeface="Arial" panose="020B0604020202020204" pitchFamily="34" charset="0"/>
              <a:buChar char="•"/>
            </a:pPr>
            <a:r>
              <a:rPr lang="en-US" sz="2400" dirty="0">
                <a:latin typeface="Helvetica" pitchFamily="2" charset="0"/>
                <a:cs typeface="+mn-cs"/>
              </a:rPr>
              <a:t>Review of 11-25/0349</a:t>
            </a:r>
          </a:p>
          <a:p>
            <a:pPr marL="781030" lvl="2" indent="-380990">
              <a:spcBef>
                <a:spcPts val="600"/>
              </a:spcBef>
              <a:buFont typeface="Arial" panose="020B0604020202020204" pitchFamily="34" charset="0"/>
              <a:buChar char="•"/>
            </a:pPr>
            <a:r>
              <a:rPr lang="en-US" dirty="0">
                <a:latin typeface="Helvetica" pitchFamily="2" charset="0"/>
                <a:cs typeface="+mn-cs"/>
              </a:rPr>
              <a:t>Recirculation of Draft 2.0 of 802.15.4ab ongoing</a:t>
            </a:r>
          </a:p>
          <a:p>
            <a:pPr marL="781030" lvl="2" indent="-380990">
              <a:spcBef>
                <a:spcPts val="600"/>
              </a:spcBef>
              <a:buFont typeface="Arial" panose="020B0604020202020204" pitchFamily="34" charset="0"/>
              <a:buChar char="•"/>
            </a:pPr>
            <a:r>
              <a:rPr lang="en-US" dirty="0">
                <a:latin typeface="Helvetica" pitchFamily="2" charset="0"/>
                <a:cs typeface="+mn-cs"/>
              </a:rPr>
              <a:t>All NB channel access comments rejected due to “lack of consensus”.  </a:t>
            </a:r>
          </a:p>
          <a:p>
            <a:pPr marL="781030" lvl="2" indent="-380990">
              <a:spcBef>
                <a:spcPts val="600"/>
              </a:spcBef>
              <a:buFont typeface="Arial" panose="020B0604020202020204" pitchFamily="34" charset="0"/>
              <a:buChar char="•"/>
            </a:pPr>
            <a:r>
              <a:rPr lang="en-US" dirty="0">
                <a:latin typeface="Helvetica" pitchFamily="2" charset="0"/>
                <a:cs typeface="+mn-cs"/>
              </a:rPr>
              <a:t>Additional discussion in May anticipated to discuss main concern, i.e., lack of a mandatory mechanism.</a:t>
            </a:r>
          </a:p>
          <a:p>
            <a:pPr marL="380990" lvl="1" indent="-380990">
              <a:spcBef>
                <a:spcPts val="600"/>
              </a:spcBef>
              <a:buFont typeface="Arial" panose="020B0604020202020204" pitchFamily="34" charset="0"/>
              <a:buChar char="•"/>
            </a:pPr>
            <a:r>
              <a:rPr lang="en-US" sz="2400" dirty="0">
                <a:latin typeface="Helvetica" pitchFamily="2" charset="0"/>
                <a:cs typeface="+mn-cs"/>
              </a:rPr>
              <a:t>802.15.4ab CAD</a:t>
            </a:r>
            <a:endParaRPr lang="en-US" sz="2800" dirty="0">
              <a:latin typeface="Helvetica" pitchFamily="2" charset="0"/>
              <a:cs typeface="+mn-cs"/>
            </a:endParaRPr>
          </a:p>
          <a:p>
            <a:pPr marL="781030" lvl="2" indent="-380990">
              <a:spcBef>
                <a:spcPts val="600"/>
              </a:spcBef>
              <a:buFont typeface="Arial" panose="020B0604020202020204" pitchFamily="34" charset="0"/>
              <a:buChar char="•"/>
            </a:pPr>
            <a:r>
              <a:rPr lang="en-US" dirty="0">
                <a:latin typeface="Helvetica" pitchFamily="2" charset="0"/>
                <a:cs typeface="+mn-cs"/>
              </a:rPr>
              <a:t>Discussion: some work discussed in .11 </a:t>
            </a:r>
            <a:r>
              <a:rPr lang="en-US" dirty="0" err="1">
                <a:latin typeface="Helvetica" pitchFamily="2" charset="0"/>
                <a:cs typeface="+mn-cs"/>
              </a:rPr>
              <a:t>Coex</a:t>
            </a:r>
            <a:r>
              <a:rPr lang="en-US" dirty="0">
                <a:latin typeface="Helvetica" pitchFamily="2" charset="0"/>
                <a:cs typeface="+mn-cs"/>
              </a:rPr>
              <a:t> and joint </a:t>
            </a:r>
            <a:r>
              <a:rPr lang="en-US" dirty="0" err="1">
                <a:latin typeface="Helvetica" pitchFamily="2" charset="0"/>
                <a:cs typeface="+mn-cs"/>
              </a:rPr>
              <a:t>Coex</a:t>
            </a:r>
            <a:r>
              <a:rPr lang="en-US" dirty="0">
                <a:latin typeface="Helvetica" pitchFamily="2" charset="0"/>
                <a:cs typeface="+mn-cs"/>
              </a:rPr>
              <a:t>/802.15.ab not referenced</a:t>
            </a:r>
          </a:p>
          <a:p>
            <a:pPr marL="781030" lvl="2" indent="-380990">
              <a:spcBef>
                <a:spcPts val="600"/>
              </a:spcBef>
              <a:buFont typeface="Arial" panose="020B0604020202020204" pitchFamily="34" charset="0"/>
              <a:buChar char="•"/>
            </a:pPr>
            <a:r>
              <a:rPr lang="en-US" dirty="0">
                <a:latin typeface="Helvetica" pitchFamily="2" charset="0"/>
                <a:cs typeface="+mn-cs"/>
              </a:rPr>
              <a:t>.19 ballot is open. Closes 2025-03-25</a:t>
            </a:r>
          </a:p>
        </p:txBody>
      </p:sp>
      <p:sp>
        <p:nvSpPr>
          <p:cNvPr id="7" name="Footer Placeholder 6">
            <a:extLst>
              <a:ext uri="{FF2B5EF4-FFF2-40B4-BE49-F238E27FC236}">
                <a16:creationId xmlns:a16="http://schemas.microsoft.com/office/drawing/2014/main" id="{445F2568-20C9-EE59-9646-38666DDFA70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2CF167A-D4CE-BA77-CEA2-85D4FAC6FE1B}"/>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9ADC6110-1605-06E8-7D5A-4B2A4CA6B96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9731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May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Two dot11 </a:t>
            </a:r>
            <a:r>
              <a:rPr lang="en-US" sz="1867" dirty="0" err="1"/>
              <a:t>Coex</a:t>
            </a:r>
            <a:r>
              <a:rPr lang="en-US" sz="1867" dirty="0"/>
              <a:t> (only) slots</a:t>
            </a:r>
          </a:p>
          <a:p>
            <a:pPr marL="380990" indent="-380990">
              <a:buFont typeface="Arial" panose="020B0604020202020204" pitchFamily="34" charset="0"/>
              <a:buChar char="•"/>
            </a:pPr>
            <a:r>
              <a:rPr lang="en-US" sz="1867">
                <a:highlight>
                  <a:srgbClr val="FFFF00"/>
                </a:highlight>
              </a:rPr>
              <a:t>Tuesday PM1</a:t>
            </a:r>
            <a:endParaRPr lang="en-US" sz="1867" dirty="0">
              <a:highlight>
                <a:srgbClr val="FFFF00"/>
              </a:highlight>
            </a:endParaRPr>
          </a:p>
          <a:p>
            <a:pPr marL="380990" indent="-380990">
              <a:buFont typeface="Arial" panose="020B0604020202020204" pitchFamily="34" charset="0"/>
              <a:buChar char="•"/>
            </a:pPr>
            <a:r>
              <a:rPr lang="en-US" sz="1867" dirty="0">
                <a:highlight>
                  <a:srgbClr val="FFFF00"/>
                </a:highlight>
              </a:rPr>
              <a:t>Wednesday PM2</a:t>
            </a:r>
          </a:p>
          <a:p>
            <a:pPr marL="0" indent="0"/>
            <a:endParaRPr lang="en-US" sz="1867" dirty="0"/>
          </a:p>
          <a:p>
            <a:pPr marL="0" indent="0"/>
            <a:r>
              <a:rPr lang="en-US" sz="1867" dirty="0"/>
              <a:t>One joint session with 802.15.4ab Tuesday PM3/EVE</a:t>
            </a:r>
            <a:endParaRPr lang="en-US" sz="2267" dirty="0"/>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C8DF6153-DC2A-8BE2-23BC-1242C650CBF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DAF0D7EC-49F9-1754-ED05-CBE7FE45C6EE}"/>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5F95B27A-FDCD-E41C-BE30-66A8D07222E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2925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1D08E132-BD3C-202B-1C88-D4155A5D6B8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130D9A3-F61F-4E6D-3218-AD8E43022539}"/>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88BABE11-C3DB-5173-37F3-B76F5B5967B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3935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11-24/0208</a:t>
            </a:r>
          </a:p>
          <a:p>
            <a:r>
              <a:rPr lang="en-US" dirty="0"/>
              <a:t>Snapshot Slide:						11-24/0209</a:t>
            </a:r>
          </a:p>
          <a:p>
            <a:r>
              <a:rPr lang="en-US" dirty="0"/>
              <a:t>Meeting / Chair’s Slide Deck:		11-24/0210</a:t>
            </a:r>
          </a:p>
          <a:p>
            <a:r>
              <a:rPr lang="en-US" dirty="0"/>
              <a:t>Closing report:						11-24/0211</a:t>
            </a:r>
          </a:p>
          <a:p>
            <a:r>
              <a:rPr lang="en-US" dirty="0"/>
              <a:t>Meeting minutes:					11-25/0473</a:t>
            </a:r>
          </a:p>
        </p:txBody>
      </p:sp>
      <p:sp>
        <p:nvSpPr>
          <p:cNvPr id="2" name="Footer Placeholder 1">
            <a:extLst>
              <a:ext uri="{FF2B5EF4-FFF2-40B4-BE49-F238E27FC236}">
                <a16:creationId xmlns:a16="http://schemas.microsoft.com/office/drawing/2014/main" id="{A3358FC9-9307-33DA-2CF1-B269490E95E7}"/>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47916307-2450-A40A-0696-2E7169B5F13F}"/>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7" name="Date Placeholder 6">
            <a:extLst>
              <a:ext uri="{FF2B5EF4-FFF2-40B4-BE49-F238E27FC236}">
                <a16:creationId xmlns:a16="http://schemas.microsoft.com/office/drawing/2014/main" id="{7EB29932-5AA6-01B5-04F4-78638BED1AE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2888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sz="2000" dirty="0"/>
              <a:t>3 PARs and CSDs were considered on 10 March 2025 </a:t>
            </a:r>
            <a:r>
              <a:rPr lang="en-US" altLang="en-US" sz="2000" dirty="0"/>
              <a:t>13:30-15:30 </a:t>
            </a:r>
          </a:p>
          <a:p>
            <a:pPr marL="285750" indent="-285750"/>
            <a:r>
              <a:rPr lang="en-US" altLang="en-US" sz="2000" dirty="0"/>
              <a:t>	</a:t>
            </a:r>
            <a:r>
              <a:rPr lang="en-US" altLang="en-US" dirty="0"/>
              <a:t>See the list here: </a:t>
            </a:r>
            <a:r>
              <a:rPr lang="en-US" altLang="en-US" dirty="0">
                <a:hlinkClick r:id="rId3"/>
              </a:rPr>
              <a:t>https://ieee802.org/PARs.shtml</a:t>
            </a:r>
            <a:r>
              <a:rPr lang="en-US" altLang="en-US" dirty="0"/>
              <a:t> </a:t>
            </a:r>
          </a:p>
          <a:p>
            <a:pPr marL="685800" lvl="1"/>
            <a:r>
              <a:rPr lang="en-US" altLang="en-US" dirty="0"/>
              <a:t>Comments were posted to the EC reflector doc:</a:t>
            </a:r>
          </a:p>
          <a:p>
            <a:pPr marL="685800" lvl="1"/>
            <a:endParaRPr lang="en-US" altLang="en-US" dirty="0"/>
          </a:p>
          <a:p>
            <a:pPr marL="285750" indent="-285750"/>
            <a:r>
              <a:rPr lang="en-US" altLang="en-US" dirty="0"/>
              <a:t>Feedback from WGs was due Tuesday 11 March 2025</a:t>
            </a:r>
          </a:p>
          <a:p>
            <a:pPr marL="285750" indent="-285750"/>
            <a:endParaRPr lang="en-US" altLang="en-US" dirty="0"/>
          </a:p>
          <a:p>
            <a:pPr marL="285750" indent="-285750"/>
            <a:r>
              <a:rPr lang="en-US" altLang="en-US" dirty="0"/>
              <a:t>Feedback was reviewed on Thursda</a:t>
            </a:r>
            <a:r>
              <a:rPr lang="en-US" dirty="0"/>
              <a:t>y 13 March 2025 </a:t>
            </a:r>
            <a:r>
              <a:rPr lang="en-US" altLang="en-US" dirty="0"/>
              <a:t>10:30-12:30 PDT</a:t>
            </a:r>
          </a:p>
          <a:p>
            <a:pPr marL="285750" indent="-285750"/>
            <a:endParaRPr lang="en-US" dirty="0"/>
          </a:p>
          <a:p>
            <a:pPr marL="285750" indent="-285750"/>
            <a:r>
              <a:rPr lang="en-US" dirty="0"/>
              <a:t>A Final report was sent out prior to the Closing 802 LMSC Plenary Meeting.</a:t>
            </a:r>
          </a:p>
          <a:p>
            <a:pPr marL="285750" indent="-285750"/>
            <a:endParaRPr lang="en-US" dirty="0"/>
          </a:p>
        </p:txBody>
      </p:sp>
      <p:sp>
        <p:nvSpPr>
          <p:cNvPr id="2" name="Footer Placeholder 1">
            <a:extLst>
              <a:ext uri="{FF2B5EF4-FFF2-40B4-BE49-F238E27FC236}">
                <a16:creationId xmlns:a16="http://schemas.microsoft.com/office/drawing/2014/main" id="{6BB042D6-8ABF-7838-B664-70967779B190}"/>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1BB915CC-6C47-7BC2-2245-B8C6626E57FA}"/>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E8437301-D297-29FA-2FA1-0CB871F0F53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67203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2025-03-14</a:t>
            </a:r>
          </a:p>
        </p:txBody>
      </p:sp>
      <p:graphicFrame>
        <p:nvGraphicFramePr>
          <p:cNvPr id="13319" name="Object 5"/>
          <p:cNvGraphicFramePr>
            <a:graphicFrameLocks noChangeAspect="1"/>
          </p:cNvGraphicFramePr>
          <p:nvPr>
            <p:extLst>
              <p:ext uri="{D42A27DB-BD31-4B8C-83A1-F6EECF244321}">
                <p14:modId xmlns:p14="http://schemas.microsoft.com/office/powerpoint/2010/main" val="3518657078"/>
              </p:ext>
            </p:extLst>
          </p:nvPr>
        </p:nvGraphicFramePr>
        <p:xfrm>
          <a:off x="2211388" y="2538413"/>
          <a:ext cx="9117012" cy="2320925"/>
        </p:xfrm>
        <a:graphic>
          <a:graphicData uri="http://schemas.openxmlformats.org/presentationml/2006/ole">
            <mc:AlternateContent xmlns:mc="http://schemas.openxmlformats.org/markup-compatibility/2006">
              <mc:Choice xmlns:v="urn:schemas-microsoft-com:vml" Requires="v">
                <p:oleObj name="Document" r:id="rId3" imgW="9048966" imgH="2307749" progId="Word.Document.8">
                  <p:embed/>
                </p:oleObj>
              </mc:Choice>
              <mc:Fallback>
                <p:oleObj name="Document" r:id="rId3" imgW="9048966" imgH="2307749" progId="Word.Document.8">
                  <p:embed/>
                  <p:pic>
                    <p:nvPicPr>
                      <p:cNvPr id="13319" name="Object 5"/>
                      <p:cNvPicPr>
                        <a:picLocks noChangeAspect="1" noChangeArrowheads="1"/>
                      </p:cNvPicPr>
                      <p:nvPr/>
                    </p:nvPicPr>
                    <p:blipFill>
                      <a:blip r:embed="rId4"/>
                      <a:srcRect/>
                      <a:stretch>
                        <a:fillRect/>
                      </a:stretch>
                    </p:blipFill>
                    <p:spPr bwMode="auto">
                      <a:xfrm>
                        <a:off x="2211388" y="2538413"/>
                        <a:ext cx="9117012" cy="2320925"/>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F53445D0-DE0F-F937-26AE-A158453693AD}"/>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4937A4AC-19B2-71C9-582E-8DB6F013C41C}"/>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4" name="Date Placeholder 3">
            <a:extLst>
              <a:ext uri="{FF2B5EF4-FFF2-40B4-BE49-F238E27FC236}">
                <a16:creationId xmlns:a16="http://schemas.microsoft.com/office/drawing/2014/main" id="{7375985C-455E-4083-FC27-104BA8FBA01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19389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01532" y="1752600"/>
            <a:ext cx="8388933" cy="4114800"/>
          </a:xfrm>
          <a:noFill/>
        </p:spPr>
        <p:txBody>
          <a:bodyPr/>
          <a:lstStyle/>
          <a:p>
            <a:pPr algn="ctr">
              <a:buFontTx/>
              <a:buNone/>
            </a:pPr>
            <a:r>
              <a:rPr lang="en-GB" altLang="en-US" sz="3200" dirty="0"/>
              <a:t> Closing report for WNG SC for </a:t>
            </a:r>
          </a:p>
          <a:p>
            <a:pPr algn="ctr">
              <a:buFontTx/>
              <a:buNone/>
            </a:pPr>
            <a:r>
              <a:rPr lang="en-US" altLang="en-US" sz="3200" dirty="0"/>
              <a:t>March 2025</a:t>
            </a:r>
            <a:r>
              <a:rPr lang="en-GB" altLang="en-US" sz="3200" dirty="0"/>
              <a:t> mixed-mode meeting</a:t>
            </a:r>
          </a:p>
        </p:txBody>
      </p:sp>
      <p:sp>
        <p:nvSpPr>
          <p:cNvPr id="2" name="Footer Placeholder 1">
            <a:extLst>
              <a:ext uri="{FF2B5EF4-FFF2-40B4-BE49-F238E27FC236}">
                <a16:creationId xmlns:a16="http://schemas.microsoft.com/office/drawing/2014/main" id="{E21D4BBA-3F87-56BE-DB98-40731C073C86}"/>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E7CA12D4-698E-310D-86BB-3A48E7D25732}"/>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4" name="Date Placeholder 3">
            <a:extLst>
              <a:ext uri="{FF2B5EF4-FFF2-40B4-BE49-F238E27FC236}">
                <a16:creationId xmlns:a16="http://schemas.microsoft.com/office/drawing/2014/main" id="{DDB6641E-2DE4-8A48-5F15-5476F3EE42C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75858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Members by affiliation</a:t>
            </a:r>
          </a:p>
        </p:txBody>
      </p:sp>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9" name="Content Placeholder 8">
            <a:extLst>
              <a:ext uri="{FF2B5EF4-FFF2-40B4-BE49-F238E27FC236}">
                <a16:creationId xmlns:a16="http://schemas.microsoft.com/office/drawing/2014/main" id="{C46C8012-A404-B830-C234-01D13CBD1F4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652914" y="1524001"/>
            <a:ext cx="9028000" cy="4951412"/>
          </a:xfrm>
        </p:spPr>
      </p:pic>
    </p:spTree>
    <p:extLst>
      <p:ext uri="{BB962C8B-B14F-4D97-AF65-F5344CB8AC3E}">
        <p14:creationId xmlns:p14="http://schemas.microsoft.com/office/powerpoint/2010/main" val="559018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476672"/>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altLang="en-US" sz="1800" dirty="0">
                <a:hlinkClick r:id="rId3"/>
              </a:rPr>
              <a:t>https://mentor.ieee.org/802.11/dcn/25/11-25-0212-01-0wng-agenda-for-wng-sc-2025-march.pptx</a:t>
            </a:r>
            <a:r>
              <a:rPr lang="en-US" altLang="en-US" sz="1800" dirty="0"/>
              <a:t> </a:t>
            </a:r>
          </a:p>
          <a:p>
            <a:pPr marL="457200" indent="-457200">
              <a:spcBef>
                <a:spcPts val="0"/>
              </a:spcBef>
              <a:defRPr/>
            </a:pPr>
            <a:r>
              <a:rPr lang="en-US" altLang="en-US" sz="2000" dirty="0"/>
              <a:t>Presentations at March 2025 meeting</a:t>
            </a:r>
            <a:endParaRPr lang="en-GB" altLang="en-US" sz="2000" dirty="0"/>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“Intrinsic vulnerabilities of the MIMO channel sounding procedure”, Francesca </a:t>
            </a:r>
            <a:r>
              <a:rPr lang="en-US" sz="1800" dirty="0" err="1">
                <a:solidFill>
                  <a:srgbClr val="222222"/>
                </a:solidFill>
                <a:highlight>
                  <a:srgbClr val="FFFFFF"/>
                </a:highlight>
                <a:cs typeface="Arial" panose="020B0604020202020204" pitchFamily="34" charset="0"/>
              </a:rPr>
              <a:t>Meneghello</a:t>
            </a:r>
            <a:r>
              <a:rPr lang="en-US" sz="1800" dirty="0">
                <a:solidFill>
                  <a:srgbClr val="222222"/>
                </a:solidFill>
                <a:highlight>
                  <a:srgbClr val="FFFFFF"/>
                </a:highlight>
                <a:cs typeface="Arial" panose="020B0604020202020204" pitchFamily="34" charset="0"/>
              </a:rPr>
              <a:t> (University of Padova)</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4"/>
              </a:rPr>
              <a:t>https://mentor.ieee.org/802.11/dcn/25/11-25-0460-01-0wng-intrinsic-vulnerabilities-of-the-mimo-channel-sounding-procedure.pptx</a:t>
            </a:r>
            <a:r>
              <a:rPr lang="en-US" sz="1600" dirty="0">
                <a:solidFill>
                  <a:srgbClr val="222222"/>
                </a:solidFill>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“Post-Quantum 802.11”, Dan Harkins (HPE)</a:t>
            </a:r>
          </a:p>
          <a:p>
            <a:pPr lvl="2">
              <a:lnSpc>
                <a:spcPct val="110000"/>
              </a:lnSpc>
              <a:spcBef>
                <a:spcPts val="0"/>
              </a:spcBef>
              <a:buFont typeface="Wingdings" panose="05000000000000000000" pitchFamily="2" charset="2"/>
              <a:buChar char="Ø"/>
              <a:defRPr/>
            </a:pPr>
            <a:r>
              <a:rPr lang="en-US" sz="1600" b="0" i="0" dirty="0">
                <a:solidFill>
                  <a:srgbClr val="222222"/>
                </a:solidFill>
                <a:effectLst/>
                <a:highlight>
                  <a:srgbClr val="FFFFFF"/>
                </a:highlight>
                <a:cs typeface="Arial" panose="020B0604020202020204" pitchFamily="34" charset="0"/>
                <a:hlinkClick r:id="rId5"/>
              </a:rPr>
              <a:t>https://mentor.ieee.org/802.11/dcn/24/11-24-1103-01-0wng-post-quantum-802-11.pptx</a:t>
            </a:r>
            <a:r>
              <a:rPr lang="en-US" sz="1600" b="0" i="0" dirty="0">
                <a:solidFill>
                  <a:srgbClr val="222222"/>
                </a:solidFill>
                <a:effectLst/>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“Post-Quantum Opportunistic Wireless Encryption (OWE)”, Alex Lungu (Samsung)</a:t>
            </a:r>
          </a:p>
          <a:p>
            <a:pPr lvl="2">
              <a:lnSpc>
                <a:spcPct val="110000"/>
              </a:lnSpc>
              <a:spcBef>
                <a:spcPts val="0"/>
              </a:spcBef>
              <a:buFont typeface="Wingdings" panose="05000000000000000000" pitchFamily="2" charset="2"/>
              <a:buChar char="Ø"/>
              <a:defRPr/>
            </a:pPr>
            <a:r>
              <a:rPr lang="en-US" sz="1600" dirty="0">
                <a:solidFill>
                  <a:srgbClr val="222222"/>
                </a:solidFill>
                <a:highlight>
                  <a:srgbClr val="FFFFFF"/>
                </a:highlight>
                <a:cs typeface="Arial" panose="020B0604020202020204" pitchFamily="34" charset="0"/>
                <a:hlinkClick r:id="rId6"/>
              </a:rPr>
              <a:t>https://mentor.ieee.org/802.11/dcn/25/11-25-0218-02-0wng-post-quantum-opportunistic-wireless-encryption-owe.pptx</a:t>
            </a:r>
            <a:r>
              <a:rPr lang="en-US" sz="1600" dirty="0">
                <a:solidFill>
                  <a:srgbClr val="222222"/>
                </a:solidFill>
                <a:highlight>
                  <a:srgbClr val="FFFFFF"/>
                </a:highlight>
                <a:cs typeface="Arial" panose="020B0604020202020204" pitchFamily="34" charset="0"/>
              </a:rPr>
              <a:t> </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a:t>
            </a:r>
            <a:r>
              <a:rPr lang="en-US" sz="1800" b="0" i="0" dirty="0">
                <a:solidFill>
                  <a:srgbClr val="222222"/>
                </a:solidFill>
                <a:effectLst/>
                <a:cs typeface="Arial" panose="020B0604020202020204" pitchFamily="34" charset="0"/>
              </a:rPr>
              <a:t>802.11 Support of VLANs</a:t>
            </a:r>
            <a:r>
              <a:rPr lang="en-US" sz="1800" b="0" i="0" dirty="0">
                <a:solidFill>
                  <a:srgbClr val="222222"/>
                </a:solidFill>
                <a:effectLst/>
                <a:highlight>
                  <a:srgbClr val="FFFFFF"/>
                </a:highlight>
                <a:cs typeface="Arial" panose="020B0604020202020204" pitchFamily="34" charset="0"/>
              </a:rPr>
              <a:t>”, Donald Eastlake (Independent)</a:t>
            </a:r>
          </a:p>
          <a:p>
            <a:pPr lvl="2">
              <a:lnSpc>
                <a:spcPct val="110000"/>
              </a:lnSpc>
              <a:spcBef>
                <a:spcPts val="0"/>
              </a:spcBef>
              <a:buFont typeface="Wingdings" panose="05000000000000000000" pitchFamily="2" charset="2"/>
              <a:buChar char="Ø"/>
              <a:defRPr/>
            </a:pPr>
            <a:r>
              <a:rPr lang="en-US" sz="1600" b="0" i="0" dirty="0">
                <a:solidFill>
                  <a:srgbClr val="222222"/>
                </a:solidFill>
                <a:effectLst/>
                <a:highlight>
                  <a:srgbClr val="FFFFFF"/>
                </a:highlight>
                <a:cs typeface="Arial" panose="020B0604020202020204" pitchFamily="34" charset="0"/>
                <a:hlinkClick r:id="rId7"/>
              </a:rPr>
              <a:t>https://mentor.ieee.org/802.11/dcn/25/11-25-0420-02-0wng-802-11-vlan-support.pptx</a:t>
            </a:r>
            <a:r>
              <a:rPr lang="en-US" sz="1600" dirty="0">
                <a:solidFill>
                  <a:srgbClr val="222222"/>
                </a:solidFill>
                <a:highlight>
                  <a:srgbClr val="FFFFFF"/>
                </a:highlight>
                <a:cs typeface="Arial" panose="020B0604020202020204" pitchFamily="34" charset="0"/>
              </a:rPr>
              <a:t> </a:t>
            </a:r>
            <a:endParaRPr lang="en-US" sz="1600" b="0" i="0" dirty="0">
              <a:solidFill>
                <a:srgbClr val="222222"/>
              </a:solidFill>
              <a:effectLst/>
              <a:highlight>
                <a:srgbClr val="FFFFFF"/>
              </a:highlight>
              <a:cs typeface="Arial" panose="020B0604020202020204" pitchFamily="34" charset="0"/>
            </a:endParaRPr>
          </a:p>
          <a:p>
            <a:pPr marL="457200" indent="-457200">
              <a:spcBef>
                <a:spcPts val="0"/>
              </a:spcBef>
            </a:pPr>
            <a:r>
              <a:rPr lang="en-GB" altLang="en-US" sz="2000" dirty="0"/>
              <a:t>Minutes</a:t>
            </a:r>
          </a:p>
          <a:p>
            <a:pPr lvl="1">
              <a:spcBef>
                <a:spcPts val="0"/>
              </a:spcBef>
            </a:pPr>
            <a:r>
              <a:rPr lang="en-GB" altLang="en-US" sz="1600">
                <a:hlinkClick r:id="rId8"/>
              </a:rPr>
              <a:t>https://mentor.ieee.org/802.11/dcn/25/11-25-0463-00-0wng-wng-meeting-minutes-2025-march-atlanta-meeting.docx</a:t>
            </a:r>
            <a:r>
              <a:rPr lang="en-GB" altLang="en-US" sz="1600"/>
              <a:t> </a:t>
            </a:r>
            <a:endParaRPr lang="en-GB" altLang="en-US" sz="1600" dirty="0"/>
          </a:p>
          <a:p>
            <a:pPr>
              <a:spcBef>
                <a:spcPts val="0"/>
              </a:spcBef>
            </a:pPr>
            <a:r>
              <a:rPr lang="en-GB" altLang="ko-KR" sz="2000" dirty="0">
                <a:ea typeface="Gulim" pitchFamily="34" charset="-127"/>
              </a:rPr>
              <a:t>Plans for May</a:t>
            </a:r>
            <a:endParaRPr lang="en-US" altLang="en-US" sz="2000" dirty="0"/>
          </a:p>
          <a:p>
            <a:pPr lvl="1" eaLnBrk="1" hangingPunct="1">
              <a:spcBef>
                <a:spcPts val="0"/>
              </a:spcBef>
              <a:defRPr/>
            </a:pPr>
            <a:r>
              <a:rPr lang="en-US" altLang="en-US" sz="1800" dirty="0"/>
              <a:t>TBD: call for presentations will be sent out in April</a:t>
            </a:r>
          </a:p>
          <a:p>
            <a:pPr eaLnBrk="1" hangingPunct="1">
              <a:spcBef>
                <a:spcPts val="0"/>
              </a:spcBef>
              <a:defRPr/>
            </a:pPr>
            <a:r>
              <a:rPr lang="en-US" altLang="en-US" sz="2000" dirty="0"/>
              <a:t>No motions in the SG, two straw polls</a:t>
            </a:r>
          </a:p>
          <a:p>
            <a:pPr lvl="1" eaLnBrk="1" hangingPunct="1">
              <a:spcBef>
                <a:spcPts val="0"/>
              </a:spcBef>
              <a:defRPr/>
            </a:pPr>
            <a:r>
              <a:rPr lang="en-US" altLang="en-US" dirty="0"/>
              <a:t>Support for ML-KEM for PQC: Y:66 / N:7 / A:8</a:t>
            </a:r>
          </a:p>
          <a:p>
            <a:pPr lvl="1" eaLnBrk="1" hangingPunct="1">
              <a:spcBef>
                <a:spcPts val="0"/>
              </a:spcBef>
              <a:defRPr/>
            </a:pPr>
            <a:r>
              <a:rPr lang="en-US" altLang="en-US" dirty="0"/>
              <a:t>Support for VLAN TIG: Y:28 / N:10 / A:85</a:t>
            </a:r>
          </a:p>
        </p:txBody>
      </p:sp>
      <p:sp>
        <p:nvSpPr>
          <p:cNvPr id="2" name="Footer Placeholder 1">
            <a:extLst>
              <a:ext uri="{FF2B5EF4-FFF2-40B4-BE49-F238E27FC236}">
                <a16:creationId xmlns:a16="http://schemas.microsoft.com/office/drawing/2014/main" id="{F355850C-4439-9FEC-AC3D-E26BACD6F21C}"/>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A2E67124-1D8D-53BA-6BAA-542DCD59E299}"/>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4" name="Date Placeholder 3">
            <a:extLst>
              <a:ext uri="{FF2B5EF4-FFF2-40B4-BE49-F238E27FC236}">
                <a16:creationId xmlns:a16="http://schemas.microsoft.com/office/drawing/2014/main" id="{3D59D0B5-3D47-E628-3B4B-45A156D48F8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24980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March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2025-03-14</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ACFE7A93-E4F4-1B80-C31A-688054B2D0F4}"/>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842E399D-2061-443F-7C58-841CCC532A3F}"/>
              </a:ext>
            </a:extLst>
          </p:cNvPr>
          <p:cNvSpPr>
            <a:spLocks noGrp="1"/>
          </p:cNvSpPr>
          <p:nvPr>
            <p:ph type="sldNum" idx="12"/>
          </p:nvPr>
        </p:nvSpPr>
        <p:spPr/>
        <p:txBody>
          <a:bodyPr/>
          <a:lstStyle/>
          <a:p>
            <a:r>
              <a:rPr lang="en-GB"/>
              <a:t>Slide </a:t>
            </a:r>
            <a:fld id="{DE40C9FC-4879-4F20-9ECA-A574A90476B7}" type="slidenum">
              <a:rPr lang="en-GB" smtClean="0"/>
              <a:pPr/>
              <a:t>41</a:t>
            </a:fld>
            <a:endParaRPr lang="en-GB"/>
          </a:p>
        </p:txBody>
      </p:sp>
      <p:sp>
        <p:nvSpPr>
          <p:cNvPr id="4" name="Date Placeholder 3">
            <a:extLst>
              <a:ext uri="{FF2B5EF4-FFF2-40B4-BE49-F238E27FC236}">
                <a16:creationId xmlns:a16="http://schemas.microsoft.com/office/drawing/2014/main" id="{BC5147A4-041F-D030-404B-4695D8C489F3}"/>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287346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ec-25/0017r01</a:t>
            </a:r>
            <a:r>
              <a:rPr lang="en-AU" dirty="0">
                <a:solidFill>
                  <a:schemeClr val="tx1"/>
                </a:solidFill>
              </a:rPr>
              <a:t>; Minutes – ec-25/0070</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Situation: IPR holding up adoption of some standards under the PSDO agreement</a:t>
            </a:r>
          </a:p>
          <a:p>
            <a:pPr marL="182563" indent="-182563">
              <a:spcBef>
                <a:spcPts val="800"/>
              </a:spcBef>
              <a:buFont typeface="Arial" panose="020B0604020202020204" pitchFamily="34" charset="0"/>
              <a:buChar char="•"/>
            </a:pPr>
            <a:r>
              <a:rPr lang="en-US" sz="1600" dirty="0">
                <a:solidFill>
                  <a:schemeClr val="tx1"/>
                </a:solidFill>
              </a:rPr>
              <a:t>However, we will begin submitting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a letter to IEEE SA President expressing the impacts of ISO/IEC IPR impasse</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on-going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359084777"/>
              </p:ext>
            </p:extLst>
          </p:nvPr>
        </p:nvGraphicFramePr>
        <p:xfrm>
          <a:off x="914401" y="2503946"/>
          <a:ext cx="5791199" cy="3708400"/>
        </p:xfrm>
        <a:graphic>
          <a:graphicData uri="http://schemas.openxmlformats.org/drawingml/2006/table">
            <a:tbl>
              <a:tblPr firstRow="1" bandRow="1">
                <a:tableStyleId>{21E4AEA4-8DFA-4A89-87EB-49C32662AFE0}</a:tableStyleId>
              </a:tblPr>
              <a:tblGrid>
                <a:gridCol w="1207670">
                  <a:extLst>
                    <a:ext uri="{9D8B030D-6E8A-4147-A177-3AD203B41FA5}">
                      <a16:colId xmlns:a16="http://schemas.microsoft.com/office/drawing/2014/main" val="4026387333"/>
                    </a:ext>
                  </a:extLst>
                </a:gridCol>
                <a:gridCol w="1381641">
                  <a:extLst>
                    <a:ext uri="{9D8B030D-6E8A-4147-A177-3AD203B41FA5}">
                      <a16:colId xmlns:a16="http://schemas.microsoft.com/office/drawing/2014/main" val="1749157900"/>
                    </a:ext>
                  </a:extLst>
                </a:gridCol>
                <a:gridCol w="1464594">
                  <a:extLst>
                    <a:ext uri="{9D8B030D-6E8A-4147-A177-3AD203B41FA5}">
                      <a16:colId xmlns:a16="http://schemas.microsoft.com/office/drawing/2014/main" val="3686578755"/>
                    </a:ext>
                  </a:extLst>
                </a:gridCol>
                <a:gridCol w="1737294">
                  <a:extLst>
                    <a:ext uri="{9D8B030D-6E8A-4147-A177-3AD203B41FA5}">
                      <a16:colId xmlns:a16="http://schemas.microsoft.com/office/drawing/2014/main" val="368944893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tc>
                  <a:txBody>
                    <a:bodyPr/>
                    <a:lstStyle/>
                    <a:p>
                      <a:pPr algn="ctr"/>
                      <a:r>
                        <a:rPr lang="en-AU" dirty="0"/>
                        <a:t>Stalled</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54</a:t>
                      </a:r>
                    </a:p>
                  </a:txBody>
                  <a:tcPr/>
                </a:tc>
                <a:tc>
                  <a:txBody>
                    <a:bodyPr/>
                    <a:lstStyle/>
                    <a:p>
                      <a:pPr algn="ctr"/>
                      <a:r>
                        <a:rPr lang="en-US" dirty="0"/>
                        <a:t>12</a:t>
                      </a:r>
                      <a:endParaRPr lang="en-AU" dirty="0"/>
                    </a:p>
                  </a:txBody>
                  <a:tcPr/>
                </a:tc>
                <a:tc>
                  <a:txBody>
                    <a:bodyPr/>
                    <a:lstStyle/>
                    <a:p>
                      <a:pPr algn="ctr"/>
                      <a:r>
                        <a:rPr lang="en-AU" dirty="0"/>
                        <a:t>0</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tc>
                  <a:txBody>
                    <a:bodyPr/>
                    <a:lstStyle/>
                    <a:p>
                      <a:pPr algn="ctr"/>
                      <a:r>
                        <a:rPr lang="en-AU" dirty="0"/>
                        <a:t>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110</a:t>
                      </a:r>
                    </a:p>
                  </a:txBody>
                  <a:tcPr>
                    <a:lnT w="12700" cap="flat" cmpd="sng" algn="ctr">
                      <a:solidFill>
                        <a:schemeClr val="tx1"/>
                      </a:solidFill>
                      <a:prstDash val="solid"/>
                      <a:round/>
                      <a:headEnd type="none" w="med" len="med"/>
                      <a:tailEnd type="none" w="med" len="med"/>
                    </a:lnT>
                  </a:tcPr>
                </a:tc>
                <a:tc>
                  <a:txBody>
                    <a:bodyPr/>
                    <a:lstStyle/>
                    <a:p>
                      <a:pPr algn="ctr"/>
                      <a:r>
                        <a:rPr lang="en-US" b="1" dirty="0"/>
                        <a:t>28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a:t>14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167496C3-959F-D2E6-8068-4869C53064FC}"/>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BC9F51B8-B419-BDA4-33D0-95B42DA2EAB8}"/>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11" name="Date Placeholder 10">
            <a:extLst>
              <a:ext uri="{FF2B5EF4-FFF2-40B4-BE49-F238E27FC236}">
                <a16:creationId xmlns:a16="http://schemas.microsoft.com/office/drawing/2014/main" id="{661F0C69-E950-C3EA-BBC0-D847831AE47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02943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Warsaw in May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May 2025 … </a:t>
            </a:r>
          </a:p>
          <a:p>
            <a:pPr lvl="1"/>
            <a:r>
              <a:rPr lang="en-US" dirty="0"/>
              <a:t>Execute PSDO process, to the extent possible</a:t>
            </a:r>
          </a:p>
          <a:p>
            <a:pPr lvl="2"/>
            <a:r>
              <a:rPr lang="en-US" dirty="0"/>
              <a:t>There are no current ballots open, but the following could go into ballot: IEEE 802.1DC (FDIS), IEEE 802.1ASdm (FDIS), IEEE 802.1ASdn (FDIS), IEEE 802.1Qdj (FDIS), IEEE 802.1Qdx (FDIS), IEEE 802.1Qdy (submitted for 60-day ballot), IEEE 802.3 (FDIS), IEEE 802.15.3 (FDIS), IEEE 802.15.7 (FDIS), and IEEE 802.15.4 (60-day ballot).</a:t>
            </a:r>
          </a:p>
          <a:p>
            <a:pPr lvl="1"/>
            <a:r>
              <a:rPr lang="en-US" dirty="0"/>
              <a:t>Monitor ISO/IEC JTC 1/SC 6 activities</a:t>
            </a:r>
          </a:p>
          <a:p>
            <a:pPr lvl="1"/>
            <a:r>
              <a:rPr lang="en-US" dirty="0"/>
              <a:t>Review response to IEEE 802 LMSC chair’s letter from IEEE SA President, if any</a:t>
            </a:r>
          </a:p>
        </p:txBody>
      </p:sp>
      <p:sp>
        <p:nvSpPr>
          <p:cNvPr id="7" name="Footer Placeholder 6">
            <a:extLst>
              <a:ext uri="{FF2B5EF4-FFF2-40B4-BE49-F238E27FC236}">
                <a16:creationId xmlns:a16="http://schemas.microsoft.com/office/drawing/2014/main" id="{EF3EF79C-7132-7CE4-DFC3-BAC18BBA9AEE}"/>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36347E25-41DA-F427-3890-F905A1E38C1E}"/>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9" name="Date Placeholder 8">
            <a:extLst>
              <a:ext uri="{FF2B5EF4-FFF2-40B4-BE49-F238E27FC236}">
                <a16:creationId xmlns:a16="http://schemas.microsoft.com/office/drawing/2014/main" id="{2DF936E7-C740-6021-A7B0-02AC70A2741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58187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March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9C4B9146-56B3-0E77-BB54-9415632B03FE}"/>
              </a:ext>
            </a:extLst>
          </p:cNvPr>
          <p:cNvSpPr>
            <a:spLocks noGrp="1"/>
          </p:cNvSpPr>
          <p:nvPr>
            <p:ph type="ftr" idx="14"/>
          </p:nvPr>
        </p:nvSpPr>
        <p:spPr/>
        <p:txBody>
          <a:bodyPr/>
          <a:lstStyle/>
          <a:p>
            <a:r>
              <a:rPr lang="en-GB"/>
              <a:t>Michael Montemurro, Huawei</a:t>
            </a:r>
            <a:endParaRPr lang="en-GB" dirty="0"/>
          </a:p>
        </p:txBody>
      </p:sp>
      <p:sp>
        <p:nvSpPr>
          <p:cNvPr id="4" name="Slide Number Placeholder 3">
            <a:extLst>
              <a:ext uri="{FF2B5EF4-FFF2-40B4-BE49-F238E27FC236}">
                <a16:creationId xmlns:a16="http://schemas.microsoft.com/office/drawing/2014/main" id="{FB84145F-2867-DF29-64C8-AA083AB9740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5" name="Date Placeholder 4">
            <a:extLst>
              <a:ext uri="{FF2B5EF4-FFF2-40B4-BE49-F238E27FC236}">
                <a16:creationId xmlns:a16="http://schemas.microsoft.com/office/drawing/2014/main" id="{B7484FDD-48BA-46F0-B96C-82B85AB8C2B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535046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Considered contributions on modifications </a:t>
            </a:r>
            <a:r>
              <a:rPr lang="en-US" dirty="0" err="1"/>
              <a:t>REVme</a:t>
            </a:r>
            <a:r>
              <a:rPr lang="en-US" dirty="0"/>
              <a:t> D7.0</a:t>
            </a:r>
          </a:p>
          <a:p>
            <a:pPr lvl="1">
              <a:lnSpc>
                <a:spcPct val="90000"/>
              </a:lnSpc>
            </a:pPr>
            <a:r>
              <a:rPr lang="en-US" dirty="0"/>
              <a:t>Accepted two documents with proposed changes</a:t>
            </a:r>
          </a:p>
          <a:p>
            <a:pPr>
              <a:lnSpc>
                <a:spcPct val="90000"/>
              </a:lnSpc>
            </a:pPr>
            <a:r>
              <a:rPr lang="en-US" dirty="0"/>
              <a:t>Discussed a contribution on PASN with MLO</a:t>
            </a:r>
          </a:p>
          <a:p>
            <a:pPr>
              <a:lnSpc>
                <a:spcPct val="90000"/>
              </a:lnSpc>
            </a:pPr>
            <a:r>
              <a:rPr lang="en-US" dirty="0"/>
              <a:t>Agenda doc: </a:t>
            </a:r>
            <a:r>
              <a:rPr lang="en-US" dirty="0">
                <a:hlinkClick r:id="rId3"/>
              </a:rPr>
              <a:t>https://mentor.ieee.org/802.11/dcn/25/11-25-0219-03-000m-revmf-agenda-march-2025-session.pptx</a:t>
            </a:r>
            <a:endParaRPr lang="en-US" dirty="0"/>
          </a:p>
          <a:p>
            <a:pPr>
              <a:lnSpc>
                <a:spcPct val="90000"/>
              </a:lnSpc>
            </a:pPr>
            <a:r>
              <a:rPr lang="en-US"/>
              <a:t>Motion </a:t>
            </a:r>
            <a:r>
              <a:rPr lang="en-US" dirty="0"/>
              <a:t>doc: </a:t>
            </a:r>
            <a:r>
              <a:rPr lang="en-US" dirty="0">
                <a:hlinkClick r:id="rId4"/>
              </a:rPr>
              <a:t>https://mentor.ieee.org/802.11/dcn/25/11-25-0486-00-000m-revmf-closing-report-march-2025.pptx</a:t>
            </a:r>
            <a:r>
              <a:rPr lang="en-US" dirty="0"/>
              <a:t>  </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A474B659-4D41-2B52-17C6-7804AF0E954B}"/>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FD6BDF79-DB40-C60D-51A2-4129A4CF56E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dirty="0"/>
          </a:p>
        </p:txBody>
      </p:sp>
      <p:sp>
        <p:nvSpPr>
          <p:cNvPr id="5" name="Date Placeholder 4">
            <a:extLst>
              <a:ext uri="{FF2B5EF4-FFF2-40B4-BE49-F238E27FC236}">
                <a16:creationId xmlns:a16="http://schemas.microsoft.com/office/drawing/2014/main" id="{9394868C-83EE-1B9F-D3F5-864849CE230D}"/>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3638466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Monday April 28 at 10am ET for 2h</a:t>
            </a:r>
            <a:endParaRPr lang="en-US" altLang="en-US" sz="2000" dirty="0"/>
          </a:p>
          <a:p>
            <a:pPr>
              <a:lnSpc>
                <a:spcPct val="90000"/>
              </a:lnSpc>
            </a:pPr>
            <a:r>
              <a:rPr lang="en-US" dirty="0"/>
              <a:t>May: 3 sessions</a:t>
            </a:r>
          </a:p>
          <a:p>
            <a:pPr>
              <a:lnSpc>
                <a:spcPct val="90000"/>
              </a:lnSpc>
            </a:pPr>
            <a:r>
              <a:rPr lang="en-US" dirty="0"/>
              <a:t>Objectives:</a:t>
            </a:r>
          </a:p>
          <a:p>
            <a:pPr lvl="1">
              <a:lnSpc>
                <a:spcPct val="90000"/>
              </a:lnSpc>
            </a:pPr>
            <a:r>
              <a:rPr lang="en-US" dirty="0"/>
              <a:t>Continue to discuss contributions on published </a:t>
            </a:r>
            <a:r>
              <a:rPr lang="en-US" dirty="0" err="1"/>
              <a:t>REVme</a:t>
            </a:r>
            <a:r>
              <a:rPr lang="en-US"/>
              <a:t> D7.0, P802.11bh D6.0, and P802.11be D7.0</a:t>
            </a:r>
            <a:endParaRPr lang="en-US" dirty="0"/>
          </a:p>
          <a:p>
            <a:pPr lvl="1">
              <a:lnSpc>
                <a:spcPct val="90000"/>
              </a:lnSpc>
            </a:pPr>
            <a:r>
              <a:rPr lang="en-US" dirty="0"/>
              <a:t>Approve the creation of </a:t>
            </a:r>
            <a:r>
              <a:rPr lang="en-US" dirty="0" err="1"/>
              <a:t>REVmf</a:t>
            </a:r>
            <a:r>
              <a:rPr lang="en-US" dirty="0"/>
              <a:t> D1.0 and the initial letter ballot.</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May</a:t>
            </a:r>
          </a:p>
        </p:txBody>
      </p:sp>
      <p:sp>
        <p:nvSpPr>
          <p:cNvPr id="3" name="Footer Placeholder 2">
            <a:extLst>
              <a:ext uri="{FF2B5EF4-FFF2-40B4-BE49-F238E27FC236}">
                <a16:creationId xmlns:a16="http://schemas.microsoft.com/office/drawing/2014/main" id="{F7BDCF3B-ADBA-43E2-D738-5FAEFD1DA484}"/>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79BCB966-D868-C6CF-7883-DB21E6DFAAE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46</a:t>
            </a:fld>
            <a:endParaRPr lang="en-US" dirty="0"/>
          </a:p>
        </p:txBody>
      </p:sp>
      <p:sp>
        <p:nvSpPr>
          <p:cNvPr id="5" name="Date Placeholder 4">
            <a:extLst>
              <a:ext uri="{FF2B5EF4-FFF2-40B4-BE49-F238E27FC236}">
                <a16:creationId xmlns:a16="http://schemas.microsoft.com/office/drawing/2014/main" id="{44718194-EFCA-6B46-C52E-03FE789CD1C5}"/>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3549461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70C0"/>
                </a:solidFill>
              </a:rPr>
              <a:t>Jan - Mar 2025 – Contributions on </a:t>
            </a:r>
            <a:r>
              <a:rPr lang="en-US" altLang="en-US" sz="1800" dirty="0" err="1">
                <a:solidFill>
                  <a:srgbClr val="0070C0"/>
                </a:solidFill>
              </a:rPr>
              <a:t>REVme</a:t>
            </a:r>
            <a:r>
              <a:rPr lang="en-US" altLang="en-US" sz="1800" dirty="0">
                <a:solidFill>
                  <a:srgbClr val="0070C0"/>
                </a:solidFill>
              </a:rPr>
              <a:t> D7.0/IEEE 802.11-2024</a:t>
            </a:r>
          </a:p>
          <a:p>
            <a:pPr>
              <a:lnSpc>
                <a:spcPct val="80000"/>
              </a:lnSpc>
            </a:pPr>
            <a:r>
              <a:rPr lang="en-US" altLang="en-US" sz="1800" dirty="0">
                <a:solidFill>
                  <a:srgbClr val="0070C0"/>
                </a:solidFill>
              </a:rPr>
              <a:t>Jan - Mar 2025 – Publication of 802.11-2024 and roll-in of </a:t>
            </a:r>
            <a:r>
              <a:rPr lang="en-US" altLang="en-US" sz="1800" dirty="0" err="1">
                <a:solidFill>
                  <a:srgbClr val="0070C0"/>
                </a:solidFill>
              </a:rPr>
              <a:t>TGbh</a:t>
            </a:r>
            <a:r>
              <a:rPr lang="en-US" altLang="en-US" sz="1800" dirty="0">
                <a:solidFill>
                  <a:srgbClr val="0070C0"/>
                </a:solidFill>
              </a:rPr>
              <a:t> and </a:t>
            </a:r>
            <a:r>
              <a:rPr lang="en-US" altLang="en-US" sz="1800" dirty="0" err="1">
                <a:solidFill>
                  <a:srgbClr val="0070C0"/>
                </a:solidFill>
              </a:rPr>
              <a:t>TGbe</a:t>
            </a:r>
            <a:endParaRPr lang="en-US" altLang="en-US" sz="1800" dirty="0">
              <a:solidFill>
                <a:srgbClr val="0070C0"/>
              </a:solidFill>
            </a:endParaRPr>
          </a:p>
          <a:p>
            <a:pPr>
              <a:lnSpc>
                <a:spcPct val="80000"/>
              </a:lnSpc>
            </a:pPr>
            <a:r>
              <a:rPr lang="en-US" altLang="en-US" sz="1800" dirty="0">
                <a:solidFill>
                  <a:srgbClr val="0070C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4" name="Footer Placeholder 3">
            <a:extLst>
              <a:ext uri="{FF2B5EF4-FFF2-40B4-BE49-F238E27FC236}">
                <a16:creationId xmlns:a16="http://schemas.microsoft.com/office/drawing/2014/main" id="{11784488-455D-4961-5A1C-FF7F68461A52}"/>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1190A4A3-DB47-6BA4-7450-07638C5DEBD0}"/>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8" name="Date Placeholder 7">
            <a:extLst>
              <a:ext uri="{FF2B5EF4-FFF2-40B4-BE49-F238E27FC236}">
                <a16:creationId xmlns:a16="http://schemas.microsoft.com/office/drawing/2014/main" id="{352DC59D-A452-4ACE-A67B-A0AB333A7A8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52413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March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2025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2025-03-13</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29951D79-0A4B-6FD6-FAC3-5C21AD33A1F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9619802-BB12-F3DE-8CF8-0DA0DE5889EC}"/>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4" name="Date Placeholder 3">
            <a:extLst>
              <a:ext uri="{FF2B5EF4-FFF2-40B4-BE49-F238E27FC236}">
                <a16:creationId xmlns:a16="http://schemas.microsoft.com/office/drawing/2014/main" id="{4F586F9E-98B4-3F64-C2A0-0757AA1F653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99779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March </a:t>
            </a:r>
            <a:r>
              <a:rPr lang="en-US" dirty="0"/>
              <a:t>2025</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March </a:t>
            </a:r>
            <a:r>
              <a:rPr lang="en-US" altLang="zh-CN" sz="2000" dirty="0"/>
              <a:t>2025</a:t>
            </a:r>
            <a:r>
              <a:rPr lang="en-US" altLang="zh-CN" sz="2000" dirty="0">
                <a:solidFill>
                  <a:srgbClr val="0000FF"/>
                </a:solidFill>
              </a:rPr>
              <a:t> </a:t>
            </a:r>
            <a:r>
              <a:rPr lang="en-US" altLang="zh-CN" sz="2000" dirty="0"/>
              <a:t>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1</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600"/>
              </a:spcAft>
              <a:buFont typeface="Times New Roman" panose="02020603050405020304" pitchFamily="18" charset="0"/>
              <a:buChar char="−"/>
            </a:pPr>
            <a:r>
              <a:rPr lang="en-US" altLang="zh-CN" sz="1800" dirty="0"/>
              <a:t>P802.11bf report to 802 LMSC on Conditional approval to forward draft to </a:t>
            </a:r>
            <a:r>
              <a:rPr lang="en-US" altLang="zh-CN" sz="1800" dirty="0" err="1"/>
              <a:t>RevCom</a:t>
            </a:r>
            <a:endParaRPr lang="en-US" altLang="zh-CN" sz="1800" dirty="0"/>
          </a:p>
          <a:p>
            <a:pPr marL="720725" lvl="1" indent="-342900" algn="just">
              <a:spcBef>
                <a:spcPts val="0"/>
              </a:spcBef>
              <a:spcAft>
                <a:spcPts val="600"/>
              </a:spcAft>
              <a:buFont typeface="Times New Roman" panose="02020603050405020304" pitchFamily="18" charset="0"/>
              <a:buChar char="−"/>
            </a:pPr>
            <a:r>
              <a:rPr lang="en-US" altLang="zh-CN" sz="1800" dirty="0"/>
              <a:t>Passed TG motions</a:t>
            </a:r>
          </a:p>
          <a:p>
            <a:pPr marL="1120775" lvl="2" indent="-342900" algn="just">
              <a:spcBef>
                <a:spcPts val="0"/>
              </a:spcBef>
              <a:spcAft>
                <a:spcPts val="600"/>
              </a:spcAft>
              <a:buFont typeface="Times New Roman" panose="02020603050405020304" pitchFamily="18" charset="0"/>
              <a:buChar char="−"/>
            </a:pPr>
            <a:r>
              <a:rPr lang="en-US" altLang="zh-CN" sz="1600" dirty="0"/>
              <a:t>Motion: P802.11bf fourth recirculation SA ballot</a:t>
            </a:r>
          </a:p>
          <a:p>
            <a:pPr marL="1120775" lvl="2" indent="-342900" algn="just">
              <a:spcBef>
                <a:spcPts val="0"/>
              </a:spcBef>
              <a:spcAft>
                <a:spcPts val="600"/>
              </a:spcAft>
              <a:buFont typeface="Times New Roman" panose="02020603050405020304" pitchFamily="18" charset="0"/>
              <a:buChar char="−"/>
            </a:pPr>
            <a:r>
              <a:rPr lang="en-US" altLang="zh-CN" sz="1600" dirty="0"/>
              <a:t>Motion: </a:t>
            </a:r>
            <a:r>
              <a:rPr lang="en-US" altLang="zh-CN" sz="1600" dirty="0" err="1"/>
              <a:t>TGbf</a:t>
            </a:r>
            <a:r>
              <a:rPr lang="en-US" altLang="zh-CN" sz="1600" dirty="0"/>
              <a:t> CSD Re-affirmation</a:t>
            </a:r>
          </a:p>
          <a:p>
            <a:pPr marL="1120775" lvl="2" indent="-342900" algn="just">
              <a:spcBef>
                <a:spcPts val="0"/>
              </a:spcBef>
              <a:spcAft>
                <a:spcPts val="600"/>
              </a:spcAft>
              <a:buFont typeface="Times New Roman" panose="02020603050405020304" pitchFamily="18" charset="0"/>
              <a:buChar char="−"/>
            </a:pPr>
            <a:r>
              <a:rPr lang="en-US" altLang="zh-CN" sz="1600" dirty="0"/>
              <a:t>Motion: P802.11bf Conditional Forward to </a:t>
            </a:r>
            <a:r>
              <a:rPr lang="en-US" altLang="zh-CN" sz="1600" dirty="0" err="1"/>
              <a:t>REVcom</a:t>
            </a:r>
            <a:endParaRPr lang="en-US" altLang="zh-CN" sz="1600" dirty="0"/>
          </a:p>
          <a:p>
            <a:pPr marL="720725" lvl="1" indent="-342900" algn="just">
              <a:spcBef>
                <a:spcPts val="0"/>
              </a:spcBef>
              <a:spcAft>
                <a:spcPts val="600"/>
              </a:spcAft>
              <a:buFont typeface="Times New Roman" panose="02020603050405020304" pitchFamily="18" charset="0"/>
              <a:buChar char="−"/>
            </a:pPr>
            <a:r>
              <a:rPr lang="en-US" altLang="zh-CN" sz="1800" dirty="0"/>
              <a:t>Passed WG motions</a:t>
            </a:r>
          </a:p>
          <a:p>
            <a:pPr marL="1120775" lvl="2" indent="-342900" algn="just">
              <a:spcBef>
                <a:spcPts val="0"/>
              </a:spcBef>
              <a:spcAft>
                <a:spcPts val="600"/>
              </a:spcAft>
              <a:buFont typeface="Times New Roman" panose="02020603050405020304" pitchFamily="18" charset="0"/>
              <a:buChar char="−"/>
            </a:pPr>
            <a:r>
              <a:rPr lang="en-US" altLang="zh-CN" sz="1600" dirty="0"/>
              <a:t>Motion: </a:t>
            </a:r>
            <a:r>
              <a:rPr lang="en-US" altLang="zh-CN" sz="1600" dirty="0" err="1"/>
              <a:t>TGbf</a:t>
            </a:r>
            <a:r>
              <a:rPr lang="en-US" altLang="zh-CN" sz="1600" dirty="0"/>
              <a:t> CSD Re-affirmation</a:t>
            </a:r>
          </a:p>
          <a:p>
            <a:pPr marL="1120775" lvl="2" indent="-342900" algn="just">
              <a:spcBef>
                <a:spcPts val="0"/>
              </a:spcBef>
              <a:spcAft>
                <a:spcPts val="600"/>
              </a:spcAft>
              <a:buFont typeface="Times New Roman" panose="02020603050405020304" pitchFamily="18" charset="0"/>
              <a:buChar char="−"/>
            </a:pPr>
            <a:r>
              <a:rPr lang="en-US" altLang="zh-CN" sz="1600" dirty="0"/>
              <a:t>Motion: P802.11bf Conditional Forward to </a:t>
            </a:r>
            <a:r>
              <a:rPr lang="en-US" altLang="zh-CN" sz="1600" dirty="0" err="1"/>
              <a:t>REVcom</a:t>
            </a:r>
            <a:endParaRPr lang="en-US" altLang="zh-CN" sz="1600"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D8.0</a:t>
            </a:r>
          </a:p>
          <a:p>
            <a:pPr marL="720725" lvl="1" indent="-342900" algn="just">
              <a:spcBef>
                <a:spcPts val="0"/>
              </a:spcBef>
              <a:spcAft>
                <a:spcPts val="600"/>
              </a:spcAft>
              <a:buFont typeface="Times New Roman" panose="02020603050405020304" pitchFamily="18" charset="0"/>
              <a:buChar char="−"/>
            </a:pPr>
            <a:r>
              <a:rPr lang="en-US" altLang="zh-CN" sz="1800" dirty="0"/>
              <a:t>Complete the </a:t>
            </a:r>
            <a:r>
              <a:rPr lang="en-US" altLang="zh-CN" sz="1800" dirty="0">
                <a:solidFill>
                  <a:srgbClr val="0000FF"/>
                </a:solidFill>
              </a:rPr>
              <a:t>4</a:t>
            </a:r>
            <a:r>
              <a:rPr lang="en-US" altLang="zh-CN" sz="1800" baseline="30000" dirty="0">
                <a:solidFill>
                  <a:srgbClr val="0000FF"/>
                </a:solidFill>
              </a:rPr>
              <a:t>th</a:t>
            </a:r>
            <a:r>
              <a:rPr lang="en-US" altLang="zh-CN" sz="1800" dirty="0">
                <a:solidFill>
                  <a:srgbClr val="0000FF"/>
                </a:solidFill>
              </a:rPr>
              <a:t> SA Ballot Recirculation </a:t>
            </a:r>
            <a:r>
              <a:rPr lang="en-US" altLang="zh-CN" sz="1800" dirty="0"/>
              <a:t>(D8.0)</a:t>
            </a:r>
          </a:p>
        </p:txBody>
      </p:sp>
      <p:sp>
        <p:nvSpPr>
          <p:cNvPr id="3" name="Footer Placeholder 2">
            <a:extLst>
              <a:ext uri="{FF2B5EF4-FFF2-40B4-BE49-F238E27FC236}">
                <a16:creationId xmlns:a16="http://schemas.microsoft.com/office/drawing/2014/main" id="{258F708E-7148-416D-6F5A-C6A4CE807512}"/>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F9447979-5D74-DB62-1E83-00E557E88E44}"/>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7" name="Date Placeholder 6">
            <a:extLst>
              <a:ext uri="{FF2B5EF4-FFF2-40B4-BE49-F238E27FC236}">
                <a16:creationId xmlns:a16="http://schemas.microsoft.com/office/drawing/2014/main" id="{37769320-4AC1-E505-0143-9BA9C83E85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209468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Telecon attendance (January to March)</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Content Placeholder 7">
            <a:extLst>
              <a:ext uri="{FF2B5EF4-FFF2-40B4-BE49-F238E27FC236}">
                <a16:creationId xmlns:a16="http://schemas.microsoft.com/office/drawing/2014/main" id="{658302C4-BB23-B9E7-9236-53CDCAB3BE1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600" y="1524001"/>
            <a:ext cx="8813798" cy="4957762"/>
          </a:xfrm>
        </p:spPr>
      </p:pic>
    </p:spTree>
    <p:extLst>
      <p:ext uri="{BB962C8B-B14F-4D97-AF65-F5344CB8AC3E}">
        <p14:creationId xmlns:p14="http://schemas.microsoft.com/office/powerpoint/2010/main" val="3692109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1st SA Ballot Recirculation (D5.0)		Sep 2024</a:t>
            </a: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2nd SA Ballot Recirculation (D6.0)	Jan  2025</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E6C88E81-2958-D297-56D4-CD8D27C6C95C}"/>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8F4EAE7B-D8A6-7A58-C1BB-A6A1BFDFC199}"/>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6" name="Date Placeholder 5">
            <a:extLst>
              <a:ext uri="{FF2B5EF4-FFF2-40B4-BE49-F238E27FC236}">
                <a16:creationId xmlns:a16="http://schemas.microsoft.com/office/drawing/2014/main" id="{B39111CE-30E4-C500-8211-83438E50F5F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71416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8FF58171-B390-32F9-4885-4A4993ED30D9}"/>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9AB439AD-17E1-70AB-38E0-5E4F0CA02138}"/>
              </a:ext>
            </a:extLst>
          </p:cNvPr>
          <p:cNvSpPr>
            <a:spLocks noGrp="1"/>
          </p:cNvSpPr>
          <p:nvPr>
            <p:ph type="sldNum" idx="12"/>
          </p:nvPr>
        </p:nvSpPr>
        <p:spPr/>
        <p:txBody>
          <a:bodyPr/>
          <a:lstStyle/>
          <a:p>
            <a:r>
              <a:rPr lang="en-GB"/>
              <a:t>Slide </a:t>
            </a:r>
            <a:fld id="{DE40C9FC-4879-4F20-9ECA-A574A90476B7}" type="slidenum">
              <a:rPr lang="en-GB" smtClean="0"/>
              <a:pPr/>
              <a:t>51</a:t>
            </a:fld>
            <a:endParaRPr lang="en-GB"/>
          </a:p>
        </p:txBody>
      </p:sp>
      <p:sp>
        <p:nvSpPr>
          <p:cNvPr id="5" name="Date Placeholder 4">
            <a:extLst>
              <a:ext uri="{FF2B5EF4-FFF2-40B4-BE49-F238E27FC236}">
                <a16:creationId xmlns:a16="http://schemas.microsoft.com/office/drawing/2014/main" id="{DB91091A-518C-758E-8778-7A4F1F8068A8}"/>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95087196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err="1"/>
              <a:t>TGbi</a:t>
            </a:r>
            <a:r>
              <a:rPr lang="en-US" b="0" dirty="0"/>
              <a:t> met 4 times during </a:t>
            </a:r>
            <a:r>
              <a:rPr lang="en-US" b="0"/>
              <a:t>this plenary </a:t>
            </a:r>
            <a:r>
              <a:rPr lang="en-US" b="0" dirty="0"/>
              <a:t>session.</a:t>
            </a:r>
          </a:p>
          <a:p>
            <a:pPr marL="0" indent="0">
              <a:buClr>
                <a:srgbClr val="000000"/>
              </a:buClr>
              <a:buSzPct val="100000"/>
            </a:pPr>
            <a:endParaRPr lang="en-US" b="0" dirty="0"/>
          </a:p>
          <a:p>
            <a:pPr>
              <a:buClr>
                <a:srgbClr val="000000"/>
              </a:buClr>
              <a:buSzPct val="100000"/>
              <a:buFont typeface="Arial"/>
              <a:buChar char="•"/>
            </a:pPr>
            <a:r>
              <a:rPr lang="en-US" b="0" dirty="0"/>
              <a:t>We began working through comment resolutions, motioning 88 comment resolutions, with additional comment resolutions reviewed but not yet motioned.</a:t>
            </a:r>
          </a:p>
          <a:p>
            <a:pPr marL="0" indent="0">
              <a:buClr>
                <a:srgbClr val="000000"/>
              </a:buClr>
              <a:buSzPct val="100000"/>
            </a:pPr>
            <a:endParaRPr lang="en-US" b="0" dirty="0"/>
          </a:p>
          <a:p>
            <a:pPr>
              <a:buClr>
                <a:srgbClr val="000000"/>
              </a:buClr>
              <a:buSzPct val="100000"/>
              <a:buFont typeface="Arial"/>
              <a:buChar char="•"/>
            </a:pPr>
            <a:r>
              <a:rPr lang="en-US" b="0" dirty="0"/>
              <a:t>We will weekly teleconferences between now and the May interim meeting.</a:t>
            </a:r>
            <a:r>
              <a:rPr lang="en-US" dirty="0"/>
              <a:t> </a:t>
            </a:r>
          </a:p>
          <a:p>
            <a:pPr lvl="2">
              <a:buFont typeface="Arial" panose="020B0604020202020204" pitchFamily="34" charset="0"/>
              <a:buChar char="•"/>
            </a:pPr>
            <a:r>
              <a:rPr lang="en-US" b="0" dirty="0"/>
              <a:t>Wednesday 10:00-12:00EDT</a:t>
            </a:r>
          </a:p>
          <a:p>
            <a:pPr lvl="2">
              <a:buFont typeface="Arial" panose="020B0604020202020204" pitchFamily="34" charset="0"/>
              <a:buChar char="•"/>
            </a:pPr>
            <a:r>
              <a:rPr lang="en-US" b="0" dirty="0"/>
              <a:t>Dates: March 26, April 2, 9, 23, 30</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305CDF14-667E-2CE6-225F-AA5D9D0AFB2A}"/>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609FD675-F7E1-2929-58E0-C00BA14F2C9D}"/>
              </a:ext>
            </a:extLst>
          </p:cNvPr>
          <p:cNvSpPr>
            <a:spLocks noGrp="1"/>
          </p:cNvSpPr>
          <p:nvPr>
            <p:ph type="sldNum" idx="12"/>
          </p:nvPr>
        </p:nvSpPr>
        <p:spPr/>
        <p:txBody>
          <a:bodyPr/>
          <a:lstStyle/>
          <a:p>
            <a:r>
              <a:rPr lang="en-GB"/>
              <a:t>Slide </a:t>
            </a:r>
            <a:fld id="{F5D8E26B-7BCF-4D25-9C89-0168A6618F18}" type="slidenum">
              <a:rPr lang="en-GB" smtClean="0"/>
              <a:pPr/>
              <a:t>52</a:t>
            </a:fld>
            <a:endParaRPr lang="en-GB"/>
          </a:p>
        </p:txBody>
      </p:sp>
      <p:sp>
        <p:nvSpPr>
          <p:cNvPr id="4" name="Date Placeholder 3">
            <a:extLst>
              <a:ext uri="{FF2B5EF4-FFF2-40B4-BE49-F238E27FC236}">
                <a16:creationId xmlns:a16="http://schemas.microsoft.com/office/drawing/2014/main" id="{81FE0172-0F09-C74B-E67D-2E2B8DEFA625}"/>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758542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Unchanged</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bg2"/>
                </a:solidFill>
              </a:rPr>
              <a:t>LB initial:   						January 2025</a:t>
            </a:r>
          </a:p>
          <a:p>
            <a:r>
              <a:rPr lang="en-US" dirty="0">
                <a:solidFill>
                  <a:schemeClr val="tx1"/>
                </a:solidFill>
              </a:rPr>
              <a:t>LB re-circ:  						July 2025 </a:t>
            </a:r>
          </a:p>
          <a:p>
            <a:r>
              <a:rPr lang="en-US" dirty="0">
                <a:solidFill>
                  <a:schemeClr val="tx1"/>
                </a:solidFill>
              </a:rPr>
              <a:t>MDR: 							July 2025</a:t>
            </a:r>
          </a:p>
          <a:p>
            <a:r>
              <a:rPr lang="en-US" dirty="0">
                <a:solidFill>
                  <a:schemeClr val="tx1"/>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DBF14AE6-61EB-24D9-EC81-80BE87DEF855}"/>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5A0569CC-6E05-166D-3B40-206BC403249D}"/>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6" name="Date Placeholder 5">
            <a:extLst>
              <a:ext uri="{FF2B5EF4-FFF2-40B4-BE49-F238E27FC236}">
                <a16:creationId xmlns:a16="http://schemas.microsoft.com/office/drawing/2014/main" id="{5CE946EE-9AEC-E64E-0D77-3AF7D52A35B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7253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March Meeting Closing Report</a:t>
            </a:r>
            <a:endParaRPr lang="en-GB" dirty="0"/>
          </a:p>
        </p:txBody>
      </p:sp>
      <p:sp>
        <p:nvSpPr>
          <p:cNvPr id="3074" name="Rectangle 2"/>
          <p:cNvSpPr>
            <a:spLocks noGrp="1" noChangeArrowheads="1"/>
          </p:cNvSpPr>
          <p:nvPr>
            <p:ph type="subTitle" idx="1"/>
          </p:nvPr>
        </p:nvSpPr>
        <p:spPr>
          <a:xfrm>
            <a:off x="1828800" y="1701800"/>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graphicFrame>
        <p:nvGraphicFramePr>
          <p:cNvPr id="3075" name="Object 3"/>
          <p:cNvGraphicFramePr>
            <a:graphicFrameLocks noChangeAspect="1"/>
          </p:cNvGraphicFramePr>
          <p:nvPr>
            <p:extLst>
              <p:ext uri="{D42A27DB-BD31-4B8C-83A1-F6EECF244321}">
                <p14:modId xmlns:p14="http://schemas.microsoft.com/office/powerpoint/2010/main" val="4237395815"/>
              </p:ext>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1C636F1-3EC2-6168-01CB-6471079D8A3E}"/>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E824ECA-5DFD-63CC-34FA-4CD5BCC615AF}"/>
              </a:ext>
            </a:extLst>
          </p:cNvPr>
          <p:cNvSpPr>
            <a:spLocks noGrp="1"/>
          </p:cNvSpPr>
          <p:nvPr>
            <p:ph type="sldNum" idx="12"/>
          </p:nvPr>
        </p:nvSpPr>
        <p:spPr/>
        <p:txBody>
          <a:bodyPr/>
          <a:lstStyle/>
          <a:p>
            <a:r>
              <a:rPr lang="en-GB"/>
              <a:t>Slide </a:t>
            </a:r>
            <a:fld id="{DE40C9FC-4879-4F20-9ECA-A574A90476B7}" type="slidenum">
              <a:rPr lang="en-GB" smtClean="0"/>
              <a:pPr/>
              <a:t>54</a:t>
            </a:fld>
            <a:endParaRPr lang="en-GB"/>
          </a:p>
        </p:txBody>
      </p:sp>
      <p:sp>
        <p:nvSpPr>
          <p:cNvPr id="4" name="Date Placeholder 3">
            <a:extLst>
              <a:ext uri="{FF2B5EF4-FFF2-40B4-BE49-F238E27FC236}">
                <a16:creationId xmlns:a16="http://schemas.microsoft.com/office/drawing/2014/main" id="{C686E47D-6020-0964-1953-F9FBF44392B4}"/>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2161783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March 2025 plenary meeting.</a:t>
            </a:r>
          </a:p>
          <a:p>
            <a:pPr indent="12700" algn="just">
              <a:spcBef>
                <a:spcPct val="20000"/>
              </a:spcBef>
            </a:pPr>
            <a:endParaRPr lang="en-US" dirty="0"/>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F088F87E-6A2D-4167-03FC-12192F8A0C71}"/>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E54DD2C5-A54C-8AD6-AE04-C2E05A1E39B7}"/>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7" name="Date Placeholder 6">
            <a:extLst>
              <a:ext uri="{FF2B5EF4-FFF2-40B4-BE49-F238E27FC236}">
                <a16:creationId xmlns:a16="http://schemas.microsoft.com/office/drawing/2014/main" id="{A8C4702A-5D52-CB19-E620-07805C28C84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9640587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March Meeting Progress and Targets Till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81120" cy="2469919"/>
          </a:xfrm>
        </p:spPr>
        <p:txBody>
          <a:bodyPr/>
          <a:lstStyle/>
          <a:p>
            <a:pPr>
              <a:buFont typeface="Arial" panose="020B0604020202020204" pitchFamily="34" charset="0"/>
              <a:buChar char="•"/>
            </a:pPr>
            <a:r>
              <a:rPr lang="en-US" altLang="en-US" kern="0" dirty="0"/>
              <a:t>Work completed during this meeting:</a:t>
            </a:r>
          </a:p>
          <a:p>
            <a:pPr lvl="1">
              <a:buFont typeface="Arial" panose="020B0604020202020204" pitchFamily="34" charset="0"/>
              <a:buChar char="•"/>
            </a:pPr>
            <a:r>
              <a:rPr lang="en-US" altLang="en-US" b="0" kern="0" dirty="0"/>
              <a:t>Reviewed, and resolved 21 CIDs completing response to 1</a:t>
            </a:r>
            <a:r>
              <a:rPr lang="en-US" altLang="en-US" b="0" kern="0" baseline="30000" dirty="0"/>
              <a:t>st</a:t>
            </a:r>
            <a:r>
              <a:rPr lang="en-US" altLang="en-US" b="0" kern="0" dirty="0"/>
              <a:t> SA recirculation.</a:t>
            </a:r>
          </a:p>
          <a:p>
            <a:pPr lvl="1">
              <a:buFont typeface="Arial" panose="020B0604020202020204" pitchFamily="34" charset="0"/>
              <a:buChar char="•"/>
            </a:pPr>
            <a:r>
              <a:rPr lang="en-US" altLang="en-US" b="0" kern="0" dirty="0"/>
              <a:t>Approved 2</a:t>
            </a:r>
            <a:r>
              <a:rPr lang="en-US" altLang="en-US" b="0" kern="0" baseline="30000" dirty="0"/>
              <a:t>nd</a:t>
            </a:r>
            <a:r>
              <a:rPr lang="en-US" altLang="en-US" b="0" kern="0" dirty="0"/>
              <a:t> recirculation SA ballot</a:t>
            </a:r>
            <a:r>
              <a:rPr lang="en-US" altLang="en-US" dirty="0"/>
              <a:t>.</a:t>
            </a:r>
            <a:endParaRPr lang="en-US" altLang="en-US" b="0" kern="0" dirty="0"/>
          </a:p>
          <a:p>
            <a:pPr lvl="1">
              <a:buFont typeface="Arial" panose="020B0604020202020204" pitchFamily="34" charset="0"/>
              <a:buChar char="•"/>
            </a:pPr>
            <a:r>
              <a:rPr lang="en-US" altLang="en-US" b="0" kern="0" dirty="0"/>
              <a:t>Approved report to EC requesting to forward P802.11bk to RevCom</a:t>
            </a:r>
            <a:r>
              <a:rPr lang="en-US" altLang="en-US" sz="2400" kern="0" dirty="0"/>
              <a:t>.</a:t>
            </a:r>
          </a:p>
          <a:p>
            <a:pPr lvl="1">
              <a:buFont typeface="Arial" panose="020B0604020202020204" pitchFamily="34" charset="0"/>
              <a:buChar char="•"/>
            </a:pPr>
            <a:r>
              <a:rPr lang="en-US" altLang="en-US" b="0" dirty="0"/>
              <a:t>Reaffirm CSD.</a:t>
            </a:r>
          </a:p>
          <a:p>
            <a:pPr>
              <a:buFont typeface="Arial" panose="020B0604020202020204" pitchFamily="34" charset="0"/>
              <a:buChar char="•"/>
            </a:pPr>
            <a:endParaRPr lang="en-US" b="0" dirty="0"/>
          </a:p>
          <a:p>
            <a:pPr>
              <a:buFont typeface="Arial" panose="020B0604020202020204" pitchFamily="34" charset="0"/>
              <a:buChar char="•"/>
            </a:pPr>
            <a:r>
              <a:rPr lang="en-US" dirty="0"/>
              <a:t>Work expected towards May meeting:</a:t>
            </a:r>
          </a:p>
          <a:p>
            <a:pPr lvl="1">
              <a:buFont typeface="Arial" panose="020B0604020202020204" pitchFamily="34" charset="0"/>
              <a:buChar char="•"/>
            </a:pPr>
            <a:r>
              <a:rPr lang="en-US" dirty="0"/>
              <a:t>Publish draft P802.11bk D5.0</a:t>
            </a:r>
          </a:p>
          <a:p>
            <a:pPr lvl="1">
              <a:buFont typeface="Arial" panose="020B0604020202020204" pitchFamily="34" charset="0"/>
              <a:buChar char="•"/>
            </a:pPr>
            <a:r>
              <a:rPr lang="en-US" dirty="0"/>
              <a:t>Receive EC approval for conditional forwarding to RevCom</a:t>
            </a:r>
          </a:p>
          <a:p>
            <a:pPr lvl="1">
              <a:buFont typeface="Arial" panose="020B0604020202020204" pitchFamily="34" charset="0"/>
              <a:buChar char="•"/>
            </a:pPr>
            <a:r>
              <a:rPr lang="en-US" dirty="0"/>
              <a:t>Complete response to 2</a:t>
            </a:r>
            <a:r>
              <a:rPr lang="en-US" baseline="30000" dirty="0"/>
              <a:t>nd</a:t>
            </a:r>
            <a:r>
              <a:rPr lang="en-US" dirty="0"/>
              <a:t> SA recirculation of P802.11bk D5.0. </a:t>
            </a:r>
          </a:p>
          <a:p>
            <a:pPr lvl="1">
              <a:buFont typeface="Arial" panose="020B0604020202020204" pitchFamily="34" charset="0"/>
              <a:buChar char="•"/>
            </a:pPr>
            <a:r>
              <a:rPr lang="en-US" dirty="0"/>
              <a:t>Conduct comment resolution if needed.</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704CBF7E-BE57-01DE-AFF6-6CC6FA0595B3}"/>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DFDF707-422F-B406-907F-3696D67F20FF}"/>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98991071-569E-43ED-512E-1C40E0143A8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544021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March 18</a:t>
            </a:r>
            <a:r>
              <a:rPr lang="en-US" altLang="en-US" sz="2000" b="0" kern="0" baseline="30000" dirty="0"/>
              <a:t>th</a:t>
            </a:r>
            <a:r>
              <a:rPr lang="en-US" altLang="en-US" sz="2000" b="0" kern="0" dirty="0"/>
              <a:t> 	</a:t>
            </a:r>
            <a:r>
              <a:rPr lang="en-US" altLang="en-US" sz="2000" b="0" dirty="0"/>
              <a:t>10:00 am PT/13:00 ET (2hrs) – previously announced</a:t>
            </a:r>
          </a:p>
          <a:p>
            <a:pPr>
              <a:buFont typeface="Arial" panose="020B0604020202020204" pitchFamily="34" charset="0"/>
              <a:buChar char="•"/>
            </a:pPr>
            <a:r>
              <a:rPr lang="en-US" altLang="en-US" sz="2000" b="0" dirty="0"/>
              <a:t>April 8</a:t>
            </a:r>
            <a:r>
              <a:rPr lang="en-US" altLang="en-US" sz="2000" b="0" baseline="30000" dirty="0"/>
              <a:t>th</a:t>
            </a:r>
            <a:r>
              <a:rPr lang="en-US" altLang="en-US" sz="2000" b="0" dirty="0"/>
              <a:t> 		10:00 am PT/13:00 ET (2hrs)</a:t>
            </a:r>
          </a:p>
          <a:p>
            <a:pPr>
              <a:buFont typeface="Arial" panose="020B0604020202020204" pitchFamily="34" charset="0"/>
              <a:buChar char="•"/>
            </a:pPr>
            <a:r>
              <a:rPr lang="en-US" altLang="en-US" sz="2000" b="0" dirty="0"/>
              <a:t>April 15		10:00 am PT/13:00 ET (</a:t>
            </a:r>
            <a:r>
              <a:rPr lang="en-US" altLang="en-US" sz="2000" b="0"/>
              <a:t>2hrs)</a:t>
            </a:r>
            <a:endParaRPr lang="en-US" altLang="en-US" sz="2000" b="0" dirty="0"/>
          </a:p>
        </p:txBody>
      </p:sp>
      <p:sp>
        <p:nvSpPr>
          <p:cNvPr id="3" name="Footer Placeholder 2">
            <a:extLst>
              <a:ext uri="{FF2B5EF4-FFF2-40B4-BE49-F238E27FC236}">
                <a16:creationId xmlns:a16="http://schemas.microsoft.com/office/drawing/2014/main" id="{41CCA932-7A62-277C-8F07-F9B4DB76B154}"/>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3F6227FA-58EC-B7BC-2A3D-101FFA08DB9D}"/>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CC1DAA29-7938-2B98-D0B2-EA590A158E5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812707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March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2025-03-13</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11BAF6F2-9884-1FB0-087B-B7052F41D50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875A7BC7-8BF1-2657-3F2B-93555D138CA3}"/>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8" name="Date Placeholder 7">
            <a:extLst>
              <a:ext uri="{FF2B5EF4-FFF2-40B4-BE49-F238E27FC236}">
                <a16:creationId xmlns:a16="http://schemas.microsoft.com/office/drawing/2014/main" id="{65E665F9-8B82-FEDE-CE2C-58672DBE306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10299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11</a:t>
            </a:r>
            <a:r>
              <a:rPr lang="en-US" sz="1800" dirty="0"/>
              <a:t> sessions during the January interim</a:t>
            </a:r>
          </a:p>
          <a:p>
            <a:pPr marL="800100" lvl="1" indent="-342900">
              <a:buFont typeface="Arial" panose="020B0604020202020204" pitchFamily="34" charset="0"/>
              <a:buChar char="•"/>
            </a:pPr>
            <a:r>
              <a:rPr lang="en-US" sz="1600" dirty="0"/>
              <a:t>Discussed technical submissions covering a variety of topics and proposed draft texts (PDTs)</a:t>
            </a:r>
            <a:endParaRPr lang="en-US" sz="1400" dirty="0">
              <a:solidFill>
                <a:schemeClr val="tx1"/>
              </a:solidFill>
            </a:endParaRPr>
          </a:p>
          <a:p>
            <a:pPr marL="800100" lvl="1" indent="-342900">
              <a:buFont typeface="Arial" panose="020B0604020202020204" pitchFamily="34" charset="0"/>
              <a:buChar char="•"/>
            </a:pPr>
            <a:r>
              <a:rPr lang="en-US" sz="1600" dirty="0"/>
              <a:t>Approved over 80 motions that added additional concepts to the TGbn SFD, and spec text to the latest TGbn draft</a:t>
            </a:r>
          </a:p>
          <a:p>
            <a:pPr marL="800100" lvl="1" indent="-342900">
              <a:buFont typeface="Arial" panose="020B0604020202020204" pitchFamily="34" charset="0"/>
              <a:buChar char="•"/>
            </a:pPr>
            <a:r>
              <a:rPr lang="en-US" sz="1600" dirty="0"/>
              <a:t>Instructed the TGbn Editor to create TGbn D0.2  </a:t>
            </a:r>
          </a:p>
          <a:p>
            <a:pPr marL="800100" lvl="1" indent="-342900">
              <a:buFont typeface="Arial" panose="020B0604020202020204" pitchFamily="34" charset="0"/>
              <a:buChar char="•"/>
            </a:pPr>
            <a:r>
              <a:rPr lang="en-US" sz="1600" dirty="0"/>
              <a:t>Approved a TGbn MAC/PHY ad-hoc (mixed mode) meeting in Europe (location TBD) between 23-25 July 2025</a:t>
            </a:r>
          </a:p>
          <a:p>
            <a:pPr>
              <a:buFont typeface="Arial" panose="020B0604020202020204" pitchFamily="34" charset="0"/>
              <a:buChar char="•"/>
            </a:pPr>
            <a:r>
              <a:rPr lang="en-US" sz="1800" dirty="0"/>
              <a:t>Agenda is available </a:t>
            </a:r>
            <a:r>
              <a:rPr lang="en-US" sz="1800"/>
              <a:t>in </a:t>
            </a:r>
            <a:r>
              <a:rPr lang="en-US" sz="1800">
                <a:solidFill>
                  <a:schemeClr val="tx1"/>
                </a:solidFill>
                <a:hlinkClick r:id="rId3"/>
              </a:rPr>
              <a:t>11-25/0221r10</a:t>
            </a:r>
            <a:r>
              <a:rPr lang="en-US" sz="1800">
                <a:solidFill>
                  <a:schemeClr val="tx1"/>
                </a:solidFill>
              </a:rPr>
              <a:t>, </a:t>
            </a:r>
            <a:endParaRPr lang="en-US" sz="1800" dirty="0">
              <a:solidFill>
                <a:schemeClr val="tx1"/>
              </a:solidFill>
            </a:endParaRP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4"/>
              </a:rPr>
              <a:t>11-24/0014r13</a:t>
            </a:r>
            <a:r>
              <a:rPr lang="en-US" sz="1800" dirty="0"/>
              <a:t>.</a:t>
            </a:r>
            <a:endParaRPr lang="en-US" sz="1800" dirty="0">
              <a:solidFill>
                <a:srgbClr val="FF0000"/>
              </a:solidFill>
            </a:endParaRPr>
          </a:p>
          <a:p>
            <a:pPr>
              <a:buFont typeface="Arial" panose="020B0604020202020204" pitchFamily="34" charset="0"/>
              <a:buChar char="•"/>
            </a:pPr>
            <a:r>
              <a:rPr lang="en-US" sz="1800" dirty="0"/>
              <a:t>Goals for May 2025: </a:t>
            </a:r>
          </a:p>
          <a:p>
            <a:pPr lvl="1">
              <a:buFont typeface="Arial" panose="020B0604020202020204" pitchFamily="34" charset="0"/>
              <a:buChar char="•"/>
            </a:pPr>
            <a:r>
              <a:rPr lang="en-US" sz="1600" dirty="0"/>
              <a:t>Resolve comments from CC50</a:t>
            </a:r>
          </a:p>
          <a:p>
            <a:pPr lvl="1">
              <a:buFont typeface="Arial" panose="020B0604020202020204" pitchFamily="34" charset="0"/>
              <a:buChar char="•"/>
            </a:pPr>
            <a:r>
              <a:rPr lang="en-US" sz="1600" dirty="0"/>
              <a:t>Complete inclusion of PDTs to TGbn draft</a:t>
            </a:r>
          </a:p>
          <a:p>
            <a:pPr lvl="1">
              <a:buFont typeface="Arial" panose="020B0604020202020204" pitchFamily="34" charset="0"/>
              <a:buChar char="•"/>
            </a:pPr>
            <a:r>
              <a:rPr lang="en-US" sz="1600" dirty="0"/>
              <a:t>Target approving delivery of TGbn D1.0</a:t>
            </a:r>
          </a:p>
        </p:txBody>
      </p:sp>
      <p:sp>
        <p:nvSpPr>
          <p:cNvPr id="7" name="Footer Placeholder 6">
            <a:extLst>
              <a:ext uri="{FF2B5EF4-FFF2-40B4-BE49-F238E27FC236}">
                <a16:creationId xmlns:a16="http://schemas.microsoft.com/office/drawing/2014/main" id="{F70460FC-41B6-4830-6902-29EB3804FC51}"/>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DE2369C-3405-1C3A-0FB5-1B7C27C33204}"/>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5C96C415-5C91-5AA9-CC3A-A6B226A4BB2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2501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A68A-DC25-B505-3F2D-304904716803}"/>
              </a:ext>
            </a:extLst>
          </p:cNvPr>
          <p:cNvSpPr>
            <a:spLocks noGrp="1"/>
          </p:cNvSpPr>
          <p:nvPr>
            <p:ph type="title"/>
          </p:nvPr>
        </p:nvSpPr>
        <p:spPr/>
        <p:txBody>
          <a:bodyPr/>
          <a:lstStyle/>
          <a:p>
            <a:r>
              <a:rPr lang="en-US" dirty="0"/>
              <a:t>Attendance by breakout (March plenary session)</a:t>
            </a:r>
          </a:p>
        </p:txBody>
      </p:sp>
      <p:pic>
        <p:nvPicPr>
          <p:cNvPr id="8" name="Content Placeholder 7">
            <a:extLst>
              <a:ext uri="{FF2B5EF4-FFF2-40B4-BE49-F238E27FC236}">
                <a16:creationId xmlns:a16="http://schemas.microsoft.com/office/drawing/2014/main" id="{044B99F9-CC3C-38D1-75D5-338B79E066E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3887" y="1676401"/>
            <a:ext cx="8531577" cy="4799012"/>
          </a:xfrm>
        </p:spPr>
      </p:pic>
      <p:sp>
        <p:nvSpPr>
          <p:cNvPr id="4" name="Date Placeholder 3">
            <a:extLst>
              <a:ext uri="{FF2B5EF4-FFF2-40B4-BE49-F238E27FC236}">
                <a16:creationId xmlns:a16="http://schemas.microsoft.com/office/drawing/2014/main" id="{3A42466F-CCC5-DA68-08C0-4F5A2FC3457C}"/>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EAF871A6-59FA-A803-2F34-02D2936CDEC3}"/>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88500C57-9968-1DD2-5A4F-A128506D58E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spTree>
    <p:extLst>
      <p:ext uri="{BB962C8B-B14F-4D97-AF65-F5344CB8AC3E}">
        <p14:creationId xmlns:p14="http://schemas.microsoft.com/office/powerpoint/2010/main" val="1925641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4"/>
            <a:ext cx="10361084" cy="4724401"/>
          </a:xfrm>
        </p:spPr>
        <p:txBody>
          <a:bodyPr/>
          <a:lstStyle/>
          <a:p>
            <a:pPr marL="342900" marR="0" lvl="0" indent="-342900">
              <a:spcBef>
                <a:spcPts val="0"/>
              </a:spcBef>
              <a:spcAft>
                <a:spcPts val="1200"/>
              </a:spcAft>
              <a:buFont typeface="Times New Roman" panose="02020603050405020304" pitchFamily="18" charset="0"/>
              <a:buChar char="-"/>
            </a:pPr>
            <a:r>
              <a:rPr lang="en-US" sz="1100" b="1" dirty="0">
                <a:solidFill>
                  <a:srgbClr val="FF0000"/>
                </a:solidFill>
                <a:effectLst/>
                <a:highlight>
                  <a:srgbClr val="00FFFF"/>
                </a:highlight>
                <a:latin typeface="Times New Roman" panose="02020603050405020304" pitchFamily="18" charset="0"/>
                <a:ea typeface="Times New Roman" panose="02020603050405020304" pitchFamily="18" charset="0"/>
              </a:rPr>
              <a:t>March 17-21 			(Monday-Friday) 						 Holiday</a:t>
            </a:r>
            <a:endParaRPr lang="en-US" sz="11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24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27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March 31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03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07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10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14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17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21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24				(Thursday) 		 	– MAC/PHY </a:t>
            </a:r>
            <a:r>
              <a:rPr lang="en-GB" sz="1100" b="1" dirty="0">
                <a:solidFill>
                  <a:schemeClr val="tx1"/>
                </a:solidFill>
                <a:effectLst/>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April 28 				(Monday)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MAC/PHY			19:00-21:00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chemeClr val="tx1"/>
                </a:solidFill>
                <a:effectLst/>
                <a:latin typeface="Times New Roman" panose="02020603050405020304" pitchFamily="18" charset="0"/>
                <a:ea typeface="Times New Roman" panose="02020603050405020304" pitchFamily="18" charset="0"/>
              </a:rPr>
              <a:t>May 01 				(Thursday)			 –</a:t>
            </a:r>
            <a:r>
              <a:rPr lang="en-US" sz="1100" dirty="0">
                <a:solidFill>
                  <a:schemeClr val="tx1"/>
                </a:solidFill>
                <a:latin typeface="Times New Roman" panose="02020603050405020304" pitchFamily="18" charset="0"/>
                <a:ea typeface="Times New Roman" panose="02020603050405020304" pitchFamily="18" charset="0"/>
              </a:rPr>
              <a:t> </a:t>
            </a:r>
            <a:r>
              <a:rPr lang="en-US" sz="1100" b="1" dirty="0">
                <a:solidFill>
                  <a:schemeClr val="tx1"/>
                </a:solidFill>
                <a:effectLst/>
                <a:latin typeface="Times New Roman" panose="02020603050405020304" pitchFamily="18" charset="0"/>
                <a:ea typeface="Times New Roman" panose="02020603050405020304" pitchFamily="18" charset="0"/>
              </a:rPr>
              <a:t>Joint*			10:00-12:00 ET</a:t>
            </a:r>
            <a:endParaRPr lang="en-US" sz="11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100" b="1" dirty="0">
                <a:solidFill>
                  <a:srgbClr val="FF0000"/>
                </a:solidFill>
                <a:effectLst/>
                <a:highlight>
                  <a:srgbClr val="00FFFF"/>
                </a:highlight>
                <a:latin typeface="Times New Roman" panose="02020603050405020304" pitchFamily="18" charset="0"/>
                <a:ea typeface="Times New Roman" panose="02020603050405020304" pitchFamily="18" charset="0"/>
              </a:rPr>
              <a:t>May 05-09			(Monday-Friday) 						Holiday</a:t>
            </a:r>
            <a:endParaRPr lang="en-US" sz="11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050" b="0" dirty="0">
                <a:solidFill>
                  <a:schemeClr val="tx1"/>
                </a:solidFill>
                <a:latin typeface="Times New Roman" panose="02020603050405020304" pitchFamily="18" charset="0"/>
                <a:ea typeface="Times New Roman" panose="02020603050405020304" pitchFamily="18" charset="0"/>
              </a:rPr>
              <a:t>* TGbn joint session during which there can be motions, subject to WG chair approval and with 10-day advanced notice.</a:t>
            </a:r>
            <a:endParaRPr lang="en-US" sz="1050" dirty="0"/>
          </a:p>
        </p:txBody>
      </p:sp>
      <p:sp>
        <p:nvSpPr>
          <p:cNvPr id="3" name="Footer Placeholder 2">
            <a:extLst>
              <a:ext uri="{FF2B5EF4-FFF2-40B4-BE49-F238E27FC236}">
                <a16:creationId xmlns:a16="http://schemas.microsoft.com/office/drawing/2014/main" id="{12310BA7-E56C-5359-9911-73ECFD75F9FD}"/>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BDAE8984-801F-E701-D2ED-020ECA5B60FA}"/>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8" name="Date Placeholder 7">
            <a:extLst>
              <a:ext uri="{FF2B5EF4-FFF2-40B4-BE49-F238E27FC236}">
                <a16:creationId xmlns:a16="http://schemas.microsoft.com/office/drawing/2014/main" id="{6348A0CF-FBA5-35B2-4921-738DF0CABE2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350646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a:t>
            </a:r>
            <a:r>
              <a:rPr lang="en-US" altLang="en-US" b="1">
                <a:highlight>
                  <a:srgbClr val="00FF00"/>
                </a:highlight>
              </a:rPr>
              <a:t>Nov  2023</a:t>
            </a:r>
            <a:endParaRPr lang="en-US" altLang="en-US" b="1" dirty="0">
              <a:highlight>
                <a:srgbClr val="00FF00"/>
              </a:highlight>
            </a:endParaRP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FFFF00"/>
                </a:highlight>
              </a:rPr>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16D72E7E-D2D0-25A8-FB8A-22D9396887B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5AD3CC08-1A1A-F0F4-2DAF-FCB576C3EC00}"/>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9" name="Date Placeholder 8">
            <a:extLst>
              <a:ext uri="{FF2B5EF4-FFF2-40B4-BE49-F238E27FC236}">
                <a16:creationId xmlns:a16="http://schemas.microsoft.com/office/drawing/2014/main" id="{EC93B97A-A8B3-B92E-8D71-1AA5CE072F1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75180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Mar 2025 Plenary</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5ECE7C97-AA03-FBAA-5428-C485E99B25C7}"/>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49E32E1D-9AC8-CBD8-B401-CE7E034CAE79}"/>
              </a:ext>
            </a:extLst>
          </p:cNvPr>
          <p:cNvSpPr>
            <a:spLocks noGrp="1"/>
          </p:cNvSpPr>
          <p:nvPr>
            <p:ph type="sldNum" idx="12"/>
          </p:nvPr>
        </p:nvSpPr>
        <p:spPr/>
        <p:txBody>
          <a:bodyPr/>
          <a:lstStyle/>
          <a:p>
            <a:r>
              <a:rPr lang="en-GB"/>
              <a:t>Slide </a:t>
            </a:r>
            <a:fld id="{06B781AF-4CCF-49B0-A572-DE54FBE5D942}" type="slidenum">
              <a:rPr lang="en-GB" smtClean="0"/>
              <a:pPr/>
              <a:t>62</a:t>
            </a:fld>
            <a:endParaRPr lang="en-GB"/>
          </a:p>
        </p:txBody>
      </p:sp>
      <p:sp>
        <p:nvSpPr>
          <p:cNvPr id="4" name="Date Placeholder 3">
            <a:extLst>
              <a:ext uri="{FF2B5EF4-FFF2-40B4-BE49-F238E27FC236}">
                <a16:creationId xmlns:a16="http://schemas.microsoft.com/office/drawing/2014/main" id="{B60D8B82-9D35-954D-8392-3F2D3922BE76}"/>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487528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8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the March plenary</a:t>
            </a:r>
            <a:r>
              <a:rPr lang="en-US" altLang="en-US" b="0" dirty="0">
                <a:latin typeface="Calibri" panose="020F0502020204030204" pitchFamily="34" charset="0"/>
                <a:ea typeface="Calibri" panose="020F0502020204030204" pitchFamily="34" charset="0"/>
                <a:cs typeface="Calibri" panose="020F0502020204030204" pitchFamily="34" charset="0"/>
              </a:rPr>
              <a:t>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included in the latest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11-24/0228r7</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from Jan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Totally </a:t>
            </a:r>
            <a:r>
              <a:rPr lang="en-GB" altLang="en-US" dirty="0">
                <a:latin typeface="Calibri" panose="020F0502020204030204" pitchFamily="34" charset="0"/>
                <a:ea typeface="Calibri" panose="020F0502020204030204" pitchFamily="34" charset="0"/>
                <a:cs typeface="Calibri" panose="020F0502020204030204" pitchFamily="34" charset="0"/>
              </a:rPr>
              <a:t>35 </a:t>
            </a:r>
            <a:r>
              <a:rPr lang="en-GB" altLang="en-US" b="0" dirty="0">
                <a:latin typeface="Calibri" panose="020F0502020204030204" pitchFamily="34" charset="0"/>
                <a:ea typeface="Calibri" panose="020F0502020204030204" pitchFamily="34" charset="0"/>
                <a:cs typeface="Calibri" panose="020F0502020204030204" pitchFamily="34" charset="0"/>
              </a:rPr>
              <a:t>tech contributions were presented and discussed, </a:t>
            </a:r>
            <a:r>
              <a:rPr lang="en-GB" altLang="en-US" b="0" dirty="0" err="1">
                <a:latin typeface="Calibri" panose="020F0502020204030204" pitchFamily="34" charset="0"/>
                <a:ea typeface="Calibri" panose="020F0502020204030204" pitchFamily="34" charset="0"/>
                <a:cs typeface="Calibri" panose="020F0502020204030204" pitchFamily="34" charset="0"/>
              </a:rPr>
              <a:t>onPHY</a:t>
            </a:r>
            <a:r>
              <a:rPr lang="en-GB" altLang="en-US" b="0" dirty="0">
                <a:latin typeface="Calibri" panose="020F0502020204030204" pitchFamily="34" charset="0"/>
                <a:ea typeface="Calibri" panose="020F0502020204030204" pitchFamily="34" charset="0"/>
                <a:cs typeface="Calibri" panose="020F0502020204030204" pitchFamily="34" charset="0"/>
              </a:rPr>
              <a:t>/MAC solutions, Wireless Power Transmission and security.</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were approved as captured in last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11-24/0228r7</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Consensus on waveform, coding/modulation, PPDU design, </a:t>
            </a:r>
            <a:r>
              <a:rPr lang="en-GB" altLang="en-US" b="0" dirty="0">
                <a:latin typeface="Calibri" panose="020F0502020204030204" pitchFamily="34" charset="0"/>
                <a:ea typeface="Calibri" panose="020F0502020204030204" pitchFamily="34" charset="0"/>
                <a:cs typeface="Calibri" panose="020F0502020204030204" pitchFamily="34" charset="0"/>
              </a:rPr>
              <a:t>security, channel access, WPT </a:t>
            </a:r>
            <a:r>
              <a:rPr lang="en-GB" altLang="en-US" dirty="0">
                <a:latin typeface="Calibri" panose="020F0502020204030204" pitchFamily="34" charset="0"/>
                <a:ea typeface="Calibri" panose="020F0502020204030204" pitchFamily="34" charset="0"/>
                <a:cs typeface="Calibri" panose="020F0502020204030204" pitchFamily="34" charset="0"/>
              </a:rPr>
              <a:t>design, </a:t>
            </a:r>
            <a:r>
              <a:rPr lang="en-GB" altLang="en-US" b="0" dirty="0">
                <a:latin typeface="Calibri" panose="020F0502020204030204" pitchFamily="34" charset="0"/>
                <a:ea typeface="Calibri" panose="020F0502020204030204" pitchFamily="34" charset="0"/>
                <a:cs typeface="Calibri" panose="020F0502020204030204" pitchFamily="34" charset="0"/>
              </a:rPr>
              <a:t>etc.</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updated with the D0.1 milestone postponed to Jul 2025.</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4 teleconferences are planned for after the March plenary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PDT development based on approved SFD</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Open technical discussion and prepare for PDT development</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351EE50D-5715-C419-6673-2438D3341620}"/>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33A875A2-4698-2DBB-15C6-0731E7BC7051}"/>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427F9825-EA92-232A-1874-1BDA31D28E6F}"/>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798399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(updated)</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a:t>
            </a:r>
            <a:r>
              <a:rPr lang="en-US" altLang="en-US" sz="2000" kern="0" dirty="0">
                <a:solidFill>
                  <a:srgbClr val="FF0000"/>
                </a:solidFill>
                <a:sym typeface="+mn-ea"/>
              </a:rPr>
              <a:t>Mar</a:t>
            </a:r>
            <a:r>
              <a:rPr lang="en-US" altLang="en-US" sz="2000" kern="0" dirty="0">
                <a:solidFill>
                  <a:schemeClr val="tx1"/>
                </a:solidFill>
                <a:sym typeface="+mn-ea"/>
              </a:rPr>
              <a:t> </a:t>
            </a:r>
            <a:r>
              <a:rPr lang="en-US" altLang="en-US" sz="2000" kern="0" dirty="0">
                <a:solidFill>
                  <a:schemeClr val="tx1"/>
                </a:solidFill>
                <a:sym typeface="Wingdings" panose="05000000000000000000" pitchFamily="2" charset="2"/>
              </a:rPr>
              <a:t> Jul</a:t>
            </a:r>
            <a:r>
              <a:rPr lang="en-US" altLang="en-US" sz="2000" kern="0" dirty="0">
                <a:solidFill>
                  <a:schemeClr val="tx1"/>
                </a:solidFill>
                <a:sym typeface="+mn-ea"/>
              </a:rPr>
              <a:t>,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625C0165-2849-C3B9-526A-F344A239F396}"/>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3D2A1A27-257A-425F-DE56-72EE46A12485}"/>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6" name="Date Placeholder 5">
            <a:extLst>
              <a:ext uri="{FF2B5EF4-FFF2-40B4-BE49-F238E27FC236}">
                <a16:creationId xmlns:a16="http://schemas.microsoft.com/office/drawing/2014/main" id="{773B134B-97CA-09F8-48CA-CBF81256BE1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46321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Mar 25</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Apr 8</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Apr 22</a:t>
            </a:r>
            <a:r>
              <a:rPr lang="en-US" altLang="en-US" sz="2400" kern="0" baseline="30000" dirty="0">
                <a:solidFill>
                  <a:schemeClr val="tx1"/>
                </a:solidFill>
                <a:sym typeface="+mn-ea"/>
              </a:rPr>
              <a:t>nd</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May 6</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9E2C8436-0641-5A26-3AE6-02DD456F8BB3}"/>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83E9746D-73A7-45D6-5D69-2DE9162D0318}"/>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6" name="Date Placeholder 5">
            <a:extLst>
              <a:ext uri="{FF2B5EF4-FFF2-40B4-BE49-F238E27FC236}">
                <a16:creationId xmlns:a16="http://schemas.microsoft.com/office/drawing/2014/main" id="{5C5EC6B3-228D-0C0F-3E22-5105E3767D2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847137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929218" y="685799"/>
            <a:ext cx="10348382" cy="1254125"/>
          </a:xfrm>
          <a:noFill/>
        </p:spPr>
        <p:txBody>
          <a:bodyPr/>
          <a:lstStyle/>
          <a:p>
            <a:r>
              <a:rPr lang="en-US" dirty="0"/>
              <a:t>Task Group BQ March 2025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2025-03-13</a:t>
            </a:r>
          </a:p>
        </p:txBody>
      </p:sp>
      <p:graphicFrame>
        <p:nvGraphicFramePr>
          <p:cNvPr id="1026" name="Object 11"/>
          <p:cNvGraphicFramePr>
            <a:graphicFrameLocks noChangeAspect="1"/>
          </p:cNvGraphicFramePr>
          <p:nvPr>
            <p:extLst>
              <p:ext uri="{D42A27DB-BD31-4B8C-83A1-F6EECF244321}">
                <p14:modId xmlns:p14="http://schemas.microsoft.com/office/powerpoint/2010/main" val="414050697"/>
              </p:ext>
            </p:extLst>
          </p:nvPr>
        </p:nvGraphicFramePr>
        <p:xfrm>
          <a:off x="817563" y="3248026"/>
          <a:ext cx="9621837" cy="1334406"/>
        </p:xfrm>
        <a:graphic>
          <a:graphicData uri="http://schemas.openxmlformats.org/presentationml/2006/ole">
            <mc:AlternateContent xmlns:mc="http://schemas.openxmlformats.org/markup-compatibility/2006">
              <mc:Choice xmlns:v="urn:schemas-microsoft-com:vml" Requires="v">
                <p:oleObj name="Document" r:id="rId3" imgW="8512577" imgH="1186098" progId="Word.Document.8">
                  <p:embed/>
                </p:oleObj>
              </mc:Choice>
              <mc:Fallback>
                <p:oleObj name="Document" r:id="rId3" imgW="8512577" imgH="1186098" progId="Word.Document.8">
                  <p:embed/>
                  <p:pic>
                    <p:nvPicPr>
                      <p:cNvPr id="1026" name="Object 11"/>
                      <p:cNvPicPr>
                        <a:picLocks noChangeAspect="1" noChangeArrowheads="1"/>
                      </p:cNvPicPr>
                      <p:nvPr/>
                    </p:nvPicPr>
                    <p:blipFill>
                      <a:blip r:embed="rId4"/>
                      <a:srcRect/>
                      <a:stretch>
                        <a:fillRect/>
                      </a:stretch>
                    </p:blipFill>
                    <p:spPr bwMode="auto">
                      <a:xfrm>
                        <a:off x="817563" y="3248026"/>
                        <a:ext cx="9621837" cy="133440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3" name="Footer Placeholder 2">
            <a:extLst>
              <a:ext uri="{FF2B5EF4-FFF2-40B4-BE49-F238E27FC236}">
                <a16:creationId xmlns:a16="http://schemas.microsoft.com/office/drawing/2014/main" id="{7A4ECEEC-9A05-C380-E69A-E75694F3D1B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8B9A3C3-7B47-2141-3453-9BE59143C934}"/>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5" name="Date Placeholder 4">
            <a:extLst>
              <a:ext uri="{FF2B5EF4-FFF2-40B4-BE49-F238E27FC236}">
                <a16:creationId xmlns:a16="http://schemas.microsoft.com/office/drawing/2014/main" id="{125930A4-5FBD-B9A9-C83A-9720618B1F2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91102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Completed the Editor appointment and Vice Chair elections</a:t>
            </a:r>
          </a:p>
          <a:p>
            <a:pPr>
              <a:lnSpc>
                <a:spcPct val="90000"/>
              </a:lnSpc>
            </a:pPr>
            <a:r>
              <a:rPr lang="en-US" dirty="0"/>
              <a:t>Discussed the proposed task group timeline</a:t>
            </a:r>
          </a:p>
          <a:p>
            <a:pPr>
              <a:lnSpc>
                <a:spcPct val="90000"/>
              </a:lnSpc>
            </a:pPr>
            <a:r>
              <a:rPr lang="en-US" dirty="0"/>
              <a:t>Discussed the proposed selection procedure for draft development</a:t>
            </a:r>
          </a:p>
          <a:p>
            <a:pPr>
              <a:lnSpc>
                <a:spcPct val="90000"/>
              </a:lnSpc>
            </a:pPr>
            <a:r>
              <a:rPr lang="en-US" dirty="0"/>
              <a:t>Reviewed technical contributions</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1E449744-D76E-F8F8-2EF7-87EE41AB89F6}"/>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F6629808-494E-C490-BE9D-1909FA3C9D7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67</a:t>
            </a:fld>
            <a:endParaRPr lang="en-US" dirty="0"/>
          </a:p>
        </p:txBody>
      </p:sp>
      <p:sp>
        <p:nvSpPr>
          <p:cNvPr id="5" name="Date Placeholder 4">
            <a:extLst>
              <a:ext uri="{FF2B5EF4-FFF2-40B4-BE49-F238E27FC236}">
                <a16:creationId xmlns:a16="http://schemas.microsoft.com/office/drawing/2014/main" id="{F64C78B4-B73F-CA72-EB48-6EDA0469878B}"/>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769193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a:t>
            </a:r>
          </a:p>
          <a:p>
            <a:pPr lvl="1">
              <a:lnSpc>
                <a:spcPct val="90000"/>
              </a:lnSpc>
            </a:pPr>
            <a:r>
              <a:rPr lang="en-US" dirty="0"/>
              <a:t>Tuesday, 1 April, 9:30am ET to 11:00am ET</a:t>
            </a:r>
          </a:p>
          <a:p>
            <a:pPr lvl="1">
              <a:lnSpc>
                <a:spcPct val="90000"/>
              </a:lnSpc>
            </a:pPr>
            <a:r>
              <a:rPr lang="en-US" dirty="0"/>
              <a:t>Tuesday, 8 April, 9:30am ET to 11:00am ET</a:t>
            </a:r>
            <a:endParaRPr lang="en-US" altLang="en-US" sz="2000" dirty="0"/>
          </a:p>
          <a:p>
            <a:pPr lvl="1">
              <a:lnSpc>
                <a:spcPct val="90000"/>
              </a:lnSpc>
            </a:pPr>
            <a:r>
              <a:rPr lang="en-US" dirty="0"/>
              <a:t>Tuesday, 15 April, 9:30am ET to 11:00am ET</a:t>
            </a:r>
            <a:endParaRPr lang="en-US" altLang="en-US" sz="2000" dirty="0"/>
          </a:p>
          <a:p>
            <a:pPr lvl="1">
              <a:lnSpc>
                <a:spcPct val="90000"/>
              </a:lnSpc>
            </a:pPr>
            <a:r>
              <a:rPr lang="en-US" dirty="0"/>
              <a:t>Tuesday, 22 April, 9:30am ET to 11:00am ET</a:t>
            </a:r>
            <a:endParaRPr lang="en-US" altLang="en-US" sz="2000" dirty="0"/>
          </a:p>
          <a:p>
            <a:pPr>
              <a:lnSpc>
                <a:spcPct val="90000"/>
              </a:lnSpc>
            </a:pPr>
            <a:endParaRPr lang="en-US" dirty="0"/>
          </a:p>
          <a:p>
            <a:pPr>
              <a:lnSpc>
                <a:spcPct val="90000"/>
              </a:lnSpc>
            </a:pPr>
            <a:r>
              <a:rPr lang="en-US" dirty="0"/>
              <a:t>Objectives in May interim</a:t>
            </a:r>
          </a:p>
          <a:p>
            <a:pPr lvl="1">
              <a:lnSpc>
                <a:spcPct val="90000"/>
              </a:lnSpc>
            </a:pPr>
            <a:r>
              <a:rPr lang="en-US" dirty="0"/>
              <a:t>Confirm the task group timeline</a:t>
            </a:r>
          </a:p>
          <a:p>
            <a:pPr lvl="1">
              <a:lnSpc>
                <a:spcPct val="90000"/>
              </a:lnSpc>
            </a:pPr>
            <a:r>
              <a:rPr lang="en-US" dirty="0"/>
              <a:t>Confirm the selection procedure for draft development</a:t>
            </a:r>
          </a:p>
          <a:p>
            <a:pPr lvl="1">
              <a:lnSpc>
                <a:spcPct val="90000"/>
              </a:lnSpc>
            </a:pPr>
            <a:r>
              <a:rPr lang="en-US" dirty="0"/>
              <a:t>Review and discuss technical contributions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May 2025 wireless interim</a:t>
            </a:r>
          </a:p>
        </p:txBody>
      </p:sp>
      <p:sp>
        <p:nvSpPr>
          <p:cNvPr id="3" name="Footer Placeholder 2">
            <a:extLst>
              <a:ext uri="{FF2B5EF4-FFF2-40B4-BE49-F238E27FC236}">
                <a16:creationId xmlns:a16="http://schemas.microsoft.com/office/drawing/2014/main" id="{3A18A374-AC5B-BE07-1C50-AA0DF4495F59}"/>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028BFA39-F307-537C-0D1C-968E318F7AA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68</a:t>
            </a:fld>
            <a:endParaRPr lang="en-US" dirty="0"/>
          </a:p>
        </p:txBody>
      </p:sp>
      <p:sp>
        <p:nvSpPr>
          <p:cNvPr id="5" name="Date Placeholder 4">
            <a:extLst>
              <a:ext uri="{FF2B5EF4-FFF2-40B4-BE49-F238E27FC236}">
                <a16:creationId xmlns:a16="http://schemas.microsoft.com/office/drawing/2014/main" id="{65F62D8B-8AEA-BDE2-519E-9047A4C24E43}"/>
              </a:ext>
            </a:extLst>
          </p:cNvPr>
          <p:cNvSpPr>
            <a:spLocks noGrp="1"/>
          </p:cNvSpPr>
          <p:nvPr>
            <p:ph type="dt" sz="half" idx="10"/>
          </p:nvPr>
        </p:nvSpPr>
        <p:spPr/>
        <p:txBody>
          <a:bodyPr/>
          <a:lstStyle/>
          <a:p>
            <a:pPr>
              <a:defRPr/>
            </a:pPr>
            <a:r>
              <a:rPr lang="en-US"/>
              <a:t>March 2025</a:t>
            </a:r>
            <a:endParaRPr lang="en-US" dirty="0"/>
          </a:p>
        </p:txBody>
      </p:sp>
    </p:spTree>
    <p:extLst>
      <p:ext uri="{BB962C8B-B14F-4D97-AF65-F5344CB8AC3E}">
        <p14:creationId xmlns:p14="http://schemas.microsoft.com/office/powerpoint/2010/main" val="2828344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March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2025-3-12</a:t>
            </a:r>
          </a:p>
        </p:txBody>
      </p:sp>
      <p:graphicFrame>
        <p:nvGraphicFramePr>
          <p:cNvPr id="3075" name="Object 3"/>
          <p:cNvGraphicFramePr>
            <a:graphicFrameLocks noChangeAspect="1"/>
          </p:cNvGraphicFramePr>
          <p:nvPr>
            <p:extLst>
              <p:ext uri="{D42A27DB-BD31-4B8C-83A1-F6EECF244321}">
                <p14:modId xmlns:p14="http://schemas.microsoft.com/office/powerpoint/2010/main" val="153252734"/>
              </p:ext>
            </p:extLst>
          </p:nvPr>
        </p:nvGraphicFramePr>
        <p:xfrm>
          <a:off x="977900" y="3486150"/>
          <a:ext cx="10121900" cy="2462213"/>
        </p:xfrm>
        <a:graphic>
          <a:graphicData uri="http://schemas.openxmlformats.org/presentationml/2006/ole">
            <mc:AlternateContent xmlns:mc="http://schemas.openxmlformats.org/markup-compatibility/2006">
              <mc:Choice xmlns:v="urn:schemas-microsoft-com:vml" Requires="v">
                <p:oleObj name="Document" r:id="rId3" imgW="10466184" imgH="2539535" progId="Word.Document.8">
                  <p:embed/>
                </p:oleObj>
              </mc:Choice>
              <mc:Fallback>
                <p:oleObj name="Document" r:id="rId3" imgW="10466184" imgH="2539535" progId="Word.Document.8">
                  <p:embed/>
                  <p:pic>
                    <p:nvPicPr>
                      <p:cNvPr id="3075" name="Object 3"/>
                      <p:cNvPicPr>
                        <a:picLocks noChangeAspect="1" noChangeArrowheads="1"/>
                      </p:cNvPicPr>
                      <p:nvPr/>
                    </p:nvPicPr>
                    <p:blipFill>
                      <a:blip r:embed="rId4"/>
                      <a:srcRect/>
                      <a:stretch>
                        <a:fillRect/>
                      </a:stretch>
                    </p:blipFill>
                    <p:spPr bwMode="auto">
                      <a:xfrm>
                        <a:off x="977900" y="3486150"/>
                        <a:ext cx="10121900" cy="2462213"/>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DA75E31-4AFE-4373-981B-4FEEEAC0E45D}"/>
              </a:ext>
            </a:extLst>
          </p:cNvPr>
          <p:cNvSpPr>
            <a:spLocks noGrp="1"/>
          </p:cNvSpPr>
          <p:nvPr>
            <p:ph type="ftr" idx="11"/>
          </p:nvPr>
        </p:nvSpPr>
        <p:spPr/>
        <p:txBody>
          <a:bodyPr/>
          <a:lstStyle/>
          <a:p>
            <a:r>
              <a:rPr lang="en-GB"/>
              <a:t>Nikola Serafimovski, University of Cambridge</a:t>
            </a:r>
          </a:p>
        </p:txBody>
      </p:sp>
      <p:sp>
        <p:nvSpPr>
          <p:cNvPr id="3" name="Slide Number Placeholder 2">
            <a:extLst>
              <a:ext uri="{FF2B5EF4-FFF2-40B4-BE49-F238E27FC236}">
                <a16:creationId xmlns:a16="http://schemas.microsoft.com/office/drawing/2014/main" id="{C00F75C7-8C36-9AE3-9CC8-7D383BD2B4E6}"/>
              </a:ext>
            </a:extLst>
          </p:cNvPr>
          <p:cNvSpPr>
            <a:spLocks noGrp="1"/>
          </p:cNvSpPr>
          <p:nvPr>
            <p:ph type="sldNum" idx="12"/>
          </p:nvPr>
        </p:nvSpPr>
        <p:spPr/>
        <p:txBody>
          <a:bodyPr/>
          <a:lstStyle/>
          <a:p>
            <a:r>
              <a:rPr lang="en-GB"/>
              <a:t>Slide </a:t>
            </a:r>
            <a:fld id="{DE40C9FC-4879-4F20-9ECA-A574A90476B7}" type="slidenum">
              <a:rPr lang="en-GB" smtClean="0"/>
              <a:pPr/>
              <a:t>69</a:t>
            </a:fld>
            <a:endParaRPr lang="en-GB"/>
          </a:p>
        </p:txBody>
      </p:sp>
      <p:sp>
        <p:nvSpPr>
          <p:cNvPr id="4" name="Date Placeholder 3">
            <a:extLst>
              <a:ext uri="{FF2B5EF4-FFF2-40B4-BE49-F238E27FC236}">
                <a16:creationId xmlns:a16="http://schemas.microsoft.com/office/drawing/2014/main" id="{0A54B602-738E-8C02-5B56-20B75760E970}"/>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11835641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952C-5415-9A4C-C5B4-9249C67FFA79}"/>
              </a:ext>
            </a:extLst>
          </p:cNvPr>
          <p:cNvSpPr>
            <a:spLocks noGrp="1"/>
          </p:cNvSpPr>
          <p:nvPr>
            <p:ph type="title"/>
          </p:nvPr>
        </p:nvSpPr>
        <p:spPr/>
        <p:txBody>
          <a:bodyPr/>
          <a:lstStyle/>
          <a:p>
            <a:r>
              <a:rPr lang="en-US" dirty="0"/>
              <a:t>Percentage of attendees: In-person vs Remote</a:t>
            </a:r>
          </a:p>
        </p:txBody>
      </p:sp>
      <p:sp>
        <p:nvSpPr>
          <p:cNvPr id="4" name="Date Placeholder 3">
            <a:extLst>
              <a:ext uri="{FF2B5EF4-FFF2-40B4-BE49-F238E27FC236}">
                <a16:creationId xmlns:a16="http://schemas.microsoft.com/office/drawing/2014/main" id="{32F56F01-A0EC-FC66-619E-DF0BECDC8DC9}"/>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9BE3DF77-6013-EE5E-A411-534D48F95FF9}"/>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A9BF9A32-49F4-4AC1-C9CF-FE2EF34B6C24}"/>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7" name="Content Placeholder 10">
            <a:extLst>
              <a:ext uri="{FF2B5EF4-FFF2-40B4-BE49-F238E27FC236}">
                <a16:creationId xmlns:a16="http://schemas.microsoft.com/office/drawing/2014/main" id="{4AD0E45F-D929-E7FE-439D-F7B0F91F72A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7190" y="1523999"/>
            <a:ext cx="8795802" cy="4951413"/>
          </a:xfrm>
        </p:spPr>
      </p:pic>
    </p:spTree>
    <p:extLst>
      <p:ext uri="{BB962C8B-B14F-4D97-AF65-F5344CB8AC3E}">
        <p14:creationId xmlns:p14="http://schemas.microsoft.com/office/powerpoint/2010/main" val="23408757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Enhanced Light Communications Study Group closing report for the March 2025 session.</a:t>
            </a:r>
          </a:p>
        </p:txBody>
      </p:sp>
      <p:sp>
        <p:nvSpPr>
          <p:cNvPr id="2" name="Footer Placeholder 1">
            <a:extLst>
              <a:ext uri="{FF2B5EF4-FFF2-40B4-BE49-F238E27FC236}">
                <a16:creationId xmlns:a16="http://schemas.microsoft.com/office/drawing/2014/main" id="{B029CBA9-3CA6-4E24-4A90-3DF0346ED115}"/>
              </a:ext>
            </a:extLst>
          </p:cNvPr>
          <p:cNvSpPr>
            <a:spLocks noGrp="1"/>
          </p:cNvSpPr>
          <p:nvPr>
            <p:ph type="ftr" idx="14"/>
          </p:nvPr>
        </p:nvSpPr>
        <p:spPr/>
        <p:txBody>
          <a:bodyPr/>
          <a:lstStyle/>
          <a:p>
            <a:r>
              <a:rPr lang="en-GB"/>
              <a:t>Nikola Serafimovski, University of Cambridge</a:t>
            </a:r>
            <a:endParaRPr lang="en-GB" dirty="0"/>
          </a:p>
        </p:txBody>
      </p:sp>
      <p:sp>
        <p:nvSpPr>
          <p:cNvPr id="3" name="Slide Number Placeholder 2">
            <a:extLst>
              <a:ext uri="{FF2B5EF4-FFF2-40B4-BE49-F238E27FC236}">
                <a16:creationId xmlns:a16="http://schemas.microsoft.com/office/drawing/2014/main" id="{FE711072-F81E-628D-7B5D-B17D43D03B2E}"/>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7" name="Date Placeholder 6">
            <a:extLst>
              <a:ext uri="{FF2B5EF4-FFF2-40B4-BE49-F238E27FC236}">
                <a16:creationId xmlns:a16="http://schemas.microsoft.com/office/drawing/2014/main" id="{ED48C120-6767-3FBE-1FBD-C90F791FB07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0038760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2"/>
                </a:solidFill>
              </a:rPr>
              <a:t>ELC activities at the March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SG addressed comments on the ELC PAR and CSD received from 802.1, 802.3 and RevCom </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modified PAR (doc. 11-25/0185r1) and CSD (doc. 11-24/1600r5) were also reapproved</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11-25/0347r2.</a:t>
            </a:r>
          </a:p>
          <a:p>
            <a:pPr marL="457200" lvl="1" indent="0">
              <a:buFontTx/>
              <a:buNone/>
              <a:defRPr/>
            </a:pPr>
            <a:endParaRPr lang="en-US" altLang="en-US" b="1" dirty="0"/>
          </a:p>
          <a:p>
            <a:pPr marL="457200" lvl="1" indent="0">
              <a:buFontTx/>
              <a:buNone/>
              <a:defRPr/>
            </a:pPr>
            <a:r>
              <a:rPr lang="en-US" altLang="en-US" b="1" dirty="0"/>
              <a:t>Minutes of the meeting are available in doc. 11-25/0461.</a:t>
            </a:r>
          </a:p>
        </p:txBody>
      </p:sp>
      <p:sp>
        <p:nvSpPr>
          <p:cNvPr id="7" name="Footer Placeholder 6">
            <a:extLst>
              <a:ext uri="{FF2B5EF4-FFF2-40B4-BE49-F238E27FC236}">
                <a16:creationId xmlns:a16="http://schemas.microsoft.com/office/drawing/2014/main" id="{B62CD5B2-34D8-529F-B17A-97C25B5DC39D}"/>
              </a:ext>
            </a:extLst>
          </p:cNvPr>
          <p:cNvSpPr>
            <a:spLocks noGrp="1"/>
          </p:cNvSpPr>
          <p:nvPr>
            <p:ph type="ftr" idx="14"/>
          </p:nvPr>
        </p:nvSpPr>
        <p:spPr/>
        <p:txBody>
          <a:bodyPr/>
          <a:lstStyle/>
          <a:p>
            <a:r>
              <a:rPr lang="en-GB"/>
              <a:t>Nikola Serafimovski, University of Cambridge</a:t>
            </a:r>
            <a:endParaRPr lang="en-GB" dirty="0"/>
          </a:p>
        </p:txBody>
      </p:sp>
      <p:sp>
        <p:nvSpPr>
          <p:cNvPr id="8" name="Slide Number Placeholder 7">
            <a:extLst>
              <a:ext uri="{FF2B5EF4-FFF2-40B4-BE49-F238E27FC236}">
                <a16:creationId xmlns:a16="http://schemas.microsoft.com/office/drawing/2014/main" id="{CACE9B97-B555-6017-30DA-0EAD42421052}"/>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9" name="Date Placeholder 8">
            <a:extLst>
              <a:ext uri="{FF2B5EF4-FFF2-40B4-BE49-F238E27FC236}">
                <a16:creationId xmlns:a16="http://schemas.microsoft.com/office/drawing/2014/main" id="{CFA29590-8C46-C1BD-A3CD-86E1B9AE32D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49047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ELC SG moving forward</a:t>
            </a:r>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kern="0" dirty="0"/>
              <a:t>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a:p>
            <a:pPr lvl="1">
              <a:buFontTx/>
              <a:buChar char="-"/>
            </a:pPr>
            <a:endParaRPr lang="en-GB" dirty="0"/>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3" name="Footer Placeholder 2">
            <a:extLst>
              <a:ext uri="{FF2B5EF4-FFF2-40B4-BE49-F238E27FC236}">
                <a16:creationId xmlns:a16="http://schemas.microsoft.com/office/drawing/2014/main" id="{7372A74F-0A6D-8F83-5272-464B28E815F6}"/>
              </a:ext>
            </a:extLst>
          </p:cNvPr>
          <p:cNvSpPr>
            <a:spLocks noGrp="1"/>
          </p:cNvSpPr>
          <p:nvPr>
            <p:ph type="ftr" idx="14"/>
          </p:nvPr>
        </p:nvSpPr>
        <p:spPr/>
        <p:txBody>
          <a:bodyPr/>
          <a:lstStyle/>
          <a:p>
            <a:r>
              <a:rPr lang="en-GB"/>
              <a:t>Nikola Serafimovski, University of Cambridge</a:t>
            </a:r>
            <a:endParaRPr lang="en-GB" dirty="0"/>
          </a:p>
        </p:txBody>
      </p:sp>
      <p:sp>
        <p:nvSpPr>
          <p:cNvPr id="7" name="Slide Number Placeholder 6">
            <a:extLst>
              <a:ext uri="{FF2B5EF4-FFF2-40B4-BE49-F238E27FC236}">
                <a16:creationId xmlns:a16="http://schemas.microsoft.com/office/drawing/2014/main" id="{D5B88DDD-E530-F2F2-2C41-D15A985B3126}"/>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8" name="Date Placeholder 7">
            <a:extLst>
              <a:ext uri="{FF2B5EF4-FFF2-40B4-BE49-F238E27FC236}">
                <a16:creationId xmlns:a16="http://schemas.microsoft.com/office/drawing/2014/main" id="{A5C286F8-9F9C-22BF-06B3-73C4E5C1290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663107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2025-03-14</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name="Document" r:id="rId3" imgW="9590328" imgH="2353359" progId="Word.Document.8">
                  <p:embed/>
                </p:oleObj>
              </mc:Choice>
              <mc:Fallback>
                <p:oleObj name="Document" r:id="rId3" imgW="9590328" imgH="2353359" progId="Word.Document.8">
                  <p:embed/>
                  <p:pic>
                    <p:nvPicPr>
                      <p:cNvPr id="13319" name="Object 5"/>
                      <p:cNvPicPr>
                        <a:picLocks noChangeAspect="1" noChangeArrowheads="1"/>
                      </p:cNvPicPr>
                      <p:nvPr/>
                    </p:nvPicPr>
                    <p:blipFill>
                      <a:blip r:embed="rId4"/>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6AD97E70-AE0A-579F-9D20-14585DDDB7DB}"/>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BCA7B3F0-B2D9-E3C4-92BA-B209F2249D3B}"/>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3C949287-9EAB-60E6-6961-3872B61B0DA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972679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279576" y="1746738"/>
            <a:ext cx="7346447" cy="4114800"/>
          </a:xfrm>
          <a:noFill/>
        </p:spPr>
        <p:txBody>
          <a:bodyPr/>
          <a:lstStyle/>
          <a:p>
            <a:pPr algn="ctr">
              <a:buFontTx/>
              <a:buNone/>
            </a:pPr>
            <a:r>
              <a:rPr lang="en-GB" altLang="en-US" sz="3200" dirty="0"/>
              <a:t> Closing report for AUTO TIG</a:t>
            </a:r>
          </a:p>
          <a:p>
            <a:pPr algn="ctr">
              <a:buFontTx/>
              <a:buNone/>
            </a:pPr>
            <a:r>
              <a:rPr lang="en-US" altLang="en-US" sz="3200" dirty="0"/>
              <a:t>March 2025</a:t>
            </a:r>
            <a:r>
              <a:rPr lang="en-GB" altLang="en-US" sz="3200" dirty="0"/>
              <a:t> mixed-mode meeting</a:t>
            </a:r>
          </a:p>
        </p:txBody>
      </p:sp>
      <p:sp>
        <p:nvSpPr>
          <p:cNvPr id="2" name="Footer Placeholder 1">
            <a:extLst>
              <a:ext uri="{FF2B5EF4-FFF2-40B4-BE49-F238E27FC236}">
                <a16:creationId xmlns:a16="http://schemas.microsoft.com/office/drawing/2014/main" id="{92824AF3-E687-4B31-24FE-A4C0676026BB}"/>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8E877F7D-B5A3-D166-DA68-D24B988A798A}"/>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377F298F-AD03-813C-8B1C-10F97F3AD87D}"/>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2478790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sz="2000" dirty="0">
                <a:cs typeface="Arial" panose="020B0604020202020204" pitchFamily="34" charset="0"/>
                <a:hlinkClick r:id="rId3"/>
              </a:rPr>
              <a:t>https://mentor.ieee.org/802.11/dcn/25/11-25-0213-00-auto-agenda-for-automotive-tig-2025-march.pptx</a:t>
            </a:r>
            <a:r>
              <a:rPr lang="en-US" sz="2000" dirty="0">
                <a:cs typeface="Arial" panose="020B0604020202020204" pitchFamily="34" charset="0"/>
              </a:rPr>
              <a:t> </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“IEEE 802.11ai and IEEE 802.11bc for Automotive Use”, Hitoshi Morioka (SRC Software)</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4"/>
              </a:rPr>
              <a:t>https://mentor.ieee.org/802.11/dcn/25/11-25-0226-00-auto-ieee-802-11ai-and-ieee-802-11bc-for-automotive-use.pptx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“Hybrid MLD for Automotive”, Federico </a:t>
            </a:r>
            <a:r>
              <a:rPr lang="en-US" sz="1800" dirty="0" err="1">
                <a:latin typeface="Arial" panose="020B0604020202020204" pitchFamily="34" charset="0"/>
                <a:cs typeface="Arial" panose="020B0604020202020204" pitchFamily="34" charset="0"/>
              </a:rPr>
              <a:t>Lovison</a:t>
            </a:r>
            <a:r>
              <a:rPr lang="en-US" sz="1800" dirty="0">
                <a:latin typeface="Arial" panose="020B0604020202020204" pitchFamily="34" charset="0"/>
                <a:cs typeface="Arial" panose="020B0604020202020204" pitchFamily="34" charset="0"/>
              </a:rPr>
              <a:t> (Cisco)</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5"/>
              </a:rPr>
              <a:t>https://mentor.ieee.org/802.11/dcn/25/11-25-0308-00-auto-hybrid-mld-for-automotive.pptx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“Automotive-TIG-Thoughts on PHY improvements”,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6"/>
              </a:rPr>
              <a:t>https://mentor.ieee.org/802.11/dcn/25/11-25-0293-00-auto-automotive-tig-thoughts-on-phy-improvements.potx</a:t>
            </a:r>
            <a:r>
              <a:rPr lang="en-US" sz="14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“Proposed IEEE802.11 Automotive TIG Technical Report Text on Regional HD Map Updates use case,” Jing Ma (Toyota)</a:t>
            </a:r>
          </a:p>
          <a:p>
            <a:pPr lvl="2">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7"/>
              </a:rPr>
              <a:t>https://mentor.ieee.org/802.11/dcn/25/11-25-0323-00-auto-proposed-ieee802-11-automotive-tig-technical-report-text-on-regional-hd-map-updates-use-case.doc</a:t>
            </a:r>
            <a:r>
              <a:rPr lang="en-US" sz="1400"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t>25/0489r0</a:t>
            </a:r>
          </a:p>
          <a:p>
            <a:pPr>
              <a:spcBef>
                <a:spcPts val="0"/>
              </a:spcBef>
            </a:pPr>
            <a:r>
              <a:rPr lang="en-GB" altLang="ko-KR" dirty="0">
                <a:ea typeface="Gulim" pitchFamily="34" charset="-127"/>
              </a:rPr>
              <a:t>Plans for May</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or teleconferences</a:t>
            </a:r>
            <a:endParaRPr lang="en-GB" altLang="en-US" sz="1600" dirty="0"/>
          </a:p>
        </p:txBody>
      </p:sp>
      <p:sp>
        <p:nvSpPr>
          <p:cNvPr id="2" name="Footer Placeholder 1">
            <a:extLst>
              <a:ext uri="{FF2B5EF4-FFF2-40B4-BE49-F238E27FC236}">
                <a16:creationId xmlns:a16="http://schemas.microsoft.com/office/drawing/2014/main" id="{9C9ECD88-750C-2A3A-5582-1FE2BD1AA1D8}"/>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919C2CB2-EDA0-1904-BDF3-9D10334347C1}"/>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A3162604-6D8E-DD13-0979-A1A13621739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566093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838200"/>
          </a:xfrm>
          <a:ln/>
        </p:spPr>
        <p:txBody>
          <a:bodyPr>
            <a:normAutofit fontScale="90000"/>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US" sz="3375" dirty="0"/>
              <a:t>802.15.4 Coexistence Feature Update</a:t>
            </a:r>
            <a:br>
              <a:rPr lang="en-US" sz="3375" dirty="0"/>
            </a:br>
            <a:r>
              <a:rPr lang="en-US" sz="2906" dirty="0"/>
              <a:t>TG 19.3a Contribution</a:t>
            </a:r>
            <a:endParaRPr lang="en-GB" sz="2906" dirty="0"/>
          </a:p>
        </p:txBody>
      </p:sp>
      <p:sp>
        <p:nvSpPr>
          <p:cNvPr id="3074" name="Rectangle 2"/>
          <p:cNvSpPr>
            <a:spLocks noGrp="1" noChangeArrowheads="1"/>
          </p:cNvSpPr>
          <p:nvPr>
            <p:ph type="body" idx="1"/>
          </p:nvPr>
        </p:nvSpPr>
        <p:spPr>
          <a:xfrm>
            <a:off x="2209800" y="1603374"/>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63" b="0" dirty="0"/>
              <a:t>Date: 2025-03-13</a:t>
            </a:r>
            <a:endParaRPr lang="en-GB" sz="2063" b="0" dirty="0">
              <a:highlight>
                <a:srgbClr val="FFFF00"/>
              </a:highlight>
            </a:endParaRP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1990429" y="2035736"/>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63"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2430965576"/>
              </p:ext>
            </p:extLst>
          </p:nvPr>
        </p:nvGraphicFramePr>
        <p:xfrm>
          <a:off x="1990429" y="2428875"/>
          <a:ext cx="7677447" cy="642938"/>
        </p:xfrm>
        <a:graphic>
          <a:graphicData uri="http://schemas.openxmlformats.org/drawingml/2006/table">
            <a:tbl>
              <a:tblPr>
                <a:tableStyleId>{5C22544A-7EE6-4342-B048-85BDC9FD1C3A}</a:tableStyleId>
              </a:tblPr>
              <a:tblGrid>
                <a:gridCol w="2462509">
                  <a:extLst>
                    <a:ext uri="{9D8B030D-6E8A-4147-A177-3AD203B41FA5}">
                      <a16:colId xmlns:a16="http://schemas.microsoft.com/office/drawing/2014/main" val="1982600515"/>
                    </a:ext>
                  </a:extLst>
                </a:gridCol>
                <a:gridCol w="2286000">
                  <a:extLst>
                    <a:ext uri="{9D8B030D-6E8A-4147-A177-3AD203B41FA5}">
                      <a16:colId xmlns:a16="http://schemas.microsoft.com/office/drawing/2014/main" val="2703258511"/>
                    </a:ext>
                  </a:extLst>
                </a:gridCol>
                <a:gridCol w="2928938">
                  <a:extLst>
                    <a:ext uri="{9D8B030D-6E8A-4147-A177-3AD203B41FA5}">
                      <a16:colId xmlns:a16="http://schemas.microsoft.com/office/drawing/2014/main" val="2006092477"/>
                    </a:ext>
                  </a:extLst>
                </a:gridCol>
              </a:tblGrid>
              <a:tr h="321469">
                <a:tc>
                  <a:txBody>
                    <a:bodyPr/>
                    <a:lstStyle/>
                    <a:p>
                      <a:pPr marL="0" marR="0">
                        <a:lnSpc>
                          <a:spcPct val="110000"/>
                        </a:lnSpc>
                        <a:spcBef>
                          <a:spcPts val="0"/>
                        </a:spcBef>
                        <a:spcAft>
                          <a:spcPts val="0"/>
                        </a:spcAft>
                      </a:pPr>
                      <a:r>
                        <a:rPr lang="en-US" sz="1700" b="1" kern="0" dirty="0">
                          <a:effectLst/>
                          <a:latin typeface="Calibri" panose="020F0502020204030204" pitchFamily="34" charset="0"/>
                          <a:cs typeface="Calibri" panose="020F0502020204030204" pitchFamily="34" charset="0"/>
                        </a:rPr>
                        <a:t>Name</a:t>
                      </a:r>
                    </a:p>
                  </a:txBody>
                  <a:tcPr marL="64294" marR="642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700" b="1" dirty="0">
                          <a:effectLst/>
                          <a:latin typeface="Calibri" panose="020F0502020204030204" pitchFamily="34" charset="0"/>
                          <a:cs typeface="Calibri" panose="020F0502020204030204" pitchFamily="34" charset="0"/>
                        </a:rPr>
                        <a:t>Affiliations</a:t>
                      </a:r>
                      <a:endParaRPr lang="en-US" sz="1700" b="1" dirty="0">
                        <a:effectLst/>
                        <a:latin typeface="Calibri" panose="020F0502020204030204" pitchFamily="34" charset="0"/>
                        <a:ea typeface="Times New Roman" panose="02020603050405020304" pitchFamily="18" charset="0"/>
                        <a:cs typeface="Calibri" panose="020F0502020204030204" pitchFamily="34" charset="0"/>
                      </a:endParaRPr>
                    </a:p>
                  </a:txBody>
                  <a:tcPr marL="64294" marR="642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700" b="1" dirty="0">
                          <a:effectLst/>
                          <a:latin typeface="Calibri" panose="020F0502020204030204" pitchFamily="34" charset="0"/>
                          <a:cs typeface="Calibri" panose="020F0502020204030204" pitchFamily="34" charset="0"/>
                        </a:rPr>
                        <a:t>email</a:t>
                      </a:r>
                      <a:endParaRPr lang="en-US" sz="1700" b="1" dirty="0">
                        <a:effectLst/>
                        <a:latin typeface="Calibri" panose="020F0502020204030204" pitchFamily="34" charset="0"/>
                        <a:ea typeface="Times New Roman" panose="02020603050405020304" pitchFamily="18" charset="0"/>
                        <a:cs typeface="Calibri" panose="020F0502020204030204" pitchFamily="34" charset="0"/>
                      </a:endParaRPr>
                    </a:p>
                  </a:txBody>
                  <a:tcPr marL="64294" marR="642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21469">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700" dirty="0">
                          <a:effectLst/>
                          <a:latin typeface="Calibri" panose="020F0502020204030204" pitchFamily="34" charset="0"/>
                          <a:cs typeface="Calibri" panose="020F0502020204030204" pitchFamily="34" charset="0"/>
                        </a:rPr>
                        <a:t>Benjamin Rolfe</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4294" marR="642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700" dirty="0">
                          <a:effectLst/>
                          <a:latin typeface="Calibri" panose="020F0502020204030204" pitchFamily="34" charset="0"/>
                          <a:cs typeface="Calibri" panose="020F0502020204030204" pitchFamily="34" charset="0"/>
                        </a:rPr>
                        <a:t>BCA</a:t>
                      </a:r>
                      <a:r>
                        <a:rPr lang="en-US" sz="1700">
                          <a:effectLst/>
                          <a:latin typeface="Calibri" panose="020F0502020204030204" pitchFamily="34" charset="0"/>
                          <a:cs typeface="Calibri" panose="020F0502020204030204" pitchFamily="34" charset="0"/>
                        </a:rPr>
                        <a:t>,  et </a:t>
                      </a:r>
                      <a:r>
                        <a:rPr lang="en-US" sz="1700" dirty="0">
                          <a:effectLst/>
                          <a:latin typeface="Calibri" panose="020F0502020204030204" pitchFamily="34" charset="0"/>
                          <a:cs typeface="Calibri" panose="020F0502020204030204" pitchFamily="34" charset="0"/>
                        </a:rPr>
                        <a:t>al</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4294" marR="642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700" dirty="0" err="1">
                          <a:effectLst/>
                          <a:latin typeface="Calibri" panose="020F0502020204030204" pitchFamily="34" charset="0"/>
                          <a:cs typeface="Calibri" panose="020F0502020204030204" pitchFamily="34" charset="0"/>
                        </a:rPr>
                        <a:t>Ben.rolfe</a:t>
                      </a:r>
                      <a:r>
                        <a:rPr lang="en-US" sz="1700" dirty="0">
                          <a:effectLst/>
                          <a:latin typeface="Calibri" panose="020F0502020204030204" pitchFamily="34" charset="0"/>
                          <a:cs typeface="Calibri" panose="020F0502020204030204" pitchFamily="34" charset="0"/>
                        </a:rPr>
                        <a:t> @ ieee.org</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4294" marR="642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
        <p:nvSpPr>
          <p:cNvPr id="2" name="Footer Placeholder 1">
            <a:extLst>
              <a:ext uri="{FF2B5EF4-FFF2-40B4-BE49-F238E27FC236}">
                <a16:creationId xmlns:a16="http://schemas.microsoft.com/office/drawing/2014/main" id="{9A95F521-1C1E-E456-19E7-9BE07B74D43C}"/>
              </a:ext>
            </a:extLst>
          </p:cNvPr>
          <p:cNvSpPr>
            <a:spLocks noGrp="1"/>
          </p:cNvSpPr>
          <p:nvPr>
            <p:ph type="ftr" idx="14"/>
          </p:nvPr>
        </p:nvSpPr>
        <p:spPr/>
        <p:txBody>
          <a:bodyPr/>
          <a:lstStyle/>
          <a:p>
            <a:r>
              <a:rPr lang="en-GB"/>
              <a:t>Ben Rolfe, BCA</a:t>
            </a:r>
            <a:endParaRPr lang="en-GB" dirty="0"/>
          </a:p>
        </p:txBody>
      </p:sp>
      <p:sp>
        <p:nvSpPr>
          <p:cNvPr id="3" name="Slide Number Placeholder 2">
            <a:extLst>
              <a:ext uri="{FF2B5EF4-FFF2-40B4-BE49-F238E27FC236}">
                <a16:creationId xmlns:a16="http://schemas.microsoft.com/office/drawing/2014/main" id="{2A4A8CB8-D7FB-9A2D-CE22-A9A1F34B07BE}"/>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9" name="Date Placeholder 8">
            <a:extLst>
              <a:ext uri="{FF2B5EF4-FFF2-40B4-BE49-F238E27FC236}">
                <a16:creationId xmlns:a16="http://schemas.microsoft.com/office/drawing/2014/main" id="{80F66782-23F5-67FC-C03B-486D6EA921B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4448504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EBB2-DE01-81FC-44E4-F0E0F024969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88DADA4-7E5A-C5D7-F0D7-0520FC098349}"/>
              </a:ext>
            </a:extLst>
          </p:cNvPr>
          <p:cNvSpPr>
            <a:spLocks noGrp="1"/>
          </p:cNvSpPr>
          <p:nvPr>
            <p:ph idx="1"/>
          </p:nvPr>
        </p:nvSpPr>
        <p:spPr/>
        <p:txBody>
          <a:bodyPr/>
          <a:lstStyle/>
          <a:p>
            <a:r>
              <a:rPr lang="en-US" dirty="0"/>
              <a:t>802.15.4 has had several amendments and  two revisions since 2019</a:t>
            </a:r>
          </a:p>
          <a:p>
            <a:r>
              <a:rPr lang="en-US" dirty="0"/>
              <a:t>Some useful features and changes added since 2019 may be useful for coexistence recommendations</a:t>
            </a:r>
          </a:p>
          <a:p>
            <a:r>
              <a:rPr lang="en-US" dirty="0"/>
              <a:t>This identifies some new or revised features that might be useful to this group</a:t>
            </a:r>
          </a:p>
        </p:txBody>
      </p:sp>
      <p:sp>
        <p:nvSpPr>
          <p:cNvPr id="7" name="Footer Placeholder 6">
            <a:extLst>
              <a:ext uri="{FF2B5EF4-FFF2-40B4-BE49-F238E27FC236}">
                <a16:creationId xmlns:a16="http://schemas.microsoft.com/office/drawing/2014/main" id="{51FD67F6-F1EC-B0CF-D21E-91BB77FAF97C}"/>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B3EE10AA-F075-1F74-84CA-7F4E418046C3}"/>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9" name="Date Placeholder 8">
            <a:extLst>
              <a:ext uri="{FF2B5EF4-FFF2-40B4-BE49-F238E27FC236}">
                <a16:creationId xmlns:a16="http://schemas.microsoft.com/office/drawing/2014/main" id="{6FF14424-20E5-F042-58DC-99978BBBCCD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408529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186B-E8AE-6179-10FA-AC280DF80735}"/>
              </a:ext>
            </a:extLst>
          </p:cNvPr>
          <p:cNvSpPr>
            <a:spLocks noGrp="1"/>
          </p:cNvSpPr>
          <p:nvPr>
            <p:ph type="title"/>
          </p:nvPr>
        </p:nvSpPr>
        <p:spPr/>
        <p:txBody>
          <a:bodyPr/>
          <a:lstStyle/>
          <a:p>
            <a:r>
              <a:rPr lang="en-US" dirty="0"/>
              <a:t>802.15.4 Channel Access: 802.15.4-2024 (Revision E)</a:t>
            </a:r>
          </a:p>
        </p:txBody>
      </p:sp>
      <p:sp>
        <p:nvSpPr>
          <p:cNvPr id="3" name="Content Placeholder 2">
            <a:extLst>
              <a:ext uri="{FF2B5EF4-FFF2-40B4-BE49-F238E27FC236}">
                <a16:creationId xmlns:a16="http://schemas.microsoft.com/office/drawing/2014/main" id="{2178D5B0-CADE-A2BD-527A-7CEBBC43B109}"/>
              </a:ext>
            </a:extLst>
          </p:cNvPr>
          <p:cNvSpPr>
            <a:spLocks noGrp="1"/>
          </p:cNvSpPr>
          <p:nvPr>
            <p:ph idx="1"/>
          </p:nvPr>
        </p:nvSpPr>
        <p:spPr/>
        <p:txBody>
          <a:bodyPr>
            <a:normAutofit fontScale="85000" lnSpcReduction="20000"/>
          </a:bodyPr>
          <a:lstStyle/>
          <a:p>
            <a:r>
              <a:rPr lang="en-US" sz="3000" dirty="0"/>
              <a:t>Multiple CSMA variations</a:t>
            </a:r>
          </a:p>
          <a:p>
            <a:pPr lvl="1"/>
            <a:r>
              <a:rPr lang="en-US" sz="2625" dirty="0"/>
              <a:t>Multiple Clear Channel Assessment Methods</a:t>
            </a:r>
          </a:p>
          <a:p>
            <a:pPr lvl="1"/>
            <a:r>
              <a:rPr lang="en-US" sz="2625" dirty="0"/>
              <a:t>Multipole Prioritized CSMA schemes</a:t>
            </a:r>
          </a:p>
          <a:p>
            <a:pPr lvl="1"/>
            <a:r>
              <a:rPr lang="en-US" sz="2625" dirty="0" err="1"/>
              <a:t>Suspendable</a:t>
            </a:r>
            <a:r>
              <a:rPr lang="en-US" sz="2625" dirty="0"/>
              <a:t> CSMA-CA algorithm  *new*</a:t>
            </a:r>
          </a:p>
          <a:p>
            <a:pPr lvl="1"/>
            <a:r>
              <a:rPr lang="en-US" sz="2625" dirty="0"/>
              <a:t>Latency bounded random access (SSBD)</a:t>
            </a:r>
          </a:p>
          <a:p>
            <a:r>
              <a:rPr lang="en-US" sz="3000" dirty="0"/>
              <a:t>Multiple scheduled access methods</a:t>
            </a:r>
          </a:p>
          <a:p>
            <a:pPr lvl="1"/>
            <a:r>
              <a:rPr lang="en-US" sz="2625" dirty="0"/>
              <a:t>Some with, some without CSMA</a:t>
            </a:r>
          </a:p>
          <a:p>
            <a:pPr lvl="1"/>
            <a:r>
              <a:rPr lang="en-US" sz="2625" dirty="0"/>
              <a:t>Some cleanup in Revision E</a:t>
            </a:r>
          </a:p>
          <a:p>
            <a:pPr lvl="1"/>
            <a:r>
              <a:rPr lang="en-US" sz="2625" dirty="0"/>
              <a:t>Some changes to make TSCH more general in draft 15.4ab</a:t>
            </a:r>
          </a:p>
          <a:p>
            <a:pPr lvl="1"/>
            <a:r>
              <a:rPr lang="en-US" sz="2625" dirty="0"/>
              <a:t>Peer-wise coordination (distributed) added in 802.15.4z</a:t>
            </a:r>
          </a:p>
          <a:p>
            <a:pPr lvl="1"/>
            <a:r>
              <a:rPr lang="en-US" sz="2625" dirty="0"/>
              <a:t>Some use channel access with sensing (listen) in conjunction with scheduled access</a:t>
            </a:r>
          </a:p>
          <a:p>
            <a:pPr lvl="1"/>
            <a:endParaRPr lang="en-US" sz="2625" dirty="0"/>
          </a:p>
          <a:p>
            <a:pPr lvl="1"/>
            <a:endParaRPr lang="en-US" sz="2625" dirty="0"/>
          </a:p>
        </p:txBody>
      </p:sp>
      <p:sp>
        <p:nvSpPr>
          <p:cNvPr id="7" name="Footer Placeholder 6">
            <a:extLst>
              <a:ext uri="{FF2B5EF4-FFF2-40B4-BE49-F238E27FC236}">
                <a16:creationId xmlns:a16="http://schemas.microsoft.com/office/drawing/2014/main" id="{51A3A115-C7C9-8968-4A19-338108715A30}"/>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8E438B2E-0CBF-41F5-20D4-13657D26E332}"/>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9" name="Date Placeholder 8">
            <a:extLst>
              <a:ext uri="{FF2B5EF4-FFF2-40B4-BE49-F238E27FC236}">
                <a16:creationId xmlns:a16="http://schemas.microsoft.com/office/drawing/2014/main" id="{60BE8117-E188-AD0C-9004-4FDF6F3FC9C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139586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186B-E8AE-6179-10FA-AC280DF80735}"/>
              </a:ext>
            </a:extLst>
          </p:cNvPr>
          <p:cNvSpPr>
            <a:spLocks noGrp="1"/>
          </p:cNvSpPr>
          <p:nvPr>
            <p:ph type="title"/>
          </p:nvPr>
        </p:nvSpPr>
        <p:spPr/>
        <p:txBody>
          <a:bodyPr/>
          <a:lstStyle/>
          <a:p>
            <a:r>
              <a:rPr lang="en-US" dirty="0"/>
              <a:t>Multiple CCA methods</a:t>
            </a:r>
          </a:p>
        </p:txBody>
      </p:sp>
      <p:sp>
        <p:nvSpPr>
          <p:cNvPr id="3" name="Content Placeholder 2">
            <a:extLst>
              <a:ext uri="{FF2B5EF4-FFF2-40B4-BE49-F238E27FC236}">
                <a16:creationId xmlns:a16="http://schemas.microsoft.com/office/drawing/2014/main" id="{2178D5B0-CADE-A2BD-527A-7CEBBC43B109}"/>
              </a:ext>
            </a:extLst>
          </p:cNvPr>
          <p:cNvSpPr>
            <a:spLocks noGrp="1"/>
          </p:cNvSpPr>
          <p:nvPr>
            <p:ph idx="1"/>
          </p:nvPr>
        </p:nvSpPr>
        <p:spPr/>
        <p:txBody>
          <a:bodyPr>
            <a:normAutofit/>
          </a:bodyPr>
          <a:lstStyle/>
          <a:p>
            <a:r>
              <a:rPr lang="en-US" sz="3000" dirty="0"/>
              <a:t>Mode 1: Energy above threshold (ED).</a:t>
            </a:r>
          </a:p>
          <a:p>
            <a:r>
              <a:rPr lang="en-US" sz="3000" dirty="0"/>
              <a:t>Mode 2: Carrier sense only (CS)</a:t>
            </a:r>
          </a:p>
          <a:p>
            <a:r>
              <a:rPr lang="en-US" sz="3000" dirty="0"/>
              <a:t>CCA Mode 3:  Combination of ED and CS</a:t>
            </a:r>
          </a:p>
          <a:p>
            <a:pPr lvl="1"/>
            <a:r>
              <a:rPr lang="en-US" sz="2600" dirty="0"/>
              <a:t>3a ED and CS</a:t>
            </a:r>
          </a:p>
          <a:p>
            <a:pPr lvl="1"/>
            <a:r>
              <a:rPr lang="en-US" sz="2600" dirty="0"/>
              <a:t>3b ED or CS</a:t>
            </a:r>
          </a:p>
          <a:p>
            <a:r>
              <a:rPr lang="en-US" sz="3025" dirty="0"/>
              <a:t>ED Threshold and Duration variable</a:t>
            </a:r>
          </a:p>
          <a:p>
            <a:r>
              <a:rPr lang="en-US" sz="3025" dirty="0"/>
              <a:t>Flexibility to meet different operating environments, performance profiles, and regulator requirements </a:t>
            </a:r>
          </a:p>
          <a:p>
            <a:pPr lvl="1"/>
            <a:endParaRPr lang="en-US" sz="2625" dirty="0"/>
          </a:p>
          <a:p>
            <a:pPr lvl="1"/>
            <a:endParaRPr lang="en-US" sz="2625" dirty="0"/>
          </a:p>
          <a:p>
            <a:pPr lvl="1"/>
            <a:endParaRPr lang="en-US" sz="2625" dirty="0"/>
          </a:p>
          <a:p>
            <a:pPr lvl="1"/>
            <a:endParaRPr lang="en-US" sz="2625" dirty="0"/>
          </a:p>
        </p:txBody>
      </p:sp>
      <p:sp>
        <p:nvSpPr>
          <p:cNvPr id="7" name="Footer Placeholder 6">
            <a:extLst>
              <a:ext uri="{FF2B5EF4-FFF2-40B4-BE49-F238E27FC236}">
                <a16:creationId xmlns:a16="http://schemas.microsoft.com/office/drawing/2014/main" id="{875315D3-FCE3-A7C3-8B5F-692E5A123E70}"/>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5A760081-D244-F19B-E0CE-482DEFF8B03F}"/>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9" name="Date Placeholder 8">
            <a:extLst>
              <a:ext uri="{FF2B5EF4-FFF2-40B4-BE49-F238E27FC236}">
                <a16:creationId xmlns:a16="http://schemas.microsoft.com/office/drawing/2014/main" id="{D4C8C66D-C5B6-04D3-D501-9FEF9EF9F27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55183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E7B5-D183-D4A9-E3B3-81C815F62094}"/>
              </a:ext>
            </a:extLst>
          </p:cNvPr>
          <p:cNvSpPr>
            <a:spLocks noGrp="1"/>
          </p:cNvSpPr>
          <p:nvPr>
            <p:ph type="title"/>
          </p:nvPr>
        </p:nvSpPr>
        <p:spPr>
          <a:xfrm>
            <a:off x="609600" y="685800"/>
            <a:ext cx="11049000" cy="1066800"/>
          </a:xfrm>
        </p:spPr>
        <p:txBody>
          <a:bodyPr/>
          <a:lstStyle/>
          <a:p>
            <a:r>
              <a:rPr lang="en-US" dirty="0"/>
              <a:t>In-person vs Remote by number of sessions attended</a:t>
            </a:r>
            <a:br>
              <a:rPr lang="en-US" dirty="0"/>
            </a:br>
            <a:r>
              <a:rPr lang="en-US" dirty="0"/>
              <a:t>(voting members only)</a:t>
            </a:r>
          </a:p>
        </p:txBody>
      </p:sp>
      <p:sp>
        <p:nvSpPr>
          <p:cNvPr id="4" name="Date Placeholder 3">
            <a:extLst>
              <a:ext uri="{FF2B5EF4-FFF2-40B4-BE49-F238E27FC236}">
                <a16:creationId xmlns:a16="http://schemas.microsoft.com/office/drawing/2014/main" id="{12DE4915-1244-6B3A-1B49-C9278CEC6BD8}"/>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2025</a:t>
            </a:r>
          </a:p>
        </p:txBody>
      </p:sp>
      <p:sp>
        <p:nvSpPr>
          <p:cNvPr id="5" name="Footer Placeholder 4">
            <a:extLst>
              <a:ext uri="{FF2B5EF4-FFF2-40B4-BE49-F238E27FC236}">
                <a16:creationId xmlns:a16="http://schemas.microsoft.com/office/drawing/2014/main" id="{85AB06C1-C1AC-091F-BD7A-AEDA0875489A}"/>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869FA86F-5B05-8EC8-68F7-0464CF25858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7" name="Content Placeholder 7">
            <a:extLst>
              <a:ext uri="{FF2B5EF4-FFF2-40B4-BE49-F238E27FC236}">
                <a16:creationId xmlns:a16="http://schemas.microsoft.com/office/drawing/2014/main" id="{698BC9F1-DEAF-5A7B-FDAC-B030F130B74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329147" y="1219200"/>
            <a:ext cx="9338853" cy="5256213"/>
          </a:xfrm>
        </p:spPr>
      </p:pic>
    </p:spTree>
    <p:extLst>
      <p:ext uri="{BB962C8B-B14F-4D97-AF65-F5344CB8AC3E}">
        <p14:creationId xmlns:p14="http://schemas.microsoft.com/office/powerpoint/2010/main" val="9293849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186B-E8AE-6179-10FA-AC280DF80735}"/>
              </a:ext>
            </a:extLst>
          </p:cNvPr>
          <p:cNvSpPr>
            <a:spLocks noGrp="1"/>
          </p:cNvSpPr>
          <p:nvPr>
            <p:ph type="title"/>
          </p:nvPr>
        </p:nvSpPr>
        <p:spPr/>
        <p:txBody>
          <a:bodyPr/>
          <a:lstStyle/>
          <a:p>
            <a:r>
              <a:rPr lang="en-US" sz="3750" dirty="0"/>
              <a:t>Random Access: multiple CSMA Variations</a:t>
            </a:r>
          </a:p>
        </p:txBody>
      </p:sp>
      <p:sp>
        <p:nvSpPr>
          <p:cNvPr id="3" name="Content Placeholder 2">
            <a:extLst>
              <a:ext uri="{FF2B5EF4-FFF2-40B4-BE49-F238E27FC236}">
                <a16:creationId xmlns:a16="http://schemas.microsoft.com/office/drawing/2014/main" id="{2178D5B0-CADE-A2BD-527A-7CEBBC43B109}"/>
              </a:ext>
            </a:extLst>
          </p:cNvPr>
          <p:cNvSpPr>
            <a:spLocks noGrp="1"/>
          </p:cNvSpPr>
          <p:nvPr>
            <p:ph idx="1"/>
          </p:nvPr>
        </p:nvSpPr>
        <p:spPr/>
        <p:txBody>
          <a:bodyPr>
            <a:normAutofit/>
          </a:bodyPr>
          <a:lstStyle/>
          <a:p>
            <a:r>
              <a:rPr lang="en-US" sz="3025" dirty="0"/>
              <a:t>Simple unslotted CSMA</a:t>
            </a:r>
          </a:p>
          <a:p>
            <a:r>
              <a:rPr lang="en-US" sz="3025" dirty="0"/>
              <a:t>Slotted CSMA with scheduled access</a:t>
            </a:r>
          </a:p>
          <a:p>
            <a:pPr lvl="1"/>
            <a:r>
              <a:rPr lang="en-US" sz="2625" dirty="0"/>
              <a:t>Multiple </a:t>
            </a:r>
            <a:r>
              <a:rPr lang="en-US" sz="2625" dirty="0" err="1"/>
              <a:t>superframe</a:t>
            </a:r>
            <a:r>
              <a:rPr lang="en-US" sz="2625" dirty="0"/>
              <a:t> types defined</a:t>
            </a:r>
          </a:p>
          <a:p>
            <a:pPr lvl="1"/>
            <a:r>
              <a:rPr lang="en-US" sz="2625" dirty="0"/>
              <a:t>TSCH, DSME and RCC support slotted CSMA</a:t>
            </a:r>
          </a:p>
          <a:p>
            <a:r>
              <a:rPr lang="en-US" sz="3025" dirty="0"/>
              <a:t>CSMA with Priority (PCA)</a:t>
            </a:r>
          </a:p>
          <a:p>
            <a:r>
              <a:rPr lang="en-US" sz="3025" dirty="0"/>
              <a:t>CSMA with linear backoff (latency bounding) aka Spectrum Sensing Based Deferral (SSBD)</a:t>
            </a:r>
            <a:endParaRPr lang="en-US" sz="2625" dirty="0"/>
          </a:p>
          <a:p>
            <a:endParaRPr lang="en-US" sz="3025" dirty="0"/>
          </a:p>
          <a:p>
            <a:pPr lvl="1"/>
            <a:endParaRPr lang="en-US" sz="2625" dirty="0"/>
          </a:p>
          <a:p>
            <a:pPr lvl="1"/>
            <a:endParaRPr lang="en-US" sz="2625" dirty="0"/>
          </a:p>
          <a:p>
            <a:pPr lvl="1"/>
            <a:endParaRPr lang="en-US" sz="2625" dirty="0"/>
          </a:p>
          <a:p>
            <a:pPr lvl="1"/>
            <a:endParaRPr lang="en-US" sz="2625" dirty="0"/>
          </a:p>
        </p:txBody>
      </p:sp>
      <p:sp>
        <p:nvSpPr>
          <p:cNvPr id="7" name="Footer Placeholder 6">
            <a:extLst>
              <a:ext uri="{FF2B5EF4-FFF2-40B4-BE49-F238E27FC236}">
                <a16:creationId xmlns:a16="http://schemas.microsoft.com/office/drawing/2014/main" id="{9185EF07-A3E3-CDB7-827C-ACD9FAD6CC02}"/>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29D9104D-DCFE-5432-37FC-B0FC700A3636}"/>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42CEAF2A-2B3A-6D34-AAA7-6F6922BA35F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005548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B3D4-70DC-3DEA-E3E3-D912957AFFD0}"/>
              </a:ext>
            </a:extLst>
          </p:cNvPr>
          <p:cNvSpPr>
            <a:spLocks noGrp="1"/>
          </p:cNvSpPr>
          <p:nvPr>
            <p:ph type="title"/>
          </p:nvPr>
        </p:nvSpPr>
        <p:spPr>
          <a:xfrm>
            <a:off x="4452938" y="685803"/>
            <a:ext cx="5527676" cy="457198"/>
          </a:xfrm>
        </p:spPr>
        <p:txBody>
          <a:bodyPr/>
          <a:lstStyle/>
          <a:p>
            <a:r>
              <a:rPr lang="en-US" dirty="0"/>
              <a:t>Brief look at CSMA</a:t>
            </a:r>
          </a:p>
        </p:txBody>
      </p:sp>
      <p:sp>
        <p:nvSpPr>
          <p:cNvPr id="10" name="Content Placeholder 9">
            <a:extLst>
              <a:ext uri="{FF2B5EF4-FFF2-40B4-BE49-F238E27FC236}">
                <a16:creationId xmlns:a16="http://schemas.microsoft.com/office/drawing/2014/main" id="{926A0D00-FC75-8CDF-808D-C3B652DD6F5C}"/>
              </a:ext>
            </a:extLst>
          </p:cNvPr>
          <p:cNvSpPr>
            <a:spLocks noGrp="1"/>
          </p:cNvSpPr>
          <p:nvPr>
            <p:ph idx="1"/>
          </p:nvPr>
        </p:nvSpPr>
        <p:spPr>
          <a:xfrm>
            <a:off x="4953000" y="1222378"/>
            <a:ext cx="5027614" cy="4872037"/>
          </a:xfrm>
        </p:spPr>
        <p:txBody>
          <a:bodyPr/>
          <a:lstStyle/>
          <a:p>
            <a:r>
              <a:rPr lang="en-US" dirty="0"/>
              <a:t>Simple and flexible</a:t>
            </a:r>
          </a:p>
          <a:p>
            <a:pPr lvl="1"/>
            <a:r>
              <a:rPr lang="en-US" dirty="0"/>
              <a:t>Can reduce to simple LBT without iterative backoff</a:t>
            </a:r>
          </a:p>
          <a:p>
            <a:pPr lvl="1"/>
            <a:r>
              <a:rPr lang="en-US" dirty="0"/>
              <a:t>Can bound backoff growth</a:t>
            </a:r>
          </a:p>
          <a:p>
            <a:pPr lvl="1"/>
            <a:endParaRPr lang="en-US" dirty="0"/>
          </a:p>
        </p:txBody>
      </p:sp>
      <p:pic>
        <p:nvPicPr>
          <p:cNvPr id="11" name="Content Placeholder 7">
            <a:extLst>
              <a:ext uri="{FF2B5EF4-FFF2-40B4-BE49-F238E27FC236}">
                <a16:creationId xmlns:a16="http://schemas.microsoft.com/office/drawing/2014/main" id="{6B9DE156-94E9-2A2D-C69B-D3967293AE30}"/>
              </a:ext>
            </a:extLst>
          </p:cNvPr>
          <p:cNvPicPr>
            <a:picLocks noChangeAspect="1"/>
          </p:cNvPicPr>
          <p:nvPr/>
        </p:nvPicPr>
        <p:blipFill>
          <a:blip r:embed="rId2"/>
          <a:stretch>
            <a:fillRect/>
          </a:stretch>
        </p:blipFill>
        <p:spPr bwMode="auto">
          <a:xfrm>
            <a:off x="2032275" y="1000125"/>
            <a:ext cx="2706413" cy="5395367"/>
          </a:xfrm>
          <a:prstGeom prst="rect">
            <a:avLst/>
          </a:prstGeom>
          <a:noFill/>
          <a:ln w="9525">
            <a:noFill/>
            <a:round/>
            <a:headEnd/>
            <a:tailEnd/>
          </a:ln>
          <a:effectLst/>
        </p:spPr>
      </p:pic>
      <p:sp>
        <p:nvSpPr>
          <p:cNvPr id="3" name="Footer Placeholder 2">
            <a:extLst>
              <a:ext uri="{FF2B5EF4-FFF2-40B4-BE49-F238E27FC236}">
                <a16:creationId xmlns:a16="http://schemas.microsoft.com/office/drawing/2014/main" id="{3B0A9DD1-744F-2F8B-DE9E-E186107EC605}"/>
              </a:ext>
            </a:extLst>
          </p:cNvPr>
          <p:cNvSpPr>
            <a:spLocks noGrp="1"/>
          </p:cNvSpPr>
          <p:nvPr>
            <p:ph type="ftr" idx="14"/>
          </p:nvPr>
        </p:nvSpPr>
        <p:spPr/>
        <p:txBody>
          <a:bodyPr/>
          <a:lstStyle/>
          <a:p>
            <a:r>
              <a:rPr lang="en-GB"/>
              <a:t>Ben Rolfe, BCA</a:t>
            </a:r>
            <a:endParaRPr lang="en-GB" dirty="0"/>
          </a:p>
        </p:txBody>
      </p:sp>
      <p:sp>
        <p:nvSpPr>
          <p:cNvPr id="7" name="Slide Number Placeholder 6">
            <a:extLst>
              <a:ext uri="{FF2B5EF4-FFF2-40B4-BE49-F238E27FC236}">
                <a16:creationId xmlns:a16="http://schemas.microsoft.com/office/drawing/2014/main" id="{5DCE5ACD-01F9-CFB5-C74F-5DDC86DE59BB}"/>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8" name="Date Placeholder 7">
            <a:extLst>
              <a:ext uri="{FF2B5EF4-FFF2-40B4-BE49-F238E27FC236}">
                <a16:creationId xmlns:a16="http://schemas.microsoft.com/office/drawing/2014/main" id="{6A33A231-57B7-814D-96FB-66F46E985933}"/>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6656376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FBF3-EF49-B783-DB1C-76897D38B522}"/>
              </a:ext>
            </a:extLst>
          </p:cNvPr>
          <p:cNvSpPr>
            <a:spLocks noGrp="1"/>
          </p:cNvSpPr>
          <p:nvPr>
            <p:ph type="title"/>
          </p:nvPr>
        </p:nvSpPr>
        <p:spPr/>
        <p:txBody>
          <a:bodyPr/>
          <a:lstStyle/>
          <a:p>
            <a:r>
              <a:rPr lang="en-US" sz="3750" dirty="0"/>
              <a:t>Optional backoff suspension in</a:t>
            </a:r>
            <a:br>
              <a:rPr lang="en-US" sz="3750" dirty="0"/>
            </a:br>
            <a:r>
              <a:rPr lang="en-US" sz="3750" dirty="0"/>
              <a:t> CSMA-CA algorithm</a:t>
            </a:r>
            <a:endParaRPr lang="en-US" dirty="0"/>
          </a:p>
        </p:txBody>
      </p:sp>
      <p:sp>
        <p:nvSpPr>
          <p:cNvPr id="3" name="Content Placeholder 2">
            <a:extLst>
              <a:ext uri="{FF2B5EF4-FFF2-40B4-BE49-F238E27FC236}">
                <a16:creationId xmlns:a16="http://schemas.microsoft.com/office/drawing/2014/main" id="{D56628E1-5663-347F-72EB-540279FE37AF}"/>
              </a:ext>
            </a:extLst>
          </p:cNvPr>
          <p:cNvSpPr>
            <a:spLocks noGrp="1"/>
          </p:cNvSpPr>
          <p:nvPr>
            <p:ph idx="1"/>
          </p:nvPr>
        </p:nvSpPr>
        <p:spPr>
          <a:xfrm>
            <a:off x="2209800" y="1981202"/>
            <a:ext cx="7770814" cy="4494213"/>
          </a:xfrm>
        </p:spPr>
        <p:txBody>
          <a:bodyPr>
            <a:normAutofit fontScale="92500" lnSpcReduction="10000"/>
          </a:bodyPr>
          <a:lstStyle/>
          <a:p>
            <a:r>
              <a:rPr lang="en-US" dirty="0"/>
              <a:t>Incorporated into 802.15.4-2024 (Rev E)</a:t>
            </a:r>
          </a:p>
          <a:p>
            <a:r>
              <a:rPr lang="en-US" dirty="0"/>
              <a:t>Adds capability to sensed channel using the selected CCA mode during the backoff delay period. </a:t>
            </a:r>
          </a:p>
          <a:p>
            <a:r>
              <a:rPr lang="en-US" dirty="0"/>
              <a:t>Provides improved performance in congested spectrum</a:t>
            </a:r>
          </a:p>
          <a:p>
            <a:r>
              <a:rPr lang="en-US" dirty="0"/>
              <a:t>Grew out of changing requirements in key applications such as smart energy/grid modernization in Japan and other regions</a:t>
            </a:r>
          </a:p>
          <a:p>
            <a:r>
              <a:rPr lang="en-US" dirty="0"/>
              <a:t>Expands trade-off space for optimizing and adaptation</a:t>
            </a:r>
          </a:p>
          <a:p>
            <a:r>
              <a:rPr lang="en-US" dirty="0"/>
              <a:t>More information:  </a:t>
            </a:r>
            <a:r>
              <a:rPr lang="en-US" dirty="0">
                <a:hlinkClick r:id="rId2"/>
              </a:rPr>
              <a:t>https://mentor.ieee.org/802.15/dcn/23/15-23-0234-02-04me-proposed-csma-changes.docx</a:t>
            </a:r>
            <a:endParaRPr lang="en-US" dirty="0"/>
          </a:p>
          <a:p>
            <a:r>
              <a:rPr lang="en-US" dirty="0">
                <a:hlinkClick r:id="rId3"/>
              </a:rPr>
              <a:t>https://mentor.ieee.org/802.15/dcn/23/15-23-0167-00-0000-the-csma-gap-analysis-between-ieee-802-15-4-and-japanese-standard-jj-300-10.pptx</a:t>
            </a:r>
            <a:endParaRPr lang="en-US" dirty="0"/>
          </a:p>
          <a:p>
            <a:endParaRPr lang="en-US" dirty="0"/>
          </a:p>
          <a:p>
            <a:endParaRPr lang="en-US" dirty="0"/>
          </a:p>
        </p:txBody>
      </p:sp>
      <p:sp>
        <p:nvSpPr>
          <p:cNvPr id="7" name="Footer Placeholder 6">
            <a:extLst>
              <a:ext uri="{FF2B5EF4-FFF2-40B4-BE49-F238E27FC236}">
                <a16:creationId xmlns:a16="http://schemas.microsoft.com/office/drawing/2014/main" id="{29B7F154-F057-E024-0C8D-9E535730F1D2}"/>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DCC3C9C3-5499-3F14-34E5-3F15E89156BC}"/>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9" name="Date Placeholder 8">
            <a:extLst>
              <a:ext uri="{FF2B5EF4-FFF2-40B4-BE49-F238E27FC236}">
                <a16:creationId xmlns:a16="http://schemas.microsoft.com/office/drawing/2014/main" id="{408F337B-1927-DCBC-E6EC-6380012AB2F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8360062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AE27-D994-42CA-3832-18B5A4671A65}"/>
              </a:ext>
            </a:extLst>
          </p:cNvPr>
          <p:cNvSpPr>
            <a:spLocks noGrp="1"/>
          </p:cNvSpPr>
          <p:nvPr>
            <p:ph type="title"/>
          </p:nvPr>
        </p:nvSpPr>
        <p:spPr/>
        <p:txBody>
          <a:bodyPr>
            <a:normAutofit fontScale="90000"/>
          </a:bodyPr>
          <a:lstStyle/>
          <a:p>
            <a:r>
              <a:rPr lang="en-US" dirty="0"/>
              <a:t>Added contention-based channel access introduced in (draft) P802.15.4ab: SSBD</a:t>
            </a:r>
          </a:p>
        </p:txBody>
      </p:sp>
      <p:sp>
        <p:nvSpPr>
          <p:cNvPr id="3" name="Content Placeholder 2">
            <a:extLst>
              <a:ext uri="{FF2B5EF4-FFF2-40B4-BE49-F238E27FC236}">
                <a16:creationId xmlns:a16="http://schemas.microsoft.com/office/drawing/2014/main" id="{82E56035-3D11-B54F-6C5F-79095E142F8B}"/>
              </a:ext>
            </a:extLst>
          </p:cNvPr>
          <p:cNvSpPr>
            <a:spLocks noGrp="1"/>
          </p:cNvSpPr>
          <p:nvPr>
            <p:ph idx="1"/>
          </p:nvPr>
        </p:nvSpPr>
        <p:spPr>
          <a:xfrm>
            <a:off x="2209800" y="1928813"/>
            <a:ext cx="7770814" cy="4429125"/>
          </a:xfrm>
        </p:spPr>
        <p:txBody>
          <a:bodyPr/>
          <a:lstStyle/>
          <a:p>
            <a:r>
              <a:rPr lang="en-US" dirty="0"/>
              <a:t>Spectrum Sensing Based deferral</a:t>
            </a:r>
          </a:p>
          <a:p>
            <a:r>
              <a:rPr lang="en-US" dirty="0"/>
              <a:t>CSMA with linear backoff and a few other changes</a:t>
            </a:r>
          </a:p>
          <a:p>
            <a:r>
              <a:rPr lang="en-US" dirty="0"/>
              <a:t>Iterative sense/backoff/sense as in CSMA</a:t>
            </a:r>
          </a:p>
          <a:p>
            <a:pPr lvl="1"/>
            <a:r>
              <a:rPr lang="en-US" dirty="0"/>
              <a:t>Uses linearly growth in random backoff</a:t>
            </a:r>
          </a:p>
          <a:p>
            <a:pPr lvl="1"/>
            <a:r>
              <a:rPr lang="en-US" dirty="0"/>
              <a:t>Provides for fine resolution  bounding of channel access latency</a:t>
            </a:r>
          </a:p>
          <a:p>
            <a:pPr lvl="1"/>
            <a:r>
              <a:rPr lang="en-US" dirty="0"/>
              <a:t>Intended for low-latency use cases</a:t>
            </a:r>
          </a:p>
          <a:p>
            <a:r>
              <a:rPr lang="en-US" dirty="0"/>
              <a:t>Include optional persistence </a:t>
            </a:r>
          </a:p>
          <a:p>
            <a:pPr lvl="1"/>
            <a:r>
              <a:rPr lang="en-US" dirty="0"/>
              <a:t>Simplified version of 802.11 persistent channel access</a:t>
            </a:r>
          </a:p>
          <a:p>
            <a:pPr lvl="1"/>
            <a:r>
              <a:rPr lang="en-US" dirty="0"/>
              <a:t>Alters channel backoff bounds for retransmission attempts</a:t>
            </a:r>
          </a:p>
          <a:p>
            <a:endParaRPr lang="en-US" dirty="0"/>
          </a:p>
          <a:p>
            <a:pPr lvl="1"/>
            <a:endParaRPr lang="en-US" dirty="0"/>
          </a:p>
        </p:txBody>
      </p:sp>
      <p:sp>
        <p:nvSpPr>
          <p:cNvPr id="7" name="Footer Placeholder 6">
            <a:extLst>
              <a:ext uri="{FF2B5EF4-FFF2-40B4-BE49-F238E27FC236}">
                <a16:creationId xmlns:a16="http://schemas.microsoft.com/office/drawing/2014/main" id="{6B369D3E-3A04-D43D-7200-1C5BC520B4B4}"/>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9E1F9757-94A4-D1CB-A3A1-944A5D9ED103}"/>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9" name="Date Placeholder 8">
            <a:extLst>
              <a:ext uri="{FF2B5EF4-FFF2-40B4-BE49-F238E27FC236}">
                <a16:creationId xmlns:a16="http://schemas.microsoft.com/office/drawing/2014/main" id="{6B7DE537-B596-5B83-3991-C53E7AF3A50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7837933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3363-2859-5EDD-194C-6772875CB159}"/>
              </a:ext>
            </a:extLst>
          </p:cNvPr>
          <p:cNvSpPr>
            <a:spLocks noGrp="1"/>
          </p:cNvSpPr>
          <p:nvPr>
            <p:ph type="title"/>
          </p:nvPr>
        </p:nvSpPr>
        <p:spPr>
          <a:xfrm>
            <a:off x="6397626" y="685802"/>
            <a:ext cx="3582988" cy="1065213"/>
          </a:xfrm>
        </p:spPr>
        <p:txBody>
          <a:bodyPr/>
          <a:lstStyle/>
          <a:p>
            <a:r>
              <a:rPr lang="en-US" dirty="0"/>
              <a:t>SSBD</a:t>
            </a:r>
          </a:p>
        </p:txBody>
      </p:sp>
      <p:sp>
        <p:nvSpPr>
          <p:cNvPr id="3" name="Content Placeholder 2">
            <a:extLst>
              <a:ext uri="{FF2B5EF4-FFF2-40B4-BE49-F238E27FC236}">
                <a16:creationId xmlns:a16="http://schemas.microsoft.com/office/drawing/2014/main" id="{E7257791-9F05-1D8D-1029-6B9F90BA741F}"/>
              </a:ext>
            </a:extLst>
          </p:cNvPr>
          <p:cNvSpPr>
            <a:spLocks noGrp="1"/>
          </p:cNvSpPr>
          <p:nvPr>
            <p:ph idx="1"/>
          </p:nvPr>
        </p:nvSpPr>
        <p:spPr>
          <a:xfrm>
            <a:off x="6397626" y="1751016"/>
            <a:ext cx="3582988" cy="4343400"/>
          </a:xfrm>
        </p:spPr>
        <p:txBody>
          <a:bodyPr/>
          <a:lstStyle/>
          <a:p>
            <a:r>
              <a:rPr lang="en-US" dirty="0"/>
              <a:t>Similar to CSMA with</a:t>
            </a:r>
          </a:p>
          <a:p>
            <a:pPr lvl="1"/>
            <a:r>
              <a:rPr lang="en-US" dirty="0"/>
              <a:t>Linear backoff growth</a:t>
            </a:r>
          </a:p>
          <a:p>
            <a:pPr lvl="1"/>
            <a:r>
              <a:rPr lang="en-US" dirty="0"/>
              <a:t>Can reduce to simple LBT</a:t>
            </a:r>
          </a:p>
          <a:p>
            <a:pPr lvl="1"/>
            <a:r>
              <a:rPr lang="en-US" dirty="0"/>
              <a:t>Includes fallback to Aloha option </a:t>
            </a:r>
          </a:p>
          <a:p>
            <a:pPr lvl="1"/>
            <a:r>
              <a:rPr lang="en-US" dirty="0"/>
              <a:t>Optimized for low-latency uses</a:t>
            </a:r>
          </a:p>
          <a:p>
            <a:pPr lvl="1"/>
            <a:r>
              <a:rPr lang="en-US" dirty="0"/>
              <a:t>Includes optional persistence</a:t>
            </a:r>
          </a:p>
        </p:txBody>
      </p:sp>
      <p:pic>
        <p:nvPicPr>
          <p:cNvPr id="8" name="Picture 7">
            <a:extLst>
              <a:ext uri="{FF2B5EF4-FFF2-40B4-BE49-F238E27FC236}">
                <a16:creationId xmlns:a16="http://schemas.microsoft.com/office/drawing/2014/main" id="{686A6B1C-837F-6B7F-EFA2-6C02A86FF284}"/>
              </a:ext>
            </a:extLst>
          </p:cNvPr>
          <p:cNvPicPr>
            <a:picLocks noChangeAspect="1"/>
          </p:cNvPicPr>
          <p:nvPr/>
        </p:nvPicPr>
        <p:blipFill>
          <a:blip r:embed="rId2"/>
          <a:stretch>
            <a:fillRect/>
          </a:stretch>
        </p:blipFill>
        <p:spPr>
          <a:xfrm>
            <a:off x="1734872" y="606426"/>
            <a:ext cx="4789753" cy="5865003"/>
          </a:xfrm>
          <a:prstGeom prst="rect">
            <a:avLst/>
          </a:prstGeom>
        </p:spPr>
      </p:pic>
      <p:sp>
        <p:nvSpPr>
          <p:cNvPr id="9" name="TextBox 8">
            <a:extLst>
              <a:ext uri="{FF2B5EF4-FFF2-40B4-BE49-F238E27FC236}">
                <a16:creationId xmlns:a16="http://schemas.microsoft.com/office/drawing/2014/main" id="{F3C4CB88-923D-7761-ABEC-A6F96070F94D}"/>
              </a:ext>
            </a:extLst>
          </p:cNvPr>
          <p:cNvSpPr txBox="1"/>
          <p:nvPr/>
        </p:nvSpPr>
        <p:spPr>
          <a:xfrm>
            <a:off x="5810250" y="5286376"/>
            <a:ext cx="4714875" cy="1246495"/>
          </a:xfrm>
          <a:prstGeom prst="rect">
            <a:avLst/>
          </a:prstGeom>
          <a:noFill/>
        </p:spPr>
        <p:txBody>
          <a:bodyPr wrap="square">
            <a:spAutoFit/>
          </a:bodyPr>
          <a:lstStyle/>
          <a:p>
            <a:r>
              <a:rPr lang="en-US" sz="1875" dirty="0">
                <a:solidFill>
                  <a:schemeClr val="tx1"/>
                </a:solidFill>
              </a:rPr>
              <a:t>Reference: </a:t>
            </a:r>
            <a:r>
              <a:rPr lang="en-US" sz="1875" dirty="0">
                <a:solidFill>
                  <a:schemeClr val="tx1"/>
                </a:solidFill>
                <a:hlinkClick r:id="rId3"/>
              </a:rPr>
              <a:t>https://mentor.ieee.org/802.15/dcn/22/15-22-0485-03-04ab-ssbd-channel-access.pptx</a:t>
            </a:r>
            <a:endParaRPr lang="en-US" sz="1875" dirty="0">
              <a:solidFill>
                <a:schemeClr val="tx1"/>
              </a:solidFill>
            </a:endParaRPr>
          </a:p>
          <a:p>
            <a:r>
              <a:rPr lang="en-US" sz="1875" dirty="0">
                <a:solidFill>
                  <a:schemeClr val="tx1"/>
                </a:solidFill>
              </a:rPr>
              <a:t> </a:t>
            </a:r>
          </a:p>
        </p:txBody>
      </p:sp>
      <p:sp>
        <p:nvSpPr>
          <p:cNvPr id="7" name="Footer Placeholder 6">
            <a:extLst>
              <a:ext uri="{FF2B5EF4-FFF2-40B4-BE49-F238E27FC236}">
                <a16:creationId xmlns:a16="http://schemas.microsoft.com/office/drawing/2014/main" id="{93098AEC-3EA0-E130-2E31-30D2307D685C}"/>
              </a:ext>
            </a:extLst>
          </p:cNvPr>
          <p:cNvSpPr>
            <a:spLocks noGrp="1"/>
          </p:cNvSpPr>
          <p:nvPr>
            <p:ph type="ftr" idx="14"/>
          </p:nvPr>
        </p:nvSpPr>
        <p:spPr/>
        <p:txBody>
          <a:bodyPr/>
          <a:lstStyle/>
          <a:p>
            <a:r>
              <a:rPr lang="en-GB"/>
              <a:t>Ben Rolfe, BCA</a:t>
            </a:r>
            <a:endParaRPr lang="en-GB" dirty="0"/>
          </a:p>
        </p:txBody>
      </p:sp>
      <p:sp>
        <p:nvSpPr>
          <p:cNvPr id="10" name="Slide Number Placeholder 9">
            <a:extLst>
              <a:ext uri="{FF2B5EF4-FFF2-40B4-BE49-F238E27FC236}">
                <a16:creationId xmlns:a16="http://schemas.microsoft.com/office/drawing/2014/main" id="{BD5572AD-8CFC-2E35-4E21-D20208AD6831}"/>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11" name="Date Placeholder 10">
            <a:extLst>
              <a:ext uri="{FF2B5EF4-FFF2-40B4-BE49-F238E27FC236}">
                <a16:creationId xmlns:a16="http://schemas.microsoft.com/office/drawing/2014/main" id="{30BCE25C-B04C-FA99-FD57-EDF48D9EACB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9774687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616E-0E15-9EDD-7A9C-93CF06530C93}"/>
              </a:ext>
            </a:extLst>
          </p:cNvPr>
          <p:cNvSpPr>
            <a:spLocks noGrp="1"/>
          </p:cNvSpPr>
          <p:nvPr>
            <p:ph type="title"/>
          </p:nvPr>
        </p:nvSpPr>
        <p:spPr>
          <a:xfrm>
            <a:off x="2209800" y="685803"/>
            <a:ext cx="7770814" cy="1562094"/>
          </a:xfrm>
        </p:spPr>
        <p:txBody>
          <a:bodyPr/>
          <a:lstStyle/>
          <a:p>
            <a:r>
              <a:rPr lang="en-US" dirty="0"/>
              <a:t>802.15.4s Spectrum resource measurement (SRM)</a:t>
            </a:r>
            <a:br>
              <a:rPr lang="en-US" dirty="0"/>
            </a:br>
            <a:r>
              <a:rPr lang="en-US" dirty="0"/>
              <a:t>(rolled into 802.15.4-2024)</a:t>
            </a:r>
          </a:p>
        </p:txBody>
      </p:sp>
      <p:sp>
        <p:nvSpPr>
          <p:cNvPr id="3" name="Content Placeholder 2">
            <a:extLst>
              <a:ext uri="{FF2B5EF4-FFF2-40B4-BE49-F238E27FC236}">
                <a16:creationId xmlns:a16="http://schemas.microsoft.com/office/drawing/2014/main" id="{32240311-EBA2-7519-EAFD-CF07F826B7DF}"/>
              </a:ext>
            </a:extLst>
          </p:cNvPr>
          <p:cNvSpPr>
            <a:spLocks noGrp="1"/>
          </p:cNvSpPr>
          <p:nvPr>
            <p:ph idx="1"/>
          </p:nvPr>
        </p:nvSpPr>
        <p:spPr>
          <a:xfrm>
            <a:off x="2209800" y="2428876"/>
            <a:ext cx="7770814" cy="4095749"/>
          </a:xfrm>
        </p:spPr>
        <p:txBody>
          <a:bodyPr/>
          <a:lstStyle/>
          <a:p>
            <a:r>
              <a:rPr lang="en-US" dirty="0"/>
              <a:t>Provides functionality and data structures to exchange MAC performance and spectrum characterization information</a:t>
            </a:r>
          </a:p>
          <a:p>
            <a:pPr lvl="1"/>
            <a:r>
              <a:rPr lang="en-US" dirty="0"/>
              <a:t>Channel access and retransmission performance </a:t>
            </a:r>
          </a:p>
          <a:p>
            <a:pPr lvl="1"/>
            <a:r>
              <a:rPr lang="en-US" dirty="0"/>
              <a:t>Receiver performance</a:t>
            </a:r>
          </a:p>
          <a:p>
            <a:pPr lvl="1"/>
            <a:r>
              <a:rPr lang="en-US" dirty="0"/>
              <a:t>Channel characterizations</a:t>
            </a:r>
          </a:p>
          <a:p>
            <a:r>
              <a:rPr lang="en-US" dirty="0"/>
              <a:t>Could be useful for new coexistence recommendations</a:t>
            </a:r>
          </a:p>
          <a:p>
            <a:endParaRPr lang="en-US" dirty="0"/>
          </a:p>
          <a:p>
            <a:pPr lvl="1"/>
            <a:endParaRPr lang="en-US" dirty="0"/>
          </a:p>
        </p:txBody>
      </p:sp>
      <p:sp>
        <p:nvSpPr>
          <p:cNvPr id="7" name="Footer Placeholder 6">
            <a:extLst>
              <a:ext uri="{FF2B5EF4-FFF2-40B4-BE49-F238E27FC236}">
                <a16:creationId xmlns:a16="http://schemas.microsoft.com/office/drawing/2014/main" id="{70474117-654F-628E-728A-C3AA1EE3B08C}"/>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B292B84B-0FC4-28A0-CA44-246CD7036856}"/>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9" name="Date Placeholder 8">
            <a:extLst>
              <a:ext uri="{FF2B5EF4-FFF2-40B4-BE49-F238E27FC236}">
                <a16:creationId xmlns:a16="http://schemas.microsoft.com/office/drawing/2014/main" id="{382228E8-A26B-97BB-B0C9-D149B4C1D9C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0021043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692F-D9C7-EDB9-0421-71431FC26DBE}"/>
              </a:ext>
            </a:extLst>
          </p:cNvPr>
          <p:cNvSpPr>
            <a:spLocks noGrp="1"/>
          </p:cNvSpPr>
          <p:nvPr>
            <p:ph type="title"/>
          </p:nvPr>
        </p:nvSpPr>
        <p:spPr/>
        <p:txBody>
          <a:bodyPr/>
          <a:lstStyle/>
          <a:p>
            <a:r>
              <a:rPr lang="en-US" dirty="0"/>
              <a:t>Other possibly interesting things: 802.15.9</a:t>
            </a:r>
          </a:p>
        </p:txBody>
      </p:sp>
      <p:sp>
        <p:nvSpPr>
          <p:cNvPr id="3" name="Content Placeholder 2">
            <a:extLst>
              <a:ext uri="{FF2B5EF4-FFF2-40B4-BE49-F238E27FC236}">
                <a16:creationId xmlns:a16="http://schemas.microsoft.com/office/drawing/2014/main" id="{7379EA4A-029E-E523-80C1-A3AFE046B16C}"/>
              </a:ext>
            </a:extLst>
          </p:cNvPr>
          <p:cNvSpPr>
            <a:spLocks noGrp="1"/>
          </p:cNvSpPr>
          <p:nvPr>
            <p:ph idx="1"/>
          </p:nvPr>
        </p:nvSpPr>
        <p:spPr/>
        <p:txBody>
          <a:bodyPr/>
          <a:lstStyle/>
          <a:p>
            <a:r>
              <a:rPr lang="en-US" dirty="0"/>
              <a:t>Created to support Key Management Protocol transport over 802.15.4</a:t>
            </a:r>
          </a:p>
          <a:p>
            <a:r>
              <a:rPr lang="en-US" dirty="0"/>
              <a:t>Includes fragmentation which might be useful for link adaptation</a:t>
            </a:r>
          </a:p>
          <a:p>
            <a:endParaRPr lang="en-US" dirty="0"/>
          </a:p>
        </p:txBody>
      </p:sp>
      <p:sp>
        <p:nvSpPr>
          <p:cNvPr id="7" name="Footer Placeholder 6">
            <a:extLst>
              <a:ext uri="{FF2B5EF4-FFF2-40B4-BE49-F238E27FC236}">
                <a16:creationId xmlns:a16="http://schemas.microsoft.com/office/drawing/2014/main" id="{0E1A4D86-C247-0843-F7AE-D22CBC6733D0}"/>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4CCFA3E6-1BE6-D5BE-7791-73B0C1241199}"/>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9" name="Date Placeholder 8">
            <a:extLst>
              <a:ext uri="{FF2B5EF4-FFF2-40B4-BE49-F238E27FC236}">
                <a16:creationId xmlns:a16="http://schemas.microsoft.com/office/drawing/2014/main" id="{3644A677-C796-C959-AA2D-4D9B2AB5B7F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9166812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CF7B-1C47-CA16-50ED-BF62C30BC74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6ECD8E5-DB50-05EC-CA71-4CC0E3B16D95}"/>
              </a:ext>
            </a:extLst>
          </p:cNvPr>
          <p:cNvSpPr>
            <a:spLocks noGrp="1"/>
          </p:cNvSpPr>
          <p:nvPr>
            <p:ph idx="1"/>
          </p:nvPr>
        </p:nvSpPr>
        <p:spPr/>
        <p:txBody>
          <a:bodyPr/>
          <a:lstStyle/>
          <a:p>
            <a:r>
              <a:rPr lang="en-US" dirty="0"/>
              <a:t>These are just a few of the changes and new features since 2019</a:t>
            </a:r>
          </a:p>
          <a:p>
            <a:r>
              <a:rPr lang="en-US" dirty="0"/>
              <a:t>Lots of tools we can use</a:t>
            </a:r>
          </a:p>
          <a:p>
            <a:r>
              <a:rPr lang="en-US" dirty="0"/>
              <a:t>This is only half of the story (802.15.4)</a:t>
            </a:r>
          </a:p>
          <a:p>
            <a:r>
              <a:rPr lang="en-US"/>
              <a:t>Next step: look into 802.11-2024</a:t>
            </a:r>
          </a:p>
        </p:txBody>
      </p:sp>
      <p:sp>
        <p:nvSpPr>
          <p:cNvPr id="7" name="Footer Placeholder 6">
            <a:extLst>
              <a:ext uri="{FF2B5EF4-FFF2-40B4-BE49-F238E27FC236}">
                <a16:creationId xmlns:a16="http://schemas.microsoft.com/office/drawing/2014/main" id="{079663B1-0936-156C-3C56-0A601982A5C0}"/>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56E6A653-7C30-976A-D00B-D3890C7A2AEF}"/>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9" name="Date Placeholder 8">
            <a:extLst>
              <a:ext uri="{FF2B5EF4-FFF2-40B4-BE49-F238E27FC236}">
                <a16:creationId xmlns:a16="http://schemas.microsoft.com/office/drawing/2014/main" id="{A402FCC0-3A06-9917-ACDE-F7C15C66D63B}"/>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4040316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March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10 March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4F73BF15-CEAE-93F7-2447-EEA9C41536E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C5295781-0E3B-397B-56FB-FE5C41000A96}"/>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4" name="Date Placeholder 3">
            <a:extLst>
              <a:ext uri="{FF2B5EF4-FFF2-40B4-BE49-F238E27FC236}">
                <a16:creationId xmlns:a16="http://schemas.microsoft.com/office/drawing/2014/main" id="{F414992F-6708-1FF2-9C39-143CA6683DAA}"/>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682259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24 January 2025</a:t>
            </a:r>
          </a:p>
          <a:p>
            <a:pPr lvl="1" algn="just">
              <a:spcBef>
                <a:spcPts val="300"/>
              </a:spcBef>
              <a:buFont typeface="Arial" panose="020B0604020202020204" pitchFamily="34" charset="0"/>
              <a:buChar char="•"/>
            </a:pPr>
            <a:r>
              <a:rPr lang="en-US" altLang="en-US" sz="1800" dirty="0"/>
              <a:t>64 voters (including 10 on LMSC)</a:t>
            </a:r>
          </a:p>
          <a:p>
            <a:pPr lvl="1" algn="just">
              <a:spcBef>
                <a:spcPts val="300"/>
              </a:spcBef>
              <a:buFont typeface="Arial" panose="020B0604020202020204" pitchFamily="34" charset="0"/>
              <a:buChar char="•"/>
            </a:pPr>
            <a:r>
              <a:rPr lang="en-US" altLang="en-US" sz="1800" dirty="0"/>
              <a:t>3 nearly voters</a:t>
            </a:r>
          </a:p>
          <a:p>
            <a:pPr lvl="1" algn="just">
              <a:spcBef>
                <a:spcPts val="300"/>
              </a:spcBef>
              <a:buFont typeface="Arial" panose="020B0604020202020204" pitchFamily="34" charset="0"/>
              <a:buChar char="•"/>
            </a:pPr>
            <a:r>
              <a:rPr lang="en-US" altLang="en-US" sz="1800"/>
              <a:t>13 </a:t>
            </a:r>
            <a:r>
              <a:rPr lang="en-US" altLang="en-US" sz="1800" dirty="0"/>
              <a:t>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(Jones-</a:t>
            </a:r>
            <a:r>
              <a:rPr lang="en-US" altLang="en-US" sz="1800" dirty="0" err="1"/>
              <a:t>Petrick</a:t>
            </a:r>
            <a:r>
              <a:rPr lang="en-US" altLang="en-US" sz="1800" dirty="0"/>
              <a:t> Associates)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3C011E4-88A9-E110-5855-0E159FE61EB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56FC3E3-164F-C2EC-B3ED-92DF61A05B5B}"/>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5" name="Date Placeholder 4">
            <a:extLst>
              <a:ext uri="{FF2B5EF4-FFF2-40B4-BE49-F238E27FC236}">
                <a16:creationId xmlns:a16="http://schemas.microsoft.com/office/drawing/2014/main" id="{58FDA2EE-093C-12DB-25C0-CA1B4C25222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319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(March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2025-03-13</a:t>
            </a:r>
          </a:p>
        </p:txBody>
      </p:sp>
      <p:graphicFrame>
        <p:nvGraphicFramePr>
          <p:cNvPr id="3075" name="Object 3"/>
          <p:cNvGraphicFramePr>
            <a:graphicFrameLocks noChangeAspect="1"/>
          </p:cNvGraphicFramePr>
          <p:nvPr>
            <p:extLst>
              <p:ext uri="{D42A27DB-BD31-4B8C-83A1-F6EECF244321}">
                <p14:modId xmlns:p14="http://schemas.microsoft.com/office/powerpoint/2010/main" val="1990149993"/>
              </p:ext>
            </p:extLst>
          </p:nvPr>
        </p:nvGraphicFramePr>
        <p:xfrm>
          <a:off x="1066800" y="2352675"/>
          <a:ext cx="9877425" cy="2397125"/>
        </p:xfrm>
        <a:graphic>
          <a:graphicData uri="http://schemas.openxmlformats.org/presentationml/2006/ole">
            <mc:AlternateContent xmlns:mc="http://schemas.openxmlformats.org/markup-compatibility/2006">
              <mc:Choice xmlns:v="urn:schemas-microsoft-com:vml" Requires="v">
                <p:oleObj name="Document" r:id="rId3" imgW="10459112" imgH="2539701" progId="Word.Document.8">
                  <p:embed/>
                </p:oleObj>
              </mc:Choice>
              <mc:Fallback>
                <p:oleObj name="Document" r:id="rId3" imgW="10459112" imgH="2539701" progId="Word.Document.8">
                  <p:embed/>
                  <p:pic>
                    <p:nvPicPr>
                      <p:cNvPr id="3075" name="Object 3"/>
                      <p:cNvPicPr>
                        <a:picLocks noChangeAspect="1" noChangeArrowheads="1"/>
                      </p:cNvPicPr>
                      <p:nvPr/>
                    </p:nvPicPr>
                    <p:blipFill>
                      <a:blip r:embed="rId4"/>
                      <a:srcRect/>
                      <a:stretch>
                        <a:fillRect/>
                      </a:stretch>
                    </p:blipFill>
                    <p:spPr bwMode="auto">
                      <a:xfrm>
                        <a:off x="1066800" y="2352675"/>
                        <a:ext cx="9877425" cy="23971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A563F64-820C-67B7-C2D3-F55B6DDF6EE4}"/>
              </a:ext>
            </a:extLst>
          </p:cNvPr>
          <p:cNvSpPr>
            <a:spLocks noGrp="1"/>
          </p:cNvSpPr>
          <p:nvPr>
            <p:ph type="ftr" idx="11"/>
          </p:nvPr>
        </p:nvSpPr>
        <p:spPr/>
        <p:txBody>
          <a:bodyPr/>
          <a:lstStyle/>
          <a:p>
            <a:r>
              <a:rPr lang="en-GB"/>
              <a:t>Emily Qi, Self</a:t>
            </a:r>
          </a:p>
        </p:txBody>
      </p:sp>
      <p:sp>
        <p:nvSpPr>
          <p:cNvPr id="3" name="Slide Number Placeholder 2">
            <a:extLst>
              <a:ext uri="{FF2B5EF4-FFF2-40B4-BE49-F238E27FC236}">
                <a16:creationId xmlns:a16="http://schemas.microsoft.com/office/drawing/2014/main" id="{F0CE7626-B956-21C0-94D7-E8F90AC1AA72}"/>
              </a:ext>
            </a:extLst>
          </p:cNvPr>
          <p:cNvSpPr>
            <a:spLocks noGrp="1"/>
          </p:cNvSpPr>
          <p:nvPr>
            <p:ph type="sldNum" idx="12"/>
          </p:nvPr>
        </p:nvSpPr>
        <p:spPr/>
        <p:txBody>
          <a:bodyPr/>
          <a:lstStyle/>
          <a:p>
            <a:r>
              <a:rPr lang="en-GB"/>
              <a:t>Slide </a:t>
            </a:r>
            <a:fld id="{DE40C9FC-4879-4F20-9ECA-A574A90476B7}" type="slidenum">
              <a:rPr lang="en-GB" smtClean="0"/>
              <a:pPr/>
              <a:t>9</a:t>
            </a:fld>
            <a:endParaRPr lang="en-GB"/>
          </a:p>
        </p:txBody>
      </p:sp>
      <p:sp>
        <p:nvSpPr>
          <p:cNvPr id="4" name="Date Placeholder 3">
            <a:extLst>
              <a:ext uri="{FF2B5EF4-FFF2-40B4-BE49-F238E27FC236}">
                <a16:creationId xmlns:a16="http://schemas.microsoft.com/office/drawing/2014/main" id="{A9EB64B9-8805-602B-96D6-A9CCCD36A1C2}"/>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178473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a:t>
            </a:r>
            <a:r>
              <a:rPr lang="en-US" sz="2800">
                <a:solidFill>
                  <a:srgbClr val="0070C0"/>
                </a:solidFill>
              </a:rPr>
              <a:t>2025 January </a:t>
            </a:r>
            <a:r>
              <a:rPr lang="en-US" sz="2800" dirty="0">
                <a:solidFill>
                  <a:srgbClr val="0070C0"/>
                </a:solidFill>
              </a:rPr>
              <a:t>wireless interim</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latin typeface="+mj-lt"/>
              </a:rPr>
              <a:t>France ARCEP:  </a:t>
            </a:r>
            <a:r>
              <a:rPr lang="en-US" sz="1600" dirty="0">
                <a:latin typeface="+mj-lt"/>
                <a:hlinkClick r:id="rId4"/>
              </a:rPr>
              <a:t>Draft decision repealing decision no. 2007-0683 of 24 July 2007 as amended and setting the conditions for use of radio frequencies for equipment operating using ultra-wideband technology</a:t>
            </a:r>
            <a:endParaRPr lang="en-US" sz="1600" dirty="0">
              <a:latin typeface="+mj-lt"/>
            </a:endParaRPr>
          </a:p>
          <a:p>
            <a:pPr lvl="1" algn="just">
              <a:buFont typeface="Arial" panose="020B0604020202020204" pitchFamily="34" charset="0"/>
              <a:buChar char="•"/>
            </a:pPr>
            <a:r>
              <a:rPr lang="en-US" sz="1600" dirty="0">
                <a:latin typeface="+mj-lt"/>
              </a:rPr>
              <a:t>UK </a:t>
            </a:r>
            <a:r>
              <a:rPr lang="en-US" sz="1600" dirty="0" err="1">
                <a:latin typeface="+mj-lt"/>
              </a:rPr>
              <a:t>Ofcom</a:t>
            </a:r>
            <a:r>
              <a:rPr lang="en-US" sz="1600" dirty="0">
                <a:latin typeface="+mj-lt"/>
              </a:rPr>
              <a:t>:  </a:t>
            </a:r>
            <a:r>
              <a:rPr lang="en-US" sz="1600" dirty="0">
                <a:latin typeface="+mj-lt"/>
                <a:hlinkClick r:id="rId5"/>
              </a:rPr>
              <a:t>Ofcom’s Plan of Work 2025/26</a:t>
            </a:r>
            <a:endParaRPr lang="en-US" sz="1600" dirty="0">
              <a:latin typeface="+mj-lt"/>
            </a:endParaRPr>
          </a:p>
          <a:p>
            <a:pPr algn="just">
              <a:spcBef>
                <a:spcPts val="1800"/>
              </a:spcBef>
              <a:buFont typeface="Arial" panose="020B0604020202020204" pitchFamily="34" charset="0"/>
              <a:buChar char="•"/>
            </a:pPr>
            <a:r>
              <a:rPr lang="en-US" altLang="en-US" sz="2200" dirty="0"/>
              <a:t>Approved the following liaison statements:</a:t>
            </a:r>
          </a:p>
          <a:p>
            <a:pPr lvl="1" algn="just">
              <a:buFont typeface="Arial" panose="020B0604020202020204" pitchFamily="34" charset="0"/>
              <a:buChar char="•"/>
            </a:pPr>
            <a:r>
              <a:rPr lang="en-US" sz="1600" dirty="0">
                <a:hlinkClick r:id="rId6"/>
              </a:rPr>
              <a:t>Response to ITU-R Working Party 5C on technical and operational characteristics of their systems operating in the range 450 GHz to 1000 GHz</a:t>
            </a:r>
            <a:endParaRPr lang="en-US" sz="1600" dirty="0"/>
          </a:p>
          <a:p>
            <a:pPr lvl="1" algn="just">
              <a:buFont typeface="Arial" panose="020B0604020202020204" pitchFamily="34" charset="0"/>
              <a:buChar char="•"/>
            </a:pPr>
            <a:r>
              <a:rPr lang="en-US" sz="1600" dirty="0">
                <a:hlinkClick r:id="rId7"/>
              </a:rPr>
              <a:t>Information to ITU-R Working Parties 5A and 5C on IEEE </a:t>
            </a:r>
            <a:r>
              <a:rPr lang="en-US" sz="1600" dirty="0" err="1">
                <a:hlinkClick r:id="rId7"/>
              </a:rPr>
              <a:t>Std</a:t>
            </a:r>
            <a:r>
              <a:rPr lang="en-US" sz="1600" dirty="0">
                <a:hlinkClick r:id="rId7"/>
              </a:rPr>
              <a:t> 802.15.3</a:t>
            </a:r>
            <a:r>
              <a:rPr lang="en-US" sz="1600" baseline="30000" dirty="0">
                <a:hlinkClick r:id="rId7"/>
              </a:rPr>
              <a:t>TM</a:t>
            </a:r>
            <a:r>
              <a:rPr lang="en-US" sz="1600" dirty="0">
                <a:hlinkClick r:id="rId7"/>
              </a:rPr>
              <a:t>-2023</a:t>
            </a:r>
            <a:endParaRPr lang="en-US" altLang="en-US" sz="22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D206637-C611-5BC8-32EA-E35287A5C710}"/>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F2AFADA-CC77-0D84-0444-399565168D5F}"/>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5" name="Date Placeholder 4">
            <a:extLst>
              <a:ext uri="{FF2B5EF4-FFF2-40B4-BE49-F238E27FC236}">
                <a16:creationId xmlns:a16="http://schemas.microsoft.com/office/drawing/2014/main" id="{544A69AB-A31E-D799-A13F-FD1AE260886C}"/>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536772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approve draft responses to the following consultations:</a:t>
            </a: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UK Ofcom:  </a:t>
            </a:r>
            <a:r>
              <a:rPr lang="en-US" sz="1600" spc="-5" dirty="0">
                <a:solidFill>
                  <a:schemeClr val="tx1"/>
                </a:solidFill>
                <a:cs typeface="Arial"/>
                <a:hlinkClick r:id="rId3"/>
              </a:rPr>
              <a:t>Updating Wireless Telegraphy </a:t>
            </a:r>
            <a:r>
              <a:rPr lang="en-US" sz="1600" spc="-5" dirty="0" err="1">
                <a:solidFill>
                  <a:schemeClr val="tx1"/>
                </a:solidFill>
                <a:cs typeface="Arial"/>
                <a:hlinkClick r:id="rId3"/>
              </a:rPr>
              <a:t>Licence</a:t>
            </a:r>
            <a:r>
              <a:rPr lang="en-US" sz="1600" spc="-5" dirty="0">
                <a:solidFill>
                  <a:schemeClr val="tx1"/>
                </a:solidFill>
                <a:cs typeface="Arial"/>
                <a:hlinkClick r:id="rId3"/>
              </a:rPr>
              <a:t> Exemptions</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UAE TDRA:  </a:t>
            </a:r>
            <a:r>
              <a:rPr lang="en-US" sz="1600" spc="-5" dirty="0">
                <a:solidFill>
                  <a:schemeClr val="tx1"/>
                </a:solidFill>
                <a:cs typeface="Arial"/>
                <a:hlinkClick r:id="rId4"/>
              </a:rPr>
              <a:t>UAE Spectrum Outlook 2026 – 2031 </a:t>
            </a:r>
            <a:endParaRPr lang="en-US" sz="16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Australia ACMA:  </a:t>
            </a:r>
            <a:r>
              <a:rPr lang="en-US" sz="1600" spc="-5" dirty="0">
                <a:solidFill>
                  <a:schemeClr val="tx1"/>
                </a:solidFill>
                <a:cs typeface="Arial"/>
                <a:hlinkClick r:id="rId5"/>
              </a:rPr>
              <a:t>Draft Five-year spectrum outlook 2025-30</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8624DD21-E4E7-C88B-ABC5-915C4AE928A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2491AEB1-F6B9-3C16-466E-E71DB29536B0}"/>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5" name="Date Placeholder 4">
            <a:extLst>
              <a:ext uri="{FF2B5EF4-FFF2-40B4-BE49-F238E27FC236}">
                <a16:creationId xmlns:a16="http://schemas.microsoft.com/office/drawing/2014/main" id="{5F7F375A-E1C4-4E01-1D5B-B96276542E79}"/>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7184467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8001000" cy="4495800"/>
          </a:xfrm>
        </p:spPr>
        <p:txBody>
          <a:bodyPr/>
          <a:lstStyle/>
          <a:p>
            <a:pPr marL="230188" marR="117475" indent="-230188" algn="just">
              <a:buFont typeface="Times New Roman" pitchFamily="16" charset="0"/>
              <a:buChar char="•"/>
              <a:tabLst>
                <a:tab pos="230188" algn="l"/>
              </a:tabLst>
            </a:pPr>
            <a:r>
              <a:rPr lang="en-US" sz="1800" dirty="0"/>
              <a:t>Invited presentation on Tuesday AM2</a:t>
            </a:r>
          </a:p>
          <a:p>
            <a:pPr marL="630238" marR="117475" lvl="1" indent="-230188" algn="just">
              <a:buFont typeface="Times New Roman" pitchFamily="16" charset="0"/>
              <a:buChar char="•"/>
              <a:tabLst>
                <a:tab pos="230188" algn="l"/>
              </a:tabLst>
            </a:pPr>
            <a:r>
              <a:rPr lang="en-US" sz="1600" dirty="0"/>
              <a:t>Title:  Canada Spectrum Outlook</a:t>
            </a:r>
          </a:p>
          <a:p>
            <a:pPr marL="630238" marR="117475" lvl="1" indent="-230188" algn="just">
              <a:buFont typeface="Times New Roman" pitchFamily="16" charset="0"/>
              <a:buChar char="•"/>
              <a:tabLst>
                <a:tab pos="230188" algn="l"/>
              </a:tabLst>
            </a:pPr>
            <a:r>
              <a:rPr lang="en-US" sz="1600" dirty="0"/>
              <a:t>Author:  Yan Losier (A/Director, Engineering, Planning and Standards Branch, Department of Innovation, Science and Economic Development Canada / Government of Canada) </a:t>
            </a:r>
          </a:p>
          <a:p>
            <a:pPr marL="630238" marR="117475" lvl="1" indent="-230188" algn="just">
              <a:buFont typeface="Times New Roman" pitchFamily="16" charset="0"/>
              <a:buChar char="•"/>
              <a:tabLst>
                <a:tab pos="230188" algn="l"/>
              </a:tabLst>
            </a:pPr>
            <a:r>
              <a:rPr lang="en-US" sz="1600" dirty="0"/>
              <a:t>Document:  </a:t>
            </a:r>
            <a:r>
              <a:rPr lang="en-US" sz="1600" dirty="0">
                <a:hlinkClick r:id="rId3"/>
              </a:rPr>
              <a:t>18-25/0007</a:t>
            </a:r>
            <a:endParaRPr lang="en-US" sz="1600" dirty="0"/>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3" name="Picture 2" descr="A person wearing glasses and a suit&#10;&#10;Description automatically generated">
            <a:extLst>
              <a:ext uri="{FF2B5EF4-FFF2-40B4-BE49-F238E27FC236}">
                <a16:creationId xmlns:a16="http://schemas.microsoft.com/office/drawing/2014/main" id="{B2624798-0383-B089-7566-45B04EF655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1891" y="1760472"/>
            <a:ext cx="2230844" cy="2457450"/>
          </a:xfrm>
          <a:prstGeom prst="rect">
            <a:avLst/>
          </a:prstGeom>
        </p:spPr>
      </p:pic>
      <p:sp>
        <p:nvSpPr>
          <p:cNvPr id="4" name="Rectangle 3">
            <a:extLst>
              <a:ext uri="{FF2B5EF4-FFF2-40B4-BE49-F238E27FC236}">
                <a16:creationId xmlns:a16="http://schemas.microsoft.com/office/drawing/2014/main" id="{1F1FFE71-D709-1802-BB0A-2CE363443A2F}"/>
              </a:ext>
            </a:extLst>
          </p:cNvPr>
          <p:cNvSpPr/>
          <p:nvPr/>
        </p:nvSpPr>
        <p:spPr>
          <a:xfrm>
            <a:off x="9785100" y="4217922"/>
            <a:ext cx="1439561" cy="276999"/>
          </a:xfrm>
          <a:prstGeom prst="rect">
            <a:avLst/>
          </a:prstGeom>
        </p:spPr>
        <p:txBody>
          <a:bodyPr wrap="none">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200" dirty="0">
                <a:solidFill>
                  <a:schemeClr val="tx1"/>
                </a:solidFill>
              </a:rPr>
              <a:t>  Source: Yan Losier</a:t>
            </a:r>
          </a:p>
        </p:txBody>
      </p:sp>
      <p:sp>
        <p:nvSpPr>
          <p:cNvPr id="5" name="Footer Placeholder 4">
            <a:extLst>
              <a:ext uri="{FF2B5EF4-FFF2-40B4-BE49-F238E27FC236}">
                <a16:creationId xmlns:a16="http://schemas.microsoft.com/office/drawing/2014/main" id="{91A4238F-F482-AADC-32F3-BC1ADA5CBFD1}"/>
              </a:ext>
            </a:extLst>
          </p:cNvPr>
          <p:cNvSpPr>
            <a:spLocks noGrp="1"/>
          </p:cNvSpPr>
          <p:nvPr>
            <p:ph type="ftr" idx="14"/>
          </p:nvPr>
        </p:nvSpPr>
        <p:spPr/>
        <p:txBody>
          <a:bodyPr/>
          <a:lstStyle/>
          <a:p>
            <a:r>
              <a:rPr lang="en-GB"/>
              <a:t>Edward Au, Huawei</a:t>
            </a:r>
            <a:endParaRPr lang="en-GB" dirty="0"/>
          </a:p>
        </p:txBody>
      </p:sp>
      <p:sp>
        <p:nvSpPr>
          <p:cNvPr id="6" name="Slide Number Placeholder 5">
            <a:extLst>
              <a:ext uri="{FF2B5EF4-FFF2-40B4-BE49-F238E27FC236}">
                <a16:creationId xmlns:a16="http://schemas.microsoft.com/office/drawing/2014/main" id="{FA01BE65-77A7-5621-1F57-6D6AE1669A8D}"/>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7" name="Date Placeholder 6">
            <a:extLst>
              <a:ext uri="{FF2B5EF4-FFF2-40B4-BE49-F238E27FC236}">
                <a16:creationId xmlns:a16="http://schemas.microsoft.com/office/drawing/2014/main" id="{0FC4418D-4613-A73F-A919-8F38EE198635}"/>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1873255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January 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3</a:t>
            </a:r>
            <a:r>
              <a:rPr lang="en-GB" sz="2000" b="0" dirty="0"/>
              <a:t>-1</a:t>
            </a:r>
            <a:r>
              <a:rPr lang="tr-TR" sz="2000" b="0" dirty="0"/>
              <a:t>2</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3144430408"/>
              </p:ext>
            </p:extLst>
          </p:nvPr>
        </p:nvGraphicFramePr>
        <p:xfrm>
          <a:off x="982663" y="2387600"/>
          <a:ext cx="9744075" cy="3003550"/>
        </p:xfrm>
        <a:graphic>
          <a:graphicData uri="http://schemas.openxmlformats.org/presentationml/2006/ole">
            <mc:AlternateContent xmlns:mc="http://schemas.openxmlformats.org/markup-compatibility/2006">
              <mc:Choice xmlns:v="urn:schemas-microsoft-com:vml" Requires="v">
                <p:oleObj name="Document" r:id="rId3" imgW="8250056" imgH="2546213" progId="Word.Document.8">
                  <p:embed/>
                </p:oleObj>
              </mc:Choice>
              <mc:Fallback>
                <p:oleObj name="Document" r:id="rId3"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2663" y="2387600"/>
                        <a:ext cx="9744075"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38547EC8-1D6A-6E6B-D744-5A8FBC86EEBE}"/>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4D2BFAFD-2609-DF33-E926-81AE0B71CF2E}"/>
              </a:ext>
            </a:extLst>
          </p:cNvPr>
          <p:cNvSpPr>
            <a:spLocks noGrp="1"/>
          </p:cNvSpPr>
          <p:nvPr>
            <p:ph type="sldNum" idx="12"/>
          </p:nvPr>
        </p:nvSpPr>
        <p:spPr/>
        <p:txBody>
          <a:bodyPr/>
          <a:lstStyle/>
          <a:p>
            <a:r>
              <a:rPr lang="en-GB"/>
              <a:t>Slide </a:t>
            </a:r>
            <a:fld id="{DE40C9FC-4879-4F20-9ECA-A574A90476B7}" type="slidenum">
              <a:rPr lang="en-GB" smtClean="0"/>
              <a:pPr/>
              <a:t>93</a:t>
            </a:fld>
            <a:endParaRPr lang="en-GB"/>
          </a:p>
        </p:txBody>
      </p:sp>
      <p:sp>
        <p:nvSpPr>
          <p:cNvPr id="5" name="Date Placeholder 4">
            <a:extLst>
              <a:ext uri="{FF2B5EF4-FFF2-40B4-BE49-F238E27FC236}">
                <a16:creationId xmlns:a16="http://schemas.microsoft.com/office/drawing/2014/main" id="{B4F370E4-B49F-EAC6-C660-886A51476720}"/>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4080728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2</a:t>
            </a:r>
            <a:r>
              <a:rPr lang="en-US" b="0" dirty="0">
                <a:solidFill>
                  <a:schemeClr val="tx1"/>
                </a:solidFill>
                <a:latin typeface="+mj-lt"/>
              </a:rPr>
              <a:t>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770486699"/>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FCEC7E67-A960-E598-9F86-BD67B0F39541}"/>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10D45150-5BF1-F9EB-FB25-59CA4D6A3ECD}"/>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0DA2BD4C-239B-5734-12E5-72B4CC2C24B7}"/>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648638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tr-TR" i="0" dirty="0" err="1">
                <a:solidFill>
                  <a:srgbClr val="000000"/>
                </a:solidFill>
                <a:effectLst/>
                <a:latin typeface="+mj-lt"/>
              </a:rPr>
              <a:t>Letterballot</a:t>
            </a:r>
            <a:r>
              <a:rPr lang="tr-TR" i="0" dirty="0">
                <a:solidFill>
                  <a:srgbClr val="000000"/>
                </a:solidFill>
                <a:effectLst/>
                <a:latin typeface="+mj-lt"/>
              </a:rPr>
              <a:t> </a:t>
            </a:r>
            <a:r>
              <a:rPr lang="tr-TR" i="0" dirty="0" err="1">
                <a:solidFill>
                  <a:srgbClr val="000000"/>
                </a:solidFill>
                <a:effectLst/>
                <a:latin typeface="+mj-lt"/>
              </a:rPr>
              <a:t>for</a:t>
            </a:r>
            <a:r>
              <a:rPr lang="tr-TR" i="0" dirty="0">
                <a:solidFill>
                  <a:srgbClr val="000000"/>
                </a:solidFill>
                <a:effectLst/>
                <a:latin typeface="+mj-lt"/>
              </a:rPr>
              <a:t> </a:t>
            </a:r>
            <a:r>
              <a:rPr lang="fr-FR" i="0" dirty="0">
                <a:solidFill>
                  <a:srgbClr val="000000"/>
                </a:solidFill>
                <a:effectLst/>
                <a:latin typeface="+mj-lt"/>
              </a:rPr>
              <a:t>IEEE P802.15.4ab Coexistence </a:t>
            </a:r>
            <a:r>
              <a:rPr lang="fr-FR" i="0" dirty="0" err="1">
                <a:solidFill>
                  <a:srgbClr val="000000"/>
                </a:solidFill>
                <a:effectLst/>
                <a:latin typeface="+mj-lt"/>
              </a:rPr>
              <a:t>Assessment</a:t>
            </a:r>
            <a:r>
              <a:rPr lang="fr-FR" i="0" dirty="0">
                <a:solidFill>
                  <a:srgbClr val="000000"/>
                </a:solidFill>
                <a:effectLst/>
                <a:latin typeface="+mj-lt"/>
              </a:rPr>
              <a:t> Document</a:t>
            </a:r>
            <a:r>
              <a:rPr lang="en-US" kern="0" dirty="0">
                <a:solidFill>
                  <a:srgbClr val="222222"/>
                </a:solidFill>
                <a:highlight>
                  <a:srgbClr val="FFFFFF"/>
                </a:highlight>
                <a:latin typeface="+mj-lt"/>
              </a:rPr>
              <a:t> </a:t>
            </a:r>
            <a:r>
              <a:rPr lang="tr-TR" kern="0" dirty="0" err="1">
                <a:solidFill>
                  <a:srgbClr val="222222"/>
                </a:solidFill>
                <a:highlight>
                  <a:srgbClr val="FFFFFF"/>
                </a:highlight>
                <a:latin typeface="+mj-lt"/>
              </a:rPr>
              <a:t>started</a:t>
            </a:r>
            <a:r>
              <a:rPr lang="tr-TR" kern="0" dirty="0">
                <a:solidFill>
                  <a:srgbClr val="222222"/>
                </a:solidFill>
                <a:highlight>
                  <a:srgbClr val="FFFFFF"/>
                </a:highlight>
                <a:latin typeface="+mj-lt"/>
              </a:rPr>
              <a:t>.</a:t>
            </a:r>
            <a:r>
              <a:rPr lang="en-US" kern="0" dirty="0">
                <a:solidFill>
                  <a:srgbClr val="222222"/>
                </a:solidFill>
                <a:highlight>
                  <a:srgbClr val="FFFFFF"/>
                </a:highlight>
                <a:latin typeface="+mj-lt"/>
              </a:rPr>
              <a:t>   </a:t>
            </a:r>
            <a:endParaRPr lang="tr-TR" kern="0" dirty="0">
              <a:solidFill>
                <a:srgbClr val="222222"/>
              </a:solidFill>
              <a:highlight>
                <a:srgbClr val="FFFFFF"/>
              </a:highlight>
              <a:latin typeface="+mj-lt"/>
            </a:endParaRPr>
          </a:p>
          <a:p>
            <a:pPr>
              <a:spcAft>
                <a:spcPts val="0"/>
              </a:spcAft>
            </a:pPr>
            <a:endParaRPr lang="tr-TR" kern="0" dirty="0">
              <a:solidFill>
                <a:srgbClr val="222222"/>
              </a:solidFill>
              <a:highlight>
                <a:srgbClr val="FFFFFF"/>
              </a:highlight>
              <a:latin typeface="+mj-lt"/>
            </a:endParaRPr>
          </a:p>
          <a:p>
            <a:pPr>
              <a:spcAft>
                <a:spcPts val="0"/>
              </a:spcAft>
            </a:pPr>
            <a:r>
              <a:rPr lang="tr-TR" kern="0" dirty="0" err="1">
                <a:solidFill>
                  <a:srgbClr val="222222"/>
                </a:solidFill>
                <a:highlight>
                  <a:srgbClr val="FFFFFF"/>
                </a:highlight>
                <a:latin typeface="+mj-lt"/>
              </a:rPr>
              <a:t>If</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you</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are</a:t>
            </a:r>
            <a:r>
              <a:rPr lang="tr-TR" kern="0" dirty="0">
                <a:solidFill>
                  <a:srgbClr val="222222"/>
                </a:solidFill>
                <a:highlight>
                  <a:srgbClr val="FFFFFF"/>
                </a:highlight>
                <a:latin typeface="+mj-lt"/>
              </a:rPr>
              <a:t> a </a:t>
            </a:r>
            <a:r>
              <a:rPr lang="tr-TR" kern="0" dirty="0" err="1">
                <a:solidFill>
                  <a:srgbClr val="222222"/>
                </a:solidFill>
                <a:highlight>
                  <a:srgbClr val="FFFFFF"/>
                </a:highlight>
                <a:latin typeface="+mj-lt"/>
              </a:rPr>
              <a:t>voter</a:t>
            </a:r>
            <a:r>
              <a:rPr lang="tr-TR" kern="0" dirty="0">
                <a:solidFill>
                  <a:srgbClr val="222222"/>
                </a:solidFill>
                <a:highlight>
                  <a:srgbClr val="FFFFFF"/>
                </a:highlight>
                <a:latin typeface="+mj-lt"/>
              </a:rPr>
              <a:t> of 802.19 WG, </a:t>
            </a:r>
            <a:r>
              <a:rPr lang="tr-TR" kern="0" dirty="0" err="1">
                <a:solidFill>
                  <a:srgbClr val="222222"/>
                </a:solidFill>
                <a:highlight>
                  <a:srgbClr val="FFFFFF"/>
                </a:highlight>
                <a:latin typeface="+mj-lt"/>
              </a:rPr>
              <a:t>the</a:t>
            </a:r>
            <a:r>
              <a:rPr lang="tr-TR" kern="0" dirty="0">
                <a:solidFill>
                  <a:srgbClr val="222222"/>
                </a:solidFill>
                <a:highlight>
                  <a:srgbClr val="FFFFFF"/>
                </a:highlight>
                <a:latin typeface="+mj-lt"/>
              </a:rPr>
              <a:t> link </a:t>
            </a:r>
            <a:r>
              <a:rPr lang="tr-TR" kern="0" dirty="0" err="1">
                <a:solidFill>
                  <a:srgbClr val="222222"/>
                </a:solidFill>
                <a:highlight>
                  <a:srgbClr val="FFFFFF"/>
                </a:highlight>
                <a:latin typeface="+mj-lt"/>
              </a:rPr>
              <a:t>for</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the</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letterballot</a:t>
            </a:r>
            <a:r>
              <a:rPr lang="tr-TR" kern="0" dirty="0">
                <a:solidFill>
                  <a:srgbClr val="222222"/>
                </a:solidFill>
                <a:highlight>
                  <a:srgbClr val="FFFFFF"/>
                </a:highlight>
                <a:latin typeface="+mj-lt"/>
              </a:rPr>
              <a:t> is</a:t>
            </a:r>
          </a:p>
          <a:p>
            <a:pPr>
              <a:spcAft>
                <a:spcPts val="0"/>
              </a:spcAft>
            </a:pPr>
            <a:r>
              <a:rPr lang="en-US" kern="0" dirty="0">
                <a:solidFill>
                  <a:srgbClr val="222222"/>
                </a:solidFill>
                <a:highlight>
                  <a:srgbClr val="FFFFFF"/>
                </a:highlight>
                <a:latin typeface="+mj-lt"/>
              </a:rPr>
              <a:t> https://mentor.ieee.org/802.19/polls </a:t>
            </a:r>
            <a:endParaRPr lang="tr-TR" kern="0" dirty="0">
              <a:solidFill>
                <a:srgbClr val="222222"/>
              </a:solidFill>
              <a:highlight>
                <a:srgbClr val="FFFFFF"/>
              </a:highlight>
              <a:latin typeface="+mj-lt"/>
            </a:endParaRPr>
          </a:p>
          <a:p>
            <a:pPr>
              <a:spcAft>
                <a:spcPts val="0"/>
              </a:spcAft>
            </a:pPr>
            <a:endParaRPr lang="tr-TR" kern="0">
              <a:solidFill>
                <a:srgbClr val="222222"/>
              </a:solidFill>
              <a:highlight>
                <a:srgbClr val="FFFFFF"/>
              </a:highlight>
              <a:latin typeface="+mj-lt"/>
            </a:endParaRPr>
          </a:p>
          <a:p>
            <a:pPr>
              <a:spcAft>
                <a:spcPts val="0"/>
              </a:spcAft>
            </a:pPr>
            <a:endParaRPr lang="en-US" kern="0" dirty="0">
              <a:solidFill>
                <a:srgbClr val="222222"/>
              </a:solidFill>
              <a:highlight>
                <a:srgbClr val="FFFFFF"/>
              </a:highlight>
              <a:latin typeface="+mj-lt"/>
            </a:endParaRPr>
          </a:p>
          <a:p>
            <a:endParaRPr lang="en-US" kern="0" dirty="0"/>
          </a:p>
        </p:txBody>
      </p:sp>
      <p:sp>
        <p:nvSpPr>
          <p:cNvPr id="2" name="Footer Placeholder 1">
            <a:extLst>
              <a:ext uri="{FF2B5EF4-FFF2-40B4-BE49-F238E27FC236}">
                <a16:creationId xmlns:a16="http://schemas.microsoft.com/office/drawing/2014/main" id="{31DC6B86-C054-E8B0-C8E7-E5D82418E0A9}"/>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F2404B26-973E-E267-8DE2-B4F96405E811}"/>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8FAE967D-ACE9-F479-B1D1-0663C1A73020}"/>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791370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66A693-4037-9EB4-2DD8-97F02D4ADEF2}"/>
              </a:ext>
            </a:extLst>
          </p:cNvPr>
          <p:cNvSpPr>
            <a:spLocks noGrp="1"/>
          </p:cNvSpPr>
          <p:nvPr>
            <p:ph type="title"/>
          </p:nvPr>
        </p:nvSpPr>
        <p:spPr/>
        <p:txBody>
          <a:bodyPr/>
          <a:lstStyle/>
          <a:p>
            <a:r>
              <a:rPr lang="tr-TR" dirty="0"/>
              <a:t>FCC </a:t>
            </a:r>
            <a:r>
              <a:rPr lang="tr-TR" dirty="0" err="1"/>
              <a:t>Consultation</a:t>
            </a:r>
            <a:r>
              <a:rPr lang="tr-TR" dirty="0"/>
              <a:t> on </a:t>
            </a:r>
            <a:r>
              <a:rPr lang="tr-TR" dirty="0" err="1"/>
              <a:t>Sub</a:t>
            </a:r>
            <a:r>
              <a:rPr lang="tr-TR" dirty="0"/>
              <a:t> 1-GHZ </a:t>
            </a:r>
            <a:r>
              <a:rPr lang="tr-TR" dirty="0" err="1"/>
              <a:t>Bands</a:t>
            </a:r>
            <a:endParaRPr lang="tr-TR" dirty="0"/>
          </a:p>
        </p:txBody>
      </p:sp>
      <p:sp>
        <p:nvSpPr>
          <p:cNvPr id="3" name="İçerik Yer Tutucusu 2">
            <a:extLst>
              <a:ext uri="{FF2B5EF4-FFF2-40B4-BE49-F238E27FC236}">
                <a16:creationId xmlns:a16="http://schemas.microsoft.com/office/drawing/2014/main" id="{2719F96C-5AAC-EC4E-739C-96C93F3E34A1}"/>
              </a:ext>
            </a:extLst>
          </p:cNvPr>
          <p:cNvSpPr>
            <a:spLocks noGrp="1"/>
          </p:cNvSpPr>
          <p:nvPr>
            <p:ph idx="1"/>
          </p:nvPr>
        </p:nvSpPr>
        <p:spPr/>
        <p:txBody>
          <a:bodyPr/>
          <a:lstStyle/>
          <a:p>
            <a:pPr marL="0" indent="0"/>
            <a:r>
              <a:rPr lang="en-US" dirty="0"/>
              <a:t>On 6 August 2024, the US FCC Wireless Telecommunications Bureau and Office of Engineering and Technology begins a consultation that seeks public comments on </a:t>
            </a:r>
            <a:r>
              <a:rPr lang="en-US" dirty="0" err="1"/>
              <a:t>NextNav's</a:t>
            </a:r>
            <a:r>
              <a:rPr lang="en-US" dirty="0"/>
              <a:t> petition to reconfigure the 902-928 MHz band and adopt new rules to enable the deployment of a 5G terrestrial positioning, navigation, and timing (PNT) network that “complements and backs up” the U.S. Global Positioning System (GPS).</a:t>
            </a:r>
            <a:endParaRPr lang="tr-TR" dirty="0"/>
          </a:p>
          <a:p>
            <a:pPr marL="0" indent="0"/>
            <a:endParaRPr lang="tr-TR" dirty="0"/>
          </a:p>
          <a:p>
            <a:pPr marL="0" indent="0"/>
            <a:r>
              <a:rPr lang="tr-TR" dirty="0"/>
              <a:t>802.19 WG </a:t>
            </a:r>
            <a:r>
              <a:rPr lang="tr-TR" dirty="0" err="1"/>
              <a:t>will</a:t>
            </a:r>
            <a:r>
              <a:rPr lang="tr-TR" dirty="0"/>
              <a:t> </a:t>
            </a:r>
            <a:r>
              <a:rPr lang="tr-TR" dirty="0" err="1"/>
              <a:t>provide</a:t>
            </a:r>
            <a:r>
              <a:rPr lang="tr-TR" dirty="0"/>
              <a:t> </a:t>
            </a:r>
            <a:r>
              <a:rPr lang="tr-TR" dirty="0" err="1"/>
              <a:t>information</a:t>
            </a:r>
            <a:r>
              <a:rPr lang="tr-TR" dirty="0"/>
              <a:t> </a:t>
            </a:r>
            <a:r>
              <a:rPr lang="tr-TR" dirty="0" err="1"/>
              <a:t>to</a:t>
            </a:r>
            <a:r>
              <a:rPr lang="tr-TR" dirty="0"/>
              <a:t> 802.18 WG </a:t>
            </a:r>
            <a:r>
              <a:rPr lang="tr-TR" dirty="0" err="1"/>
              <a:t>to</a:t>
            </a:r>
            <a:r>
              <a:rPr lang="tr-TR" dirty="0"/>
              <a:t> be </a:t>
            </a:r>
            <a:r>
              <a:rPr lang="tr-TR" dirty="0" err="1"/>
              <a:t>included</a:t>
            </a:r>
            <a:r>
              <a:rPr lang="tr-TR" dirty="0"/>
              <a:t> in IEEE 802 </a:t>
            </a:r>
            <a:r>
              <a:rPr lang="tr-TR" dirty="0" err="1"/>
              <a:t>LMSC’s</a:t>
            </a:r>
            <a:r>
              <a:rPr lang="tr-TR" dirty="0"/>
              <a:t> </a:t>
            </a:r>
            <a:r>
              <a:rPr lang="tr-TR" dirty="0" err="1"/>
              <a:t>response</a:t>
            </a:r>
            <a:r>
              <a:rPr lang="tr-TR" dirty="0"/>
              <a:t>.  </a:t>
            </a:r>
          </a:p>
        </p:txBody>
      </p:sp>
      <p:sp>
        <p:nvSpPr>
          <p:cNvPr id="5" name="Footer Placeholder 4">
            <a:extLst>
              <a:ext uri="{FF2B5EF4-FFF2-40B4-BE49-F238E27FC236}">
                <a16:creationId xmlns:a16="http://schemas.microsoft.com/office/drawing/2014/main" id="{0DCF71E5-56CF-32CF-322C-29AE0251A445}"/>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EE119906-7EA9-0935-AEB8-739CACAD13EE}"/>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9" name="Date Placeholder 8">
            <a:extLst>
              <a:ext uri="{FF2B5EF4-FFF2-40B4-BE49-F238E27FC236}">
                <a16:creationId xmlns:a16="http://schemas.microsoft.com/office/drawing/2014/main" id="{2FCED642-FCAF-CCB5-55DF-3C2628FE6302}"/>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8750646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dirty="0"/>
              <a:t>This amendment includes recommendations with respect to new devices, as well as compatibility with deployed legacy devices</a:t>
            </a:r>
          </a:p>
          <a:p>
            <a:endParaRPr lang="en-US" sz="2250" dirty="0"/>
          </a:p>
          <a:p>
            <a:pPr marL="0">
              <a:spcBef>
                <a:spcPts val="0"/>
              </a:spcBef>
            </a:pPr>
            <a:r>
              <a:rPr lang="tr-TR" sz="2250" dirty="0"/>
              <a:t>‘</a:t>
            </a:r>
            <a:r>
              <a:rPr lang="en-US" sz="2250" dirty="0"/>
              <a:t>Follow up on measurement of radio noise over Sub-1 GHz band emitted from mini PC and laptop PC, and its impact on communication performance of IEEE 802.11ah</a:t>
            </a:r>
            <a:r>
              <a:rPr lang="tr-TR" sz="2250" dirty="0"/>
              <a:t>’ </a:t>
            </a:r>
          </a:p>
          <a:p>
            <a:pPr marL="0">
              <a:spcBef>
                <a:spcPts val="0"/>
              </a:spcBef>
            </a:pPr>
            <a:r>
              <a:rPr lang="en-US" sz="2250" dirty="0"/>
              <a:t>Kazuto Yano (ATR)</a:t>
            </a:r>
            <a:r>
              <a:rPr lang="tr-TR" sz="2250" dirty="0"/>
              <a:t>  </a:t>
            </a:r>
            <a:r>
              <a:rPr lang="tr-TR" sz="2250" dirty="0" err="1"/>
              <a:t>doc:IEEE</a:t>
            </a:r>
            <a:r>
              <a:rPr lang="tr-TR" sz="2250" dirty="0"/>
              <a:t> 802.19-25-0012r0</a:t>
            </a:r>
          </a:p>
          <a:p>
            <a:endParaRPr lang="en-US" sz="2250" dirty="0"/>
          </a:p>
          <a:p>
            <a:endParaRPr lang="en-US" sz="2250" dirty="0"/>
          </a:p>
          <a:p>
            <a:endParaRPr lang="en-US" sz="2250" dirty="0"/>
          </a:p>
        </p:txBody>
      </p:sp>
      <p:sp>
        <p:nvSpPr>
          <p:cNvPr id="5" name="Footer Placeholder 4">
            <a:extLst>
              <a:ext uri="{FF2B5EF4-FFF2-40B4-BE49-F238E27FC236}">
                <a16:creationId xmlns:a16="http://schemas.microsoft.com/office/drawing/2014/main" id="{5659B629-1B79-3B3F-7E85-1268FBCF354F}"/>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6A10891D-F17F-DBDD-2462-709B0833393D}"/>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F2C4F9E4-B452-2F45-E0EC-A2101FF64594}"/>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9956671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nchor="ctr"/>
          <a:lstStyle/>
          <a:p>
            <a:r>
              <a:rPr lang="en-US" altLang="en-US" sz="3600" dirty="0"/>
              <a:t>802.24 Vertical Applications TAG</a:t>
            </a:r>
          </a:p>
        </p:txBody>
      </p:sp>
      <p:sp>
        <p:nvSpPr>
          <p:cNvPr id="2" name="Subtitle 1"/>
          <p:cNvSpPr>
            <a:spLocks noGrp="1"/>
          </p:cNvSpPr>
          <p:nvPr>
            <p:ph type="subTitle" idx="1"/>
          </p:nvPr>
        </p:nvSpPr>
        <p:spPr/>
        <p:txBody>
          <a:bodyPr/>
          <a:lstStyle/>
          <a:p>
            <a:r>
              <a:rPr lang="en-US" dirty="0"/>
              <a:t>Liaison Report </a:t>
            </a:r>
          </a:p>
          <a:p>
            <a:endParaRPr lang="en-US" dirty="0"/>
          </a:p>
          <a:p>
            <a:r>
              <a:rPr lang="en-US" dirty="0"/>
              <a:t>March 2025 Plenary Session</a:t>
            </a:r>
          </a:p>
          <a:p>
            <a:r>
              <a:rPr lang="en-US" dirty="0"/>
              <a:t>Atlanta, GA, USA</a:t>
            </a:r>
          </a:p>
          <a:p>
            <a:endParaRPr lang="en-US" dirty="0"/>
          </a:p>
        </p:txBody>
      </p:sp>
      <p:sp>
        <p:nvSpPr>
          <p:cNvPr id="3" name="Footer Placeholder 2">
            <a:extLst>
              <a:ext uri="{FF2B5EF4-FFF2-40B4-BE49-F238E27FC236}">
                <a16:creationId xmlns:a16="http://schemas.microsoft.com/office/drawing/2014/main" id="{6ADC4658-D577-ECB4-3961-9CF57933E12B}"/>
              </a:ext>
            </a:extLst>
          </p:cNvPr>
          <p:cNvSpPr>
            <a:spLocks noGrp="1"/>
          </p:cNvSpPr>
          <p:nvPr>
            <p:ph type="ftr" idx="11"/>
          </p:nvPr>
        </p:nvSpPr>
        <p:spPr/>
        <p:txBody>
          <a:bodyPr/>
          <a:lstStyle/>
          <a:p>
            <a:r>
              <a:rPr lang="en-GB"/>
              <a:t>Tim Godfrey, EPRI</a:t>
            </a:r>
          </a:p>
        </p:txBody>
      </p:sp>
      <p:sp>
        <p:nvSpPr>
          <p:cNvPr id="4" name="Slide Number Placeholder 3">
            <a:extLst>
              <a:ext uri="{FF2B5EF4-FFF2-40B4-BE49-F238E27FC236}">
                <a16:creationId xmlns:a16="http://schemas.microsoft.com/office/drawing/2014/main" id="{1A9087F4-0058-7837-D472-20B5984E3D61}"/>
              </a:ext>
            </a:extLst>
          </p:cNvPr>
          <p:cNvSpPr>
            <a:spLocks noGrp="1"/>
          </p:cNvSpPr>
          <p:nvPr>
            <p:ph type="sldNum" idx="12"/>
          </p:nvPr>
        </p:nvSpPr>
        <p:spPr/>
        <p:txBody>
          <a:bodyPr/>
          <a:lstStyle/>
          <a:p>
            <a:r>
              <a:rPr lang="en-GB"/>
              <a:t>Slide </a:t>
            </a:r>
            <a:fld id="{DE40C9FC-4879-4F20-9ECA-A574A90476B7}" type="slidenum">
              <a:rPr lang="en-GB" smtClean="0"/>
              <a:pPr/>
              <a:t>98</a:t>
            </a:fld>
            <a:endParaRPr lang="en-GB"/>
          </a:p>
        </p:txBody>
      </p:sp>
      <p:sp>
        <p:nvSpPr>
          <p:cNvPr id="7" name="Date Placeholder 6">
            <a:extLst>
              <a:ext uri="{FF2B5EF4-FFF2-40B4-BE49-F238E27FC236}">
                <a16:creationId xmlns:a16="http://schemas.microsoft.com/office/drawing/2014/main" id="{DE82D9F5-16E7-A66C-DD62-0AF27D0FD1C6}"/>
              </a:ext>
            </a:extLst>
          </p:cNvPr>
          <p:cNvSpPr>
            <a:spLocks noGrp="1"/>
          </p:cNvSpPr>
          <p:nvPr>
            <p:ph type="dt" idx="10"/>
          </p:nvPr>
        </p:nvSpPr>
        <p:spPr/>
        <p:txBody>
          <a:bodyPr/>
          <a:lstStyle/>
          <a:p>
            <a:r>
              <a:rPr lang="en-US"/>
              <a:t>March 2025</a:t>
            </a:r>
            <a:endParaRPr lang="en-GB"/>
          </a:p>
        </p:txBody>
      </p:sp>
    </p:spTree>
    <p:extLst>
      <p:ext uri="{BB962C8B-B14F-4D97-AF65-F5344CB8AC3E}">
        <p14:creationId xmlns:p14="http://schemas.microsoft.com/office/powerpoint/2010/main" val="35371497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txBody>
          <a:bodyPr/>
          <a:lstStyle/>
          <a:p>
            <a:r>
              <a:rPr lang="en-US" altLang="en-US" sz="3200" dirty="0"/>
              <a:t>802.24 Overview</a:t>
            </a:r>
          </a:p>
        </p:txBody>
      </p:sp>
      <p:sp>
        <p:nvSpPr>
          <p:cNvPr id="4099" name="Rectangle 3"/>
          <p:cNvSpPr>
            <a:spLocks noGrp="1" noChangeArrowheads="1"/>
          </p:cNvSpPr>
          <p:nvPr>
            <p:ph idx="1"/>
          </p:nvPr>
        </p:nvSpPr>
        <p:spPr>
          <a:xfrm>
            <a:off x="914400" y="3048000"/>
            <a:ext cx="10439400" cy="3124200"/>
          </a:xfrm>
          <a:ln/>
        </p:spPr>
        <p:txBody>
          <a:bodyPr>
            <a:normAutofit fontScale="92500" lnSpcReduction="20000"/>
          </a:bodyPr>
          <a:lstStyle/>
          <a:p>
            <a:r>
              <a:rPr lang="en-US" altLang="en-US" dirty="0"/>
              <a:t>Officers</a:t>
            </a:r>
          </a:p>
          <a:p>
            <a:pPr lvl="1"/>
            <a:r>
              <a:rPr lang="en-US" altLang="en-US" sz="2900" dirty="0"/>
              <a:t>TAG Chair:			Tim Godfrey</a:t>
            </a:r>
          </a:p>
          <a:p>
            <a:pPr lvl="1"/>
            <a:r>
              <a:rPr lang="en-US" altLang="en-US" sz="2900" dirty="0"/>
              <a:t>Secretary &amp; TAG Vice Chair:	Ben Rolfe</a:t>
            </a:r>
          </a:p>
          <a:p>
            <a:r>
              <a:rPr lang="en-US" altLang="en-US" dirty="0"/>
              <a:t>Task Groups</a:t>
            </a:r>
          </a:p>
          <a:p>
            <a:pPr lvl="1"/>
            <a:r>
              <a:rPr lang="en-US" altLang="en-US" dirty="0"/>
              <a:t>802.24.1	Smart Grid TG		Tim Godfrey</a:t>
            </a:r>
          </a:p>
          <a:p>
            <a:pPr lvl="1"/>
            <a:r>
              <a:rPr lang="en-US" altLang="en-US" dirty="0"/>
              <a:t>802.24.2	IoT TG			Chris </a:t>
            </a:r>
            <a:r>
              <a:rPr lang="en-US" altLang="en-US" dirty="0" err="1"/>
              <a:t>DiMinico</a:t>
            </a:r>
            <a:endParaRPr lang="en-US" altLang="en-US" dirty="0"/>
          </a:p>
          <a:p>
            <a:r>
              <a:rPr lang="en-US" altLang="en-US" dirty="0"/>
              <a:t>21 Voting Members</a:t>
            </a:r>
            <a:br>
              <a:rPr lang="en-US" altLang="en-US" dirty="0"/>
            </a:br>
            <a:endParaRPr lang="en-US" altLang="en-US" dirty="0"/>
          </a:p>
          <a:p>
            <a:r>
              <a:rPr lang="en-US" altLang="en-US" dirty="0"/>
              <a:t>Meeting Plan.  Tuesday and Wednesday, PM2 slot</a:t>
            </a:r>
          </a:p>
        </p:txBody>
      </p:sp>
      <p:grpSp>
        <p:nvGrpSpPr>
          <p:cNvPr id="5" name="Group 12">
            <a:extLst>
              <a:ext uri="{FF2B5EF4-FFF2-40B4-BE49-F238E27FC236}">
                <a16:creationId xmlns:a16="http://schemas.microsoft.com/office/drawing/2014/main" id="{FE3287ED-0E24-4B57-A95A-5B7F1E934678}"/>
              </a:ext>
            </a:extLst>
          </p:cNvPr>
          <p:cNvGrpSpPr>
            <a:grpSpLocks/>
          </p:cNvGrpSpPr>
          <p:nvPr/>
        </p:nvGrpSpPr>
        <p:grpSpPr bwMode="auto">
          <a:xfrm>
            <a:off x="3200400" y="1600200"/>
            <a:ext cx="5943600" cy="1391444"/>
            <a:chOff x="827584" y="1412776"/>
            <a:chExt cx="7704856" cy="1440160"/>
          </a:xfrm>
          <a:solidFill>
            <a:schemeClr val="accent6">
              <a:lumMod val="20000"/>
              <a:lumOff val="80000"/>
            </a:schemeClr>
          </a:solidFill>
        </p:grpSpPr>
        <p:sp>
          <p:nvSpPr>
            <p:cNvPr id="7" name="Rectangle 6">
              <a:extLst>
                <a:ext uri="{FF2B5EF4-FFF2-40B4-BE49-F238E27FC236}">
                  <a16:creationId xmlns:a16="http://schemas.microsoft.com/office/drawing/2014/main" id="{535C678F-AFE1-47E9-8110-D7B68D53D3DB}"/>
                </a:ext>
              </a:extLst>
            </p:cNvPr>
            <p:cNvSpPr/>
            <p:nvPr/>
          </p:nvSpPr>
          <p:spPr bwMode="auto">
            <a:xfrm>
              <a:off x="1855152" y="1412776"/>
              <a:ext cx="5549051"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2000" b="1" dirty="0">
                  <a:latin typeface="Calibri" panose="020F0502020204030204" pitchFamily="34" charset="0"/>
                  <a:cs typeface="Calibri" panose="020F0502020204030204" pitchFamily="34" charset="0"/>
                </a:rPr>
                <a:t>802.24 Vertical Applications TAG</a:t>
              </a:r>
            </a:p>
          </p:txBody>
        </p:sp>
        <p:sp>
          <p:nvSpPr>
            <p:cNvPr id="8" name="Rectangle 7">
              <a:extLst>
                <a:ext uri="{FF2B5EF4-FFF2-40B4-BE49-F238E27FC236}">
                  <a16:creationId xmlns:a16="http://schemas.microsoft.com/office/drawing/2014/main" id="{79BA5A7E-7E6B-4781-BC0A-3BFD25FDE636}"/>
                </a:ext>
              </a:extLst>
            </p:cNvPr>
            <p:cNvSpPr/>
            <p:nvPr/>
          </p:nvSpPr>
          <p:spPr bwMode="auto">
            <a:xfrm>
              <a:off x="827584"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802.24.1 Smart Grid TG</a:t>
              </a:r>
            </a:p>
          </p:txBody>
        </p:sp>
        <p:sp>
          <p:nvSpPr>
            <p:cNvPr id="9" name="Rectangle 8">
              <a:extLst>
                <a:ext uri="{FF2B5EF4-FFF2-40B4-BE49-F238E27FC236}">
                  <a16:creationId xmlns:a16="http://schemas.microsoft.com/office/drawing/2014/main" id="{F9B4D763-FEF0-42EF-8BA2-5EEF1856AB96}"/>
                </a:ext>
              </a:extLst>
            </p:cNvPr>
            <p:cNvSpPr/>
            <p:nvPr/>
          </p:nvSpPr>
          <p:spPr bwMode="auto">
            <a:xfrm>
              <a:off x="4787622" y="2349247"/>
              <a:ext cx="3744818" cy="503689"/>
            </a:xfrm>
            <a:prstGeom prst="rect">
              <a:avLst/>
            </a:prstGeom>
            <a:grpFill/>
            <a:ln w="12700" cap="flat" cmpd="sng" algn="ctr">
              <a:solidFill>
                <a:schemeClr val="tx1"/>
              </a:solidFill>
              <a:prstDash val="solid"/>
              <a:round/>
              <a:headEnd type="none" w="sm" len="sm"/>
              <a:tailEnd type="none" w="sm" len="sm"/>
            </a:ln>
            <a:effectLst/>
          </p:spPr>
          <p:txBody>
            <a:bodyPr/>
            <a:lstStyle/>
            <a:p>
              <a:pPr algn="ctr">
                <a:defRPr/>
              </a:pPr>
              <a:r>
                <a:rPr lang="en-US" sz="1600" dirty="0">
                  <a:latin typeface="Calibri" panose="020F0502020204030204" pitchFamily="34" charset="0"/>
                  <a:cs typeface="Calibri" panose="020F0502020204030204" pitchFamily="34" charset="0"/>
                </a:rPr>
                <a:t>802.24.2 IoT TG</a:t>
              </a:r>
            </a:p>
          </p:txBody>
        </p:sp>
        <p:cxnSp>
          <p:nvCxnSpPr>
            <p:cNvPr id="10" name="Elbow Connector 9">
              <a:extLst>
                <a:ext uri="{FF2B5EF4-FFF2-40B4-BE49-F238E27FC236}">
                  <a16:creationId xmlns:a16="http://schemas.microsoft.com/office/drawing/2014/main" id="{9B22EF9D-286E-4B26-9C13-C251DE26C408}"/>
                </a:ext>
              </a:extLst>
            </p:cNvPr>
            <p:cNvCxnSpPr>
              <a:cxnSpLocks noChangeShapeType="1"/>
              <a:stCxn id="7" idx="2"/>
              <a:endCxn id="8" idx="0"/>
            </p:cNvCxnSpPr>
            <p:nvPr/>
          </p:nvCxnSpPr>
          <p:spPr bwMode="auto">
            <a:xfrm rot="5400000">
              <a:off x="3448445" y="1168015"/>
              <a:ext cx="432782" cy="1929684"/>
            </a:xfrm>
            <a:prstGeom prst="bentConnector3">
              <a:avLst>
                <a:gd name="adj1" fmla="val 50000"/>
              </a:avLst>
            </a:prstGeom>
            <a:grpFill/>
            <a:ln w="12700" algn="ctr">
              <a:solidFill>
                <a:schemeClr val="tx1"/>
              </a:solidFill>
              <a:round/>
              <a:headEnd type="none" w="sm" len="sm"/>
              <a:tailEnd type="triangle" w="med" len="med"/>
            </a:ln>
          </p:spPr>
        </p:cxnSp>
        <p:cxnSp>
          <p:nvCxnSpPr>
            <p:cNvPr id="11" name="Elbow Connector 11">
              <a:extLst>
                <a:ext uri="{FF2B5EF4-FFF2-40B4-BE49-F238E27FC236}">
                  <a16:creationId xmlns:a16="http://schemas.microsoft.com/office/drawing/2014/main" id="{A0E07E63-52F2-4AAB-9C72-78B29DB7E554}"/>
                </a:ext>
              </a:extLst>
            </p:cNvPr>
            <p:cNvCxnSpPr>
              <a:cxnSpLocks noChangeShapeType="1"/>
              <a:stCxn id="7" idx="2"/>
              <a:endCxn id="9" idx="0"/>
            </p:cNvCxnSpPr>
            <p:nvPr/>
          </p:nvCxnSpPr>
          <p:spPr bwMode="auto">
            <a:xfrm rot="16200000" flipH="1">
              <a:off x="5428463" y="1117678"/>
              <a:ext cx="432782" cy="2030355"/>
            </a:xfrm>
            <a:prstGeom prst="bentConnector3">
              <a:avLst>
                <a:gd name="adj1" fmla="val 50000"/>
              </a:avLst>
            </a:prstGeom>
            <a:grpFill/>
            <a:ln w="12700" algn="ctr">
              <a:solidFill>
                <a:schemeClr val="tx1"/>
              </a:solidFill>
              <a:round/>
              <a:headEnd type="none" w="sm" len="sm"/>
              <a:tailEnd type="triangle" w="med" len="med"/>
            </a:ln>
          </p:spPr>
        </p:cxnSp>
      </p:grpSp>
      <p:sp>
        <p:nvSpPr>
          <p:cNvPr id="2" name="Footer Placeholder 1">
            <a:extLst>
              <a:ext uri="{FF2B5EF4-FFF2-40B4-BE49-F238E27FC236}">
                <a16:creationId xmlns:a16="http://schemas.microsoft.com/office/drawing/2014/main" id="{EA790B40-22CC-CC24-4A16-7167D98C4250}"/>
              </a:ext>
            </a:extLst>
          </p:cNvPr>
          <p:cNvSpPr>
            <a:spLocks noGrp="1"/>
          </p:cNvSpPr>
          <p:nvPr>
            <p:ph type="ftr" idx="14"/>
          </p:nvPr>
        </p:nvSpPr>
        <p:spPr/>
        <p:txBody>
          <a:bodyPr/>
          <a:lstStyle/>
          <a:p>
            <a:r>
              <a:rPr lang="en-GB"/>
              <a:t>Tim Godfrey, EPRI</a:t>
            </a:r>
            <a:endParaRPr lang="en-GB" dirty="0"/>
          </a:p>
        </p:txBody>
      </p:sp>
      <p:sp>
        <p:nvSpPr>
          <p:cNvPr id="3" name="Slide Number Placeholder 2">
            <a:extLst>
              <a:ext uri="{FF2B5EF4-FFF2-40B4-BE49-F238E27FC236}">
                <a16:creationId xmlns:a16="http://schemas.microsoft.com/office/drawing/2014/main" id="{A151AF7A-A734-A11D-43B4-2F9287FA2C31}"/>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1928CADC-FE02-6604-A49E-354291745911}"/>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3714148324"/>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12305</Words>
  <Application>Microsoft Office PowerPoint</Application>
  <PresentationFormat>Widescreen</PresentationFormat>
  <Paragraphs>2071</Paragraphs>
  <Slides>142</Slides>
  <Notes>80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142</vt:i4>
      </vt:variant>
    </vt:vector>
  </HeadingPairs>
  <TitlesOfParts>
    <vt:vector size="158" baseType="lpstr">
      <vt:lpstr>Gulim</vt:lpstr>
      <vt:lpstr>ＭＳ Ｐゴシック</vt:lpstr>
      <vt:lpstr>ＭＳ Ｐゴシック</vt:lpstr>
      <vt:lpstr>宋体</vt:lpstr>
      <vt:lpstr>Arial</vt:lpstr>
      <vt:lpstr>Arial Black</vt:lpstr>
      <vt:lpstr>Arial Unicode MS</vt:lpstr>
      <vt:lpstr>Asap</vt:lpstr>
      <vt:lpstr>Calibri</vt:lpstr>
      <vt:lpstr>Courier New</vt:lpstr>
      <vt:lpstr>Helvetica</vt:lpstr>
      <vt:lpstr>Segoe UI</vt:lpstr>
      <vt:lpstr>Times New Roman</vt:lpstr>
      <vt:lpstr>Wingdings</vt:lpstr>
      <vt:lpstr>Office Theme</vt:lpstr>
      <vt:lpstr>Document</vt:lpstr>
      <vt:lpstr>802.11 WG March 2025 Session Report</vt:lpstr>
      <vt:lpstr>Abstract</vt:lpstr>
      <vt:lpstr>PowerPoint Presentation</vt:lpstr>
      <vt:lpstr>Members by affiliation</vt:lpstr>
      <vt:lpstr>Telecon attendance (January to March)</vt:lpstr>
      <vt:lpstr>Attendance by breakout (March plenary session)</vt:lpstr>
      <vt:lpstr>Percentage of attendees: In-person vs Remote</vt:lpstr>
      <vt:lpstr>In-person vs Remote by number of sessions attended (voting members only)</vt:lpstr>
      <vt:lpstr>802.11 WG Editor’s Meeting (March 2025)</vt:lpstr>
      <vt:lpstr>Volunteer Editor Contacts</vt:lpstr>
      <vt:lpstr>March meeting roundtable status report (to be updated)</vt:lpstr>
      <vt:lpstr>Editor Amendment Ordering</vt:lpstr>
      <vt:lpstr>Draft Development Snapshot</vt:lpstr>
      <vt:lpstr>Publication Review Committees</vt:lpstr>
      <vt:lpstr>802.11-2024 Revision Publication Review</vt:lpstr>
      <vt:lpstr>ANA managed number space</vt:lpstr>
      <vt:lpstr>March 2025 AIML SC Closing Report</vt:lpstr>
      <vt:lpstr>Work Completed</vt:lpstr>
      <vt:lpstr>Plans for May 2025</vt:lpstr>
      <vt:lpstr>ARC Closing Report </vt:lpstr>
      <vt:lpstr>Abstract</vt:lpstr>
      <vt:lpstr>Annex G update/replacement</vt:lpstr>
      <vt:lpstr>Std 802 update impacts on 802.11</vt:lpstr>
      <vt:lpstr>Other topics</vt:lpstr>
      <vt:lpstr>Plans</vt:lpstr>
      <vt:lpstr>Coex SC Closing Report</vt:lpstr>
      <vt:lpstr>Abstract</vt:lpstr>
      <vt:lpstr>Coex SC’s week at a glance</vt:lpstr>
      <vt:lpstr>Update from Bluetooth SIG Work</vt:lpstr>
      <vt:lpstr>ETSI BRAN Update to 802.11 (1/3)</vt:lpstr>
      <vt:lpstr>ETSI BRAN Update to 802.11 (2/3)</vt:lpstr>
      <vt:lpstr>ETST BRAN Update to 802.11 (3/3)</vt:lpstr>
      <vt:lpstr>Technical Discussions</vt:lpstr>
      <vt:lpstr>Plans for May</vt:lpstr>
      <vt:lpstr>Telcos</vt:lpstr>
      <vt:lpstr>References for this week</vt:lpstr>
      <vt:lpstr>PAR Review SC  Jon Rosdahl, Chair</vt:lpstr>
      <vt:lpstr>WNG SC Closing Report</vt:lpstr>
      <vt:lpstr>Abstract</vt:lpstr>
      <vt:lpstr>PowerPoint Presentation</vt:lpstr>
      <vt:lpstr>IEEE 802 JTC1 Standing Committee March 2025 (mixed-mode) closing report</vt:lpstr>
      <vt:lpstr>The IEEE 802 JTC1 SC reviewed the PSDO process status, including IPR issues holding up 802.11</vt:lpstr>
      <vt:lpstr>The IEEE 802 JTC1 SC will undertake its usual work at its mixed-mode meeting in Warsaw in May ’25</vt:lpstr>
      <vt:lpstr>REVmf Closing Report – March 2025</vt:lpstr>
      <vt:lpstr>Work Completed</vt:lpstr>
      <vt:lpstr>Plans for May</vt:lpstr>
      <vt:lpstr>TGmf Timeline</vt:lpstr>
      <vt:lpstr>PowerPoint Presentation</vt:lpstr>
      <vt:lpstr>TGbf (WLAN Sensing)– March 2025</vt:lpstr>
      <vt:lpstr>TGbf Timeline</vt:lpstr>
      <vt:lpstr>TGbi Closing Report</vt:lpstr>
      <vt:lpstr>IEEE 802.11 TGbi</vt:lpstr>
      <vt:lpstr>Timeline - Unchanged</vt:lpstr>
      <vt:lpstr>TGbk 320MHz Positioning March Meeting Closing Report</vt:lpstr>
      <vt:lpstr>Abstract</vt:lpstr>
      <vt:lpstr>March Meeting Progress and Targets Till the May Meeting</vt:lpstr>
      <vt:lpstr>Scheduled TGbk telecons</vt:lpstr>
      <vt:lpstr>TGbn March Closing Report</vt:lpstr>
      <vt:lpstr>TGbn (Ultra High Reliability)</vt:lpstr>
      <vt:lpstr>Teleconference Plan</vt:lpstr>
      <vt:lpstr>TGbn Timeline And Status</vt:lpstr>
      <vt:lpstr>IEEE 802.11 Mar 2025 Plenary TGbp Closing Report</vt:lpstr>
      <vt:lpstr>TGbp’s Progress during this week</vt:lpstr>
      <vt:lpstr>TGbp Timeline Plan (updated)</vt:lpstr>
      <vt:lpstr>TGbp Teleconference Plan</vt:lpstr>
      <vt:lpstr>Task Group BQ March 2025 Closing Report</vt:lpstr>
      <vt:lpstr>Work Completed</vt:lpstr>
      <vt:lpstr>Plans for May 2025 wireless interim</vt:lpstr>
      <vt:lpstr>Enhanced Light Communications Study Group (ELC)  March 2025 Closing Report</vt:lpstr>
      <vt:lpstr>Abstract</vt:lpstr>
      <vt:lpstr>ELC activities at the March 2025 meeting</vt:lpstr>
      <vt:lpstr>ELC SG moving forward</vt:lpstr>
      <vt:lpstr>Automotive TIG Closing Report</vt:lpstr>
      <vt:lpstr>Abstract</vt:lpstr>
      <vt:lpstr>PowerPoint Presentation</vt:lpstr>
      <vt:lpstr>802.15.4 Coexistence Feature Update TG 19.3a Contribution</vt:lpstr>
      <vt:lpstr>Summary</vt:lpstr>
      <vt:lpstr>802.15.4 Channel Access: 802.15.4-2024 (Revision E)</vt:lpstr>
      <vt:lpstr>Multiple CCA methods</vt:lpstr>
      <vt:lpstr>Random Access: multiple CSMA Variations</vt:lpstr>
      <vt:lpstr>Brief look at CSMA</vt:lpstr>
      <vt:lpstr>Optional backoff suspension in  CSMA-CA algorithm</vt:lpstr>
      <vt:lpstr>Added contention-based channel access introduced in (draft) P802.15.4ab: SSBD</vt:lpstr>
      <vt:lpstr>SSBD</vt:lpstr>
      <vt:lpstr>802.15.4s Spectrum resource measurement (SRM) (rolled into 802.15.4-2024)</vt:lpstr>
      <vt:lpstr>Other possibly interesting things: 802.15.9</vt:lpstr>
      <vt:lpstr>Conclusion</vt:lpstr>
      <vt:lpstr>802.18 Liaison Report – March 2025</vt:lpstr>
      <vt:lpstr>RR-TAG at a glance</vt:lpstr>
      <vt:lpstr>Progress since the 2025 January wireless interim</vt:lpstr>
      <vt:lpstr>Objectives this week (1)</vt:lpstr>
      <vt:lpstr>Objectives this week (2)</vt:lpstr>
      <vt:lpstr>802.19 WG  January 2025 Liaison Report</vt:lpstr>
      <vt:lpstr>IEEE 802.19 Overview</vt:lpstr>
      <vt:lpstr>Coexistence Assessment Documents</vt:lpstr>
      <vt:lpstr>FCC Consultation on Sub 1-GHZ Bands</vt:lpstr>
      <vt:lpstr>802.19.3a Task Group</vt:lpstr>
      <vt:lpstr>802.24 Vertical Applications TAG</vt:lpstr>
      <vt:lpstr>802.24 Overview</vt:lpstr>
      <vt:lpstr>AFV Communications - White Paper</vt:lpstr>
      <vt:lpstr>IoT White Paper Discussion</vt:lpstr>
      <vt:lpstr>Smart Grid white paper revision</vt:lpstr>
      <vt:lpstr>802c status</vt:lpstr>
      <vt:lpstr>Wi-Fi Alliance (WFA) Liaison March 2025 Update</vt:lpstr>
      <vt:lpstr>Abstract</vt:lpstr>
      <vt:lpstr>Meetings</vt:lpstr>
      <vt:lpstr>Activities</vt:lpstr>
      <vt:lpstr>Additional Work Areas</vt:lpstr>
      <vt:lpstr>Recent publications</vt:lpstr>
      <vt:lpstr>Further information</vt:lpstr>
      <vt:lpstr>Wireless Broadband Alliance (WBA) Liaison Report – March 2025</vt:lpstr>
      <vt:lpstr>Wireless Broadband Alliance (WBA)</vt:lpstr>
      <vt:lpstr>WBA Technical Activities &amp; Roadmap for 2025</vt:lpstr>
      <vt:lpstr>Wireless Global Congress &amp; Members Meetings</vt:lpstr>
      <vt:lpstr>Linux Foundation Broadband &amp; WBA Partners</vt:lpstr>
      <vt:lpstr>WBA Innovation Forum January</vt:lpstr>
      <vt:lpstr>Enterprise Connectivity Forum</vt:lpstr>
      <vt:lpstr>WBA Wi-Fi 7 Field Trials - CableLabs</vt:lpstr>
      <vt:lpstr>Operator-Managed Smart Home Industry Framework </vt:lpstr>
      <vt:lpstr>L4S Implementation Guidelines</vt:lpstr>
      <vt:lpstr>Further information</vt:lpstr>
      <vt:lpstr>Backup</vt:lpstr>
      <vt:lpstr>WBA ORGANIZATION</vt:lpstr>
      <vt:lpstr>WBA Focus Areas</vt:lpstr>
      <vt:lpstr>IEEE 802.11-IETF Liaison Report</vt:lpstr>
      <vt:lpstr>Abstract</vt:lpstr>
      <vt:lpstr>IETF Meetings</vt:lpstr>
      <vt:lpstr>IETF- IEEE 802 Liaison Activity  </vt:lpstr>
      <vt:lpstr>IETF protocol use with 802.11 technology</vt:lpstr>
      <vt:lpstr>BOFs at IETF 122 March 15-21, 2025</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167</cp:revision>
  <cp:lastPrinted>1601-01-01T00:00:00Z</cp:lastPrinted>
  <dcterms:created xsi:type="dcterms:W3CDTF">2018-05-10T15:59:06Z</dcterms:created>
  <dcterms:modified xsi:type="dcterms:W3CDTF">2025-03-14T02:18:15Z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