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5"/>
  </p:notesMasterIdLst>
  <p:handoutMasterIdLst>
    <p:handoutMasterId r:id="rId7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898" r:id="rId26"/>
    <p:sldId id="906" r:id="rId27"/>
    <p:sldId id="908" r:id="rId28"/>
    <p:sldId id="910" r:id="rId29"/>
    <p:sldId id="911" r:id="rId30"/>
    <p:sldId id="912" r:id="rId31"/>
    <p:sldId id="396" r:id="rId32"/>
    <p:sldId id="343" r:id="rId33"/>
    <p:sldId id="316" r:id="rId34"/>
    <p:sldId id="913" r:id="rId35"/>
    <p:sldId id="914" r:id="rId36"/>
    <p:sldId id="915" r:id="rId37"/>
    <p:sldId id="916" r:id="rId38"/>
    <p:sldId id="917" r:id="rId39"/>
    <p:sldId id="918" r:id="rId40"/>
    <p:sldId id="919" r:id="rId41"/>
    <p:sldId id="920" r:id="rId42"/>
    <p:sldId id="331" r:id="rId43"/>
    <p:sldId id="446" r:id="rId44"/>
    <p:sldId id="464" r:id="rId45"/>
    <p:sldId id="465" r:id="rId46"/>
    <p:sldId id="474" r:id="rId47"/>
    <p:sldId id="467" r:id="rId48"/>
    <p:sldId id="471" r:id="rId49"/>
    <p:sldId id="468" r:id="rId50"/>
    <p:sldId id="475" r:id="rId51"/>
    <p:sldId id="473" r:id="rId52"/>
    <p:sldId id="442" r:id="rId53"/>
    <p:sldId id="463" r:id="rId54"/>
    <p:sldId id="447" r:id="rId55"/>
    <p:sldId id="448" r:id="rId56"/>
    <p:sldId id="921" r:id="rId57"/>
    <p:sldId id="922" r:id="rId58"/>
    <p:sldId id="326" r:id="rId59"/>
    <p:sldId id="339" r:id="rId60"/>
    <p:sldId id="373" r:id="rId61"/>
    <p:sldId id="371" r:id="rId62"/>
    <p:sldId id="372" r:id="rId63"/>
    <p:sldId id="353" r:id="rId64"/>
    <p:sldId id="364" r:id="rId65"/>
    <p:sldId id="376" r:id="rId66"/>
    <p:sldId id="374" r:id="rId67"/>
    <p:sldId id="378" r:id="rId68"/>
    <p:sldId id="923" r:id="rId69"/>
    <p:sldId id="379" r:id="rId70"/>
    <p:sldId id="348" r:id="rId71"/>
    <p:sldId id="357" r:id="rId72"/>
    <p:sldId id="375" r:id="rId73"/>
    <p:sldId id="366" r:id="rId7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71" d="100"/>
          <a:sy n="71" d="100"/>
        </p:scale>
        <p:origin x="84" y="84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802.11-24/xxxxr0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3/12/2025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27</a:t>
            </a:fld>
            <a:endParaRPr lang="en-US" dirty="0"/>
          </a:p>
        </p:txBody>
      </p:sp>
    </p:spTree>
    <p:extLst>
      <p:ext uri="{BB962C8B-B14F-4D97-AF65-F5344CB8AC3E}">
        <p14:creationId xmlns:p14="http://schemas.microsoft.com/office/powerpoint/2010/main" val="3565249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28</a:t>
            </a:fld>
            <a:endParaRPr lang="en-US" dirty="0"/>
          </a:p>
        </p:txBody>
      </p:sp>
    </p:spTree>
    <p:extLst>
      <p:ext uri="{BB962C8B-B14F-4D97-AF65-F5344CB8AC3E}">
        <p14:creationId xmlns:p14="http://schemas.microsoft.com/office/powerpoint/2010/main" val="1085515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520330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9115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802.11-25/0457r0</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35211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802.11-25/0457r0</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93328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802.11-25/0457r0</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7120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802.11-25/0457r0</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41</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22983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42</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05250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52</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4864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56</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98880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4580"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57</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802419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58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49647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59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430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291366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61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256686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62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634884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28074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04683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81623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81493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66</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616914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67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57311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91416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21734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103789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93181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6598285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2727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5455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6747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21</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3074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24</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28307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25</a:t>
            </a:fld>
            <a:endParaRPr lang="en-US" dirty="0"/>
          </a:p>
        </p:txBody>
      </p:sp>
    </p:spTree>
    <p:extLst>
      <p:ext uri="{BB962C8B-B14F-4D97-AF65-F5344CB8AC3E}">
        <p14:creationId xmlns:p14="http://schemas.microsoft.com/office/powerpoint/2010/main" val="648344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26</a:t>
            </a:fld>
            <a:endParaRPr lang="en-US" dirty="0"/>
          </a:p>
        </p:txBody>
      </p:sp>
    </p:spTree>
    <p:extLst>
      <p:ext uri="{BB962C8B-B14F-4D97-AF65-F5344CB8AC3E}">
        <p14:creationId xmlns:p14="http://schemas.microsoft.com/office/powerpoint/2010/main" val="44621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802.11-25/0215r0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5/18-25-0005-03-0000-proposal-of-a-liaison-statement-to-itu-r-working-parties-5a-and-5c.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mentor.ieee.org/802.18/dcn/25/18-25-0004-04-0000-proposal-of-a-liaison-statement-to-itu-r-working-party-5c.pdf" TargetMode="External"/><Relationship Id="rId5" Type="http://schemas.openxmlformats.org/officeDocument/2006/relationships/hyperlink" Target="https://mentor.ieee.org/802.18/dcn/25/18-25-0002-04-0000-draft-response-to-uk-ofcom-s-consultation-plan-of-work-2025-26.pdf" TargetMode="External"/><Relationship Id="rId4" Type="http://schemas.openxmlformats.org/officeDocument/2006/relationships/hyperlink" Target="https://mentor.ieee.org/802.18/dcn/24/18-24-0129-02-0000-proposed-response-to-france-arcep-s-consultation-on-uwb.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ofcom.org.uk/spectrum/radio-equipment/consultation-updating-wireless-telegraphy-licence-exemp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acma.gov.au/consultations/2025-03/draft-five-year-spectrum-outlook-2025-30-consultation" TargetMode="External"/><Relationship Id="rId4" Type="http://schemas.openxmlformats.org/officeDocument/2006/relationships/hyperlink" Target="https://tdra.gov.ae/en/Participation/consultations/details?id=3814"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18/documents?is_dcn=0007&amp;is_group=0000&amp;is_year=202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groups.wi-fi.org/wg/Members/document/folder/394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s://www.wi-fi.org/signal/episode-74-ceo-insights-wi-fi-alliance-and-mike-finley-of-boingo" TargetMode="External"/><Relationship Id="rId3" Type="http://schemas.openxmlformats.org/officeDocument/2006/relationships/hyperlink" Target="https://www.wi-fi.org/news-events/newsroom/wi-fi-alliance-welcomes-the-nomination-of-arielle-roth-as-ntia-administrator" TargetMode="External"/><Relationship Id="rId7" Type="http://schemas.openxmlformats.org/officeDocument/2006/relationships/hyperlink" Target="https://www.wi-fi.org/signal/episode-72-wi-fi-brings-connection-to-communities-with-curtis-hill-of-open-broadband" TargetMode="External"/><Relationship Id="rId2" Type="http://schemas.openxmlformats.org/officeDocument/2006/relationships/hyperlink" Target="https://www.wi-fi.org/news-events/newsroom/wi-fi-alliance-applauds-uk-ofcoms-proposal-to-expand-6-ghz-wi-fi-access" TargetMode="External"/><Relationship Id="rId1" Type="http://schemas.openxmlformats.org/officeDocument/2006/relationships/slideLayout" Target="../slideLayouts/slideLayout2.xml"/><Relationship Id="rId6" Type="http://schemas.openxmlformats.org/officeDocument/2006/relationships/hyperlink" Target="https://www.wi-fi.org/beacon/vijay-nagarajan/wi-fi-and-ai-empowering-the-future-of-intelligence" TargetMode="External"/><Relationship Id="rId5" Type="http://schemas.openxmlformats.org/officeDocument/2006/relationships/hyperlink" Target="https://www.wi-fi.org/beacon/the-beacon/wi-fi-alliance-pilot-trial-showcases-the-transformative-power-of-6-ghz-wi-fi-for" TargetMode="External"/><Relationship Id="rId4" Type="http://schemas.openxmlformats.org/officeDocument/2006/relationships/hyperlink" Target="https://www.wi-fi.org/news-events/newsroom/wi-fi-alliance-statement-on-the-nomination-of-olivia-trusty-to-the-fcc" TargetMode="External"/><Relationship Id="rId9" Type="http://schemas.openxmlformats.org/officeDocument/2006/relationships/hyperlink" Target="https://www.wi-fi.org/signal/episode-73-wi-fi-enables-a-new-level-of-security-with-marian-kost-of-texas-instrument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balliancec.wpenginepowered.com/wp-content/uploads/2024/12/WBA_Roadmap_and_Project_Overview_Q12025-V1.0.0-.pdf" TargetMode="External"/><Relationship Id="rId2" Type="http://schemas.openxmlformats.org/officeDocument/2006/relationships/hyperlink" Target="https://wballiance.com/wba-program-overview-2024/"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wirelessglobalcongress.com/apac2025/" TargetMode="External"/><Relationship Id="rId1" Type="http://schemas.openxmlformats.org/officeDocument/2006/relationships/slideLayout" Target="../slideLayouts/slideLayout2.xml"/><Relationship Id="rId6" Type="http://schemas.openxmlformats.org/officeDocument/2006/relationships/hyperlink" Target="https://wballiancec.wpenginepowered.com/wp-content/uploads/2025/01/WBA_WGC-ASIA-2025_PPT-FINAL_03.pdf" TargetMode="External"/><Relationship Id="rId5" Type="http://schemas.openxmlformats.org/officeDocument/2006/relationships/hyperlink" Target="https://www.wirelessglobalcongress.com/" TargetMode="Externa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hyperlink" Target="https://wballiance.com/lf-broadband-partners-with-wireless-broadband-alliance-to-advance-open-source-and-standards-based-wireless-broadband-solution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balliance.com/innovation-foru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balliance.com/ec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balliance.com/wi-fi-7-cablelabs-inte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balliance.com/smart-home-iot-framework/"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balliance.com/implementation-guidelines-for-l4s/?utm_source=WBA+Newsletter&amp;utm_campaign=6db8d57e5c-CAMPAIGN_l4s_mbr202502182_UO&amp;utm_medium=email&amp;utm_term=0_ca028c52f9-6db8d57e5c-440241309"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balliance.com/" TargetMode="External"/><Relationship Id="rId7" Type="http://schemas.openxmlformats.org/officeDocument/2006/relationships/hyperlink" Target="https://wballiance.com/membershi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balliance.com/events-awards/" TargetMode="External"/><Relationship Id="rId5" Type="http://schemas.openxmlformats.org/officeDocument/2006/relationships/hyperlink" Target="https://wballiance.com/resource/" TargetMode="External"/><Relationship Id="rId4" Type="http://schemas.openxmlformats.org/officeDocument/2006/relationships/hyperlink" Target="https://wballiance.com/wba-program-overview-2024/"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www.rfc-editor.org/info/rfc968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datatracker.ietf.org/wg/skex/about/" TargetMode="External"/><Relationship Id="rId4" Type="http://schemas.openxmlformats.org/officeDocument/2006/relationships/hyperlink" Target="https://datatracker.ietf.org/wg/nasr/about/"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datatracker.ietf.org/wg/diem/about/" TargetMode="External"/><Relationship Id="rId13" Type="http://schemas.openxmlformats.org/officeDocument/2006/relationships/hyperlink" Target="https://datatracker.ietf.org/doc/charter-ietf-spring/"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spring/abou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opsawg/" TargetMode="External"/><Relationship Id="rId5" Type="http://schemas.openxmlformats.org/officeDocument/2006/relationships/hyperlink" Target="https://datatracker.ietf.org/doc/charter-irtf-hrpc/" TargetMode="External"/><Relationship Id="rId10" Type="http://schemas.openxmlformats.org/officeDocument/2006/relationships/hyperlink" Target="https://datatracker.ietf.org/wg/opsawg/about/"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diem/"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datatracker.ietf.org/wg/6lo/" TargetMode="External"/><Relationship Id="rId7" Type="http://schemas.openxmlformats.org/officeDocument/2006/relationships/hyperlink" Target="https://datatracker.ietf.org/doc/draft-ietf-6lo-nd-gaao/"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datatracker.ietf.org/doc/draft-ietf-6lo-owc/" TargetMode="External"/><Relationship Id="rId5" Type="http://schemas.openxmlformats.org/officeDocument/2006/relationships/hyperlink" Target="https://datatracker.ietf.org/doc/draft-ietf-6lo-schc-15dot4/" TargetMode="External"/><Relationship Id="rId4" Type="http://schemas.openxmlformats.org/officeDocument/2006/relationships/hyperlink" Target="https://datatracker.ietf.org/doc/draft-ietf-6lo-path-aware-semantic-addressing/"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datatracker.ietf.org/wg/rol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datatracker.ietf.org/wg/madina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datatracker.ietf.org/doc/draft-ietf-madinas-use-cases/" TargetMode="External"/><Relationship Id="rId4" Type="http://schemas.openxmlformats.org/officeDocument/2006/relationships/hyperlink" Target="https://datatracker.ietf.org/doc/draft-ietf-madinas-mac-address-randomization/"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datatracker.ietf.org/wg/emu/" TargetMode="External"/><Relationship Id="rId7" Type="http://schemas.openxmlformats.org/officeDocument/2006/relationships/hyperlink" Target="https://datatracker.ietf.org/doc/draft-ietf-emu-eap-arpa/"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datatracker.ietf.org/doc/draft-ietf-emu-rfc7170bis/"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eap-edhoc/"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pcapng/" TargetMode="External"/><Relationship Id="rId4" Type="http://schemas.openxmlformats.org/officeDocument/2006/relationships/hyperlink" Target="https://datatracker.ietf.org/doc/draft-ietf-opsawg-pcap/"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datatracker.ietf.org/doc/draft-ietf-intarea-proxy-confi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hyperlink" Target="https://datatracker.ietf.org/doc/draft-ietf-tls-tls12-frozen/" TargetMode="External"/><Relationship Id="rId3" Type="http://schemas.openxmlformats.org/officeDocument/2006/relationships/hyperlink" Target="https://datatracker.ietf.org/wg/tls/" TargetMode="External"/><Relationship Id="rId7" Type="http://schemas.openxmlformats.org/officeDocument/2006/relationships/hyperlink" Target="https://datatracker.ietf.org/doc/draft-ietf-tls-rfc8446bi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datatracker.ietf.org/doc/draft-ietf-tls-extended-key-update/" TargetMode="External"/><Relationship Id="rId5" Type="http://schemas.openxmlformats.org/officeDocument/2006/relationships/hyperlink" Target="https://datatracker.ietf.org/doc/draft-ietf-tls-esni/" TargetMode="External"/><Relationship Id="rId4" Type="http://schemas.openxmlformats.org/officeDocument/2006/relationships/hyperlink" Target="https://datatracker.ietf.org/doc/draft-ietf-tls-8773bis/" TargetMode="External"/><Relationship Id="rId9" Type="http://schemas.openxmlformats.org/officeDocument/2006/relationships/hyperlink" Target="https://datatracker.ietf.org/doc/draft-ietf-tls-rfc9147bis/"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7" Type="http://schemas.openxmlformats.org/officeDocument/2006/relationships/hyperlink" Target="https://datatracker.ietf.org/doc/draft-ietf-anima-constrained-join-proxy/"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datatracker.ietf.org/doc/draft-ietf-anima-brski-prm/" TargetMode="External"/><Relationship Id="rId5" Type="http://schemas.openxmlformats.org/officeDocument/2006/relationships/hyperlink" Target="https://datatracker.ietf.org/doc/draft-ietf-anima-constrained-voucher/" TargetMode="External"/><Relationship Id="rId4" Type="http://schemas.openxmlformats.org/officeDocument/2006/relationships/hyperlink" Target="https://datatracker.ietf.org/doc/draft-ietf-anima-brski-cloud/%20(March"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802.11 WG March 2025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2025-03-12</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name="Document" r:id="rId3" imgW="10504897" imgH="2538262" progId="Word.Document.8">
                  <p:embed/>
                </p:oleObj>
              </mc:Choice>
              <mc:Fallback>
                <p:oleObj name="Document" r:id="rId3" imgW="10504897" imgH="2538262" progId="Word.Document.8">
                  <p:embed/>
                  <p:pic>
                    <p:nvPicPr>
                      <p:cNvPr id="0" name="Picture 3"/>
                      <p:cNvPicPr>
                        <a:picLocks noChangeAspect="1" noChangeArrowheads="1"/>
                      </p:cNvPicPr>
                      <p:nvPr/>
                    </p:nvPicPr>
                    <p:blipFill>
                      <a:blip r:embed="rId4"/>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F59841F8-9317-AEC9-127B-74C6932A4253}"/>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7EABF2BA-9F9C-E3FB-FC40-C66677C833ED}"/>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98D3A9B9-C6C7-2F33-2E13-D150BD6F918A}"/>
              </a:ext>
            </a:extLst>
          </p:cNvPr>
          <p:cNvSpPr>
            <a:spLocks noGrp="1"/>
          </p:cNvSpPr>
          <p:nvPr>
            <p:ph type="dt" idx="10"/>
          </p:nvPr>
        </p:nvSpPr>
        <p:spPr/>
        <p:txBody>
          <a:bodyPr/>
          <a:lstStyle/>
          <a:p>
            <a:r>
              <a:rPr lang="en-US"/>
              <a:t>March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8661-EFF2-75A8-CCAF-B5A993075332}"/>
              </a:ext>
            </a:extLst>
          </p:cNvPr>
          <p:cNvSpPr>
            <a:spLocks noGrp="1"/>
          </p:cNvSpPr>
          <p:nvPr>
            <p:ph type="ctrTitle"/>
          </p:nvPr>
        </p:nvSpPr>
        <p:spPr/>
        <p:txBody>
          <a:bodyPr/>
          <a:lstStyle/>
          <a:p>
            <a:r>
              <a:rPr lang="en-GB"/>
              <a:t>JTC1 802 SC</a:t>
            </a:r>
          </a:p>
        </p:txBody>
      </p:sp>
      <p:sp>
        <p:nvSpPr>
          <p:cNvPr id="3" name="Subtitle 2">
            <a:extLst>
              <a:ext uri="{FF2B5EF4-FFF2-40B4-BE49-F238E27FC236}">
                <a16:creationId xmlns:a16="http://schemas.microsoft.com/office/drawing/2014/main" id="{05CFA486-05F1-BE20-9772-EA5A689C64F7}"/>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4A4BFA2B-94FA-10DB-D0EA-3A1FFA2F6939}"/>
              </a:ext>
            </a:extLst>
          </p:cNvPr>
          <p:cNvSpPr>
            <a:spLocks noGrp="1"/>
          </p:cNvSpPr>
          <p:nvPr>
            <p:ph type="ftr" idx="11"/>
          </p:nvPr>
        </p:nvSpPr>
        <p:spPr/>
        <p:txBody>
          <a:bodyPr/>
          <a:lstStyle/>
          <a:p>
            <a:r>
              <a:rPr lang="en-GB"/>
              <a:t>Peter Yee, AKAYLA</a:t>
            </a:r>
          </a:p>
        </p:txBody>
      </p:sp>
      <p:sp>
        <p:nvSpPr>
          <p:cNvPr id="8" name="Slide Number Placeholder 7">
            <a:extLst>
              <a:ext uri="{FF2B5EF4-FFF2-40B4-BE49-F238E27FC236}">
                <a16:creationId xmlns:a16="http://schemas.microsoft.com/office/drawing/2014/main" id="{4DB5AB72-632D-EC64-9ECA-9B9BA4137710}"/>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9" name="Date Placeholder 8">
            <a:extLst>
              <a:ext uri="{FF2B5EF4-FFF2-40B4-BE49-F238E27FC236}">
                <a16:creationId xmlns:a16="http://schemas.microsoft.com/office/drawing/2014/main" id="{FD71E874-C6A2-2422-76A0-DA1333846082}"/>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44220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F277-E303-A949-EEBE-144E25E4920A}"/>
              </a:ext>
            </a:extLst>
          </p:cNvPr>
          <p:cNvSpPr>
            <a:spLocks noGrp="1"/>
          </p:cNvSpPr>
          <p:nvPr>
            <p:ph type="ctrTitle"/>
          </p:nvPr>
        </p:nvSpPr>
        <p:spPr/>
        <p:txBody>
          <a:bodyPr/>
          <a:lstStyle/>
          <a:p>
            <a:r>
              <a:rPr lang="en-GB"/>
              <a:t>TGmf (Maintenance)</a:t>
            </a:r>
          </a:p>
        </p:txBody>
      </p:sp>
      <p:sp>
        <p:nvSpPr>
          <p:cNvPr id="3" name="Subtitle 2">
            <a:extLst>
              <a:ext uri="{FF2B5EF4-FFF2-40B4-BE49-F238E27FC236}">
                <a16:creationId xmlns:a16="http://schemas.microsoft.com/office/drawing/2014/main" id="{F635C2F2-905F-CF46-36F7-271345ED0DD7}"/>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F4D0AB23-6C1D-9B27-8644-982B835079EF}"/>
              </a:ext>
            </a:extLst>
          </p:cNvPr>
          <p:cNvSpPr>
            <a:spLocks noGrp="1"/>
          </p:cNvSpPr>
          <p:nvPr>
            <p:ph type="ftr" idx="11"/>
          </p:nvPr>
        </p:nvSpPr>
        <p:spPr/>
        <p:txBody>
          <a:bodyPr/>
          <a:lstStyle/>
          <a:p>
            <a:r>
              <a:rPr lang="en-GB"/>
              <a:t>Michael Montemurro, Huawei</a:t>
            </a:r>
          </a:p>
        </p:txBody>
      </p:sp>
      <p:sp>
        <p:nvSpPr>
          <p:cNvPr id="8" name="Slide Number Placeholder 7">
            <a:extLst>
              <a:ext uri="{FF2B5EF4-FFF2-40B4-BE49-F238E27FC236}">
                <a16:creationId xmlns:a16="http://schemas.microsoft.com/office/drawing/2014/main" id="{22A73FF8-0976-B90D-6D48-AAC09908792E}"/>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9" name="Date Placeholder 8">
            <a:extLst>
              <a:ext uri="{FF2B5EF4-FFF2-40B4-BE49-F238E27FC236}">
                <a16:creationId xmlns:a16="http://schemas.microsoft.com/office/drawing/2014/main" id="{F2326F0A-C46A-0FB1-A7AF-0DFA909FE225}"/>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46908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7C80E-DC76-FE66-F889-57C7A8C788E8}"/>
              </a:ext>
            </a:extLst>
          </p:cNvPr>
          <p:cNvSpPr>
            <a:spLocks noGrp="1"/>
          </p:cNvSpPr>
          <p:nvPr>
            <p:ph type="ctrTitle"/>
          </p:nvPr>
        </p:nvSpPr>
        <p:spPr/>
        <p:txBody>
          <a:bodyPr/>
          <a:lstStyle/>
          <a:p>
            <a:r>
              <a:rPr lang="en-GB"/>
              <a:t>TGbf (WLAN Sensing)</a:t>
            </a:r>
          </a:p>
        </p:txBody>
      </p:sp>
      <p:sp>
        <p:nvSpPr>
          <p:cNvPr id="3" name="Subtitle 2">
            <a:extLst>
              <a:ext uri="{FF2B5EF4-FFF2-40B4-BE49-F238E27FC236}">
                <a16:creationId xmlns:a16="http://schemas.microsoft.com/office/drawing/2014/main" id="{A73C4C86-835F-B387-9368-C5AD1E60E088}"/>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A9337140-3273-8907-31CC-CFE1B1AB02C7}"/>
              </a:ext>
            </a:extLst>
          </p:cNvPr>
          <p:cNvSpPr>
            <a:spLocks noGrp="1"/>
          </p:cNvSpPr>
          <p:nvPr>
            <p:ph type="ftr" idx="11"/>
          </p:nvPr>
        </p:nvSpPr>
        <p:spPr/>
        <p:txBody>
          <a:bodyPr/>
          <a:lstStyle/>
          <a:p>
            <a:r>
              <a:rPr lang="en-GB"/>
              <a:t>Tony Xiao Han, Huawei</a:t>
            </a:r>
          </a:p>
        </p:txBody>
      </p:sp>
      <p:sp>
        <p:nvSpPr>
          <p:cNvPr id="8" name="Slide Number Placeholder 7">
            <a:extLst>
              <a:ext uri="{FF2B5EF4-FFF2-40B4-BE49-F238E27FC236}">
                <a16:creationId xmlns:a16="http://schemas.microsoft.com/office/drawing/2014/main" id="{13EE704E-964F-761E-00E9-A5306F6D487D}"/>
              </a:ext>
            </a:extLst>
          </p:cNvPr>
          <p:cNvSpPr>
            <a:spLocks noGrp="1"/>
          </p:cNvSpPr>
          <p:nvPr>
            <p:ph type="sldNum" idx="12"/>
          </p:nvPr>
        </p:nvSpPr>
        <p:spPr/>
        <p:txBody>
          <a:bodyPr/>
          <a:lstStyle/>
          <a:p>
            <a:r>
              <a:rPr lang="en-GB"/>
              <a:t>Slide </a:t>
            </a:r>
            <a:fld id="{DE40C9FC-4879-4F20-9ECA-A574A90476B7}" type="slidenum">
              <a:rPr lang="en-GB" smtClean="0"/>
              <a:pPr/>
              <a:t>12</a:t>
            </a:fld>
            <a:endParaRPr lang="en-GB"/>
          </a:p>
        </p:txBody>
      </p:sp>
      <p:sp>
        <p:nvSpPr>
          <p:cNvPr id="9" name="Date Placeholder 8">
            <a:extLst>
              <a:ext uri="{FF2B5EF4-FFF2-40B4-BE49-F238E27FC236}">
                <a16:creationId xmlns:a16="http://schemas.microsoft.com/office/drawing/2014/main" id="{C17465CE-0323-AEC6-9FA2-04F5E18B7907}"/>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76778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017A-C017-71AA-AE2B-12958C537624}"/>
              </a:ext>
            </a:extLst>
          </p:cNvPr>
          <p:cNvSpPr>
            <a:spLocks noGrp="1"/>
          </p:cNvSpPr>
          <p:nvPr>
            <p:ph type="ctrTitle"/>
          </p:nvPr>
        </p:nvSpPr>
        <p:spPr/>
        <p:txBody>
          <a:bodyPr/>
          <a:lstStyle/>
          <a:p>
            <a:r>
              <a:rPr lang="en-GB"/>
              <a:t>TGbi (Enhanced Data Privacy)</a:t>
            </a:r>
          </a:p>
        </p:txBody>
      </p:sp>
      <p:sp>
        <p:nvSpPr>
          <p:cNvPr id="3" name="Subtitle 2">
            <a:extLst>
              <a:ext uri="{FF2B5EF4-FFF2-40B4-BE49-F238E27FC236}">
                <a16:creationId xmlns:a16="http://schemas.microsoft.com/office/drawing/2014/main" id="{91CB7FFB-0705-6276-60D9-CD18BF53C1A9}"/>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EB9853D2-CEBD-0C75-DD52-F769BF87138E}"/>
              </a:ext>
            </a:extLst>
          </p:cNvPr>
          <p:cNvSpPr>
            <a:spLocks noGrp="1"/>
          </p:cNvSpPr>
          <p:nvPr>
            <p:ph type="ftr" idx="11"/>
          </p:nvPr>
        </p:nvSpPr>
        <p:spPr/>
        <p:txBody>
          <a:bodyPr/>
          <a:lstStyle/>
          <a:p>
            <a:r>
              <a:rPr lang="en-GB"/>
              <a:t>Carol Ansley, Cox</a:t>
            </a:r>
          </a:p>
        </p:txBody>
      </p:sp>
      <p:sp>
        <p:nvSpPr>
          <p:cNvPr id="8" name="Slide Number Placeholder 7">
            <a:extLst>
              <a:ext uri="{FF2B5EF4-FFF2-40B4-BE49-F238E27FC236}">
                <a16:creationId xmlns:a16="http://schemas.microsoft.com/office/drawing/2014/main" id="{D926DFB2-5A62-F958-2BAD-74098F650EF3}"/>
              </a:ext>
            </a:extLst>
          </p:cNvPr>
          <p:cNvSpPr>
            <a:spLocks noGrp="1"/>
          </p:cNvSpPr>
          <p:nvPr>
            <p:ph type="sldNum" idx="12"/>
          </p:nvPr>
        </p:nvSpPr>
        <p:spPr/>
        <p:txBody>
          <a:bodyPr/>
          <a:lstStyle/>
          <a:p>
            <a:r>
              <a:rPr lang="en-GB"/>
              <a:t>Slide </a:t>
            </a:r>
            <a:fld id="{DE40C9FC-4879-4F20-9ECA-A574A90476B7}" type="slidenum">
              <a:rPr lang="en-GB" smtClean="0"/>
              <a:pPr/>
              <a:t>13</a:t>
            </a:fld>
            <a:endParaRPr lang="en-GB"/>
          </a:p>
        </p:txBody>
      </p:sp>
      <p:sp>
        <p:nvSpPr>
          <p:cNvPr id="9" name="Date Placeholder 8">
            <a:extLst>
              <a:ext uri="{FF2B5EF4-FFF2-40B4-BE49-F238E27FC236}">
                <a16:creationId xmlns:a16="http://schemas.microsoft.com/office/drawing/2014/main" id="{F58D2A3E-4E02-5171-42CC-B75351E66B32}"/>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2995801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2CC6-61E0-24C8-A010-48C8BC4D1DF2}"/>
              </a:ext>
            </a:extLst>
          </p:cNvPr>
          <p:cNvSpPr>
            <a:spLocks noGrp="1"/>
          </p:cNvSpPr>
          <p:nvPr>
            <p:ph type="ctrTitle"/>
          </p:nvPr>
        </p:nvSpPr>
        <p:spPr/>
        <p:txBody>
          <a:bodyPr/>
          <a:lstStyle/>
          <a:p>
            <a:r>
              <a:rPr lang="en-GB"/>
              <a:t>TGbk (320 MHz Positioning)</a:t>
            </a:r>
          </a:p>
        </p:txBody>
      </p:sp>
      <p:sp>
        <p:nvSpPr>
          <p:cNvPr id="3" name="Subtitle 2">
            <a:extLst>
              <a:ext uri="{FF2B5EF4-FFF2-40B4-BE49-F238E27FC236}">
                <a16:creationId xmlns:a16="http://schemas.microsoft.com/office/drawing/2014/main" id="{F860F056-2E62-8B66-34BA-E583A1A1FECC}"/>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4E290C12-FCFC-F3EB-0350-2DC72AF1C6CE}"/>
              </a:ext>
            </a:extLst>
          </p:cNvPr>
          <p:cNvSpPr>
            <a:spLocks noGrp="1"/>
          </p:cNvSpPr>
          <p:nvPr>
            <p:ph type="ftr" idx="11"/>
          </p:nvPr>
        </p:nvSpPr>
        <p:spPr/>
        <p:txBody>
          <a:bodyPr/>
          <a:lstStyle/>
          <a:p>
            <a:r>
              <a:rPr lang="en-GB"/>
              <a:t>Jonathan Segev, Intel</a:t>
            </a:r>
          </a:p>
        </p:txBody>
      </p:sp>
      <p:sp>
        <p:nvSpPr>
          <p:cNvPr id="8" name="Slide Number Placeholder 7">
            <a:extLst>
              <a:ext uri="{FF2B5EF4-FFF2-40B4-BE49-F238E27FC236}">
                <a16:creationId xmlns:a16="http://schemas.microsoft.com/office/drawing/2014/main" id="{BE396752-48B5-B77D-0901-C837EDAE95FD}"/>
              </a:ext>
            </a:extLst>
          </p:cNvPr>
          <p:cNvSpPr>
            <a:spLocks noGrp="1"/>
          </p:cNvSpPr>
          <p:nvPr>
            <p:ph type="sldNum" idx="12"/>
          </p:nvPr>
        </p:nvSpPr>
        <p:spPr/>
        <p:txBody>
          <a:bodyPr/>
          <a:lstStyle/>
          <a:p>
            <a:r>
              <a:rPr lang="en-GB"/>
              <a:t>Slide </a:t>
            </a:r>
            <a:fld id="{DE40C9FC-4879-4F20-9ECA-A574A90476B7}" type="slidenum">
              <a:rPr lang="en-GB" smtClean="0"/>
              <a:pPr/>
              <a:t>14</a:t>
            </a:fld>
            <a:endParaRPr lang="en-GB"/>
          </a:p>
        </p:txBody>
      </p:sp>
      <p:sp>
        <p:nvSpPr>
          <p:cNvPr id="9" name="Date Placeholder 8">
            <a:extLst>
              <a:ext uri="{FF2B5EF4-FFF2-40B4-BE49-F238E27FC236}">
                <a16:creationId xmlns:a16="http://schemas.microsoft.com/office/drawing/2014/main" id="{FAF830EC-7603-7A9C-BDFB-882CBD7B13E0}"/>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4109585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D48A-85EC-D104-8CF1-188243D635D0}"/>
              </a:ext>
            </a:extLst>
          </p:cNvPr>
          <p:cNvSpPr>
            <a:spLocks noGrp="1"/>
          </p:cNvSpPr>
          <p:nvPr>
            <p:ph type="ctrTitle"/>
          </p:nvPr>
        </p:nvSpPr>
        <p:spPr/>
        <p:txBody>
          <a:bodyPr/>
          <a:lstStyle/>
          <a:p>
            <a:r>
              <a:rPr lang="en-GB"/>
              <a:t>TGbn (Ultra High Reliability)</a:t>
            </a:r>
          </a:p>
        </p:txBody>
      </p:sp>
      <p:sp>
        <p:nvSpPr>
          <p:cNvPr id="3" name="Subtitle 2">
            <a:extLst>
              <a:ext uri="{FF2B5EF4-FFF2-40B4-BE49-F238E27FC236}">
                <a16:creationId xmlns:a16="http://schemas.microsoft.com/office/drawing/2014/main" id="{9EE81B4E-3068-5C0A-A11F-CAE7D3B03386}"/>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E4B6D7E6-F915-4DAF-A354-36C2AFAB3A08}"/>
              </a:ext>
            </a:extLst>
          </p:cNvPr>
          <p:cNvSpPr>
            <a:spLocks noGrp="1"/>
          </p:cNvSpPr>
          <p:nvPr>
            <p:ph type="ftr" idx="11"/>
          </p:nvPr>
        </p:nvSpPr>
        <p:spPr/>
        <p:txBody>
          <a:bodyPr/>
          <a:lstStyle/>
          <a:p>
            <a:r>
              <a:rPr lang="en-GB"/>
              <a:t>Alfred Asterjadhi, Qualcomm</a:t>
            </a:r>
          </a:p>
        </p:txBody>
      </p:sp>
      <p:sp>
        <p:nvSpPr>
          <p:cNvPr id="8" name="Slide Number Placeholder 7">
            <a:extLst>
              <a:ext uri="{FF2B5EF4-FFF2-40B4-BE49-F238E27FC236}">
                <a16:creationId xmlns:a16="http://schemas.microsoft.com/office/drawing/2014/main" id="{902919C2-5647-D042-372F-6644971B308E}"/>
              </a:ext>
            </a:extLst>
          </p:cNvPr>
          <p:cNvSpPr>
            <a:spLocks noGrp="1"/>
          </p:cNvSpPr>
          <p:nvPr>
            <p:ph type="sldNum" idx="12"/>
          </p:nvPr>
        </p:nvSpPr>
        <p:spPr/>
        <p:txBody>
          <a:bodyPr/>
          <a:lstStyle/>
          <a:p>
            <a:r>
              <a:rPr lang="en-GB"/>
              <a:t>Slide </a:t>
            </a:r>
            <a:fld id="{DE40C9FC-4879-4F20-9ECA-A574A90476B7}" type="slidenum">
              <a:rPr lang="en-GB" smtClean="0"/>
              <a:pPr/>
              <a:t>15</a:t>
            </a:fld>
            <a:endParaRPr lang="en-GB"/>
          </a:p>
        </p:txBody>
      </p:sp>
      <p:sp>
        <p:nvSpPr>
          <p:cNvPr id="9" name="Date Placeholder 8">
            <a:extLst>
              <a:ext uri="{FF2B5EF4-FFF2-40B4-BE49-F238E27FC236}">
                <a16:creationId xmlns:a16="http://schemas.microsoft.com/office/drawing/2014/main" id="{BBBF1DD8-8B6D-8B43-9868-5BB38A1DDBF2}"/>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79280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BE9B9-C2AB-EABF-8415-270B12B86480}"/>
              </a:ext>
            </a:extLst>
          </p:cNvPr>
          <p:cNvSpPr>
            <a:spLocks noGrp="1"/>
          </p:cNvSpPr>
          <p:nvPr>
            <p:ph type="ctrTitle"/>
          </p:nvPr>
        </p:nvSpPr>
        <p:spPr/>
        <p:txBody>
          <a:bodyPr/>
          <a:lstStyle/>
          <a:p>
            <a:r>
              <a:rPr lang="en-GB"/>
              <a:t>TGbp (Ambient Power)</a:t>
            </a:r>
          </a:p>
        </p:txBody>
      </p:sp>
      <p:sp>
        <p:nvSpPr>
          <p:cNvPr id="3" name="Subtitle 2">
            <a:extLst>
              <a:ext uri="{FF2B5EF4-FFF2-40B4-BE49-F238E27FC236}">
                <a16:creationId xmlns:a16="http://schemas.microsoft.com/office/drawing/2014/main" id="{CF94FC1A-9AC2-0047-0DF8-0A5F9519C6FC}"/>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E0A2B04F-22C5-D524-ED1C-65870C0C8D0A}"/>
              </a:ext>
            </a:extLst>
          </p:cNvPr>
          <p:cNvSpPr>
            <a:spLocks noGrp="1"/>
          </p:cNvSpPr>
          <p:nvPr>
            <p:ph type="ftr" idx="11"/>
          </p:nvPr>
        </p:nvSpPr>
        <p:spPr/>
        <p:txBody>
          <a:bodyPr/>
          <a:lstStyle/>
          <a:p>
            <a:r>
              <a:rPr lang="en-GB"/>
              <a:t>Bo Sun, Sanechips</a:t>
            </a:r>
          </a:p>
        </p:txBody>
      </p:sp>
      <p:sp>
        <p:nvSpPr>
          <p:cNvPr id="8" name="Slide Number Placeholder 7">
            <a:extLst>
              <a:ext uri="{FF2B5EF4-FFF2-40B4-BE49-F238E27FC236}">
                <a16:creationId xmlns:a16="http://schemas.microsoft.com/office/drawing/2014/main" id="{841BE3D5-AC92-DE9F-8732-240C18BCAD97}"/>
              </a:ext>
            </a:extLst>
          </p:cNvPr>
          <p:cNvSpPr>
            <a:spLocks noGrp="1"/>
          </p:cNvSpPr>
          <p:nvPr>
            <p:ph type="sldNum" idx="12"/>
          </p:nvPr>
        </p:nvSpPr>
        <p:spPr/>
        <p:txBody>
          <a:bodyPr/>
          <a:lstStyle/>
          <a:p>
            <a:r>
              <a:rPr lang="en-GB"/>
              <a:t>Slide </a:t>
            </a:r>
            <a:fld id="{DE40C9FC-4879-4F20-9ECA-A574A90476B7}" type="slidenum">
              <a:rPr lang="en-GB" smtClean="0"/>
              <a:pPr/>
              <a:t>16</a:t>
            </a:fld>
            <a:endParaRPr lang="en-GB"/>
          </a:p>
        </p:txBody>
      </p:sp>
      <p:sp>
        <p:nvSpPr>
          <p:cNvPr id="9" name="Date Placeholder 8">
            <a:extLst>
              <a:ext uri="{FF2B5EF4-FFF2-40B4-BE49-F238E27FC236}">
                <a16:creationId xmlns:a16="http://schemas.microsoft.com/office/drawing/2014/main" id="{7C9F4790-8507-318E-CA26-CEC7123315C1}"/>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2461867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6D94-C83B-15BB-88F5-5350CC7C07DB}"/>
              </a:ext>
            </a:extLst>
          </p:cNvPr>
          <p:cNvSpPr>
            <a:spLocks noGrp="1"/>
          </p:cNvSpPr>
          <p:nvPr>
            <p:ph type="ctrTitle"/>
          </p:nvPr>
        </p:nvSpPr>
        <p:spPr/>
        <p:txBody>
          <a:bodyPr/>
          <a:lstStyle/>
          <a:p>
            <a:r>
              <a:rPr lang="en-GB"/>
              <a:t>TGbq (Integrated mmWave)</a:t>
            </a:r>
          </a:p>
        </p:txBody>
      </p:sp>
      <p:sp>
        <p:nvSpPr>
          <p:cNvPr id="3" name="Subtitle 2">
            <a:extLst>
              <a:ext uri="{FF2B5EF4-FFF2-40B4-BE49-F238E27FC236}">
                <a16:creationId xmlns:a16="http://schemas.microsoft.com/office/drawing/2014/main" id="{5BC2788F-0175-8FF6-2B73-64484F860148}"/>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28FF3EE3-D51F-6A0B-0D5C-1A30F4846BF8}"/>
              </a:ext>
            </a:extLst>
          </p:cNvPr>
          <p:cNvSpPr>
            <a:spLocks noGrp="1"/>
          </p:cNvSpPr>
          <p:nvPr>
            <p:ph type="ftr" idx="11"/>
          </p:nvPr>
        </p:nvSpPr>
        <p:spPr/>
        <p:txBody>
          <a:bodyPr/>
          <a:lstStyle/>
          <a:p>
            <a:r>
              <a:rPr lang="en-GB"/>
              <a:t>Edward Au, Huawei</a:t>
            </a:r>
          </a:p>
        </p:txBody>
      </p:sp>
      <p:sp>
        <p:nvSpPr>
          <p:cNvPr id="8" name="Slide Number Placeholder 7">
            <a:extLst>
              <a:ext uri="{FF2B5EF4-FFF2-40B4-BE49-F238E27FC236}">
                <a16:creationId xmlns:a16="http://schemas.microsoft.com/office/drawing/2014/main" id="{4DF44DE4-186D-AA82-41CE-E72B10D4B05B}"/>
              </a:ext>
            </a:extLst>
          </p:cNvPr>
          <p:cNvSpPr>
            <a:spLocks noGrp="1"/>
          </p:cNvSpPr>
          <p:nvPr>
            <p:ph type="sldNum" idx="12"/>
          </p:nvPr>
        </p:nvSpPr>
        <p:spPr/>
        <p:txBody>
          <a:bodyPr/>
          <a:lstStyle/>
          <a:p>
            <a:r>
              <a:rPr lang="en-GB"/>
              <a:t>Slide </a:t>
            </a:r>
            <a:fld id="{DE40C9FC-4879-4F20-9ECA-A574A90476B7}" type="slidenum">
              <a:rPr lang="en-GB" smtClean="0"/>
              <a:pPr/>
              <a:t>17</a:t>
            </a:fld>
            <a:endParaRPr lang="en-GB"/>
          </a:p>
        </p:txBody>
      </p:sp>
      <p:sp>
        <p:nvSpPr>
          <p:cNvPr id="9" name="Date Placeholder 8">
            <a:extLst>
              <a:ext uri="{FF2B5EF4-FFF2-40B4-BE49-F238E27FC236}">
                <a16:creationId xmlns:a16="http://schemas.microsoft.com/office/drawing/2014/main" id="{6DE53906-AA2B-75EC-6174-F623C259C6DD}"/>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188339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Enhanced Light Communications Study Group (ELC) </a:t>
            </a:r>
            <a:br>
              <a:rPr lang="en-US" altLang="en-US" dirty="0"/>
            </a:br>
            <a:r>
              <a:rPr lang="en-US" altLang="en-US" dirty="0"/>
              <a:t>March 2025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2025-3-12</a:t>
            </a:r>
          </a:p>
        </p:txBody>
      </p:sp>
      <p:graphicFrame>
        <p:nvGraphicFramePr>
          <p:cNvPr id="3075" name="Object 3"/>
          <p:cNvGraphicFramePr>
            <a:graphicFrameLocks noChangeAspect="1"/>
          </p:cNvGraphicFramePr>
          <p:nvPr>
            <p:extLst>
              <p:ext uri="{D42A27DB-BD31-4B8C-83A1-F6EECF244321}">
                <p14:modId xmlns:p14="http://schemas.microsoft.com/office/powerpoint/2010/main" val="153252734"/>
              </p:ext>
            </p:extLst>
          </p:nvPr>
        </p:nvGraphicFramePr>
        <p:xfrm>
          <a:off x="977900" y="3486150"/>
          <a:ext cx="10121900" cy="2462213"/>
        </p:xfrm>
        <a:graphic>
          <a:graphicData uri="http://schemas.openxmlformats.org/presentationml/2006/ole">
            <mc:AlternateContent xmlns:mc="http://schemas.openxmlformats.org/markup-compatibility/2006">
              <mc:Choice xmlns:v="urn:schemas-microsoft-com:vml" Requires="v">
                <p:oleObj name="Document" r:id="rId3" imgW="10466184" imgH="2539535" progId="Word.Document.8">
                  <p:embed/>
                </p:oleObj>
              </mc:Choice>
              <mc:Fallback>
                <p:oleObj name="Document" r:id="rId3" imgW="10466184" imgH="2539535" progId="Word.Document.8">
                  <p:embed/>
                  <p:pic>
                    <p:nvPicPr>
                      <p:cNvPr id="3075" name="Object 3"/>
                      <p:cNvPicPr>
                        <a:picLocks noChangeAspect="1" noChangeArrowheads="1"/>
                      </p:cNvPicPr>
                      <p:nvPr/>
                    </p:nvPicPr>
                    <p:blipFill>
                      <a:blip r:embed="rId4"/>
                      <a:srcRect/>
                      <a:stretch>
                        <a:fillRect/>
                      </a:stretch>
                    </p:blipFill>
                    <p:spPr bwMode="auto">
                      <a:xfrm>
                        <a:off x="977900" y="3486150"/>
                        <a:ext cx="10121900" cy="2462213"/>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B1CFFCB-7448-3695-99E4-9CB031093A83}"/>
              </a:ext>
            </a:extLst>
          </p:cNvPr>
          <p:cNvSpPr>
            <a:spLocks noGrp="1"/>
          </p:cNvSpPr>
          <p:nvPr>
            <p:ph type="ftr" idx="11"/>
          </p:nvPr>
        </p:nvSpPr>
        <p:spPr/>
        <p:txBody>
          <a:bodyPr/>
          <a:lstStyle/>
          <a:p>
            <a:r>
              <a:rPr lang="en-GB"/>
              <a:t>Nikola Serafimovski, University of Cambridge</a:t>
            </a:r>
          </a:p>
        </p:txBody>
      </p:sp>
      <p:sp>
        <p:nvSpPr>
          <p:cNvPr id="3" name="Slide Number Placeholder 2">
            <a:extLst>
              <a:ext uri="{FF2B5EF4-FFF2-40B4-BE49-F238E27FC236}">
                <a16:creationId xmlns:a16="http://schemas.microsoft.com/office/drawing/2014/main" id="{336A9E4E-AE31-3E94-B6E1-4DF1F855DF5F}"/>
              </a:ext>
            </a:extLst>
          </p:cNvPr>
          <p:cNvSpPr>
            <a:spLocks noGrp="1"/>
          </p:cNvSpPr>
          <p:nvPr>
            <p:ph type="sldNum" idx="12"/>
          </p:nvPr>
        </p:nvSpPr>
        <p:spPr/>
        <p:txBody>
          <a:bodyPr/>
          <a:lstStyle/>
          <a:p>
            <a:r>
              <a:rPr lang="en-GB"/>
              <a:t>Slide </a:t>
            </a:r>
            <a:fld id="{DE40C9FC-4879-4F20-9ECA-A574A90476B7}" type="slidenum">
              <a:rPr lang="en-GB" smtClean="0"/>
              <a:pPr/>
              <a:t>18</a:t>
            </a:fld>
            <a:endParaRPr lang="en-GB"/>
          </a:p>
        </p:txBody>
      </p:sp>
      <p:sp>
        <p:nvSpPr>
          <p:cNvPr id="4" name="Date Placeholder 3">
            <a:extLst>
              <a:ext uri="{FF2B5EF4-FFF2-40B4-BE49-F238E27FC236}">
                <a16:creationId xmlns:a16="http://schemas.microsoft.com/office/drawing/2014/main" id="{7FFC494E-AAAD-FA1B-E4C7-3D01BCDDE34D}"/>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4314440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Enhanced Light Communications Study Group closing report for the March 2025 session.</a:t>
            </a:r>
          </a:p>
        </p:txBody>
      </p:sp>
      <p:sp>
        <p:nvSpPr>
          <p:cNvPr id="2" name="Footer Placeholder 1">
            <a:extLst>
              <a:ext uri="{FF2B5EF4-FFF2-40B4-BE49-F238E27FC236}">
                <a16:creationId xmlns:a16="http://schemas.microsoft.com/office/drawing/2014/main" id="{E9FCE7C7-E9AA-5324-01BC-8C9050B31E74}"/>
              </a:ext>
            </a:extLst>
          </p:cNvPr>
          <p:cNvSpPr>
            <a:spLocks noGrp="1"/>
          </p:cNvSpPr>
          <p:nvPr>
            <p:ph type="ftr" idx="14"/>
          </p:nvPr>
        </p:nvSpPr>
        <p:spPr/>
        <p:txBody>
          <a:bodyPr/>
          <a:lstStyle/>
          <a:p>
            <a:r>
              <a:rPr lang="en-GB"/>
              <a:t>Nikola Serafimovski, University of Cambridge</a:t>
            </a:r>
            <a:endParaRPr lang="en-GB" dirty="0"/>
          </a:p>
        </p:txBody>
      </p:sp>
      <p:sp>
        <p:nvSpPr>
          <p:cNvPr id="3" name="Slide Number Placeholder 2">
            <a:extLst>
              <a:ext uri="{FF2B5EF4-FFF2-40B4-BE49-F238E27FC236}">
                <a16:creationId xmlns:a16="http://schemas.microsoft.com/office/drawing/2014/main" id="{C3E46BFB-7A2F-612F-3916-91A4B89DFDB0}"/>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7" name="Date Placeholder 6">
            <a:extLst>
              <a:ext uri="{FF2B5EF4-FFF2-40B4-BE49-F238E27FC236}">
                <a16:creationId xmlns:a16="http://schemas.microsoft.com/office/drawing/2014/main" id="{E47AB1AB-BB46-948D-B527-E75E1E7EA19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0415430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t>This document is a digest of the closing reports of all 802.11 sub-groups for presentation at the March 2025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A2CDDEB2-C8BB-736E-DA6C-47A54340A09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F1000D7E-F153-2CE7-FD07-0E1C1955EF7E}"/>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898CAD05-5F86-03D0-9F55-AA929DA2ABAE}"/>
              </a:ext>
            </a:extLst>
          </p:cNvPr>
          <p:cNvSpPr>
            <a:spLocks noGrp="1"/>
          </p:cNvSpPr>
          <p:nvPr>
            <p:ph type="dt" idx="15"/>
          </p:nvPr>
        </p:nvSpPr>
        <p:spPr/>
        <p:txBody>
          <a:bodyPr/>
          <a:lstStyle/>
          <a:p>
            <a:r>
              <a:rPr lang="en-US"/>
              <a:t>March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a:solidFill>
                  <a:schemeClr val="tx2"/>
                </a:solidFill>
              </a:rPr>
              <a:t>ELC activities at the March 2025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ELC SG addressed comments on the ELC PAR and CSD received from 802.1, 802.3 and RevCom </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The modified PAR (doc. 11-25/0185r1) and CSD (doc. 11-24/1600r5) were also reapproved</a:t>
            </a:r>
          </a:p>
          <a:p>
            <a:pPr marL="800100" lvl="1" indent="-342900">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11-25/0347r2.</a:t>
            </a:r>
          </a:p>
          <a:p>
            <a:pPr marL="457200" lvl="1" indent="0">
              <a:buFontTx/>
              <a:buNone/>
              <a:defRPr/>
            </a:pPr>
            <a:endParaRPr lang="en-US" altLang="en-US" b="1" dirty="0"/>
          </a:p>
          <a:p>
            <a:pPr marL="457200" lvl="1" indent="0">
              <a:buFontTx/>
              <a:buNone/>
              <a:defRPr/>
            </a:pPr>
            <a:r>
              <a:rPr lang="en-US" altLang="en-US" b="1" dirty="0"/>
              <a:t>Minutes of the meeting are available in doc. 11-25/0461.</a:t>
            </a:r>
          </a:p>
        </p:txBody>
      </p:sp>
      <p:sp>
        <p:nvSpPr>
          <p:cNvPr id="7" name="Footer Placeholder 6">
            <a:extLst>
              <a:ext uri="{FF2B5EF4-FFF2-40B4-BE49-F238E27FC236}">
                <a16:creationId xmlns:a16="http://schemas.microsoft.com/office/drawing/2014/main" id="{C1034F74-E379-80E8-D44B-9BAA6B021779}"/>
              </a:ext>
            </a:extLst>
          </p:cNvPr>
          <p:cNvSpPr>
            <a:spLocks noGrp="1"/>
          </p:cNvSpPr>
          <p:nvPr>
            <p:ph type="ftr" idx="14"/>
          </p:nvPr>
        </p:nvSpPr>
        <p:spPr/>
        <p:txBody>
          <a:bodyPr/>
          <a:lstStyle/>
          <a:p>
            <a:r>
              <a:rPr lang="en-GB"/>
              <a:t>Nikola Serafimovski, University of Cambridge</a:t>
            </a:r>
            <a:endParaRPr lang="en-GB" dirty="0"/>
          </a:p>
        </p:txBody>
      </p:sp>
      <p:sp>
        <p:nvSpPr>
          <p:cNvPr id="8" name="Slide Number Placeholder 7">
            <a:extLst>
              <a:ext uri="{FF2B5EF4-FFF2-40B4-BE49-F238E27FC236}">
                <a16:creationId xmlns:a16="http://schemas.microsoft.com/office/drawing/2014/main" id="{63EC8EA9-090C-0A0F-F94A-F0049BCAD10D}"/>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9" name="Date Placeholder 8">
            <a:extLst>
              <a:ext uri="{FF2B5EF4-FFF2-40B4-BE49-F238E27FC236}">
                <a16:creationId xmlns:a16="http://schemas.microsoft.com/office/drawing/2014/main" id="{C7822301-BC41-BFBA-9D24-3F42820BD6DD}"/>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4933984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ELC SG moving forward</a:t>
            </a:r>
          </a:p>
        </p:txBody>
      </p:sp>
      <p:sp>
        <p:nvSpPr>
          <p:cNvPr id="12" name="Content Placeholder 1">
            <a:extLst>
              <a:ext uri="{FF2B5EF4-FFF2-40B4-BE49-F238E27FC236}">
                <a16:creationId xmlns:a16="http://schemas.microsoft.com/office/drawing/2014/main" id="{F0B195EF-C4A7-CA7E-DC0E-9720678E113E}"/>
              </a:ext>
            </a:extLst>
          </p:cNvPr>
          <p:cNvSpPr>
            <a:spLocks noGrp="1"/>
          </p:cNvSpPr>
          <p:nvPr>
            <p:ph idx="1"/>
          </p:nvPr>
        </p:nvSpPr>
        <p:spPr>
          <a:xfrm>
            <a:off x="914401" y="1981201"/>
            <a:ext cx="5757663" cy="4113213"/>
          </a:xfrm>
        </p:spPr>
        <p:txBody>
          <a:bodyPr/>
          <a:lstStyle/>
          <a:p>
            <a:pPr>
              <a:buFontTx/>
              <a:buChar char="-"/>
            </a:pPr>
            <a:r>
              <a:rPr lang="en-GB" kern="0" dirty="0"/>
              <a:t>Mar. 2025</a:t>
            </a:r>
          </a:p>
          <a:p>
            <a:pPr lvl="1">
              <a:buFontTx/>
              <a:buChar char="-"/>
            </a:pPr>
            <a:r>
              <a:rPr lang="en-GB" kern="0" dirty="0"/>
              <a:t>802 LMSC approval of the PAR and acceptance of the CSD</a:t>
            </a:r>
          </a:p>
          <a:p>
            <a:pPr lvl="1">
              <a:buFontTx/>
              <a:buChar char="-"/>
            </a:pPr>
            <a:r>
              <a:rPr lang="en-GB" kern="0" dirty="0"/>
              <a:t>Submit to </a:t>
            </a:r>
            <a:r>
              <a:rPr lang="en-GB" kern="0" dirty="0" err="1"/>
              <a:t>NesCom</a:t>
            </a:r>
            <a:endParaRPr lang="en-GB" kern="0" dirty="0"/>
          </a:p>
          <a:p>
            <a:pPr lvl="1">
              <a:buFontTx/>
              <a:buChar char="-"/>
            </a:pPr>
            <a:endParaRPr lang="en-GB" kern="0" dirty="0"/>
          </a:p>
          <a:p>
            <a:pPr>
              <a:buFontTx/>
              <a:buChar char="-"/>
            </a:pPr>
            <a:r>
              <a:rPr lang="en-GB" kern="0" dirty="0"/>
              <a:t>May 2025</a:t>
            </a:r>
          </a:p>
          <a:p>
            <a:pPr lvl="1">
              <a:buFontTx/>
              <a:buChar char="-"/>
            </a:pPr>
            <a:r>
              <a:rPr lang="en-GB" kern="0" dirty="0"/>
              <a:t>TG start</a:t>
            </a:r>
          </a:p>
          <a:p>
            <a:pPr lvl="1">
              <a:buFontTx/>
              <a:buChar char="-"/>
            </a:pPr>
            <a:endParaRPr lang="en-GB" dirty="0"/>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endParaRPr lang="en-GB" kern="0" dirty="0"/>
          </a:p>
        </p:txBody>
      </p:sp>
      <p:sp>
        <p:nvSpPr>
          <p:cNvPr id="3" name="Footer Placeholder 2">
            <a:extLst>
              <a:ext uri="{FF2B5EF4-FFF2-40B4-BE49-F238E27FC236}">
                <a16:creationId xmlns:a16="http://schemas.microsoft.com/office/drawing/2014/main" id="{D4B8D832-A05F-F757-7E3D-4647C1F52640}"/>
              </a:ext>
            </a:extLst>
          </p:cNvPr>
          <p:cNvSpPr>
            <a:spLocks noGrp="1"/>
          </p:cNvSpPr>
          <p:nvPr>
            <p:ph type="ftr" idx="14"/>
          </p:nvPr>
        </p:nvSpPr>
        <p:spPr/>
        <p:txBody>
          <a:bodyPr/>
          <a:lstStyle/>
          <a:p>
            <a:r>
              <a:rPr lang="en-GB"/>
              <a:t>Nikola Serafimovski, University of Cambridge</a:t>
            </a:r>
            <a:endParaRPr lang="en-GB" dirty="0"/>
          </a:p>
        </p:txBody>
      </p:sp>
      <p:sp>
        <p:nvSpPr>
          <p:cNvPr id="7" name="Slide Number Placeholder 6">
            <a:extLst>
              <a:ext uri="{FF2B5EF4-FFF2-40B4-BE49-F238E27FC236}">
                <a16:creationId xmlns:a16="http://schemas.microsoft.com/office/drawing/2014/main" id="{63188FA8-93C9-5025-2FA8-1431F32D6930}"/>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8" name="Date Placeholder 7">
            <a:extLst>
              <a:ext uri="{FF2B5EF4-FFF2-40B4-BE49-F238E27FC236}">
                <a16:creationId xmlns:a16="http://schemas.microsoft.com/office/drawing/2014/main" id="{C069A2DC-26A5-BD61-8F89-A73630A608C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968987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B4EC-CD6A-639B-E019-ADEA561EFB4B}"/>
              </a:ext>
            </a:extLst>
          </p:cNvPr>
          <p:cNvSpPr>
            <a:spLocks noGrp="1"/>
          </p:cNvSpPr>
          <p:nvPr>
            <p:ph type="ctrTitle"/>
          </p:nvPr>
        </p:nvSpPr>
        <p:spPr/>
        <p:txBody>
          <a:bodyPr/>
          <a:lstStyle/>
          <a:p>
            <a:r>
              <a:rPr lang="en-GB"/>
              <a:t>AUTO TIG (Automotive)</a:t>
            </a:r>
          </a:p>
        </p:txBody>
      </p:sp>
      <p:sp>
        <p:nvSpPr>
          <p:cNvPr id="3" name="Subtitle 2">
            <a:extLst>
              <a:ext uri="{FF2B5EF4-FFF2-40B4-BE49-F238E27FC236}">
                <a16:creationId xmlns:a16="http://schemas.microsoft.com/office/drawing/2014/main" id="{7A325FA1-DF89-D29E-B333-74DF7F015942}"/>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F1F4FA9F-2071-1F92-CCAB-199615F6BA4F}"/>
              </a:ext>
            </a:extLst>
          </p:cNvPr>
          <p:cNvSpPr>
            <a:spLocks noGrp="1"/>
          </p:cNvSpPr>
          <p:nvPr>
            <p:ph type="ftr" idx="11"/>
          </p:nvPr>
        </p:nvSpPr>
        <p:spPr/>
        <p:txBody>
          <a:bodyPr/>
          <a:lstStyle/>
          <a:p>
            <a:r>
              <a:rPr lang="en-GB"/>
              <a:t>Jim Lansford, Farafir SRL</a:t>
            </a:r>
          </a:p>
        </p:txBody>
      </p:sp>
      <p:sp>
        <p:nvSpPr>
          <p:cNvPr id="8" name="Slide Number Placeholder 7">
            <a:extLst>
              <a:ext uri="{FF2B5EF4-FFF2-40B4-BE49-F238E27FC236}">
                <a16:creationId xmlns:a16="http://schemas.microsoft.com/office/drawing/2014/main" id="{FD303183-060C-5D70-CC33-1AA0627AE3C8}"/>
              </a:ext>
            </a:extLst>
          </p:cNvPr>
          <p:cNvSpPr>
            <a:spLocks noGrp="1"/>
          </p:cNvSpPr>
          <p:nvPr>
            <p:ph type="sldNum" idx="12"/>
          </p:nvPr>
        </p:nvSpPr>
        <p:spPr/>
        <p:txBody>
          <a:bodyPr/>
          <a:lstStyle/>
          <a:p>
            <a:r>
              <a:rPr lang="en-GB"/>
              <a:t>Slide </a:t>
            </a:r>
            <a:fld id="{DE40C9FC-4879-4F20-9ECA-A574A90476B7}" type="slidenum">
              <a:rPr lang="en-GB" smtClean="0"/>
              <a:pPr/>
              <a:t>22</a:t>
            </a:fld>
            <a:endParaRPr lang="en-GB"/>
          </a:p>
        </p:txBody>
      </p:sp>
      <p:sp>
        <p:nvSpPr>
          <p:cNvPr id="9" name="Date Placeholder 8">
            <a:extLst>
              <a:ext uri="{FF2B5EF4-FFF2-40B4-BE49-F238E27FC236}">
                <a16:creationId xmlns:a16="http://schemas.microsoft.com/office/drawing/2014/main" id="{E0703CA5-A7C7-F679-E4E5-0E9006996114}"/>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2881961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8038-8598-F1E9-F1BF-67539EABB0F5}"/>
              </a:ext>
            </a:extLst>
          </p:cNvPr>
          <p:cNvSpPr>
            <a:spLocks noGrp="1"/>
          </p:cNvSpPr>
          <p:nvPr>
            <p:ph type="ctrTitle"/>
          </p:nvPr>
        </p:nvSpPr>
        <p:spPr/>
        <p:txBody>
          <a:bodyPr/>
          <a:lstStyle/>
          <a:p>
            <a:r>
              <a:rPr lang="en-GB"/>
              <a:t>802.15 liaison</a:t>
            </a:r>
          </a:p>
        </p:txBody>
      </p:sp>
      <p:sp>
        <p:nvSpPr>
          <p:cNvPr id="3" name="Subtitle 2">
            <a:extLst>
              <a:ext uri="{FF2B5EF4-FFF2-40B4-BE49-F238E27FC236}">
                <a16:creationId xmlns:a16="http://schemas.microsoft.com/office/drawing/2014/main" id="{824A23C0-8D53-C449-CDCC-49E21A192BA6}"/>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C62CD404-E81E-51FF-DDDD-27CF80E85CFD}"/>
              </a:ext>
            </a:extLst>
          </p:cNvPr>
          <p:cNvSpPr>
            <a:spLocks noGrp="1"/>
          </p:cNvSpPr>
          <p:nvPr>
            <p:ph type="ftr" idx="11"/>
          </p:nvPr>
        </p:nvSpPr>
        <p:spPr/>
        <p:txBody>
          <a:bodyPr/>
          <a:lstStyle/>
          <a:p>
            <a:r>
              <a:rPr lang="en-GB"/>
              <a:t>Ben Rolfe, BCA</a:t>
            </a:r>
          </a:p>
        </p:txBody>
      </p:sp>
      <p:sp>
        <p:nvSpPr>
          <p:cNvPr id="8" name="Slide Number Placeholder 7">
            <a:extLst>
              <a:ext uri="{FF2B5EF4-FFF2-40B4-BE49-F238E27FC236}">
                <a16:creationId xmlns:a16="http://schemas.microsoft.com/office/drawing/2014/main" id="{72C1E060-18BE-5B9D-E680-0C147BFF85AD}"/>
              </a:ext>
            </a:extLst>
          </p:cNvPr>
          <p:cNvSpPr>
            <a:spLocks noGrp="1"/>
          </p:cNvSpPr>
          <p:nvPr>
            <p:ph type="sldNum" idx="12"/>
          </p:nvPr>
        </p:nvSpPr>
        <p:spPr/>
        <p:txBody>
          <a:bodyPr/>
          <a:lstStyle/>
          <a:p>
            <a:r>
              <a:rPr lang="en-GB"/>
              <a:t>Slide </a:t>
            </a:r>
            <a:fld id="{DE40C9FC-4879-4F20-9ECA-A574A90476B7}" type="slidenum">
              <a:rPr lang="en-GB" smtClean="0"/>
              <a:pPr/>
              <a:t>23</a:t>
            </a:fld>
            <a:endParaRPr lang="en-GB"/>
          </a:p>
        </p:txBody>
      </p:sp>
      <p:sp>
        <p:nvSpPr>
          <p:cNvPr id="9" name="Date Placeholder 8">
            <a:extLst>
              <a:ext uri="{FF2B5EF4-FFF2-40B4-BE49-F238E27FC236}">
                <a16:creationId xmlns:a16="http://schemas.microsoft.com/office/drawing/2014/main" id="{84326EFB-AACF-3AED-C6A1-9FF275AD6B33}"/>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641680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March 2025</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10 March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745824140"/>
              </p:ext>
            </p:extLst>
          </p:nvPr>
        </p:nvGraphicFramePr>
        <p:xfrm>
          <a:off x="3048000" y="4191000"/>
          <a:ext cx="8305801" cy="76034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4FD708A2-0010-00F7-FB40-D3E3412E2080}"/>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7BC00CE0-ED1D-6DAB-C9B0-3033009EF822}"/>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536466CC-B03F-E361-6AC0-D52F8205928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364360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24 January 2025</a:t>
            </a:r>
          </a:p>
          <a:p>
            <a:pPr lvl="1" algn="just">
              <a:spcBef>
                <a:spcPts val="300"/>
              </a:spcBef>
              <a:buFont typeface="Arial" panose="020B0604020202020204" pitchFamily="34" charset="0"/>
              <a:buChar char="•"/>
            </a:pPr>
            <a:r>
              <a:rPr lang="en-US" altLang="en-US" sz="1800" dirty="0"/>
              <a:t>64 voters (including 10 on LMSC)</a:t>
            </a:r>
          </a:p>
          <a:p>
            <a:pPr lvl="1" algn="just">
              <a:spcBef>
                <a:spcPts val="300"/>
              </a:spcBef>
              <a:buFont typeface="Arial" panose="020B0604020202020204" pitchFamily="34" charset="0"/>
              <a:buChar char="•"/>
            </a:pPr>
            <a:r>
              <a:rPr lang="en-US" altLang="en-US" sz="1800" dirty="0"/>
              <a:t>3 nearly voters</a:t>
            </a:r>
          </a:p>
          <a:p>
            <a:pPr lvl="1" algn="just">
              <a:spcBef>
                <a:spcPts val="300"/>
              </a:spcBef>
              <a:buFont typeface="Arial" panose="020B0604020202020204" pitchFamily="34" charset="0"/>
              <a:buChar char="•"/>
            </a:pPr>
            <a:r>
              <a:rPr lang="en-US" altLang="en-US" sz="1800"/>
              <a:t>13 </a:t>
            </a:r>
            <a:r>
              <a:rPr lang="en-US" altLang="en-US" sz="1800" dirty="0"/>
              <a:t>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(Jones-</a:t>
            </a:r>
            <a:r>
              <a:rPr lang="en-US" altLang="en-US" sz="1800" dirty="0" err="1"/>
              <a:t>Petrick</a:t>
            </a:r>
            <a:r>
              <a:rPr lang="en-US" altLang="en-US" sz="1800" dirty="0"/>
              <a:t> Associates)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E5EA7B52-6547-0E98-2235-960C8A44D89F}"/>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853E790C-10C1-873D-3509-02F7D140F971}"/>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Date Placeholder 4">
            <a:extLst>
              <a:ext uri="{FF2B5EF4-FFF2-40B4-BE49-F238E27FC236}">
                <a16:creationId xmlns:a16="http://schemas.microsoft.com/office/drawing/2014/main" id="{7F2D7B88-9E6F-560F-D93D-3FEFD0B1A3A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520980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a:t>
            </a:r>
            <a:r>
              <a:rPr lang="en-US" sz="2800">
                <a:solidFill>
                  <a:srgbClr val="0070C0"/>
                </a:solidFill>
              </a:rPr>
              <a:t>2025 January </a:t>
            </a:r>
            <a:r>
              <a:rPr lang="en-US" sz="2800" dirty="0">
                <a:solidFill>
                  <a:srgbClr val="0070C0"/>
                </a:solidFill>
              </a:rPr>
              <a:t>wireless interim</a:t>
            </a:r>
          </a:p>
        </p:txBody>
      </p:sp>
      <p:sp>
        <p:nvSpPr>
          <p:cNvPr id="10" name="Content Placeholder 2"/>
          <p:cNvSpPr>
            <a:spLocks noGrp="1"/>
          </p:cNvSpPr>
          <p:nvPr>
            <p:ph idx="1"/>
          </p:nvPr>
        </p:nvSpPr>
        <p:spPr>
          <a:xfrm>
            <a:off x="838200" y="1524000"/>
            <a:ext cx="10363200" cy="4571999"/>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600" dirty="0">
                <a:latin typeface="+mj-lt"/>
              </a:rPr>
              <a:t>France ARCEP:  </a:t>
            </a:r>
            <a:r>
              <a:rPr lang="en-US" sz="1600" dirty="0">
                <a:latin typeface="+mj-lt"/>
                <a:hlinkClick r:id="rId4"/>
              </a:rPr>
              <a:t>Draft decision repealing decision no. 2007-0683 of 24 July 2007 as amended and setting the conditions for use of radio frequencies for equipment operating using ultra-wideband technology</a:t>
            </a:r>
            <a:endParaRPr lang="en-US" sz="1600" dirty="0">
              <a:latin typeface="+mj-lt"/>
            </a:endParaRPr>
          </a:p>
          <a:p>
            <a:pPr lvl="1" algn="just">
              <a:buFont typeface="Arial" panose="020B0604020202020204" pitchFamily="34" charset="0"/>
              <a:buChar char="•"/>
            </a:pPr>
            <a:r>
              <a:rPr lang="en-US" sz="1600" dirty="0">
                <a:latin typeface="+mj-lt"/>
              </a:rPr>
              <a:t>UK </a:t>
            </a:r>
            <a:r>
              <a:rPr lang="en-US" sz="1600" dirty="0" err="1">
                <a:latin typeface="+mj-lt"/>
              </a:rPr>
              <a:t>Ofcom</a:t>
            </a:r>
            <a:r>
              <a:rPr lang="en-US" sz="1600" dirty="0">
                <a:latin typeface="+mj-lt"/>
              </a:rPr>
              <a:t>:  </a:t>
            </a:r>
            <a:r>
              <a:rPr lang="en-US" sz="1600" dirty="0">
                <a:latin typeface="+mj-lt"/>
                <a:hlinkClick r:id="rId5"/>
              </a:rPr>
              <a:t>Ofcom’s Plan of Work 2025/26</a:t>
            </a:r>
            <a:endParaRPr lang="en-US" sz="1600" dirty="0">
              <a:latin typeface="+mj-lt"/>
            </a:endParaRPr>
          </a:p>
          <a:p>
            <a:pPr algn="just">
              <a:spcBef>
                <a:spcPts val="1800"/>
              </a:spcBef>
              <a:buFont typeface="Arial" panose="020B0604020202020204" pitchFamily="34" charset="0"/>
              <a:buChar char="•"/>
            </a:pPr>
            <a:r>
              <a:rPr lang="en-US" altLang="en-US" sz="2200" dirty="0"/>
              <a:t>Approved the following liaison statements:</a:t>
            </a:r>
          </a:p>
          <a:p>
            <a:pPr lvl="1" algn="just">
              <a:buFont typeface="Arial" panose="020B0604020202020204" pitchFamily="34" charset="0"/>
              <a:buChar char="•"/>
            </a:pPr>
            <a:r>
              <a:rPr lang="en-US" sz="1600" dirty="0">
                <a:hlinkClick r:id="rId6"/>
              </a:rPr>
              <a:t>Response to ITU-R Working Party 5C on technical and operational characteristics of their systems operating in the range 450 GHz to 1000 GHz</a:t>
            </a:r>
            <a:endParaRPr lang="en-US" sz="1600" dirty="0"/>
          </a:p>
          <a:p>
            <a:pPr lvl="1" algn="just">
              <a:buFont typeface="Arial" panose="020B0604020202020204" pitchFamily="34" charset="0"/>
              <a:buChar char="•"/>
            </a:pPr>
            <a:r>
              <a:rPr lang="en-US" sz="1600" dirty="0">
                <a:hlinkClick r:id="rId7"/>
              </a:rPr>
              <a:t>Information to ITU-R Working Parties 5A and 5C on IEEE </a:t>
            </a:r>
            <a:r>
              <a:rPr lang="en-US" sz="1600" dirty="0" err="1">
                <a:hlinkClick r:id="rId7"/>
              </a:rPr>
              <a:t>Std</a:t>
            </a:r>
            <a:r>
              <a:rPr lang="en-US" sz="1600" dirty="0">
                <a:hlinkClick r:id="rId7"/>
              </a:rPr>
              <a:t> 802.15.3</a:t>
            </a:r>
            <a:r>
              <a:rPr lang="en-US" sz="1600" baseline="30000" dirty="0">
                <a:hlinkClick r:id="rId7"/>
              </a:rPr>
              <a:t>TM</a:t>
            </a:r>
            <a:r>
              <a:rPr lang="en-US" sz="1600" dirty="0">
                <a:hlinkClick r:id="rId7"/>
              </a:rPr>
              <a:t>-2023</a:t>
            </a:r>
            <a:endParaRPr lang="en-US" altLang="en-US" sz="2200" dirty="0"/>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520C6EA5-0BCC-AE08-6791-8C4EFB0AC275}"/>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6CD1174A-28F1-6EB0-BF7B-545807971171}"/>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Date Placeholder 4">
            <a:extLst>
              <a:ext uri="{FF2B5EF4-FFF2-40B4-BE49-F238E27FC236}">
                <a16:creationId xmlns:a16="http://schemas.microsoft.com/office/drawing/2014/main" id="{8A76C263-941B-C5C9-2060-2817CF11F4B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259926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approve draft responses to the following consultations:</a:t>
            </a: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UK Ofcom:  </a:t>
            </a:r>
            <a:r>
              <a:rPr lang="en-US" sz="1600" spc="-5" dirty="0">
                <a:solidFill>
                  <a:schemeClr val="tx1"/>
                </a:solidFill>
                <a:cs typeface="Arial"/>
                <a:hlinkClick r:id="rId3"/>
              </a:rPr>
              <a:t>Updating Wireless Telegraphy </a:t>
            </a:r>
            <a:r>
              <a:rPr lang="en-US" sz="1600" spc="-5" dirty="0" err="1">
                <a:solidFill>
                  <a:schemeClr val="tx1"/>
                </a:solidFill>
                <a:cs typeface="Arial"/>
                <a:hlinkClick r:id="rId3"/>
              </a:rPr>
              <a:t>Licence</a:t>
            </a:r>
            <a:r>
              <a:rPr lang="en-US" sz="1600" spc="-5" dirty="0">
                <a:solidFill>
                  <a:schemeClr val="tx1"/>
                </a:solidFill>
                <a:cs typeface="Arial"/>
                <a:hlinkClick r:id="rId3"/>
              </a:rPr>
              <a:t> Exemptions</a:t>
            </a:r>
            <a:endParaRPr lang="en-US" sz="16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UAE TDRA:  </a:t>
            </a:r>
            <a:r>
              <a:rPr lang="en-US" sz="1600" spc="-5" dirty="0">
                <a:solidFill>
                  <a:schemeClr val="tx1"/>
                </a:solidFill>
                <a:cs typeface="Arial"/>
                <a:hlinkClick r:id="rId4"/>
              </a:rPr>
              <a:t>UAE Spectrum Outlook 2026 – 2031 </a:t>
            </a:r>
            <a:endParaRPr lang="en-US" sz="16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Australia ACMA:  </a:t>
            </a:r>
            <a:r>
              <a:rPr lang="en-US" sz="1600" spc="-5" dirty="0">
                <a:solidFill>
                  <a:schemeClr val="tx1"/>
                </a:solidFill>
                <a:cs typeface="Arial"/>
                <a:hlinkClick r:id="rId5"/>
              </a:rPr>
              <a:t>Draft Five-year spectrum outlook 2025-30</a:t>
            </a:r>
            <a:endParaRPr lang="en-US" sz="16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 including </a:t>
            </a:r>
          </a:p>
          <a:p>
            <a:pPr marL="625475" lvl="1" indent="-173038" algn="just">
              <a:spcBef>
                <a:spcPts val="600"/>
              </a:spcBef>
              <a:buFont typeface="Arial" panose="020B0604020202020204" pitchFamily="34" charset="0"/>
              <a:buChar char="•"/>
            </a:pPr>
            <a:endParaRPr lang="en-US" altLang="en-US" sz="1600" dirty="0">
              <a:cs typeface="Arial" panose="020B0604020202020204" pitchFamily="34" charset="0"/>
            </a:endParaRPr>
          </a:p>
          <a:p>
            <a:pPr algn="just">
              <a:spcBef>
                <a:spcPts val="1800"/>
              </a:spcBef>
              <a:buFont typeface="Arial" panose="020B0604020202020204" pitchFamily="34" charset="0"/>
              <a:buChar char="•"/>
            </a:pPr>
            <a:endParaRPr lang="en-US" altLang="en-US" sz="22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915C6384-1404-69AB-E66B-BE12D493C74C}"/>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E553C562-5A7E-604A-1B7B-7118BCBCCD2C}"/>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Date Placeholder 4">
            <a:extLst>
              <a:ext uri="{FF2B5EF4-FFF2-40B4-BE49-F238E27FC236}">
                <a16:creationId xmlns:a16="http://schemas.microsoft.com/office/drawing/2014/main" id="{78566B11-8522-8898-8ECA-7FDA816CE26D}"/>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51474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1" name="Content Placeholder 2"/>
          <p:cNvSpPr>
            <a:spLocks noGrp="1"/>
          </p:cNvSpPr>
          <p:nvPr>
            <p:ph idx="1"/>
          </p:nvPr>
        </p:nvSpPr>
        <p:spPr>
          <a:xfrm>
            <a:off x="914400" y="1524000"/>
            <a:ext cx="8001000" cy="4495800"/>
          </a:xfrm>
        </p:spPr>
        <p:txBody>
          <a:bodyPr/>
          <a:lstStyle/>
          <a:p>
            <a:pPr marL="230188" marR="117475" indent="-230188" algn="just">
              <a:buFont typeface="Times New Roman" pitchFamily="16" charset="0"/>
              <a:buChar char="•"/>
              <a:tabLst>
                <a:tab pos="230188" algn="l"/>
              </a:tabLst>
            </a:pPr>
            <a:r>
              <a:rPr lang="en-US" sz="1800" dirty="0"/>
              <a:t>Invited presentation on Tuesday AM2</a:t>
            </a:r>
          </a:p>
          <a:p>
            <a:pPr marL="630238" marR="117475" lvl="1" indent="-230188" algn="just">
              <a:buFont typeface="Times New Roman" pitchFamily="16" charset="0"/>
              <a:buChar char="•"/>
              <a:tabLst>
                <a:tab pos="230188" algn="l"/>
              </a:tabLst>
            </a:pPr>
            <a:r>
              <a:rPr lang="en-US" sz="1600" dirty="0"/>
              <a:t>Title:  Canada Spectrum Outlook</a:t>
            </a:r>
          </a:p>
          <a:p>
            <a:pPr marL="630238" marR="117475" lvl="1" indent="-230188" algn="just">
              <a:buFont typeface="Times New Roman" pitchFamily="16" charset="0"/>
              <a:buChar char="•"/>
              <a:tabLst>
                <a:tab pos="230188" algn="l"/>
              </a:tabLst>
            </a:pPr>
            <a:r>
              <a:rPr lang="en-US" sz="1600" dirty="0"/>
              <a:t>Author:  Yan Losier (A/Director, Engineering, Planning and Standards Branch, Department of Innovation, Science and Economic Development Canada / Government of Canada) </a:t>
            </a:r>
          </a:p>
          <a:p>
            <a:pPr marL="630238" marR="117475" lvl="1" indent="-230188" algn="just">
              <a:buFont typeface="Times New Roman" pitchFamily="16" charset="0"/>
              <a:buChar char="•"/>
              <a:tabLst>
                <a:tab pos="230188" algn="l"/>
              </a:tabLst>
            </a:pPr>
            <a:r>
              <a:rPr lang="en-US" sz="1600" dirty="0"/>
              <a:t>Document:  </a:t>
            </a:r>
            <a:r>
              <a:rPr lang="en-US" sz="1600" dirty="0">
                <a:hlinkClick r:id="rId3"/>
              </a:rPr>
              <a:t>18-25/0007</a:t>
            </a:r>
            <a:endParaRPr lang="en-US" sz="1600" dirty="0"/>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pic>
        <p:nvPicPr>
          <p:cNvPr id="3" name="Picture 2" descr="A person wearing glasses and a suit&#10;&#10;Description automatically generated">
            <a:extLst>
              <a:ext uri="{FF2B5EF4-FFF2-40B4-BE49-F238E27FC236}">
                <a16:creationId xmlns:a16="http://schemas.microsoft.com/office/drawing/2014/main" id="{B2624798-0383-B089-7566-45B04EF655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1891" y="1760472"/>
            <a:ext cx="2230844" cy="2457450"/>
          </a:xfrm>
          <a:prstGeom prst="rect">
            <a:avLst/>
          </a:prstGeom>
        </p:spPr>
      </p:pic>
      <p:sp>
        <p:nvSpPr>
          <p:cNvPr id="4" name="Rectangle 3">
            <a:extLst>
              <a:ext uri="{FF2B5EF4-FFF2-40B4-BE49-F238E27FC236}">
                <a16:creationId xmlns:a16="http://schemas.microsoft.com/office/drawing/2014/main" id="{1F1FFE71-D709-1802-BB0A-2CE363443A2F}"/>
              </a:ext>
            </a:extLst>
          </p:cNvPr>
          <p:cNvSpPr/>
          <p:nvPr/>
        </p:nvSpPr>
        <p:spPr>
          <a:xfrm>
            <a:off x="9785100" y="4217922"/>
            <a:ext cx="1439561" cy="276999"/>
          </a:xfrm>
          <a:prstGeom prst="rect">
            <a:avLst/>
          </a:prstGeom>
        </p:spPr>
        <p:txBody>
          <a:bodyPr wrap="none">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200" dirty="0">
                <a:solidFill>
                  <a:schemeClr val="tx1"/>
                </a:solidFill>
              </a:rPr>
              <a:t>  Source: Yan Losier</a:t>
            </a:r>
          </a:p>
        </p:txBody>
      </p:sp>
      <p:sp>
        <p:nvSpPr>
          <p:cNvPr id="5" name="Footer Placeholder 4">
            <a:extLst>
              <a:ext uri="{FF2B5EF4-FFF2-40B4-BE49-F238E27FC236}">
                <a16:creationId xmlns:a16="http://schemas.microsoft.com/office/drawing/2014/main" id="{F60BB3C4-19A1-8E62-64C4-804682F844C4}"/>
              </a:ext>
            </a:extLst>
          </p:cNvPr>
          <p:cNvSpPr>
            <a:spLocks noGrp="1"/>
          </p:cNvSpPr>
          <p:nvPr>
            <p:ph type="ftr" idx="14"/>
          </p:nvPr>
        </p:nvSpPr>
        <p:spPr/>
        <p:txBody>
          <a:bodyPr/>
          <a:lstStyle/>
          <a:p>
            <a:r>
              <a:rPr lang="en-GB"/>
              <a:t>Edward Au, Huawei</a:t>
            </a:r>
            <a:endParaRPr lang="en-GB" dirty="0"/>
          </a:p>
        </p:txBody>
      </p:sp>
      <p:sp>
        <p:nvSpPr>
          <p:cNvPr id="6" name="Slide Number Placeholder 5">
            <a:extLst>
              <a:ext uri="{FF2B5EF4-FFF2-40B4-BE49-F238E27FC236}">
                <a16:creationId xmlns:a16="http://schemas.microsoft.com/office/drawing/2014/main" id="{EFEC3FB7-7BEA-7FD4-CBC4-96AE78B72163}"/>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7" name="Date Placeholder 6">
            <a:extLst>
              <a:ext uri="{FF2B5EF4-FFF2-40B4-BE49-F238E27FC236}">
                <a16:creationId xmlns:a16="http://schemas.microsoft.com/office/drawing/2014/main" id="{A4C51313-F3BA-1719-A95A-D079C7C8293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723009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January 2025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a:t>
            </a:r>
            <a:r>
              <a:rPr lang="tr-TR" sz="2000" b="0" dirty="0"/>
              <a:t>3</a:t>
            </a:r>
            <a:r>
              <a:rPr lang="en-GB" sz="2000" b="0" dirty="0"/>
              <a:t>-1</a:t>
            </a:r>
            <a:r>
              <a:rPr lang="tr-TR" sz="2000" b="0" dirty="0"/>
              <a:t>2</a:t>
            </a:r>
            <a:endParaRPr lang="en-GB" sz="2000" b="0"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3144430408"/>
              </p:ext>
            </p:extLst>
          </p:nvPr>
        </p:nvGraphicFramePr>
        <p:xfrm>
          <a:off x="982663" y="2387600"/>
          <a:ext cx="9744075" cy="3003550"/>
        </p:xfrm>
        <a:graphic>
          <a:graphicData uri="http://schemas.openxmlformats.org/presentationml/2006/ole">
            <mc:AlternateContent xmlns:mc="http://schemas.openxmlformats.org/markup-compatibility/2006">
              <mc:Choice xmlns:v="urn:schemas-microsoft-com:vml" Requires="v">
                <p:oleObj name="Document" r:id="rId3" imgW="8250056" imgH="2546213" progId="Word.Document.8">
                  <p:embed/>
                </p:oleObj>
              </mc:Choice>
              <mc:Fallback>
                <p:oleObj name="Document" r:id="rId3" imgW="8250056" imgH="2546213"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2663" y="2387600"/>
                        <a:ext cx="9744075"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502DB76D-7231-F6A7-5DFF-22776AF3D639}"/>
              </a:ext>
            </a:extLst>
          </p:cNvPr>
          <p:cNvSpPr>
            <a:spLocks noGrp="1"/>
          </p:cNvSpPr>
          <p:nvPr>
            <p:ph type="ftr" idx="11"/>
          </p:nvPr>
        </p:nvSpPr>
        <p:spPr/>
        <p:txBody>
          <a:bodyPr/>
          <a:lstStyle/>
          <a:p>
            <a:r>
              <a:rPr lang="en-GB"/>
              <a:t>Tuncer Baykas, Ofinno</a:t>
            </a:r>
          </a:p>
        </p:txBody>
      </p:sp>
      <p:sp>
        <p:nvSpPr>
          <p:cNvPr id="4" name="Slide Number Placeholder 3">
            <a:extLst>
              <a:ext uri="{FF2B5EF4-FFF2-40B4-BE49-F238E27FC236}">
                <a16:creationId xmlns:a16="http://schemas.microsoft.com/office/drawing/2014/main" id="{0B86B43F-DE1F-E6BC-3D82-29861E714AA3}"/>
              </a:ext>
            </a:extLst>
          </p:cNvPr>
          <p:cNvSpPr>
            <a:spLocks noGrp="1"/>
          </p:cNvSpPr>
          <p:nvPr>
            <p:ph type="sldNum" idx="12"/>
          </p:nvPr>
        </p:nvSpPr>
        <p:spPr/>
        <p:txBody>
          <a:bodyPr/>
          <a:lstStyle/>
          <a:p>
            <a:r>
              <a:rPr lang="en-GB"/>
              <a:t>Slide </a:t>
            </a:r>
            <a:fld id="{DE40C9FC-4879-4F20-9ECA-A574A90476B7}" type="slidenum">
              <a:rPr lang="en-GB" smtClean="0"/>
              <a:pPr/>
              <a:t>29</a:t>
            </a:fld>
            <a:endParaRPr lang="en-GB"/>
          </a:p>
        </p:txBody>
      </p:sp>
      <p:sp>
        <p:nvSpPr>
          <p:cNvPr id="5" name="Date Placeholder 4">
            <a:extLst>
              <a:ext uri="{FF2B5EF4-FFF2-40B4-BE49-F238E27FC236}">
                <a16:creationId xmlns:a16="http://schemas.microsoft.com/office/drawing/2014/main" id="{7CC02521-369A-A1EB-FEAA-1657B1A61525}"/>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29349999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774C-A147-6177-1089-E390042E6ADF}"/>
              </a:ext>
            </a:extLst>
          </p:cNvPr>
          <p:cNvSpPr>
            <a:spLocks noGrp="1"/>
          </p:cNvSpPr>
          <p:nvPr>
            <p:ph type="ctrTitle"/>
          </p:nvPr>
        </p:nvSpPr>
        <p:spPr/>
        <p:txBody>
          <a:bodyPr/>
          <a:lstStyle/>
          <a:p>
            <a:r>
              <a:rPr lang="en-GB"/>
              <a:t>Editors Meeting</a:t>
            </a:r>
          </a:p>
        </p:txBody>
      </p:sp>
      <p:sp>
        <p:nvSpPr>
          <p:cNvPr id="3" name="Subtitle 2">
            <a:extLst>
              <a:ext uri="{FF2B5EF4-FFF2-40B4-BE49-F238E27FC236}">
                <a16:creationId xmlns:a16="http://schemas.microsoft.com/office/drawing/2014/main" id="{4B28A3E4-4B3C-71FE-7B2F-C6FF66DDD85A}"/>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358982D1-2E28-1A45-E947-0A359D5ADA26}"/>
              </a:ext>
            </a:extLst>
          </p:cNvPr>
          <p:cNvSpPr>
            <a:spLocks noGrp="1"/>
          </p:cNvSpPr>
          <p:nvPr>
            <p:ph type="ftr" idx="11"/>
          </p:nvPr>
        </p:nvSpPr>
        <p:spPr/>
        <p:txBody>
          <a:bodyPr/>
          <a:lstStyle/>
          <a:p>
            <a:r>
              <a:rPr lang="en-GB"/>
              <a:t>Emily Qi, Self</a:t>
            </a:r>
          </a:p>
        </p:txBody>
      </p:sp>
      <p:sp>
        <p:nvSpPr>
          <p:cNvPr id="8" name="Slide Number Placeholder 7">
            <a:extLst>
              <a:ext uri="{FF2B5EF4-FFF2-40B4-BE49-F238E27FC236}">
                <a16:creationId xmlns:a16="http://schemas.microsoft.com/office/drawing/2014/main" id="{784BB5D3-C817-92A8-4D61-31582957A48C}"/>
              </a:ext>
            </a:extLst>
          </p:cNvPr>
          <p:cNvSpPr>
            <a:spLocks noGrp="1"/>
          </p:cNvSpPr>
          <p:nvPr>
            <p:ph type="sldNum" idx="12"/>
          </p:nvPr>
        </p:nvSpPr>
        <p:spPr/>
        <p:txBody>
          <a:bodyPr/>
          <a:lstStyle/>
          <a:p>
            <a:r>
              <a:rPr lang="en-GB"/>
              <a:t>Slide </a:t>
            </a:r>
            <a:fld id="{DE40C9FC-4879-4F20-9ECA-A574A90476B7}" type="slidenum">
              <a:rPr lang="en-GB" smtClean="0"/>
              <a:pPr/>
              <a:t>3</a:t>
            </a:fld>
            <a:endParaRPr lang="en-GB"/>
          </a:p>
        </p:txBody>
      </p:sp>
      <p:sp>
        <p:nvSpPr>
          <p:cNvPr id="9" name="Date Placeholder 8">
            <a:extLst>
              <a:ext uri="{FF2B5EF4-FFF2-40B4-BE49-F238E27FC236}">
                <a16:creationId xmlns:a16="http://schemas.microsoft.com/office/drawing/2014/main" id="{50CE5764-0C3A-39DC-2AE6-F26B96F17012}"/>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840852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Monday PM</a:t>
            </a:r>
            <a:r>
              <a:rPr lang="tr-TR" b="0" dirty="0">
                <a:solidFill>
                  <a:schemeClr val="tx1"/>
                </a:solidFill>
                <a:latin typeface="+mj-lt"/>
              </a:rPr>
              <a:t>2</a:t>
            </a:r>
            <a:r>
              <a:rPr lang="en-US" b="0" dirty="0">
                <a:solidFill>
                  <a:schemeClr val="tx1"/>
                </a:solidFill>
                <a:latin typeface="+mj-lt"/>
              </a:rPr>
              <a:t> and Thursday PM3 (6:30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7" name="Table 7">
            <a:extLst>
              <a:ext uri="{FF2B5EF4-FFF2-40B4-BE49-F238E27FC236}">
                <a16:creationId xmlns:a16="http://schemas.microsoft.com/office/drawing/2014/main" id="{33FD431F-2698-6EFD-037F-D426BCC76382}"/>
              </a:ext>
            </a:extLst>
          </p:cNvPr>
          <p:cNvGraphicFramePr>
            <a:graphicFrameLocks/>
          </p:cNvGraphicFramePr>
          <p:nvPr>
            <p:extLst>
              <p:ext uri="{D42A27DB-BD31-4B8C-83A1-F6EECF244321}">
                <p14:modId xmlns:p14="http://schemas.microsoft.com/office/powerpoint/2010/main" val="770486699"/>
              </p:ext>
            </p:extLst>
          </p:nvPr>
        </p:nvGraphicFramePr>
        <p:xfrm>
          <a:off x="2180432" y="364871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Self</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bl>
          </a:graphicData>
        </a:graphic>
      </p:graphicFrame>
      <p:sp>
        <p:nvSpPr>
          <p:cNvPr id="3" name="Footer Placeholder 2">
            <a:extLst>
              <a:ext uri="{FF2B5EF4-FFF2-40B4-BE49-F238E27FC236}">
                <a16:creationId xmlns:a16="http://schemas.microsoft.com/office/drawing/2014/main" id="{7C7FD4D9-148B-684E-749F-88B53A0E8A47}"/>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727521C9-684A-633A-96A4-71CC1695C7A2}"/>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060818A9-D405-C5D5-7328-B4DEC6B1CE26}"/>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144604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10744200" cy="3628928"/>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tr-TR" i="0" dirty="0" err="1">
                <a:solidFill>
                  <a:srgbClr val="000000"/>
                </a:solidFill>
                <a:effectLst/>
                <a:latin typeface="+mj-lt"/>
              </a:rPr>
              <a:t>Letterballot</a:t>
            </a:r>
            <a:r>
              <a:rPr lang="tr-TR" i="0" dirty="0">
                <a:solidFill>
                  <a:srgbClr val="000000"/>
                </a:solidFill>
                <a:effectLst/>
                <a:latin typeface="+mj-lt"/>
              </a:rPr>
              <a:t> </a:t>
            </a:r>
            <a:r>
              <a:rPr lang="tr-TR" i="0" dirty="0" err="1">
                <a:solidFill>
                  <a:srgbClr val="000000"/>
                </a:solidFill>
                <a:effectLst/>
                <a:latin typeface="+mj-lt"/>
              </a:rPr>
              <a:t>for</a:t>
            </a:r>
            <a:r>
              <a:rPr lang="tr-TR" i="0" dirty="0">
                <a:solidFill>
                  <a:srgbClr val="000000"/>
                </a:solidFill>
                <a:effectLst/>
                <a:latin typeface="+mj-lt"/>
              </a:rPr>
              <a:t> </a:t>
            </a:r>
            <a:r>
              <a:rPr lang="fr-FR" i="0" dirty="0">
                <a:solidFill>
                  <a:srgbClr val="000000"/>
                </a:solidFill>
                <a:effectLst/>
                <a:latin typeface="+mj-lt"/>
              </a:rPr>
              <a:t>IEEE P802.15.4ab Coexistence </a:t>
            </a:r>
            <a:r>
              <a:rPr lang="fr-FR" i="0" dirty="0" err="1">
                <a:solidFill>
                  <a:srgbClr val="000000"/>
                </a:solidFill>
                <a:effectLst/>
                <a:latin typeface="+mj-lt"/>
              </a:rPr>
              <a:t>Assessment</a:t>
            </a:r>
            <a:r>
              <a:rPr lang="fr-FR" i="0" dirty="0">
                <a:solidFill>
                  <a:srgbClr val="000000"/>
                </a:solidFill>
                <a:effectLst/>
                <a:latin typeface="+mj-lt"/>
              </a:rPr>
              <a:t> Document</a:t>
            </a:r>
            <a:r>
              <a:rPr lang="en-US" kern="0" dirty="0">
                <a:solidFill>
                  <a:srgbClr val="222222"/>
                </a:solidFill>
                <a:highlight>
                  <a:srgbClr val="FFFFFF"/>
                </a:highlight>
                <a:latin typeface="+mj-lt"/>
              </a:rPr>
              <a:t> </a:t>
            </a:r>
            <a:r>
              <a:rPr lang="tr-TR" kern="0" dirty="0" err="1">
                <a:solidFill>
                  <a:srgbClr val="222222"/>
                </a:solidFill>
                <a:highlight>
                  <a:srgbClr val="FFFFFF"/>
                </a:highlight>
                <a:latin typeface="+mj-lt"/>
              </a:rPr>
              <a:t>started</a:t>
            </a:r>
            <a:r>
              <a:rPr lang="tr-TR" kern="0" dirty="0">
                <a:solidFill>
                  <a:srgbClr val="222222"/>
                </a:solidFill>
                <a:highlight>
                  <a:srgbClr val="FFFFFF"/>
                </a:highlight>
                <a:latin typeface="+mj-lt"/>
              </a:rPr>
              <a:t>.</a:t>
            </a:r>
            <a:r>
              <a:rPr lang="en-US" kern="0" dirty="0">
                <a:solidFill>
                  <a:srgbClr val="222222"/>
                </a:solidFill>
                <a:highlight>
                  <a:srgbClr val="FFFFFF"/>
                </a:highlight>
                <a:latin typeface="+mj-lt"/>
              </a:rPr>
              <a:t>   </a:t>
            </a:r>
            <a:endParaRPr lang="tr-TR" kern="0" dirty="0">
              <a:solidFill>
                <a:srgbClr val="222222"/>
              </a:solidFill>
              <a:highlight>
                <a:srgbClr val="FFFFFF"/>
              </a:highlight>
              <a:latin typeface="+mj-lt"/>
            </a:endParaRPr>
          </a:p>
          <a:p>
            <a:pPr>
              <a:spcAft>
                <a:spcPts val="0"/>
              </a:spcAft>
            </a:pPr>
            <a:endParaRPr lang="tr-TR" kern="0" dirty="0">
              <a:solidFill>
                <a:srgbClr val="222222"/>
              </a:solidFill>
              <a:highlight>
                <a:srgbClr val="FFFFFF"/>
              </a:highlight>
              <a:latin typeface="+mj-lt"/>
            </a:endParaRPr>
          </a:p>
          <a:p>
            <a:pPr>
              <a:spcAft>
                <a:spcPts val="0"/>
              </a:spcAft>
            </a:pPr>
            <a:r>
              <a:rPr lang="tr-TR" kern="0" dirty="0" err="1">
                <a:solidFill>
                  <a:srgbClr val="222222"/>
                </a:solidFill>
                <a:highlight>
                  <a:srgbClr val="FFFFFF"/>
                </a:highlight>
                <a:latin typeface="+mj-lt"/>
              </a:rPr>
              <a:t>If</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you</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are</a:t>
            </a:r>
            <a:r>
              <a:rPr lang="tr-TR" kern="0" dirty="0">
                <a:solidFill>
                  <a:srgbClr val="222222"/>
                </a:solidFill>
                <a:highlight>
                  <a:srgbClr val="FFFFFF"/>
                </a:highlight>
                <a:latin typeface="+mj-lt"/>
              </a:rPr>
              <a:t> a </a:t>
            </a:r>
            <a:r>
              <a:rPr lang="tr-TR" kern="0" dirty="0" err="1">
                <a:solidFill>
                  <a:srgbClr val="222222"/>
                </a:solidFill>
                <a:highlight>
                  <a:srgbClr val="FFFFFF"/>
                </a:highlight>
                <a:latin typeface="+mj-lt"/>
              </a:rPr>
              <a:t>voter</a:t>
            </a:r>
            <a:r>
              <a:rPr lang="tr-TR" kern="0" dirty="0">
                <a:solidFill>
                  <a:srgbClr val="222222"/>
                </a:solidFill>
                <a:highlight>
                  <a:srgbClr val="FFFFFF"/>
                </a:highlight>
                <a:latin typeface="+mj-lt"/>
              </a:rPr>
              <a:t> of 802.19 WG, </a:t>
            </a:r>
            <a:r>
              <a:rPr lang="tr-TR" kern="0" dirty="0" err="1">
                <a:solidFill>
                  <a:srgbClr val="222222"/>
                </a:solidFill>
                <a:highlight>
                  <a:srgbClr val="FFFFFF"/>
                </a:highlight>
                <a:latin typeface="+mj-lt"/>
              </a:rPr>
              <a:t>the</a:t>
            </a:r>
            <a:r>
              <a:rPr lang="tr-TR" kern="0" dirty="0">
                <a:solidFill>
                  <a:srgbClr val="222222"/>
                </a:solidFill>
                <a:highlight>
                  <a:srgbClr val="FFFFFF"/>
                </a:highlight>
                <a:latin typeface="+mj-lt"/>
              </a:rPr>
              <a:t> link </a:t>
            </a:r>
            <a:r>
              <a:rPr lang="tr-TR" kern="0" dirty="0" err="1">
                <a:solidFill>
                  <a:srgbClr val="222222"/>
                </a:solidFill>
                <a:highlight>
                  <a:srgbClr val="FFFFFF"/>
                </a:highlight>
                <a:latin typeface="+mj-lt"/>
              </a:rPr>
              <a:t>for</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the</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letterballot</a:t>
            </a:r>
            <a:r>
              <a:rPr lang="tr-TR" kern="0" dirty="0">
                <a:solidFill>
                  <a:srgbClr val="222222"/>
                </a:solidFill>
                <a:highlight>
                  <a:srgbClr val="FFFFFF"/>
                </a:highlight>
                <a:latin typeface="+mj-lt"/>
              </a:rPr>
              <a:t> is</a:t>
            </a:r>
          </a:p>
          <a:p>
            <a:pPr>
              <a:spcAft>
                <a:spcPts val="0"/>
              </a:spcAft>
            </a:pPr>
            <a:r>
              <a:rPr lang="en-US" kern="0" dirty="0">
                <a:solidFill>
                  <a:srgbClr val="222222"/>
                </a:solidFill>
                <a:highlight>
                  <a:srgbClr val="FFFFFF"/>
                </a:highlight>
                <a:latin typeface="+mj-lt"/>
              </a:rPr>
              <a:t> https://mentor.ieee.org/802.19/polls </a:t>
            </a:r>
            <a:endParaRPr lang="tr-TR" kern="0" dirty="0">
              <a:solidFill>
                <a:srgbClr val="222222"/>
              </a:solidFill>
              <a:highlight>
                <a:srgbClr val="FFFFFF"/>
              </a:highlight>
              <a:latin typeface="+mj-lt"/>
            </a:endParaRPr>
          </a:p>
          <a:p>
            <a:pPr>
              <a:spcAft>
                <a:spcPts val="0"/>
              </a:spcAft>
            </a:pPr>
            <a:endParaRPr lang="tr-TR" kern="0">
              <a:solidFill>
                <a:srgbClr val="222222"/>
              </a:solidFill>
              <a:highlight>
                <a:srgbClr val="FFFFFF"/>
              </a:highlight>
              <a:latin typeface="+mj-lt"/>
            </a:endParaRPr>
          </a:p>
          <a:p>
            <a:pPr>
              <a:spcAft>
                <a:spcPts val="0"/>
              </a:spcAft>
            </a:pPr>
            <a:endParaRPr lang="en-US" kern="0" dirty="0">
              <a:solidFill>
                <a:srgbClr val="222222"/>
              </a:solidFill>
              <a:highlight>
                <a:srgbClr val="FFFFFF"/>
              </a:highlight>
              <a:latin typeface="+mj-lt"/>
            </a:endParaRPr>
          </a:p>
          <a:p>
            <a:endParaRPr lang="en-US" kern="0" dirty="0"/>
          </a:p>
        </p:txBody>
      </p:sp>
      <p:sp>
        <p:nvSpPr>
          <p:cNvPr id="2" name="Footer Placeholder 1">
            <a:extLst>
              <a:ext uri="{FF2B5EF4-FFF2-40B4-BE49-F238E27FC236}">
                <a16:creationId xmlns:a16="http://schemas.microsoft.com/office/drawing/2014/main" id="{0336E298-2047-028E-D6DF-4FF5062185A0}"/>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3525D580-1E5D-A009-0993-9DEE53FB1AD0}"/>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B3009488-799F-4F72-F364-57265371FF8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88130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66A693-4037-9EB4-2DD8-97F02D4ADEF2}"/>
              </a:ext>
            </a:extLst>
          </p:cNvPr>
          <p:cNvSpPr>
            <a:spLocks noGrp="1"/>
          </p:cNvSpPr>
          <p:nvPr>
            <p:ph type="title"/>
          </p:nvPr>
        </p:nvSpPr>
        <p:spPr/>
        <p:txBody>
          <a:bodyPr/>
          <a:lstStyle/>
          <a:p>
            <a:r>
              <a:rPr lang="tr-TR" dirty="0"/>
              <a:t>FCC </a:t>
            </a:r>
            <a:r>
              <a:rPr lang="tr-TR" dirty="0" err="1"/>
              <a:t>Consultation</a:t>
            </a:r>
            <a:r>
              <a:rPr lang="tr-TR" dirty="0"/>
              <a:t> on </a:t>
            </a:r>
            <a:r>
              <a:rPr lang="tr-TR" dirty="0" err="1"/>
              <a:t>Sub</a:t>
            </a:r>
            <a:r>
              <a:rPr lang="tr-TR" dirty="0"/>
              <a:t> 1-GHZ </a:t>
            </a:r>
            <a:r>
              <a:rPr lang="tr-TR" dirty="0" err="1"/>
              <a:t>Bands</a:t>
            </a:r>
            <a:endParaRPr lang="tr-TR" dirty="0"/>
          </a:p>
        </p:txBody>
      </p:sp>
      <p:sp>
        <p:nvSpPr>
          <p:cNvPr id="3" name="İçerik Yer Tutucusu 2">
            <a:extLst>
              <a:ext uri="{FF2B5EF4-FFF2-40B4-BE49-F238E27FC236}">
                <a16:creationId xmlns:a16="http://schemas.microsoft.com/office/drawing/2014/main" id="{2719F96C-5AAC-EC4E-739C-96C93F3E34A1}"/>
              </a:ext>
            </a:extLst>
          </p:cNvPr>
          <p:cNvSpPr>
            <a:spLocks noGrp="1"/>
          </p:cNvSpPr>
          <p:nvPr>
            <p:ph idx="1"/>
          </p:nvPr>
        </p:nvSpPr>
        <p:spPr/>
        <p:txBody>
          <a:bodyPr/>
          <a:lstStyle/>
          <a:p>
            <a:pPr marL="0" indent="0"/>
            <a:r>
              <a:rPr lang="en-US" dirty="0"/>
              <a:t>On 6 August 2024, the US FCC Wireless Telecommunications Bureau and Office of Engineering and Technology begins a consultation that seeks public comments on </a:t>
            </a:r>
            <a:r>
              <a:rPr lang="en-US" dirty="0" err="1"/>
              <a:t>NextNav's</a:t>
            </a:r>
            <a:r>
              <a:rPr lang="en-US" dirty="0"/>
              <a:t> petition to reconfigure the 902-928 MHz band and adopt new rules to enable the deployment of a 5G terrestrial positioning, navigation, and timing (PNT) network that “complements and backs up” the U.S. Global Positioning System (GPS).</a:t>
            </a:r>
            <a:endParaRPr lang="tr-TR" dirty="0"/>
          </a:p>
          <a:p>
            <a:pPr marL="0" indent="0"/>
            <a:endParaRPr lang="tr-TR" dirty="0"/>
          </a:p>
          <a:p>
            <a:pPr marL="0" indent="0"/>
            <a:r>
              <a:rPr lang="tr-TR" dirty="0"/>
              <a:t>802.19 WG </a:t>
            </a:r>
            <a:r>
              <a:rPr lang="tr-TR" dirty="0" err="1"/>
              <a:t>will</a:t>
            </a:r>
            <a:r>
              <a:rPr lang="tr-TR" dirty="0"/>
              <a:t> </a:t>
            </a:r>
            <a:r>
              <a:rPr lang="tr-TR" dirty="0" err="1"/>
              <a:t>provide</a:t>
            </a:r>
            <a:r>
              <a:rPr lang="tr-TR" dirty="0"/>
              <a:t> </a:t>
            </a:r>
            <a:r>
              <a:rPr lang="tr-TR" dirty="0" err="1"/>
              <a:t>information</a:t>
            </a:r>
            <a:r>
              <a:rPr lang="tr-TR" dirty="0"/>
              <a:t> </a:t>
            </a:r>
            <a:r>
              <a:rPr lang="tr-TR" dirty="0" err="1"/>
              <a:t>to</a:t>
            </a:r>
            <a:r>
              <a:rPr lang="tr-TR" dirty="0"/>
              <a:t> 802.18 WG </a:t>
            </a:r>
            <a:r>
              <a:rPr lang="tr-TR" dirty="0" err="1"/>
              <a:t>to</a:t>
            </a:r>
            <a:r>
              <a:rPr lang="tr-TR" dirty="0"/>
              <a:t> be </a:t>
            </a:r>
            <a:r>
              <a:rPr lang="tr-TR" dirty="0" err="1"/>
              <a:t>included</a:t>
            </a:r>
            <a:r>
              <a:rPr lang="tr-TR" dirty="0"/>
              <a:t> in IEEE 802 </a:t>
            </a:r>
            <a:r>
              <a:rPr lang="tr-TR" dirty="0" err="1"/>
              <a:t>LMSC’s</a:t>
            </a:r>
            <a:r>
              <a:rPr lang="tr-TR" dirty="0"/>
              <a:t> </a:t>
            </a:r>
            <a:r>
              <a:rPr lang="tr-TR" dirty="0" err="1"/>
              <a:t>response</a:t>
            </a:r>
            <a:r>
              <a:rPr lang="tr-TR" dirty="0"/>
              <a:t>.  </a:t>
            </a:r>
          </a:p>
        </p:txBody>
      </p:sp>
      <p:sp>
        <p:nvSpPr>
          <p:cNvPr id="5" name="Footer Placeholder 4">
            <a:extLst>
              <a:ext uri="{FF2B5EF4-FFF2-40B4-BE49-F238E27FC236}">
                <a16:creationId xmlns:a16="http://schemas.microsoft.com/office/drawing/2014/main" id="{FD8F63A6-9C11-A79E-C799-46597D86ADA1}"/>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F1A010A3-5DED-60BE-2716-4C904D6C450A}"/>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A9653E9D-8EC4-9D15-3E72-505ADE40EBA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538697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A726-C346-1E44-CE24-5F94BCBFB508}"/>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DF95C1EA-954D-208B-E139-13379EABE68A}"/>
              </a:ext>
            </a:extLst>
          </p:cNvPr>
          <p:cNvSpPr>
            <a:spLocks noGrp="1"/>
          </p:cNvSpPr>
          <p:nvPr>
            <p:ph idx="1"/>
          </p:nvPr>
        </p:nvSpPr>
        <p:spPr>
          <a:xfrm>
            <a:off x="871543" y="1524000"/>
            <a:ext cx="10634657" cy="4113213"/>
          </a:xfrm>
        </p:spPr>
        <p:txBody>
          <a:bodyPr/>
          <a:lstStyle/>
          <a:p>
            <a:r>
              <a:rPr lang="en-US" sz="225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250" dirty="0"/>
              <a:t>This amendment includes recommendations with respect to new devices, as well as compatibility with deployed legacy devices</a:t>
            </a:r>
          </a:p>
          <a:p>
            <a:endParaRPr lang="en-US" sz="2250" dirty="0"/>
          </a:p>
          <a:p>
            <a:pPr marL="0">
              <a:spcBef>
                <a:spcPts val="0"/>
              </a:spcBef>
            </a:pPr>
            <a:r>
              <a:rPr lang="tr-TR" sz="2250" dirty="0"/>
              <a:t>‘</a:t>
            </a:r>
            <a:r>
              <a:rPr lang="en-US" sz="2250" dirty="0"/>
              <a:t>Follow up on measurement of radio noise over Sub-1 GHz band emitted from mini PC and laptop PC, and its impact on communication performance of IEEE 802.11ah</a:t>
            </a:r>
            <a:r>
              <a:rPr lang="tr-TR" sz="2250" dirty="0"/>
              <a:t>’ </a:t>
            </a:r>
          </a:p>
          <a:p>
            <a:pPr marL="0">
              <a:spcBef>
                <a:spcPts val="0"/>
              </a:spcBef>
            </a:pPr>
            <a:r>
              <a:rPr lang="en-US" sz="2250" dirty="0"/>
              <a:t>Kazuto Yano (ATR)</a:t>
            </a:r>
            <a:r>
              <a:rPr lang="tr-TR" sz="2250" dirty="0"/>
              <a:t>  </a:t>
            </a:r>
            <a:r>
              <a:rPr lang="tr-TR" sz="2250" dirty="0" err="1"/>
              <a:t>doc:IEEE</a:t>
            </a:r>
            <a:r>
              <a:rPr lang="tr-TR" sz="2250" dirty="0"/>
              <a:t> 802.19-25-0012r0</a:t>
            </a:r>
          </a:p>
          <a:p>
            <a:endParaRPr lang="en-US" sz="2250" dirty="0"/>
          </a:p>
          <a:p>
            <a:endParaRPr lang="en-US" sz="2250" dirty="0"/>
          </a:p>
          <a:p>
            <a:endParaRPr lang="en-US" sz="2250" dirty="0"/>
          </a:p>
        </p:txBody>
      </p:sp>
      <p:sp>
        <p:nvSpPr>
          <p:cNvPr id="5" name="Footer Placeholder 4">
            <a:extLst>
              <a:ext uri="{FF2B5EF4-FFF2-40B4-BE49-F238E27FC236}">
                <a16:creationId xmlns:a16="http://schemas.microsoft.com/office/drawing/2014/main" id="{AEB66C9C-6F47-8633-70FB-FE1A0833EC13}"/>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ABFD57E7-6031-DD59-4903-452E52AA7642}"/>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5CA8B9D0-DFB5-E426-9998-A8B4580E013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799171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5EB8-7FB0-F9F8-F590-EEE1CE3FE753}"/>
              </a:ext>
            </a:extLst>
          </p:cNvPr>
          <p:cNvSpPr>
            <a:spLocks noGrp="1"/>
          </p:cNvSpPr>
          <p:nvPr>
            <p:ph type="ctrTitle"/>
          </p:nvPr>
        </p:nvSpPr>
        <p:spPr/>
        <p:txBody>
          <a:bodyPr/>
          <a:lstStyle/>
          <a:p>
            <a:r>
              <a:rPr lang="en-GB"/>
              <a:t>802c status</a:t>
            </a:r>
          </a:p>
        </p:txBody>
      </p:sp>
      <p:sp>
        <p:nvSpPr>
          <p:cNvPr id="3" name="Subtitle 2">
            <a:extLst>
              <a:ext uri="{FF2B5EF4-FFF2-40B4-BE49-F238E27FC236}">
                <a16:creationId xmlns:a16="http://schemas.microsoft.com/office/drawing/2014/main" id="{F66DE4D0-16BA-C089-981F-732DAA7D27CC}"/>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74922C1C-28B4-3D70-01F3-6BF0C219E788}"/>
              </a:ext>
            </a:extLst>
          </p:cNvPr>
          <p:cNvSpPr>
            <a:spLocks noGrp="1"/>
          </p:cNvSpPr>
          <p:nvPr>
            <p:ph type="ftr" idx="11"/>
          </p:nvPr>
        </p:nvSpPr>
        <p:spPr/>
        <p:txBody>
          <a:bodyPr/>
          <a:lstStyle/>
          <a:p>
            <a:r>
              <a:rPr lang="en-GB"/>
              <a:t>Joseph Levy, InterDigital</a:t>
            </a:r>
          </a:p>
        </p:txBody>
      </p:sp>
      <p:sp>
        <p:nvSpPr>
          <p:cNvPr id="8" name="Slide Number Placeholder 7">
            <a:extLst>
              <a:ext uri="{FF2B5EF4-FFF2-40B4-BE49-F238E27FC236}">
                <a16:creationId xmlns:a16="http://schemas.microsoft.com/office/drawing/2014/main" id="{839A01EC-ACAF-C93F-A056-40113534D2F1}"/>
              </a:ext>
            </a:extLst>
          </p:cNvPr>
          <p:cNvSpPr>
            <a:spLocks noGrp="1"/>
          </p:cNvSpPr>
          <p:nvPr>
            <p:ph type="sldNum" idx="12"/>
          </p:nvPr>
        </p:nvSpPr>
        <p:spPr/>
        <p:txBody>
          <a:bodyPr/>
          <a:lstStyle/>
          <a:p>
            <a:r>
              <a:rPr lang="en-GB"/>
              <a:t>Slide </a:t>
            </a:r>
            <a:fld id="{DE40C9FC-4879-4F20-9ECA-A574A90476B7}" type="slidenum">
              <a:rPr lang="en-GB" smtClean="0"/>
              <a:pPr/>
              <a:t>34</a:t>
            </a:fld>
            <a:endParaRPr lang="en-GB"/>
          </a:p>
        </p:txBody>
      </p:sp>
      <p:sp>
        <p:nvSpPr>
          <p:cNvPr id="9" name="Date Placeholder 8">
            <a:extLst>
              <a:ext uri="{FF2B5EF4-FFF2-40B4-BE49-F238E27FC236}">
                <a16:creationId xmlns:a16="http://schemas.microsoft.com/office/drawing/2014/main" id="{8FDFB93F-A428-A606-EE76-382FB171D6F2}"/>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2229917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0" dirty="0"/>
              <a:t>Wi-Fi Alliance (WFA) Liaison March 2025 Update</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2025-03-12</a:t>
            </a:r>
          </a:p>
        </p:txBody>
      </p:sp>
      <p:graphicFrame>
        <p:nvGraphicFramePr>
          <p:cNvPr id="3075" name="Object 3"/>
          <p:cNvGraphicFramePr>
            <a:graphicFrameLocks noChangeAspect="1"/>
          </p:cNvGraphicFramePr>
          <p:nvPr>
            <p:extLst>
              <p:ext uri="{D42A27DB-BD31-4B8C-83A1-F6EECF244321}">
                <p14:modId xmlns:p14="http://schemas.microsoft.com/office/powerpoint/2010/main" val="3915551153"/>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name="Document" r:id="rId3" imgW="10439485" imgH="2546686" progId="Word.Document.8">
                  <p:embed/>
                </p:oleObj>
              </mc:Choice>
              <mc:Fallback>
                <p:oleObj name="Document" r:id="rId3" imgW="10439485" imgH="2546686" progId="Word.Document.8">
                  <p:embed/>
                  <p:pic>
                    <p:nvPicPr>
                      <p:cNvPr id="3075" name="Object 3"/>
                      <p:cNvPicPr>
                        <a:picLocks noChangeAspect="1" noChangeArrowheads="1"/>
                      </p:cNvPicPr>
                      <p:nvPr/>
                    </p:nvPicPr>
                    <p:blipFill>
                      <a:blip r:embed="rId4"/>
                      <a:srcRect/>
                      <a:stretch>
                        <a:fillRect/>
                      </a:stretch>
                    </p:blipFill>
                    <p:spPr bwMode="auto">
                      <a:xfrm>
                        <a:off x="993775" y="2414588"/>
                        <a:ext cx="10218738" cy="247650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F96A3E82-C5D0-2F65-563B-D10AC4B547BB}"/>
              </a:ext>
            </a:extLst>
          </p:cNvPr>
          <p:cNvSpPr>
            <a:spLocks noGrp="1"/>
          </p:cNvSpPr>
          <p:nvPr>
            <p:ph type="ftr" idx="11"/>
          </p:nvPr>
        </p:nvSpPr>
        <p:spPr/>
        <p:txBody>
          <a:bodyPr/>
          <a:lstStyle/>
          <a:p>
            <a:r>
              <a:rPr lang="en-GB"/>
              <a:t>Srinivas Kandala, Samsung</a:t>
            </a:r>
          </a:p>
        </p:txBody>
      </p:sp>
      <p:sp>
        <p:nvSpPr>
          <p:cNvPr id="3" name="Slide Number Placeholder 2">
            <a:extLst>
              <a:ext uri="{FF2B5EF4-FFF2-40B4-BE49-F238E27FC236}">
                <a16:creationId xmlns:a16="http://schemas.microsoft.com/office/drawing/2014/main" id="{BE95EE3D-EB77-5200-1900-1E9FBA75F2DF}"/>
              </a:ext>
            </a:extLst>
          </p:cNvPr>
          <p:cNvSpPr>
            <a:spLocks noGrp="1"/>
          </p:cNvSpPr>
          <p:nvPr>
            <p:ph type="sldNum" idx="12"/>
          </p:nvPr>
        </p:nvSpPr>
        <p:spPr/>
        <p:txBody>
          <a:bodyPr/>
          <a:lstStyle/>
          <a:p>
            <a:r>
              <a:rPr lang="en-GB"/>
              <a:t>Slide </a:t>
            </a:r>
            <a:fld id="{DE40C9FC-4879-4F20-9ECA-A574A90476B7}" type="slidenum">
              <a:rPr lang="en-GB" smtClean="0"/>
              <a:pPr/>
              <a:t>35</a:t>
            </a:fld>
            <a:endParaRPr lang="en-GB"/>
          </a:p>
        </p:txBody>
      </p:sp>
      <p:sp>
        <p:nvSpPr>
          <p:cNvPr id="4" name="Date Placeholder 3">
            <a:extLst>
              <a:ext uri="{FF2B5EF4-FFF2-40B4-BE49-F238E27FC236}">
                <a16:creationId xmlns:a16="http://schemas.microsoft.com/office/drawing/2014/main" id="{EED546C8-B8E6-5385-835B-230EF48A43B0}"/>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24550200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presentation contains the Wi-Fi Alliance (WFA) liaison update for March 2025 IEEE 802.11 meeting</a:t>
            </a:r>
            <a:endParaRPr lang="en-GB" dirty="0"/>
          </a:p>
        </p:txBody>
      </p:sp>
      <p:sp>
        <p:nvSpPr>
          <p:cNvPr id="2" name="Footer Placeholder 1">
            <a:extLst>
              <a:ext uri="{FF2B5EF4-FFF2-40B4-BE49-F238E27FC236}">
                <a16:creationId xmlns:a16="http://schemas.microsoft.com/office/drawing/2014/main" id="{5F7BC76A-71BF-D461-73CF-65B01C883BD3}"/>
              </a:ext>
            </a:extLst>
          </p:cNvPr>
          <p:cNvSpPr>
            <a:spLocks noGrp="1"/>
          </p:cNvSpPr>
          <p:nvPr>
            <p:ph type="ftr" idx="14"/>
          </p:nvPr>
        </p:nvSpPr>
        <p:spPr/>
        <p:txBody>
          <a:bodyPr/>
          <a:lstStyle/>
          <a:p>
            <a:r>
              <a:rPr lang="en-GB"/>
              <a:t>Srinivas Kandala, Samsung</a:t>
            </a:r>
            <a:endParaRPr lang="en-GB" dirty="0"/>
          </a:p>
        </p:txBody>
      </p:sp>
      <p:sp>
        <p:nvSpPr>
          <p:cNvPr id="3" name="Slide Number Placeholder 2">
            <a:extLst>
              <a:ext uri="{FF2B5EF4-FFF2-40B4-BE49-F238E27FC236}">
                <a16:creationId xmlns:a16="http://schemas.microsoft.com/office/drawing/2014/main" id="{4E8245C1-1188-2FD2-6BE3-F9492814EB90}"/>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7" name="Date Placeholder 6">
            <a:extLst>
              <a:ext uri="{FF2B5EF4-FFF2-40B4-BE49-F238E27FC236}">
                <a16:creationId xmlns:a16="http://schemas.microsoft.com/office/drawing/2014/main" id="{58766AA6-F0F2-B79A-C765-2C14C6F70C86}"/>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3323216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a:t>
            </a:r>
          </a:p>
        </p:txBody>
      </p:sp>
      <p:sp>
        <p:nvSpPr>
          <p:cNvPr id="9218" name="Rectangle 2"/>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US" dirty="0"/>
              <a:t>The Asia member meeting has been held on Feb. 18-w0 in Tokyo. </a:t>
            </a:r>
          </a:p>
          <a:p>
            <a:pPr>
              <a:buFont typeface="Times New Roman" pitchFamily="16" charset="0"/>
              <a:buChar char="•"/>
            </a:pPr>
            <a:r>
              <a:rPr lang="en-US" dirty="0"/>
              <a:t>It was a productive week with excellent guest speakers, networking opportunities, and task group sessions.</a:t>
            </a:r>
          </a:p>
          <a:p>
            <a:pPr lvl="1">
              <a:buFont typeface="Times New Roman" pitchFamily="16" charset="0"/>
              <a:buChar char="•"/>
            </a:pPr>
            <a:r>
              <a:rPr lang="en-US" dirty="0"/>
              <a:t>Notable keynote speeches</a:t>
            </a:r>
          </a:p>
          <a:p>
            <a:pPr lvl="1">
              <a:buFont typeface="Times New Roman" pitchFamily="16" charset="0"/>
              <a:buChar char="•"/>
            </a:pPr>
            <a:r>
              <a:rPr lang="en-US" dirty="0"/>
              <a:t>Showcase of the task groups</a:t>
            </a:r>
          </a:p>
          <a:p>
            <a:pPr lvl="1">
              <a:buFont typeface="Times New Roman" pitchFamily="16" charset="0"/>
              <a:buChar char="•"/>
            </a:pPr>
            <a:r>
              <a:rPr lang="en-US" dirty="0"/>
              <a:t>Discussions on interoperability events’ ability to advance the Wi-Fi ecosystem</a:t>
            </a:r>
          </a:p>
          <a:p>
            <a:pPr lvl="1">
              <a:buFont typeface="Times New Roman" pitchFamily="16" charset="0"/>
              <a:buChar char="•"/>
            </a:pPr>
            <a:r>
              <a:rPr lang="en-US" dirty="0"/>
              <a:t>Demo of Wi-Fi CERTIFIED </a:t>
            </a:r>
            <a:r>
              <a:rPr lang="en-US" dirty="0" err="1"/>
              <a:t>HaLoW</a:t>
            </a:r>
            <a:r>
              <a:rPr lang="en-US" dirty="0"/>
              <a:t> offerings</a:t>
            </a:r>
          </a:p>
          <a:p>
            <a:pPr lvl="1">
              <a:buFont typeface="Times New Roman" pitchFamily="16" charset="0"/>
              <a:buChar char="•"/>
            </a:pPr>
            <a:r>
              <a:rPr lang="en-US" dirty="0"/>
              <a:t>Documents are available at </a:t>
            </a:r>
            <a:r>
              <a:rPr lang="en-US" dirty="0">
                <a:hlinkClick r:id="rId3"/>
              </a:rPr>
              <a:t>https://groups.wi-fi.org/wg/Members/document/folder/3941</a:t>
            </a:r>
            <a:r>
              <a:rPr lang="en-US" dirty="0"/>
              <a:t> (available only for members)</a:t>
            </a:r>
          </a:p>
          <a:p>
            <a:pPr>
              <a:buFont typeface="Times New Roman" pitchFamily="16" charset="0"/>
              <a:buChar char="•"/>
            </a:pPr>
            <a:r>
              <a:rPr lang="en-US" dirty="0"/>
              <a:t>The next WFA F2F (Americas) member meeting will </a:t>
            </a:r>
            <a:r>
              <a:rPr lang="en-US" sz="2400" b="1" dirty="0"/>
              <a:t>take place on June 10</a:t>
            </a:r>
            <a:r>
              <a:rPr lang="en-US" sz="2400" b="1" baseline="30000" dirty="0"/>
              <a:t>th</a:t>
            </a:r>
            <a:r>
              <a:rPr lang="en-US" sz="2400" b="1" dirty="0"/>
              <a:t> – 12</a:t>
            </a:r>
            <a:r>
              <a:rPr lang="en-US" sz="2400" b="1" baseline="30000" dirty="0"/>
              <a:t>th</a:t>
            </a:r>
            <a:r>
              <a:rPr lang="en-US" sz="2400" b="1" dirty="0"/>
              <a:t>  2025, in Buenos Aires, Argentina.</a:t>
            </a:r>
          </a:p>
        </p:txBody>
      </p:sp>
      <p:sp>
        <p:nvSpPr>
          <p:cNvPr id="6" name="Footer Placeholder 5">
            <a:extLst>
              <a:ext uri="{FF2B5EF4-FFF2-40B4-BE49-F238E27FC236}">
                <a16:creationId xmlns:a16="http://schemas.microsoft.com/office/drawing/2014/main" id="{3F5E7778-07AA-2991-DECC-25CB8DD7F86C}"/>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E23F92A9-38E6-2E4B-750E-56D59ABE7251}"/>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8" name="Date Placeholder 7">
            <a:extLst>
              <a:ext uri="{FF2B5EF4-FFF2-40B4-BE49-F238E27FC236}">
                <a16:creationId xmlns:a16="http://schemas.microsoft.com/office/drawing/2014/main" id="{64AF6AB1-92BB-AAE6-73C0-CC9080E45A2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2873208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C88-9CCF-4929-AFF6-17774C465990}"/>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F81F383E-5938-41D1-AAE6-CA10B6C6E472}"/>
              </a:ext>
            </a:extLst>
          </p:cNvPr>
          <p:cNvSpPr>
            <a:spLocks noGrp="1"/>
          </p:cNvSpPr>
          <p:nvPr>
            <p:ph idx="1"/>
          </p:nvPr>
        </p:nvSpPr>
        <p:spPr/>
        <p:txBody>
          <a:bodyPr/>
          <a:lstStyle/>
          <a:p>
            <a:pPr>
              <a:buFont typeface="Arial" panose="020B0604020202020204" pitchFamily="34" charset="0"/>
              <a:buChar char="•"/>
            </a:pPr>
            <a:r>
              <a:rPr lang="en-US" sz="1800" dirty="0"/>
              <a:t>Technical activity at WFA that has recently led to certification</a:t>
            </a:r>
          </a:p>
          <a:p>
            <a:pPr lvl="1">
              <a:buFont typeface="Arial" panose="020B0604020202020204" pitchFamily="34" charset="0"/>
              <a:buChar char="•"/>
            </a:pPr>
            <a:r>
              <a:rPr lang="en-US" sz="1600" dirty="0"/>
              <a:t>Wi-Fi 7</a:t>
            </a:r>
          </a:p>
          <a:p>
            <a:pPr lvl="1">
              <a:buFont typeface="Arial" panose="020B0604020202020204" pitchFamily="34" charset="0"/>
              <a:buChar char="•"/>
            </a:pPr>
            <a:r>
              <a:rPr lang="en-US" sz="1600" dirty="0"/>
              <a:t>QoS Management</a:t>
            </a:r>
          </a:p>
          <a:p>
            <a:pPr lvl="1">
              <a:buFont typeface="Arial" panose="020B0604020202020204" pitchFamily="34" charset="0"/>
              <a:buChar char="•"/>
            </a:pPr>
            <a:r>
              <a:rPr lang="en-US" sz="1600" dirty="0" err="1"/>
              <a:t>EasyMesh</a:t>
            </a:r>
            <a:endParaRPr lang="en-US" sz="1600" dirty="0"/>
          </a:p>
          <a:p>
            <a:pPr lvl="1">
              <a:buFont typeface="Arial" panose="020B0604020202020204" pitchFamily="34" charset="0"/>
              <a:buChar char="•"/>
            </a:pPr>
            <a:r>
              <a:rPr lang="en-US" sz="1600" dirty="0"/>
              <a:t>WPA3 </a:t>
            </a:r>
          </a:p>
          <a:p>
            <a:pPr lvl="1">
              <a:buFont typeface="Arial" panose="020B0604020202020204" pitchFamily="34" charset="0"/>
              <a:buChar char="•"/>
            </a:pPr>
            <a:r>
              <a:rPr lang="en-US" sz="1600" dirty="0"/>
              <a:t>Wi-Fi proximity ranging</a:t>
            </a:r>
          </a:p>
          <a:p>
            <a:pPr>
              <a:buFont typeface="Arial" panose="020B0604020202020204" pitchFamily="34" charset="0"/>
              <a:buChar char="•"/>
            </a:pPr>
            <a:r>
              <a:rPr lang="en-US" sz="1800" dirty="0"/>
              <a:t>Technical activity at WFA that is expected to lead to certification</a:t>
            </a:r>
          </a:p>
          <a:p>
            <a:pPr lvl="1">
              <a:buFont typeface="Arial" panose="020B0604020202020204" pitchFamily="34" charset="0"/>
              <a:buChar char="•"/>
            </a:pPr>
            <a:r>
              <a:rPr lang="en-US" sz="1600" dirty="0"/>
              <a:t>Wi-Fi 7 R2</a:t>
            </a:r>
          </a:p>
          <a:p>
            <a:pPr lvl="1">
              <a:buFont typeface="Arial" panose="020B0604020202020204" pitchFamily="34" charset="0"/>
              <a:buChar char="•"/>
            </a:pPr>
            <a:r>
              <a:rPr lang="en-US" sz="1600" dirty="0"/>
              <a:t>6 GHz standard power</a:t>
            </a:r>
          </a:p>
          <a:p>
            <a:pPr lvl="1">
              <a:buFont typeface="Arial" panose="020B0604020202020204" pitchFamily="34" charset="0"/>
              <a:buChar char="•"/>
            </a:pPr>
            <a:r>
              <a:rPr lang="en-US" sz="1600" dirty="0"/>
              <a:t>Wi-Fi Direct</a:t>
            </a:r>
          </a:p>
          <a:p>
            <a:pPr lvl="1">
              <a:buFont typeface="Arial" panose="020B0604020202020204" pitchFamily="34" charset="0"/>
              <a:buChar char="•"/>
            </a:pPr>
            <a:r>
              <a:rPr lang="en-US" sz="1600" dirty="0"/>
              <a:t>XR (Augmented / Virtual / Mixed Reality)</a:t>
            </a:r>
          </a:p>
          <a:p>
            <a:pPr lvl="1">
              <a:buFont typeface="Arial" panose="020B0604020202020204" pitchFamily="34" charset="0"/>
              <a:buChar char="•"/>
            </a:pPr>
            <a:r>
              <a:rPr lang="en-US" sz="1600" dirty="0"/>
              <a:t>QoS Management</a:t>
            </a:r>
          </a:p>
          <a:p>
            <a:pPr>
              <a:buFont typeface="Arial" panose="020B0604020202020204" pitchFamily="34" charset="0"/>
              <a:buChar char="•"/>
            </a:pPr>
            <a:r>
              <a:rPr lang="en-US" sz="1800" dirty="0"/>
              <a:t>Increased use of interoperability events with commercial products after program launches</a:t>
            </a:r>
          </a:p>
        </p:txBody>
      </p:sp>
      <p:sp>
        <p:nvSpPr>
          <p:cNvPr id="4" name="Footer Placeholder 3">
            <a:extLst>
              <a:ext uri="{FF2B5EF4-FFF2-40B4-BE49-F238E27FC236}">
                <a16:creationId xmlns:a16="http://schemas.microsoft.com/office/drawing/2014/main" id="{124EE3E7-8EAD-A8E0-F870-EE0360BFE4D6}"/>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B7A5E5FB-00A0-EA3B-B0A0-E2634B5DBA1C}"/>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9" name="Date Placeholder 8">
            <a:extLst>
              <a:ext uri="{FF2B5EF4-FFF2-40B4-BE49-F238E27FC236}">
                <a16:creationId xmlns:a16="http://schemas.microsoft.com/office/drawing/2014/main" id="{D6EEB00F-57E1-A6D9-4053-228D4B81891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85069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418F-22E1-4C26-BF00-FAAEFE1B7EC6}"/>
              </a:ext>
            </a:extLst>
          </p:cNvPr>
          <p:cNvSpPr>
            <a:spLocks noGrp="1"/>
          </p:cNvSpPr>
          <p:nvPr>
            <p:ph type="title"/>
          </p:nvPr>
        </p:nvSpPr>
        <p:spPr/>
        <p:txBody>
          <a:bodyPr/>
          <a:lstStyle/>
          <a:p>
            <a:r>
              <a:rPr lang="en-US" dirty="0"/>
              <a:t>Additional Work Areas</a:t>
            </a:r>
          </a:p>
        </p:txBody>
      </p:sp>
      <p:sp>
        <p:nvSpPr>
          <p:cNvPr id="3" name="Content Placeholder 2">
            <a:extLst>
              <a:ext uri="{FF2B5EF4-FFF2-40B4-BE49-F238E27FC236}">
                <a16:creationId xmlns:a16="http://schemas.microsoft.com/office/drawing/2014/main" id="{DDCF0F99-AAA9-4586-982D-22264A1332CA}"/>
              </a:ext>
            </a:extLst>
          </p:cNvPr>
          <p:cNvSpPr>
            <a:spLocks noGrp="1"/>
          </p:cNvSpPr>
          <p:nvPr>
            <p:ph idx="1"/>
          </p:nvPr>
        </p:nvSpPr>
        <p:spPr/>
        <p:txBody>
          <a:bodyPr/>
          <a:lstStyle/>
          <a:p>
            <a:pPr>
              <a:buFont typeface="Arial" panose="020B0604020202020204" pitchFamily="34" charset="0"/>
              <a:buChar char="•"/>
            </a:pPr>
            <a:r>
              <a:rPr lang="en-US" sz="1600" dirty="0"/>
              <a:t>Examples of additional WFA technical work</a:t>
            </a:r>
          </a:p>
          <a:p>
            <a:pPr marL="800100" lvl="1" indent="-342900">
              <a:buFont typeface="Arial" panose="020B0604020202020204" pitchFamily="34" charset="0"/>
              <a:buChar char="•"/>
            </a:pPr>
            <a:r>
              <a:rPr lang="en-US" sz="1400" dirty="0"/>
              <a:t>Security</a:t>
            </a:r>
          </a:p>
          <a:p>
            <a:pPr marL="800100" lvl="1" indent="-342900">
              <a:buFont typeface="Arial" panose="020B0604020202020204" pitchFamily="34" charset="0"/>
              <a:buChar char="•"/>
            </a:pPr>
            <a:r>
              <a:rPr lang="en-US" sz="1400" dirty="0"/>
              <a:t>Customer Experience</a:t>
            </a:r>
          </a:p>
          <a:p>
            <a:pPr marL="800100" lvl="1" indent="-342900">
              <a:buFont typeface="Arial" panose="020B0604020202020204" pitchFamily="34" charset="0"/>
              <a:buChar char="•"/>
            </a:pPr>
            <a:r>
              <a:rPr lang="en-US" sz="1400" dirty="0" err="1"/>
              <a:t>EasyConnect</a:t>
            </a:r>
            <a:endParaRPr lang="en-US" sz="1400" dirty="0"/>
          </a:p>
          <a:p>
            <a:pPr marL="800100" lvl="1" indent="-342900">
              <a:buFont typeface="Arial" panose="020B0604020202020204" pitchFamily="34" charset="0"/>
              <a:buChar char="•"/>
            </a:pPr>
            <a:r>
              <a:rPr lang="en-US" sz="1400" dirty="0"/>
              <a:t>Wi-Fi </a:t>
            </a:r>
            <a:r>
              <a:rPr lang="en-US" sz="1400" dirty="0" err="1"/>
              <a:t>HaLow</a:t>
            </a:r>
            <a:endParaRPr lang="en-US" sz="1400" dirty="0"/>
          </a:p>
          <a:p>
            <a:pPr marL="800100" lvl="1" indent="-342900">
              <a:buFont typeface="Arial" panose="020B0604020202020204" pitchFamily="34" charset="0"/>
              <a:buChar char="•"/>
            </a:pPr>
            <a:r>
              <a:rPr lang="en-US" sz="1400" dirty="0"/>
              <a:t>Wi-Fi Data Elements</a:t>
            </a:r>
          </a:p>
          <a:p>
            <a:pPr marL="800100" lvl="1" indent="-342900">
              <a:buFont typeface="Arial" panose="020B0604020202020204" pitchFamily="34" charset="0"/>
              <a:buChar char="•"/>
            </a:pPr>
            <a:r>
              <a:rPr lang="en-US" sz="1400" dirty="0"/>
              <a:t>Wi-Fi Aware</a:t>
            </a:r>
          </a:p>
          <a:p>
            <a:pPr marL="400050">
              <a:buFont typeface="Arial" panose="020B0604020202020204" pitchFamily="34" charset="0"/>
              <a:buChar char="•"/>
            </a:pPr>
            <a:r>
              <a:rPr lang="en-US" sz="1600" dirty="0">
                <a:solidFill>
                  <a:schemeClr val="tx1"/>
                </a:solidFill>
              </a:rPr>
              <a:t>Examples of additional</a:t>
            </a:r>
            <a:r>
              <a:rPr lang="en-US" sz="1600" dirty="0"/>
              <a:t> WFA activity that may lead to technical work </a:t>
            </a:r>
            <a:endParaRPr lang="en-US" sz="1400" dirty="0"/>
          </a:p>
          <a:p>
            <a:pPr marL="800100" lvl="1">
              <a:buFont typeface="Arial" panose="020B0604020202020204" pitchFamily="34" charset="0"/>
              <a:buChar char="•"/>
            </a:pPr>
            <a:r>
              <a:rPr lang="en-US" sz="1400" dirty="0"/>
              <a:t>Sensing</a:t>
            </a:r>
          </a:p>
          <a:p>
            <a:pPr marL="800100" lvl="1">
              <a:buFont typeface="Arial" panose="020B0604020202020204" pitchFamily="34" charset="0"/>
              <a:buChar char="•"/>
            </a:pPr>
            <a:r>
              <a:rPr lang="en-US" sz="1400" dirty="0"/>
              <a:t>Automotive</a:t>
            </a:r>
          </a:p>
          <a:p>
            <a:pPr marL="800100" lvl="1">
              <a:buFont typeface="Arial" panose="020B0604020202020204" pitchFamily="34" charset="0"/>
              <a:buChar char="•"/>
            </a:pPr>
            <a:r>
              <a:rPr lang="en-US" sz="1400" dirty="0"/>
              <a:t>Healthcare</a:t>
            </a:r>
          </a:p>
          <a:p>
            <a:pPr marL="800100" lvl="1">
              <a:buFont typeface="Arial" panose="020B0604020202020204" pitchFamily="34" charset="0"/>
              <a:buChar char="•"/>
            </a:pPr>
            <a:r>
              <a:rPr lang="en-US" sz="1400" dirty="0"/>
              <a:t>Internet of things</a:t>
            </a:r>
          </a:p>
          <a:p>
            <a:pPr marL="800100" lvl="1">
              <a:buFont typeface="Arial" panose="020B0604020202020204" pitchFamily="34" charset="0"/>
              <a:buChar char="•"/>
            </a:pPr>
            <a:r>
              <a:rPr lang="en-US" sz="1400" dirty="0"/>
              <a:t>Operators</a:t>
            </a:r>
          </a:p>
          <a:p>
            <a:pPr marL="400050">
              <a:buFont typeface="Arial" panose="020B0604020202020204" pitchFamily="34" charset="0"/>
              <a:buChar char="•"/>
            </a:pPr>
            <a:r>
              <a:rPr lang="en-US" sz="1600" dirty="0"/>
              <a:t>Spectrum regulatory</a:t>
            </a:r>
          </a:p>
          <a:p>
            <a:pPr marL="400050">
              <a:buFont typeface="Arial" panose="020B0604020202020204" pitchFamily="34" charset="0"/>
              <a:buChar char="•"/>
            </a:pPr>
            <a:endParaRPr lang="en-US" sz="1600" dirty="0"/>
          </a:p>
          <a:p>
            <a:endParaRPr lang="en-US" sz="1600" dirty="0"/>
          </a:p>
        </p:txBody>
      </p:sp>
      <p:sp>
        <p:nvSpPr>
          <p:cNvPr id="4" name="Footer Placeholder 3">
            <a:extLst>
              <a:ext uri="{FF2B5EF4-FFF2-40B4-BE49-F238E27FC236}">
                <a16:creationId xmlns:a16="http://schemas.microsoft.com/office/drawing/2014/main" id="{3DDE74E4-1A4C-CDDF-38D6-6EF6E7362426}"/>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19D522F9-3CD3-5297-F84E-3448E593D697}"/>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9" name="Date Placeholder 8">
            <a:extLst>
              <a:ext uri="{FF2B5EF4-FFF2-40B4-BE49-F238E27FC236}">
                <a16:creationId xmlns:a16="http://schemas.microsoft.com/office/drawing/2014/main" id="{4E1D78B7-3878-F338-65F4-F0AC8E06A44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6615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8F71-8AC8-C30E-56F2-052363D0897B}"/>
              </a:ext>
            </a:extLst>
          </p:cNvPr>
          <p:cNvSpPr>
            <a:spLocks noGrp="1"/>
          </p:cNvSpPr>
          <p:nvPr>
            <p:ph type="ctrTitle"/>
          </p:nvPr>
        </p:nvSpPr>
        <p:spPr/>
        <p:txBody>
          <a:bodyPr/>
          <a:lstStyle/>
          <a:p>
            <a:r>
              <a:rPr lang="en-GB"/>
              <a:t>ANA</a:t>
            </a:r>
          </a:p>
        </p:txBody>
      </p:sp>
      <p:sp>
        <p:nvSpPr>
          <p:cNvPr id="3" name="Subtitle 2">
            <a:extLst>
              <a:ext uri="{FF2B5EF4-FFF2-40B4-BE49-F238E27FC236}">
                <a16:creationId xmlns:a16="http://schemas.microsoft.com/office/drawing/2014/main" id="{1503E5B4-F1D0-A498-D070-C346B575C9A1}"/>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FE097CB8-D552-2868-9348-6CDE05196943}"/>
              </a:ext>
            </a:extLst>
          </p:cNvPr>
          <p:cNvSpPr>
            <a:spLocks noGrp="1"/>
          </p:cNvSpPr>
          <p:nvPr>
            <p:ph type="ftr" idx="11"/>
          </p:nvPr>
        </p:nvSpPr>
        <p:spPr/>
        <p:txBody>
          <a:bodyPr/>
          <a:lstStyle/>
          <a:p>
            <a:r>
              <a:rPr lang="en-GB"/>
              <a:t>Robert Stacey, Intel</a:t>
            </a:r>
          </a:p>
        </p:txBody>
      </p:sp>
      <p:sp>
        <p:nvSpPr>
          <p:cNvPr id="8" name="Slide Number Placeholder 7">
            <a:extLst>
              <a:ext uri="{FF2B5EF4-FFF2-40B4-BE49-F238E27FC236}">
                <a16:creationId xmlns:a16="http://schemas.microsoft.com/office/drawing/2014/main" id="{EDEF68A1-9830-10CA-CECA-D690A68D9FD7}"/>
              </a:ext>
            </a:extLst>
          </p:cNvPr>
          <p:cNvSpPr>
            <a:spLocks noGrp="1"/>
          </p:cNvSpPr>
          <p:nvPr>
            <p:ph type="sldNum" idx="12"/>
          </p:nvPr>
        </p:nvSpPr>
        <p:spPr/>
        <p:txBody>
          <a:bodyPr/>
          <a:lstStyle/>
          <a:p>
            <a:r>
              <a:rPr lang="en-GB"/>
              <a:t>Slide </a:t>
            </a:r>
            <a:fld id="{DE40C9FC-4879-4F20-9ECA-A574A90476B7}" type="slidenum">
              <a:rPr lang="en-GB" smtClean="0"/>
              <a:pPr/>
              <a:t>4</a:t>
            </a:fld>
            <a:endParaRPr lang="en-GB"/>
          </a:p>
        </p:txBody>
      </p:sp>
      <p:sp>
        <p:nvSpPr>
          <p:cNvPr id="9" name="Date Placeholder 8">
            <a:extLst>
              <a:ext uri="{FF2B5EF4-FFF2-40B4-BE49-F238E27FC236}">
                <a16:creationId xmlns:a16="http://schemas.microsoft.com/office/drawing/2014/main" id="{3AFBC028-796F-407F-10EE-F67B51C25548}"/>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424368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AF-5272-4704-BC04-8480073AF230}"/>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8EA4A555-5D1F-4FFE-A1C4-CB82438539E4}"/>
              </a:ext>
            </a:extLst>
          </p:cNvPr>
          <p:cNvSpPr>
            <a:spLocks noGrp="1"/>
          </p:cNvSpPr>
          <p:nvPr>
            <p:ph idx="1"/>
          </p:nvPr>
        </p:nvSpPr>
        <p:spPr>
          <a:xfrm>
            <a:off x="914401" y="1676400"/>
            <a:ext cx="10361084" cy="4113213"/>
          </a:xfrm>
        </p:spPr>
        <p:txBody>
          <a:bodyPr/>
          <a:lstStyle/>
          <a:p>
            <a:pPr>
              <a:buFont typeface="Arial" panose="020B0604020202020204" pitchFamily="34" charset="0"/>
              <a:buChar char="•"/>
            </a:pPr>
            <a:r>
              <a:rPr lang="en-US" dirty="0">
                <a:solidFill>
                  <a:schemeClr val="tx1"/>
                </a:solidFill>
              </a:rPr>
              <a:t>Press </a:t>
            </a:r>
            <a:r>
              <a:rPr lang="en-US" dirty="0" err="1">
                <a:solidFill>
                  <a:schemeClr val="tx1"/>
                </a:solidFill>
              </a:rPr>
              <a:t>Reelases</a:t>
            </a:r>
            <a:r>
              <a:rPr lang="en-US" dirty="0">
                <a:solidFill>
                  <a:schemeClr val="tx1"/>
                </a:solidFill>
              </a:rPr>
              <a:t>: </a:t>
            </a:r>
            <a:endParaRPr lang="en-US" dirty="0">
              <a:solidFill>
                <a:schemeClr val="tx1"/>
              </a:solidFill>
              <a:hlinkClick r:id="">
                <a:extLst>
                  <a:ext uri="{A12FA001-AC4F-418D-AE19-62706E023703}">
                    <ahyp:hlinkClr xmlns:ahyp="http://schemas.microsoft.com/office/drawing/2018/hyperlinkcolor" val="tx"/>
                  </a:ext>
                </a:extLst>
              </a:hlinkClick>
            </a:endParaRPr>
          </a:p>
          <a:p>
            <a:pPr lvl="1">
              <a:buFont typeface="Arial" panose="020B0604020202020204" pitchFamily="34" charset="0"/>
              <a:buChar char="•"/>
            </a:pPr>
            <a:r>
              <a:rPr lang="en-US" dirty="0">
                <a:solidFill>
                  <a:schemeClr val="tx1"/>
                </a:solidFill>
                <a:hlinkClick r:id="">
                  <a:extLst>
                    <a:ext uri="{A12FA001-AC4F-418D-AE19-62706E023703}">
                      <ahyp:hlinkClr xmlns:ahyp="http://schemas.microsoft.com/office/drawing/2018/hyperlinkcolor" val="tx"/>
                    </a:ext>
                  </a:extLst>
                </a:hlinkClick>
              </a:rPr>
              <a:t>Wi-Fi Alliance® applauds UK </a:t>
            </a:r>
            <a:r>
              <a:rPr lang="en-US" dirty="0" err="1">
                <a:solidFill>
                  <a:schemeClr val="tx1"/>
                </a:solidFill>
                <a:hlinkClick r:id="rId2">
                  <a:extLst>
                    <a:ext uri="{A12FA001-AC4F-418D-AE19-62706E023703}">
                      <ahyp:hlinkClr xmlns:ahyp="http://schemas.microsoft.com/office/drawing/2018/hyperlinkcolor" val="tx"/>
                    </a:ext>
                  </a:extLst>
                </a:hlinkClick>
              </a:rPr>
              <a:t>Ofcom’s</a:t>
            </a:r>
            <a:r>
              <a:rPr lang="en-US" dirty="0">
                <a:solidFill>
                  <a:schemeClr val="tx1"/>
                </a:solidFill>
                <a:hlinkClick r:id="rId2">
                  <a:extLst>
                    <a:ext uri="{A12FA001-AC4F-418D-AE19-62706E023703}">
                      <ahyp:hlinkClr xmlns:ahyp="http://schemas.microsoft.com/office/drawing/2018/hyperlinkcolor" val="tx"/>
                    </a:ext>
                  </a:extLst>
                </a:hlinkClick>
              </a:rPr>
              <a:t> proposal to expand 6 GHz Wi-Fi® access</a:t>
            </a:r>
            <a:endParaRPr lang="en-US" dirty="0">
              <a:solidFill>
                <a:schemeClr val="tx1"/>
              </a:solidFill>
            </a:endParaRPr>
          </a:p>
          <a:p>
            <a:pPr lvl="1">
              <a:buFont typeface="Arial" panose="020B0604020202020204" pitchFamily="34" charset="0"/>
              <a:buChar char="•"/>
            </a:pPr>
            <a:r>
              <a:rPr lang="en-US" dirty="0">
                <a:solidFill>
                  <a:schemeClr val="tx1"/>
                </a:solidFill>
                <a:hlinkClick r:id="rId3">
                  <a:extLst>
                    <a:ext uri="{A12FA001-AC4F-418D-AE19-62706E023703}">
                      <ahyp:hlinkClr xmlns:ahyp="http://schemas.microsoft.com/office/drawing/2018/hyperlinkcolor" val="tx"/>
                    </a:ext>
                  </a:extLst>
                </a:hlinkClick>
              </a:rPr>
              <a:t>Wi-Fi Alliance® welcomes the nomination of Arielle Roth as NTIA Administrator</a:t>
            </a:r>
            <a:endParaRPr lang="en-US" dirty="0">
              <a:solidFill>
                <a:schemeClr val="tx1"/>
              </a:solidFill>
            </a:endParaRPr>
          </a:p>
          <a:p>
            <a:pPr lvl="1">
              <a:buFont typeface="Arial" panose="020B0604020202020204" pitchFamily="34" charset="0"/>
              <a:buChar char="•"/>
            </a:pPr>
            <a:r>
              <a:rPr lang="en-US" dirty="0">
                <a:solidFill>
                  <a:schemeClr val="tx1"/>
                </a:solidFill>
                <a:hlinkClick r:id="rId4">
                  <a:extLst>
                    <a:ext uri="{A12FA001-AC4F-418D-AE19-62706E023703}">
                      <ahyp:hlinkClr xmlns:ahyp="http://schemas.microsoft.com/office/drawing/2018/hyperlinkcolor" val="tx"/>
                    </a:ext>
                  </a:extLst>
                </a:hlinkClick>
              </a:rPr>
              <a:t>Wi-Fi Alliance® statement on the nomination of Olivia Trusty to the FCC</a:t>
            </a:r>
            <a:endParaRPr lang="en-US" dirty="0">
              <a:solidFill>
                <a:schemeClr val="tx1"/>
              </a:solidFill>
            </a:endParaRPr>
          </a:p>
          <a:p>
            <a:pPr>
              <a:buFont typeface="Arial" panose="020B0604020202020204" pitchFamily="34" charset="0"/>
              <a:buChar char="•"/>
            </a:pPr>
            <a:r>
              <a:rPr lang="en-US" dirty="0">
                <a:solidFill>
                  <a:schemeClr val="tx1"/>
                </a:solidFill>
              </a:rPr>
              <a:t>The Beacon Blogs: </a:t>
            </a:r>
          </a:p>
          <a:p>
            <a:pPr lvl="1">
              <a:buFont typeface="Arial" panose="020B0604020202020204" pitchFamily="34" charset="0"/>
              <a:buChar char="•"/>
            </a:pPr>
            <a:r>
              <a:rPr lang="en-US" dirty="0">
                <a:solidFill>
                  <a:schemeClr val="tx1"/>
                </a:solidFill>
                <a:hlinkClick r:id="rId5">
                  <a:extLst>
                    <a:ext uri="{A12FA001-AC4F-418D-AE19-62706E023703}">
                      <ahyp:hlinkClr xmlns:ahyp="http://schemas.microsoft.com/office/drawing/2018/hyperlinkcolor" val="tx"/>
                    </a:ext>
                  </a:extLst>
                </a:hlinkClick>
              </a:rPr>
              <a:t>Wi-Fi Alliance® pilot trial showcases the transformative power of 6 GHz Wi-Fi for healthcare</a:t>
            </a:r>
            <a:endParaRPr lang="en-US" dirty="0">
              <a:solidFill>
                <a:schemeClr val="tx1"/>
              </a:solidFill>
            </a:endParaRPr>
          </a:p>
          <a:p>
            <a:pPr lvl="1">
              <a:buFont typeface="Arial" panose="020B0604020202020204" pitchFamily="34" charset="0"/>
              <a:buChar char="•"/>
            </a:pPr>
            <a:r>
              <a:rPr lang="en-US" dirty="0">
                <a:solidFill>
                  <a:schemeClr val="tx1"/>
                </a:solidFill>
                <a:hlinkClick r:id="rId6">
                  <a:extLst>
                    <a:ext uri="{A12FA001-AC4F-418D-AE19-62706E023703}">
                      <ahyp:hlinkClr xmlns:ahyp="http://schemas.microsoft.com/office/drawing/2018/hyperlinkcolor" val="tx"/>
                    </a:ext>
                  </a:extLst>
                </a:hlinkClick>
              </a:rPr>
              <a:t>Wi-Fi® and AI: Empowering the future of intelligence</a:t>
            </a:r>
            <a:endParaRPr lang="en-US" sz="1600" dirty="0">
              <a:solidFill>
                <a:schemeClr val="tx1"/>
              </a:solidFill>
            </a:endParaRPr>
          </a:p>
          <a:p>
            <a:pPr>
              <a:buFont typeface="Arial" panose="020B0604020202020204" pitchFamily="34" charset="0"/>
              <a:buChar char="•"/>
            </a:pPr>
            <a:r>
              <a:rPr lang="en-US" sz="2000" dirty="0">
                <a:solidFill>
                  <a:schemeClr val="tx1"/>
                </a:solidFill>
              </a:rPr>
              <a:t>Signal Podcasts: </a:t>
            </a:r>
          </a:p>
          <a:p>
            <a:pPr lvl="1">
              <a:buFont typeface="Arial" panose="020B0604020202020204" pitchFamily="34" charset="0"/>
              <a:buChar char="•"/>
            </a:pPr>
            <a:r>
              <a:rPr lang="en-US" dirty="0">
                <a:solidFill>
                  <a:schemeClr val="tx1"/>
                </a:solidFill>
                <a:cs typeface="+mn-cs"/>
                <a:hlinkClick r:id="rId7">
                  <a:extLst>
                    <a:ext uri="{A12FA001-AC4F-418D-AE19-62706E023703}">
                      <ahyp:hlinkClr xmlns:ahyp="http://schemas.microsoft.com/office/drawing/2018/hyperlinkcolor" val="tx"/>
                    </a:ext>
                  </a:extLst>
                </a:hlinkClick>
              </a:rPr>
              <a:t>Episode 75: Wi-Fi® is a key ingredient to the AI evolution with Eric McLaughlin of Intel</a:t>
            </a:r>
          </a:p>
          <a:p>
            <a:pPr lvl="1">
              <a:buFont typeface="Arial" panose="020B0604020202020204" pitchFamily="34" charset="0"/>
              <a:buChar char="•"/>
            </a:pPr>
            <a:r>
              <a:rPr lang="en-US" dirty="0">
                <a:solidFill>
                  <a:schemeClr val="tx1"/>
                </a:solidFill>
                <a:hlinkClick r:id="rId8">
                  <a:extLst>
                    <a:ext uri="{A12FA001-AC4F-418D-AE19-62706E023703}">
                      <ahyp:hlinkClr xmlns:ahyp="http://schemas.microsoft.com/office/drawing/2018/hyperlinkcolor" val="tx"/>
                    </a:ext>
                  </a:extLst>
                </a:hlinkClick>
              </a:rPr>
              <a:t>Episode 74: CEO Insights: Wi-Fi Alliance® and Mike Finley of </a:t>
            </a:r>
            <a:r>
              <a:rPr lang="en-US" dirty="0" err="1">
                <a:solidFill>
                  <a:schemeClr val="tx1"/>
                </a:solidFill>
                <a:hlinkClick r:id="rId8">
                  <a:extLst>
                    <a:ext uri="{A12FA001-AC4F-418D-AE19-62706E023703}">
                      <ahyp:hlinkClr xmlns:ahyp="http://schemas.microsoft.com/office/drawing/2018/hyperlinkcolor" val="tx"/>
                    </a:ext>
                  </a:extLst>
                </a:hlinkClick>
              </a:rPr>
              <a:t>Boingo</a:t>
            </a:r>
            <a:endParaRPr lang="en-US" dirty="0">
              <a:solidFill>
                <a:schemeClr val="tx1"/>
              </a:solidFill>
            </a:endParaRPr>
          </a:p>
          <a:p>
            <a:pPr lvl="1">
              <a:buFont typeface="Arial" panose="020B0604020202020204" pitchFamily="34" charset="0"/>
              <a:buChar char="•"/>
            </a:pPr>
            <a:r>
              <a:rPr lang="en-US" dirty="0">
                <a:solidFill>
                  <a:schemeClr val="tx1"/>
                </a:solidFill>
                <a:hlinkClick r:id="rId9">
                  <a:extLst>
                    <a:ext uri="{A12FA001-AC4F-418D-AE19-62706E023703}">
                      <ahyp:hlinkClr xmlns:ahyp="http://schemas.microsoft.com/office/drawing/2018/hyperlinkcolor" val="tx"/>
                    </a:ext>
                  </a:extLst>
                </a:hlinkClick>
              </a:rPr>
              <a:t>Episode 73: Wi-Fi® enables a new level of security with Marian </a:t>
            </a:r>
            <a:r>
              <a:rPr lang="en-US" dirty="0" err="1">
                <a:solidFill>
                  <a:schemeClr val="tx1"/>
                </a:solidFill>
                <a:hlinkClick r:id="rId9">
                  <a:extLst>
                    <a:ext uri="{A12FA001-AC4F-418D-AE19-62706E023703}">
                      <ahyp:hlinkClr xmlns:ahyp="http://schemas.microsoft.com/office/drawing/2018/hyperlinkcolor" val="tx"/>
                    </a:ext>
                  </a:extLst>
                </a:hlinkClick>
              </a:rPr>
              <a:t>Kost</a:t>
            </a:r>
            <a:r>
              <a:rPr lang="en-US" dirty="0">
                <a:solidFill>
                  <a:schemeClr val="tx1"/>
                </a:solidFill>
                <a:hlinkClick r:id="rId9">
                  <a:extLst>
                    <a:ext uri="{A12FA001-AC4F-418D-AE19-62706E023703}">
                      <ahyp:hlinkClr xmlns:ahyp="http://schemas.microsoft.com/office/drawing/2018/hyperlinkcolor" val="tx"/>
                    </a:ext>
                  </a:extLst>
                </a:hlinkClick>
              </a:rPr>
              <a:t> of Texas Instruments</a:t>
            </a:r>
            <a:endParaRPr lang="en-US" dirty="0">
              <a:solidFill>
                <a:schemeClr val="tx1"/>
              </a:solidFill>
              <a:cs typeface="+mn-cs"/>
              <a:hlinkClick r:id="rId7">
                <a:extLst>
                  <a:ext uri="{A12FA001-AC4F-418D-AE19-62706E023703}">
                    <ahyp:hlinkClr xmlns:ahyp="http://schemas.microsoft.com/office/drawing/2018/hyperlinkcolor" val="tx"/>
                  </a:ext>
                </a:extLst>
              </a:hlinkClick>
            </a:endParaRPr>
          </a:p>
        </p:txBody>
      </p:sp>
      <p:sp>
        <p:nvSpPr>
          <p:cNvPr id="4" name="Footer Placeholder 3">
            <a:extLst>
              <a:ext uri="{FF2B5EF4-FFF2-40B4-BE49-F238E27FC236}">
                <a16:creationId xmlns:a16="http://schemas.microsoft.com/office/drawing/2014/main" id="{290EEB7B-CA7F-3BA5-025B-B942CA023508}"/>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5DF1205B-4CCC-9636-610A-21861EA2737A}"/>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C489E55B-C9FF-AC9D-BD62-9CEBAC43221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253983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For more information on current areas of work, see </a:t>
            </a:r>
            <a:r>
              <a:rPr lang="en-US" dirty="0">
                <a:solidFill>
                  <a:schemeClr val="tx1"/>
                </a:solidFill>
                <a:hlinkClick r:id="rId3">
                  <a:extLst>
                    <a:ext uri="{A12FA001-AC4F-418D-AE19-62706E023703}">
                      <ahyp:hlinkClr xmlns:ahyp="http://schemas.microsoft.com/office/drawing/2018/hyperlinkcolor" val="tx"/>
                    </a:ext>
                  </a:extLst>
                </a:hlinkClick>
              </a:rPr>
              <a:t>http://www.wi-fi.org/who-we-are/current-work-areas</a:t>
            </a:r>
            <a:r>
              <a:rPr lang="en-US" dirty="0">
                <a:solidFill>
                  <a:schemeClr val="tx1"/>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If these sound like </a:t>
            </a:r>
            <a:r>
              <a:rPr lang="en-US" dirty="0">
                <a:solidFill>
                  <a:schemeClr val="tx1"/>
                </a:solidFill>
              </a:rPr>
              <a:t>interesting topics, please plan to sign up and participate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Further general information at </a:t>
            </a:r>
            <a:r>
              <a:rPr lang="en-US" dirty="0">
                <a:solidFill>
                  <a:schemeClr val="tx1"/>
                </a:solidFill>
                <a:hlinkClick r:id="rId4">
                  <a:extLst>
                    <a:ext uri="{A12FA001-AC4F-418D-AE19-62706E023703}">
                      <ahyp:hlinkClr xmlns:ahyp="http://schemas.microsoft.com/office/drawing/2018/hyperlinkcolor" val="tx"/>
                    </a:ext>
                  </a:extLst>
                </a:hlinkClick>
              </a:rPr>
              <a:t>http://www.wi-fi.org/</a:t>
            </a:r>
            <a:r>
              <a:rPr lang="en-US" dirty="0">
                <a:solidFill>
                  <a:schemeClr val="tx1"/>
                </a:solidFill>
              </a:rPr>
              <a:t> </a:t>
            </a:r>
          </a:p>
          <a:p>
            <a:pPr marL="0" indent="0"/>
            <a:endParaRPr lang="en-GB" dirty="0"/>
          </a:p>
        </p:txBody>
      </p:sp>
      <p:sp>
        <p:nvSpPr>
          <p:cNvPr id="6" name="Footer Placeholder 5">
            <a:extLst>
              <a:ext uri="{FF2B5EF4-FFF2-40B4-BE49-F238E27FC236}">
                <a16:creationId xmlns:a16="http://schemas.microsoft.com/office/drawing/2014/main" id="{F17F84AB-6C41-22B1-77F6-176CC955D2BB}"/>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54CCBAD1-2DDF-824D-A9F0-310C0AD49C93}"/>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8" name="Date Placeholder 7">
            <a:extLst>
              <a:ext uri="{FF2B5EF4-FFF2-40B4-BE49-F238E27FC236}">
                <a16:creationId xmlns:a16="http://schemas.microsoft.com/office/drawing/2014/main" id="{109C4647-7F5A-2D7C-D78D-D20FBFDDBAC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166525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2209800" y="685800"/>
            <a:ext cx="7772400" cy="1066800"/>
          </a:xfrm>
          <a:noFill/>
        </p:spPr>
        <p:txBody>
          <a:bodyPr/>
          <a:lstStyle/>
          <a:p>
            <a:r>
              <a:rPr lang="en-GB" altLang="en-US" dirty="0"/>
              <a:t>Wireless Broadband Alliance (WBA) Liaison Report – March 2025</a:t>
            </a:r>
          </a:p>
        </p:txBody>
      </p:sp>
      <p:sp>
        <p:nvSpPr>
          <p:cNvPr id="4102" name="Rectangle 4"/>
          <p:cNvSpPr>
            <a:spLocks noGrp="1" noChangeArrowheads="1"/>
          </p:cNvSpPr>
          <p:nvPr>
            <p:ph type="body" idx="1"/>
          </p:nvPr>
        </p:nvSpPr>
        <p:spPr>
          <a:xfrm>
            <a:off x="2111032" y="2001525"/>
            <a:ext cx="7772400" cy="381000"/>
          </a:xfrm>
          <a:noFill/>
        </p:spPr>
        <p:txBody>
          <a:bodyPr/>
          <a:lstStyle/>
          <a:p>
            <a:pPr algn="ctr">
              <a:buFontTx/>
              <a:buNone/>
            </a:pPr>
            <a:r>
              <a:rPr lang="en-GB" altLang="en-US" sz="2000" dirty="0"/>
              <a:t>Date:</a:t>
            </a:r>
            <a:r>
              <a:rPr lang="en-GB" altLang="en-US" sz="2000" b="0" dirty="0"/>
              <a:t> 2025-03-12</a:t>
            </a:r>
          </a:p>
        </p:txBody>
      </p:sp>
      <p:sp>
        <p:nvSpPr>
          <p:cNvPr id="4104" name="Rectangle 6"/>
          <p:cNvSpPr>
            <a:spLocks noChangeArrowheads="1"/>
          </p:cNvSpPr>
          <p:nvPr/>
        </p:nvSpPr>
        <p:spPr bwMode="auto">
          <a:xfrm>
            <a:off x="2057400" y="2636912"/>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3458383024"/>
              </p:ext>
            </p:extLst>
          </p:nvPr>
        </p:nvGraphicFramePr>
        <p:xfrm>
          <a:off x="2088679" y="3144525"/>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Necati Canpolat</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necati.canpolat@intel.com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B77065D5-7FDD-59EB-DFB0-68A77A55209E}"/>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6D0BE280-0C5E-67FD-B51E-7ADF4059F586}"/>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5" name="Date Placeholder 4">
            <a:extLst>
              <a:ext uri="{FF2B5EF4-FFF2-40B4-BE49-F238E27FC236}">
                <a16:creationId xmlns:a16="http://schemas.microsoft.com/office/drawing/2014/main" id="{DF49B87F-E7FA-491A-CF5B-720AADC2B55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786999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3BBD-B6B8-DA57-6289-6A180C96DEA8}"/>
              </a:ext>
            </a:extLst>
          </p:cNvPr>
          <p:cNvSpPr>
            <a:spLocks noGrp="1"/>
          </p:cNvSpPr>
          <p:nvPr>
            <p:ph type="title"/>
          </p:nvPr>
        </p:nvSpPr>
        <p:spPr>
          <a:xfrm>
            <a:off x="2196519" y="942201"/>
            <a:ext cx="7773987" cy="1066800"/>
          </a:xfrm>
        </p:spPr>
        <p:txBody>
          <a:bodyPr/>
          <a:lstStyle/>
          <a:p>
            <a:pPr algn="l"/>
            <a:r>
              <a:rPr lang="en-US" dirty="0"/>
              <a:t>Wireless Broadband Alliance (WBA)</a:t>
            </a:r>
          </a:p>
        </p:txBody>
      </p:sp>
      <p:sp>
        <p:nvSpPr>
          <p:cNvPr id="3" name="Content Placeholder 2">
            <a:extLst>
              <a:ext uri="{FF2B5EF4-FFF2-40B4-BE49-F238E27FC236}">
                <a16:creationId xmlns:a16="http://schemas.microsoft.com/office/drawing/2014/main" id="{DAAAF6B6-CE19-2FCA-AC05-6A11DCA48004}"/>
              </a:ext>
            </a:extLst>
          </p:cNvPr>
          <p:cNvSpPr>
            <a:spLocks noGrp="1"/>
          </p:cNvSpPr>
          <p:nvPr>
            <p:ph idx="1"/>
          </p:nvPr>
        </p:nvSpPr>
        <p:spPr>
          <a:xfrm>
            <a:off x="1991544" y="2348880"/>
            <a:ext cx="8352928" cy="3747120"/>
          </a:xfrm>
        </p:spPr>
        <p:txBody>
          <a:bodyPr/>
          <a:lstStyle/>
          <a:p>
            <a:r>
              <a:rPr lang="en-US" b="0" dirty="0"/>
              <a:t>Drives seamless &amp; interoperable Wi-Fi services</a:t>
            </a:r>
          </a:p>
          <a:p>
            <a:r>
              <a:rPr lang="en-US" b="0" dirty="0"/>
              <a:t>Addresses business and technical issues, as well as opportunities in the industry</a:t>
            </a:r>
          </a:p>
          <a:p>
            <a:pPr marL="0" indent="0"/>
            <a:endParaRPr lang="en-US" dirty="0"/>
          </a:p>
          <a:p>
            <a:pPr marL="0" indent="0"/>
            <a:r>
              <a:rPr lang="en-US" dirty="0">
                <a:highlight>
                  <a:srgbClr val="C0C0C0"/>
                </a:highlight>
              </a:rPr>
              <a:t>IEEE 802.11 (std dev)         WFA (cert)       WBA (enablement)  </a:t>
            </a:r>
          </a:p>
          <a:p>
            <a:endParaRPr lang="en-US" b="0" dirty="0"/>
          </a:p>
          <a:p>
            <a:endParaRPr lang="en-US" dirty="0"/>
          </a:p>
        </p:txBody>
      </p:sp>
      <p:sp>
        <p:nvSpPr>
          <p:cNvPr id="7" name="Arrow: Right 6">
            <a:extLst>
              <a:ext uri="{FF2B5EF4-FFF2-40B4-BE49-F238E27FC236}">
                <a16:creationId xmlns:a16="http://schemas.microsoft.com/office/drawing/2014/main" id="{10C60E8B-FD19-063A-C7E4-540CD1220421}"/>
              </a:ext>
            </a:extLst>
          </p:cNvPr>
          <p:cNvSpPr/>
          <p:nvPr/>
        </p:nvSpPr>
        <p:spPr bwMode="auto">
          <a:xfrm>
            <a:off x="5135880"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8" name="Arrow: Right 7">
            <a:extLst>
              <a:ext uri="{FF2B5EF4-FFF2-40B4-BE49-F238E27FC236}">
                <a16:creationId xmlns:a16="http://schemas.microsoft.com/office/drawing/2014/main" id="{27150E45-6708-AA65-BD3D-01A9DE8F029E}"/>
              </a:ext>
            </a:extLst>
          </p:cNvPr>
          <p:cNvSpPr/>
          <p:nvPr/>
        </p:nvSpPr>
        <p:spPr bwMode="auto">
          <a:xfrm>
            <a:off x="7248128"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4" name="Footer Placeholder 3">
            <a:extLst>
              <a:ext uri="{FF2B5EF4-FFF2-40B4-BE49-F238E27FC236}">
                <a16:creationId xmlns:a16="http://schemas.microsoft.com/office/drawing/2014/main" id="{843BE307-B04B-FC5D-89A3-DD728827B20A}"/>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E4BB48D2-2469-AC85-A2C0-C8902F220126}"/>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10" name="Date Placeholder 9">
            <a:extLst>
              <a:ext uri="{FF2B5EF4-FFF2-40B4-BE49-F238E27FC236}">
                <a16:creationId xmlns:a16="http://schemas.microsoft.com/office/drawing/2014/main" id="{2E465C28-2851-184D-7989-A63DBF3A2B0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02633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1211-4767-1F09-D3A7-12493BAE4414}"/>
              </a:ext>
            </a:extLst>
          </p:cNvPr>
          <p:cNvSpPr>
            <a:spLocks noGrp="1"/>
          </p:cNvSpPr>
          <p:nvPr>
            <p:ph type="title"/>
          </p:nvPr>
        </p:nvSpPr>
        <p:spPr>
          <a:xfrm>
            <a:off x="1847528" y="685800"/>
            <a:ext cx="8568952" cy="1066800"/>
          </a:xfrm>
        </p:spPr>
        <p:txBody>
          <a:bodyPr/>
          <a:lstStyle/>
          <a:p>
            <a:r>
              <a:rPr lang="en-US" dirty="0"/>
              <a:t>WBA Technical Activities &amp; Roadmap for 2025</a:t>
            </a:r>
          </a:p>
        </p:txBody>
      </p:sp>
      <p:sp>
        <p:nvSpPr>
          <p:cNvPr id="9" name="TextBox 8">
            <a:extLst>
              <a:ext uri="{FF2B5EF4-FFF2-40B4-BE49-F238E27FC236}">
                <a16:creationId xmlns:a16="http://schemas.microsoft.com/office/drawing/2014/main" id="{12F27531-F7E3-EEED-0AEB-6C6496699731}"/>
              </a:ext>
            </a:extLst>
          </p:cNvPr>
          <p:cNvSpPr txBox="1"/>
          <p:nvPr/>
        </p:nvSpPr>
        <p:spPr>
          <a:xfrm>
            <a:off x="1991544" y="1578331"/>
            <a:ext cx="3718754" cy="1938992"/>
          </a:xfrm>
          <a:prstGeom prst="rect">
            <a:avLst/>
          </a:prstGeom>
          <a:noFill/>
        </p:spPr>
        <p:txBody>
          <a:bodyPr wrap="square">
            <a:spAutoFit/>
          </a:bodyPr>
          <a:lstStyle/>
          <a:p>
            <a:r>
              <a:rPr lang="en-US" dirty="0">
                <a:hlinkClick r:id="rId2"/>
              </a:rPr>
              <a:t>https://wballiance.com/wba-program-overview-2025/</a:t>
            </a:r>
          </a:p>
          <a:p>
            <a:r>
              <a:rPr lang="en-US" dirty="0">
                <a:hlinkClick r:id="rId3"/>
              </a:rPr>
              <a:t>https://wballiancec.com/proejcts-details</a:t>
            </a:r>
            <a:endParaRPr lang="en-US" dirty="0"/>
          </a:p>
          <a:p>
            <a:endParaRPr lang="en-US" dirty="0"/>
          </a:p>
        </p:txBody>
      </p:sp>
      <p:pic>
        <p:nvPicPr>
          <p:cNvPr id="12" name="Picture 11" descr="A screenshot of a computer screen&#10;&#10;AI-generated content may be incorrect.">
            <a:extLst>
              <a:ext uri="{FF2B5EF4-FFF2-40B4-BE49-F238E27FC236}">
                <a16:creationId xmlns:a16="http://schemas.microsoft.com/office/drawing/2014/main" id="{5B370045-4D14-602D-B6A3-A7C59839A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544" y="2224662"/>
            <a:ext cx="8325695" cy="3508594"/>
          </a:xfrm>
          <a:prstGeom prst="rect">
            <a:avLst/>
          </a:prstGeom>
        </p:spPr>
        <p:style>
          <a:lnRef idx="0">
            <a:schemeClr val="accent3"/>
          </a:lnRef>
          <a:fillRef idx="3">
            <a:schemeClr val="accent3"/>
          </a:fillRef>
          <a:effectRef idx="3">
            <a:schemeClr val="accent3"/>
          </a:effectRef>
          <a:fontRef idx="minor">
            <a:schemeClr val="lt1"/>
          </a:fontRef>
        </p:style>
      </p:pic>
      <p:sp>
        <p:nvSpPr>
          <p:cNvPr id="3" name="Footer Placeholder 2">
            <a:extLst>
              <a:ext uri="{FF2B5EF4-FFF2-40B4-BE49-F238E27FC236}">
                <a16:creationId xmlns:a16="http://schemas.microsoft.com/office/drawing/2014/main" id="{E9B1E571-04B1-3531-4499-3C573EBB8659}"/>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4B54A5A7-6FCE-D873-9EBD-9D4C1FA8798F}"/>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7" name="Date Placeholder 6">
            <a:extLst>
              <a:ext uri="{FF2B5EF4-FFF2-40B4-BE49-F238E27FC236}">
                <a16:creationId xmlns:a16="http://schemas.microsoft.com/office/drawing/2014/main" id="{9BB5D4C2-F309-5075-77BB-D7CC535F448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191975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7E94-D426-EC60-EACC-8ECBC876AE5C}"/>
              </a:ext>
            </a:extLst>
          </p:cNvPr>
          <p:cNvSpPr>
            <a:spLocks noGrp="1"/>
          </p:cNvSpPr>
          <p:nvPr>
            <p:ph type="title"/>
          </p:nvPr>
        </p:nvSpPr>
        <p:spPr>
          <a:xfrm>
            <a:off x="2209800" y="685800"/>
            <a:ext cx="7772400" cy="1066800"/>
          </a:xfrm>
        </p:spPr>
        <p:txBody>
          <a:bodyPr/>
          <a:lstStyle/>
          <a:p>
            <a:r>
              <a:rPr lang="en-US" dirty="0"/>
              <a:t>Wireless Global Congress &amp; Members Meetings</a:t>
            </a:r>
          </a:p>
        </p:txBody>
      </p:sp>
      <p:sp>
        <p:nvSpPr>
          <p:cNvPr id="3" name="Content Placeholder 2">
            <a:extLst>
              <a:ext uri="{FF2B5EF4-FFF2-40B4-BE49-F238E27FC236}">
                <a16:creationId xmlns:a16="http://schemas.microsoft.com/office/drawing/2014/main" id="{0C796E69-4922-930D-070A-5A88E915AFA4}"/>
              </a:ext>
            </a:extLst>
          </p:cNvPr>
          <p:cNvSpPr>
            <a:spLocks noGrp="1"/>
          </p:cNvSpPr>
          <p:nvPr>
            <p:ph idx="1"/>
          </p:nvPr>
        </p:nvSpPr>
        <p:spPr>
          <a:xfrm>
            <a:off x="6816080" y="2064922"/>
            <a:ext cx="3166120" cy="560277"/>
          </a:xfrm>
        </p:spPr>
        <p:txBody>
          <a:bodyPr/>
          <a:lstStyle/>
          <a:p>
            <a:pPr marL="0" indent="0"/>
            <a:r>
              <a:rPr lang="en-US" sz="1100" b="0" dirty="0">
                <a:hlinkClick r:id="rId2"/>
              </a:rPr>
              <a:t>https://www.wirelessglobalcongress.com/apac2025/</a:t>
            </a:r>
            <a:endParaRPr lang="en-US" sz="1100" b="0" dirty="0"/>
          </a:p>
        </p:txBody>
      </p:sp>
      <p:pic>
        <p:nvPicPr>
          <p:cNvPr id="10" name="Picture 9" descr="A blue and white background with a globe and text&#10;&#10;Description automatically generated">
            <a:extLst>
              <a:ext uri="{FF2B5EF4-FFF2-40B4-BE49-F238E27FC236}">
                <a16:creationId xmlns:a16="http://schemas.microsoft.com/office/drawing/2014/main" id="{1F709EAB-EBCA-3CB5-65C9-984AC4CED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936" y="2622231"/>
            <a:ext cx="2808312" cy="2813786"/>
          </a:xfrm>
          <a:prstGeom prst="rect">
            <a:avLst/>
          </a:prstGeom>
        </p:spPr>
        <p:style>
          <a:lnRef idx="0">
            <a:schemeClr val="accent3"/>
          </a:lnRef>
          <a:fillRef idx="3">
            <a:schemeClr val="accent3"/>
          </a:fillRef>
          <a:effectRef idx="3">
            <a:schemeClr val="accent3"/>
          </a:effectRef>
          <a:fontRef idx="minor">
            <a:schemeClr val="lt1"/>
          </a:fontRef>
        </p:style>
      </p:pic>
      <p:pic>
        <p:nvPicPr>
          <p:cNvPr id="4" name="Content Placeholder 9" descr="A screenshot of a cellphone&#10;&#10;AI-generated content may be incorrect.">
            <a:extLst>
              <a:ext uri="{FF2B5EF4-FFF2-40B4-BE49-F238E27FC236}">
                <a16:creationId xmlns:a16="http://schemas.microsoft.com/office/drawing/2014/main" id="{3D91FEAE-E622-E0E5-F1DA-A6F02E5B8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111731" y="2140752"/>
            <a:ext cx="3364701" cy="269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E32E58B-8928-5756-E3C2-863933EE5ADD}"/>
              </a:ext>
            </a:extLst>
          </p:cNvPr>
          <p:cNvSpPr txBox="1"/>
          <p:nvPr/>
        </p:nvSpPr>
        <p:spPr>
          <a:xfrm>
            <a:off x="2111730" y="4869161"/>
            <a:ext cx="3024336" cy="830997"/>
          </a:xfrm>
          <a:prstGeom prst="rect">
            <a:avLst/>
          </a:prstGeom>
          <a:noFill/>
        </p:spPr>
        <p:txBody>
          <a:bodyPr wrap="square">
            <a:spAutoFit/>
          </a:bodyPr>
          <a:lstStyle/>
          <a:p>
            <a:r>
              <a:rPr lang="en-US" dirty="0">
                <a:hlinkClick r:id="rId5"/>
              </a:rPr>
              <a:t>https://www.wirelessglobalcongress.com/</a:t>
            </a:r>
            <a:endParaRPr lang="en-US" dirty="0"/>
          </a:p>
        </p:txBody>
      </p:sp>
      <p:sp>
        <p:nvSpPr>
          <p:cNvPr id="12" name="TextBox 11">
            <a:extLst>
              <a:ext uri="{FF2B5EF4-FFF2-40B4-BE49-F238E27FC236}">
                <a16:creationId xmlns:a16="http://schemas.microsoft.com/office/drawing/2014/main" id="{694EF055-9C83-AD03-1200-1D117407659A}"/>
              </a:ext>
            </a:extLst>
          </p:cNvPr>
          <p:cNvSpPr txBox="1"/>
          <p:nvPr/>
        </p:nvSpPr>
        <p:spPr>
          <a:xfrm>
            <a:off x="8026500" y="5678716"/>
            <a:ext cx="1360950" cy="830997"/>
          </a:xfrm>
          <a:prstGeom prst="rect">
            <a:avLst/>
          </a:prstGeom>
          <a:noFill/>
        </p:spPr>
        <p:txBody>
          <a:bodyPr wrap="square">
            <a:spAutoFit/>
          </a:bodyPr>
          <a:lstStyle/>
          <a:p>
            <a:r>
              <a:rPr lang="en-US" dirty="0">
                <a:hlinkClick r:id="rId6"/>
              </a:rPr>
              <a:t>Presentations</a:t>
            </a:r>
            <a:endParaRPr lang="en-US" dirty="0"/>
          </a:p>
        </p:txBody>
      </p:sp>
      <p:sp>
        <p:nvSpPr>
          <p:cNvPr id="7" name="Footer Placeholder 6">
            <a:extLst>
              <a:ext uri="{FF2B5EF4-FFF2-40B4-BE49-F238E27FC236}">
                <a16:creationId xmlns:a16="http://schemas.microsoft.com/office/drawing/2014/main" id="{D4047453-7B55-101B-2D30-0B1BCEB198B6}"/>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7B7341CA-9CAB-4774-7979-CC73161392CF}"/>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13" name="Date Placeholder 12">
            <a:extLst>
              <a:ext uri="{FF2B5EF4-FFF2-40B4-BE49-F238E27FC236}">
                <a16:creationId xmlns:a16="http://schemas.microsoft.com/office/drawing/2014/main" id="{6AD4C0E6-54E5-68D1-6EA2-CC85A142A69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587082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9C8C61-32FE-6242-A05A-FBF914671AF4}"/>
              </a:ext>
            </a:extLst>
          </p:cNvPr>
          <p:cNvSpPr>
            <a:spLocks noGrp="1"/>
          </p:cNvSpPr>
          <p:nvPr>
            <p:ph type="title"/>
          </p:nvPr>
        </p:nvSpPr>
        <p:spPr/>
        <p:txBody>
          <a:bodyPr/>
          <a:lstStyle/>
          <a:p>
            <a:r>
              <a:rPr lang="en-US" dirty="0"/>
              <a:t>Linux Foundation Broadband &amp; WBA Partners</a:t>
            </a:r>
          </a:p>
        </p:txBody>
      </p:sp>
      <p:pic>
        <p:nvPicPr>
          <p:cNvPr id="13" name="Content Placeholder 12" descr="A screenshot of a computer&#10;&#10;AI-generated content may be incorrect.">
            <a:extLst>
              <a:ext uri="{FF2B5EF4-FFF2-40B4-BE49-F238E27FC236}">
                <a16:creationId xmlns:a16="http://schemas.microsoft.com/office/drawing/2014/main" id="{D0536877-4BE3-A438-8FAE-D6E9FC1642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7" y="2187199"/>
            <a:ext cx="4391025" cy="2918202"/>
          </a:xfrm>
        </p:spPr>
        <p:style>
          <a:lnRef idx="2">
            <a:schemeClr val="accent3">
              <a:shade val="15000"/>
            </a:schemeClr>
          </a:lnRef>
          <a:fillRef idx="1">
            <a:schemeClr val="accent3"/>
          </a:fillRef>
          <a:effectRef idx="0">
            <a:schemeClr val="accent3"/>
          </a:effectRef>
          <a:fontRef idx="minor">
            <a:schemeClr val="lt1"/>
          </a:fontRef>
        </p:style>
      </p:pic>
      <p:sp>
        <p:nvSpPr>
          <p:cNvPr id="16" name="Content Placeholder 1">
            <a:extLst>
              <a:ext uri="{FF2B5EF4-FFF2-40B4-BE49-F238E27FC236}">
                <a16:creationId xmlns:a16="http://schemas.microsoft.com/office/drawing/2014/main" id="{8F10AAC4-FAE0-04CE-AD37-7705FB88F554}"/>
              </a:ext>
            </a:extLst>
          </p:cNvPr>
          <p:cNvSpPr txBox="1">
            <a:spLocks/>
          </p:cNvSpPr>
          <p:nvPr/>
        </p:nvSpPr>
        <p:spPr bwMode="auto">
          <a:xfrm>
            <a:off x="6672065" y="2056606"/>
            <a:ext cx="394200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b="0" kern="0" dirty="0"/>
              <a:t>The partnership aims to foster collaboration between the open source and wireless broadband communities to accelerate the development and adoption of carrier-grade broadband solutions.</a:t>
            </a:r>
          </a:p>
        </p:txBody>
      </p:sp>
      <p:sp>
        <p:nvSpPr>
          <p:cNvPr id="18" name="TextBox 17">
            <a:extLst>
              <a:ext uri="{FF2B5EF4-FFF2-40B4-BE49-F238E27FC236}">
                <a16:creationId xmlns:a16="http://schemas.microsoft.com/office/drawing/2014/main" id="{3B0A0B13-5098-507B-6A04-C32EF108AACC}"/>
              </a:ext>
            </a:extLst>
          </p:cNvPr>
          <p:cNvSpPr txBox="1"/>
          <p:nvPr/>
        </p:nvSpPr>
        <p:spPr>
          <a:xfrm>
            <a:off x="3071664" y="5308861"/>
            <a:ext cx="1944216" cy="830997"/>
          </a:xfrm>
          <a:prstGeom prst="rect">
            <a:avLst/>
          </a:prstGeom>
          <a:noFill/>
        </p:spPr>
        <p:txBody>
          <a:bodyPr wrap="square">
            <a:spAutoFit/>
          </a:bodyPr>
          <a:lstStyle/>
          <a:p>
            <a:r>
              <a:rPr lang="en-US" dirty="0">
                <a:hlinkClick r:id="rId3"/>
              </a:rPr>
              <a:t>WBA and LF Broadband</a:t>
            </a:r>
            <a:endParaRPr lang="en-US" dirty="0"/>
          </a:p>
        </p:txBody>
      </p:sp>
      <p:sp>
        <p:nvSpPr>
          <p:cNvPr id="2" name="Footer Placeholder 1">
            <a:extLst>
              <a:ext uri="{FF2B5EF4-FFF2-40B4-BE49-F238E27FC236}">
                <a16:creationId xmlns:a16="http://schemas.microsoft.com/office/drawing/2014/main" id="{6DC4EDFF-A8CA-B9B5-49D0-75F34553424C}"/>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94408DB0-C4A9-4CAD-5A1A-C739167CFF8C}"/>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8" name="Date Placeholder 7">
            <a:extLst>
              <a:ext uri="{FF2B5EF4-FFF2-40B4-BE49-F238E27FC236}">
                <a16:creationId xmlns:a16="http://schemas.microsoft.com/office/drawing/2014/main" id="{0392FA70-ADC1-F6A1-410C-F9A3AFA560D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888698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60AD-B59B-13B2-4A40-A0FE37F43D10}"/>
              </a:ext>
            </a:extLst>
          </p:cNvPr>
          <p:cNvSpPr>
            <a:spLocks noGrp="1"/>
          </p:cNvSpPr>
          <p:nvPr>
            <p:ph type="title"/>
          </p:nvPr>
        </p:nvSpPr>
        <p:spPr>
          <a:xfrm>
            <a:off x="2209800" y="685800"/>
            <a:ext cx="7772400" cy="1066800"/>
          </a:xfrm>
        </p:spPr>
        <p:txBody>
          <a:bodyPr/>
          <a:lstStyle/>
          <a:p>
            <a:r>
              <a:rPr lang="en-US" dirty="0"/>
              <a:t>WBA Innovation Forum January</a:t>
            </a:r>
          </a:p>
        </p:txBody>
      </p:sp>
      <p:sp>
        <p:nvSpPr>
          <p:cNvPr id="3" name="Content Placeholder 2">
            <a:extLst>
              <a:ext uri="{FF2B5EF4-FFF2-40B4-BE49-F238E27FC236}">
                <a16:creationId xmlns:a16="http://schemas.microsoft.com/office/drawing/2014/main" id="{2399DA57-FB6E-7D7D-53D2-0F0578C1A712}"/>
              </a:ext>
            </a:extLst>
          </p:cNvPr>
          <p:cNvSpPr>
            <a:spLocks noGrp="1"/>
          </p:cNvSpPr>
          <p:nvPr>
            <p:ph idx="1"/>
          </p:nvPr>
        </p:nvSpPr>
        <p:spPr>
          <a:xfrm>
            <a:off x="5715061" y="1752600"/>
            <a:ext cx="4246240" cy="4114800"/>
          </a:xfrm>
        </p:spPr>
        <p:txBody>
          <a:bodyPr/>
          <a:lstStyle/>
          <a:p>
            <a:r>
              <a:rPr lang="en-US" b="0" dirty="0">
                <a:hlinkClick r:id="rId2"/>
              </a:rPr>
              <a:t>https://wballiance.com/innovation-forum/</a:t>
            </a:r>
            <a:endParaRPr lang="en-US" b="0" dirty="0"/>
          </a:p>
          <a:p>
            <a:r>
              <a:rPr lang="en-US" b="0" dirty="0"/>
              <a:t>Focus on key themes sharing perspectives that will shape the future of connectivity for the next decade and beyond</a:t>
            </a:r>
          </a:p>
        </p:txBody>
      </p:sp>
      <p:pic>
        <p:nvPicPr>
          <p:cNvPr id="10" name="Picture 9" descr="A screenshot of a phone&#10;&#10;Description automatically generated">
            <a:extLst>
              <a:ext uri="{FF2B5EF4-FFF2-40B4-BE49-F238E27FC236}">
                <a16:creationId xmlns:a16="http://schemas.microsoft.com/office/drawing/2014/main" id="{1E19B479-2799-2C4D-7706-0D6B64263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3" y="2027298"/>
            <a:ext cx="3147957" cy="3417927"/>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4" name="Footer Placeholder 3">
            <a:extLst>
              <a:ext uri="{FF2B5EF4-FFF2-40B4-BE49-F238E27FC236}">
                <a16:creationId xmlns:a16="http://schemas.microsoft.com/office/drawing/2014/main" id="{DEFAD375-DE2F-D81F-2679-CE9838B26A65}"/>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3BB82EBE-9950-EF52-E91E-1E8B15DD5A30}"/>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8" name="Date Placeholder 7">
            <a:extLst>
              <a:ext uri="{FF2B5EF4-FFF2-40B4-BE49-F238E27FC236}">
                <a16:creationId xmlns:a16="http://schemas.microsoft.com/office/drawing/2014/main" id="{53AB3E99-187A-2563-6997-8AC185988AD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994176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D9EB8E-3B7F-9F8A-C3CD-96520EC37922}"/>
              </a:ext>
            </a:extLst>
          </p:cNvPr>
          <p:cNvSpPr>
            <a:spLocks noGrp="1"/>
          </p:cNvSpPr>
          <p:nvPr>
            <p:ph idx="1"/>
          </p:nvPr>
        </p:nvSpPr>
        <p:spPr>
          <a:xfrm>
            <a:off x="5447928" y="1981200"/>
            <a:ext cx="4824536" cy="4114800"/>
          </a:xfrm>
        </p:spPr>
        <p:txBody>
          <a:bodyPr/>
          <a:lstStyle/>
          <a:p>
            <a:r>
              <a:rPr lang="en-US" b="0" dirty="0"/>
              <a:t>Launching Enterprise Connectivity Forum initiative focused on bringing enterprises together and fostering collaboration in the ecosystem</a:t>
            </a:r>
          </a:p>
          <a:p>
            <a:pPr lvl="1"/>
            <a:r>
              <a:rPr lang="en-US" dirty="0"/>
              <a:t>Open (free) Community</a:t>
            </a:r>
          </a:p>
          <a:p>
            <a:pPr lvl="1"/>
            <a:r>
              <a:rPr lang="en-US" dirty="0"/>
              <a:t>Networking and Collaboration</a:t>
            </a:r>
          </a:p>
          <a:p>
            <a:pPr lvl="1"/>
            <a:r>
              <a:rPr lang="en-US" dirty="0"/>
              <a:t>Pilot Programs and Proof of Concepts</a:t>
            </a:r>
          </a:p>
          <a:p>
            <a:pPr lvl="1"/>
            <a:r>
              <a:rPr lang="en-US" dirty="0"/>
              <a:t>Thought Leadership</a:t>
            </a:r>
          </a:p>
        </p:txBody>
      </p:sp>
      <p:sp>
        <p:nvSpPr>
          <p:cNvPr id="6" name="Title 5">
            <a:extLst>
              <a:ext uri="{FF2B5EF4-FFF2-40B4-BE49-F238E27FC236}">
                <a16:creationId xmlns:a16="http://schemas.microsoft.com/office/drawing/2014/main" id="{4BB84DD1-79B1-CA43-3E44-14BBE62B2D18}"/>
              </a:ext>
            </a:extLst>
          </p:cNvPr>
          <p:cNvSpPr>
            <a:spLocks noGrp="1"/>
          </p:cNvSpPr>
          <p:nvPr>
            <p:ph type="title"/>
          </p:nvPr>
        </p:nvSpPr>
        <p:spPr/>
        <p:txBody>
          <a:bodyPr/>
          <a:lstStyle/>
          <a:p>
            <a:r>
              <a:rPr lang="en-US" dirty="0"/>
              <a:t>Enterprise Connectivity Forum</a:t>
            </a:r>
          </a:p>
        </p:txBody>
      </p:sp>
      <p:pic>
        <p:nvPicPr>
          <p:cNvPr id="8" name="Picture 7" descr="A close-up of a logo&#10;&#10;AI-generated content may be incorrect.">
            <a:extLst>
              <a:ext uri="{FF2B5EF4-FFF2-40B4-BE49-F238E27FC236}">
                <a16:creationId xmlns:a16="http://schemas.microsoft.com/office/drawing/2014/main" id="{CD7FE289-3EF5-300A-EF8C-5DD897D18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903" y="1893826"/>
            <a:ext cx="3486637" cy="2029108"/>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10" name="TextBox 9">
            <a:extLst>
              <a:ext uri="{FF2B5EF4-FFF2-40B4-BE49-F238E27FC236}">
                <a16:creationId xmlns:a16="http://schemas.microsoft.com/office/drawing/2014/main" id="{0BD65ACD-10B0-5125-57CD-E942CEDB24E1}"/>
              </a:ext>
            </a:extLst>
          </p:cNvPr>
          <p:cNvSpPr txBox="1"/>
          <p:nvPr/>
        </p:nvSpPr>
        <p:spPr>
          <a:xfrm>
            <a:off x="2006902" y="4026251"/>
            <a:ext cx="3297010" cy="369332"/>
          </a:xfrm>
          <a:prstGeom prst="rect">
            <a:avLst/>
          </a:prstGeom>
          <a:noFill/>
        </p:spPr>
        <p:txBody>
          <a:bodyPr wrap="square">
            <a:spAutoFit/>
          </a:bodyPr>
          <a:lstStyle/>
          <a:p>
            <a:r>
              <a:rPr lang="en-US" sz="1800" dirty="0">
                <a:hlinkClick r:id="rId3"/>
              </a:rPr>
              <a:t>https://wballiance.com/ecf/</a:t>
            </a:r>
            <a:endParaRPr lang="en-US" sz="1800" dirty="0"/>
          </a:p>
        </p:txBody>
      </p:sp>
      <p:sp>
        <p:nvSpPr>
          <p:cNvPr id="7" name="Footer Placeholder 6">
            <a:extLst>
              <a:ext uri="{FF2B5EF4-FFF2-40B4-BE49-F238E27FC236}">
                <a16:creationId xmlns:a16="http://schemas.microsoft.com/office/drawing/2014/main" id="{BE7EF0A2-6604-72C3-D414-90363D748C84}"/>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5800E5F4-68D9-D0F6-3C48-1C7EFD575D5A}"/>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11" name="Date Placeholder 10">
            <a:extLst>
              <a:ext uri="{FF2B5EF4-FFF2-40B4-BE49-F238E27FC236}">
                <a16:creationId xmlns:a16="http://schemas.microsoft.com/office/drawing/2014/main" id="{BAB9ADE6-B91B-5B73-D9DB-6488C040ACF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02540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63EC9-CB35-DB77-891C-D2B4F68E830A}"/>
              </a:ext>
            </a:extLst>
          </p:cNvPr>
          <p:cNvSpPr>
            <a:spLocks noGrp="1"/>
          </p:cNvSpPr>
          <p:nvPr>
            <p:ph idx="1"/>
          </p:nvPr>
        </p:nvSpPr>
        <p:spPr>
          <a:xfrm>
            <a:off x="5375920" y="1700808"/>
            <a:ext cx="4824536" cy="4395192"/>
          </a:xfrm>
        </p:spPr>
        <p:txBody>
          <a:bodyPr/>
          <a:lstStyle/>
          <a:p>
            <a:pPr marL="0" indent="0">
              <a:spcBef>
                <a:spcPts val="900"/>
              </a:spcBef>
            </a:pPr>
            <a:r>
              <a:rPr lang="en-US" sz="1800" b="0" dirty="0"/>
              <a:t>WBA is conducting Wi-Fi 7 field trials with its participating members to evaluate and validate the key capabilities of Wi-Fi in real-life various deployment scenarios.</a:t>
            </a:r>
          </a:p>
          <a:p>
            <a:pPr marL="0" indent="0">
              <a:spcBef>
                <a:spcPts val="900"/>
              </a:spcBef>
            </a:pPr>
            <a:r>
              <a:rPr lang="en-US" sz="1800" b="0" dirty="0"/>
              <a:t>As part of this initiative, CableLabs and Intel collaborated to test Wi-Fi 7 in residential settings – focusing on evaluating the performance and coverage of Wi-Fi 7, assessing its benefits over previous generations. </a:t>
            </a:r>
          </a:p>
          <a:p>
            <a:pPr marL="0" indent="0">
              <a:spcBef>
                <a:spcPts val="900"/>
              </a:spcBef>
            </a:pPr>
            <a:r>
              <a:rPr lang="en-US" sz="1800" b="0" dirty="0"/>
              <a:t>This report presents performance data from testing Wi-Fi 7 and Wi-Fi 6E in a typical home environment, quantifying the improvements. The findings show that Wi-Fi 7 delivered significant enhancements over Wi-Fi 6. </a:t>
            </a:r>
          </a:p>
        </p:txBody>
      </p:sp>
      <p:sp>
        <p:nvSpPr>
          <p:cNvPr id="6" name="Title 5">
            <a:extLst>
              <a:ext uri="{FF2B5EF4-FFF2-40B4-BE49-F238E27FC236}">
                <a16:creationId xmlns:a16="http://schemas.microsoft.com/office/drawing/2014/main" id="{999DCDC5-E7A5-5688-16EC-0ED2E0C24A6A}"/>
              </a:ext>
            </a:extLst>
          </p:cNvPr>
          <p:cNvSpPr>
            <a:spLocks noGrp="1"/>
          </p:cNvSpPr>
          <p:nvPr>
            <p:ph type="title"/>
          </p:nvPr>
        </p:nvSpPr>
        <p:spPr>
          <a:xfrm>
            <a:off x="2209800" y="516971"/>
            <a:ext cx="7772400" cy="1066800"/>
          </a:xfrm>
        </p:spPr>
        <p:txBody>
          <a:bodyPr/>
          <a:lstStyle/>
          <a:p>
            <a:r>
              <a:rPr lang="en-US" dirty="0"/>
              <a:t>WBA Wi-Fi 7 Field Trials - CableLabs</a:t>
            </a:r>
          </a:p>
        </p:txBody>
      </p:sp>
      <p:sp>
        <p:nvSpPr>
          <p:cNvPr id="8" name="TextBox 7">
            <a:extLst>
              <a:ext uri="{FF2B5EF4-FFF2-40B4-BE49-F238E27FC236}">
                <a16:creationId xmlns:a16="http://schemas.microsoft.com/office/drawing/2014/main" id="{B6A217EB-FD16-49CD-7B0D-CA45F5403E71}"/>
              </a:ext>
            </a:extLst>
          </p:cNvPr>
          <p:cNvSpPr txBox="1"/>
          <p:nvPr/>
        </p:nvSpPr>
        <p:spPr>
          <a:xfrm>
            <a:off x="1775520" y="5807513"/>
            <a:ext cx="3096344" cy="954107"/>
          </a:xfrm>
          <a:prstGeom prst="rect">
            <a:avLst/>
          </a:prstGeom>
          <a:noFill/>
        </p:spPr>
        <p:txBody>
          <a:bodyPr wrap="square">
            <a:spAutoFit/>
          </a:bodyPr>
          <a:lstStyle/>
          <a:p>
            <a:r>
              <a:rPr lang="en-US" sz="1600" dirty="0">
                <a:hlinkClick r:id="rId2"/>
              </a:rPr>
              <a:t>https://wballiance.com/wi-fi-7-cablelabs-intel/</a:t>
            </a:r>
            <a:endParaRPr lang="en-US" sz="1600" dirty="0"/>
          </a:p>
          <a:p>
            <a:endParaRPr lang="en-US" dirty="0"/>
          </a:p>
        </p:txBody>
      </p:sp>
      <p:pic>
        <p:nvPicPr>
          <p:cNvPr id="10" name="Picture 9" descr="A child wearing a virtual reality headset&#10;&#10;AI-generated content may be incorrect.">
            <a:extLst>
              <a:ext uri="{FF2B5EF4-FFF2-40B4-BE49-F238E27FC236}">
                <a16:creationId xmlns:a16="http://schemas.microsoft.com/office/drawing/2014/main" id="{C9F2BF41-1A79-1286-1308-C40A0C09D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0" y="1540445"/>
            <a:ext cx="3024336" cy="4239167"/>
          </a:xfrm>
          <a:prstGeom prst="rect">
            <a:avLst/>
          </a:prstGeom>
        </p:spPr>
      </p:pic>
      <p:sp>
        <p:nvSpPr>
          <p:cNvPr id="7" name="Footer Placeholder 6">
            <a:extLst>
              <a:ext uri="{FF2B5EF4-FFF2-40B4-BE49-F238E27FC236}">
                <a16:creationId xmlns:a16="http://schemas.microsoft.com/office/drawing/2014/main" id="{F23B43A8-6A7D-0048-B723-E1650CC7E393}"/>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CCD8F0BA-913E-5C9D-7E96-1371C71A5F09}"/>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11" name="Date Placeholder 10">
            <a:extLst>
              <a:ext uri="{FF2B5EF4-FFF2-40B4-BE49-F238E27FC236}">
                <a16:creationId xmlns:a16="http://schemas.microsoft.com/office/drawing/2014/main" id="{08467E18-746A-2F8E-5CBB-1A5E4489E24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047795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CFEC-ABE5-9AA3-97AD-11AB85012C61}"/>
              </a:ext>
            </a:extLst>
          </p:cNvPr>
          <p:cNvSpPr>
            <a:spLocks noGrp="1"/>
          </p:cNvSpPr>
          <p:nvPr>
            <p:ph type="ctrTitle"/>
          </p:nvPr>
        </p:nvSpPr>
        <p:spPr/>
        <p:txBody>
          <a:bodyPr/>
          <a:lstStyle/>
          <a:p>
            <a:r>
              <a:rPr lang="en-GB"/>
              <a:t>AIML SC (AI and ML)</a:t>
            </a:r>
          </a:p>
        </p:txBody>
      </p:sp>
      <p:sp>
        <p:nvSpPr>
          <p:cNvPr id="3" name="Subtitle 2">
            <a:extLst>
              <a:ext uri="{FF2B5EF4-FFF2-40B4-BE49-F238E27FC236}">
                <a16:creationId xmlns:a16="http://schemas.microsoft.com/office/drawing/2014/main" id="{279A8561-9682-C53F-3C74-9F6E4BE0B6F6}"/>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5EE1EC16-5D07-16E7-4FAD-C15C9B0EEBC0}"/>
              </a:ext>
            </a:extLst>
          </p:cNvPr>
          <p:cNvSpPr>
            <a:spLocks noGrp="1"/>
          </p:cNvSpPr>
          <p:nvPr>
            <p:ph type="ftr" idx="11"/>
          </p:nvPr>
        </p:nvSpPr>
        <p:spPr/>
        <p:txBody>
          <a:bodyPr/>
          <a:lstStyle/>
          <a:p>
            <a:r>
              <a:rPr lang="en-GB"/>
              <a:t>Xiaofei Wang, InterDigital</a:t>
            </a:r>
          </a:p>
        </p:txBody>
      </p:sp>
      <p:sp>
        <p:nvSpPr>
          <p:cNvPr id="8" name="Slide Number Placeholder 7">
            <a:extLst>
              <a:ext uri="{FF2B5EF4-FFF2-40B4-BE49-F238E27FC236}">
                <a16:creationId xmlns:a16="http://schemas.microsoft.com/office/drawing/2014/main" id="{73FA5D4F-9006-E5B2-C8B2-EDB9C7C84EAF}"/>
              </a:ext>
            </a:extLst>
          </p:cNvPr>
          <p:cNvSpPr>
            <a:spLocks noGrp="1"/>
          </p:cNvSpPr>
          <p:nvPr>
            <p:ph type="sldNum" idx="12"/>
          </p:nvPr>
        </p:nvSpPr>
        <p:spPr/>
        <p:txBody>
          <a:bodyPr/>
          <a:lstStyle/>
          <a:p>
            <a:r>
              <a:rPr lang="en-GB"/>
              <a:t>Slide </a:t>
            </a:r>
            <a:fld id="{DE40C9FC-4879-4F20-9ECA-A574A90476B7}" type="slidenum">
              <a:rPr lang="en-GB" smtClean="0"/>
              <a:pPr/>
              <a:t>5</a:t>
            </a:fld>
            <a:endParaRPr lang="en-GB"/>
          </a:p>
        </p:txBody>
      </p:sp>
      <p:sp>
        <p:nvSpPr>
          <p:cNvPr id="9" name="Date Placeholder 8">
            <a:extLst>
              <a:ext uri="{FF2B5EF4-FFF2-40B4-BE49-F238E27FC236}">
                <a16:creationId xmlns:a16="http://schemas.microsoft.com/office/drawing/2014/main" id="{5D4D77FF-97B4-95E4-340E-9E09A803E0C8}"/>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978478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019746-BD73-AF6D-EBA8-9F42F5F27309}"/>
              </a:ext>
            </a:extLst>
          </p:cNvPr>
          <p:cNvSpPr>
            <a:spLocks noGrp="1"/>
          </p:cNvSpPr>
          <p:nvPr>
            <p:ph idx="1"/>
          </p:nvPr>
        </p:nvSpPr>
        <p:spPr>
          <a:xfrm>
            <a:off x="5015880" y="1981200"/>
            <a:ext cx="4966320" cy="4114800"/>
          </a:xfrm>
        </p:spPr>
        <p:txBody>
          <a:bodyPr/>
          <a:lstStyle/>
          <a:p>
            <a:r>
              <a:rPr lang="en-US" sz="1800" b="0" dirty="0"/>
              <a:t>A reference framework providing a dynamic roadmap for the future of Smart Homes, extending from WBA’s Operator Managed Wi-Fi project.</a:t>
            </a:r>
          </a:p>
          <a:p>
            <a:r>
              <a:rPr lang="en-US" sz="1800" b="0" dirty="0"/>
              <a:t>Evolving Connectivity Hubs: Visualizes smart homes as evolving connectivity hubs that enhance interoperability between established and emerging technologies.</a:t>
            </a:r>
          </a:p>
          <a:p>
            <a:r>
              <a:rPr lang="en-US" sz="1800" b="0" dirty="0"/>
              <a:t>Managed Wi-Fi Reference Architecture: Support residential service providers with a Managed Wi-Fi reference architecture that integrates IoT and Matter components, setting a new standard in interoperability.</a:t>
            </a:r>
          </a:p>
        </p:txBody>
      </p:sp>
      <p:sp>
        <p:nvSpPr>
          <p:cNvPr id="6" name="Title 5">
            <a:extLst>
              <a:ext uri="{FF2B5EF4-FFF2-40B4-BE49-F238E27FC236}">
                <a16:creationId xmlns:a16="http://schemas.microsoft.com/office/drawing/2014/main" id="{7DDCFB34-4C92-2FA3-6681-66CBA8C62067}"/>
              </a:ext>
            </a:extLst>
          </p:cNvPr>
          <p:cNvSpPr>
            <a:spLocks noGrp="1"/>
          </p:cNvSpPr>
          <p:nvPr>
            <p:ph type="title"/>
          </p:nvPr>
        </p:nvSpPr>
        <p:spPr/>
        <p:txBody>
          <a:bodyPr/>
          <a:lstStyle/>
          <a:p>
            <a:r>
              <a:rPr lang="en-US" dirty="0"/>
              <a:t>Operator-Managed Smart Home Industry Framework </a:t>
            </a:r>
          </a:p>
        </p:txBody>
      </p:sp>
      <p:pic>
        <p:nvPicPr>
          <p:cNvPr id="1026" name="Picture 2">
            <a:extLst>
              <a:ext uri="{FF2B5EF4-FFF2-40B4-BE49-F238E27FC236}">
                <a16:creationId xmlns:a16="http://schemas.microsoft.com/office/drawing/2014/main" id="{C82BD627-D0C6-B5AD-FABF-ABD222474B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0913" y="1941534"/>
            <a:ext cx="2465176" cy="34962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BE7953E-7545-2015-29FA-5C749488B605}"/>
              </a:ext>
            </a:extLst>
          </p:cNvPr>
          <p:cNvSpPr txBox="1"/>
          <p:nvPr/>
        </p:nvSpPr>
        <p:spPr>
          <a:xfrm>
            <a:off x="2041848" y="5634336"/>
            <a:ext cx="3262064" cy="1200329"/>
          </a:xfrm>
          <a:prstGeom prst="rect">
            <a:avLst/>
          </a:prstGeom>
          <a:noFill/>
        </p:spPr>
        <p:txBody>
          <a:bodyPr wrap="square">
            <a:spAutoFit/>
          </a:bodyPr>
          <a:lstStyle/>
          <a:p>
            <a:r>
              <a:rPr lang="en-US" dirty="0">
                <a:hlinkClick r:id="rId3"/>
              </a:rPr>
              <a:t>https://wballiance.com/smart-home-iot-framework/</a:t>
            </a:r>
            <a:endParaRPr lang="en-US" dirty="0"/>
          </a:p>
        </p:txBody>
      </p:sp>
      <p:sp>
        <p:nvSpPr>
          <p:cNvPr id="7" name="Footer Placeholder 6">
            <a:extLst>
              <a:ext uri="{FF2B5EF4-FFF2-40B4-BE49-F238E27FC236}">
                <a16:creationId xmlns:a16="http://schemas.microsoft.com/office/drawing/2014/main" id="{FB158B37-0FB0-30B7-DAB5-2489B1F49E49}"/>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520CE11C-031C-FE24-E4DC-8872745F70BB}"/>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10" name="Date Placeholder 9">
            <a:extLst>
              <a:ext uri="{FF2B5EF4-FFF2-40B4-BE49-F238E27FC236}">
                <a16:creationId xmlns:a16="http://schemas.microsoft.com/office/drawing/2014/main" id="{6A00407B-5684-E412-C016-BEFF390D576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015699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002AB0-E584-1918-0021-DAABCDCBEDA4}"/>
              </a:ext>
            </a:extLst>
          </p:cNvPr>
          <p:cNvSpPr>
            <a:spLocks noGrp="1"/>
          </p:cNvSpPr>
          <p:nvPr>
            <p:ph idx="1"/>
          </p:nvPr>
        </p:nvSpPr>
        <p:spPr>
          <a:xfrm>
            <a:off x="4501614" y="1556792"/>
            <a:ext cx="5852169" cy="4615408"/>
          </a:xfrm>
        </p:spPr>
        <p:txBody>
          <a:bodyPr/>
          <a:lstStyle/>
          <a:p>
            <a:r>
              <a:rPr lang="en-US" b="0" dirty="0"/>
              <a:t>L4S technology, the guidelines cover:</a:t>
            </a:r>
          </a:p>
          <a:p>
            <a:pPr lvl="1">
              <a:spcBef>
                <a:spcPts val="300"/>
              </a:spcBef>
            </a:pPr>
            <a:r>
              <a:rPr lang="en-US" sz="1800" dirty="0"/>
              <a:t>Reducing media access delays in Wi-Fi networks.</a:t>
            </a:r>
          </a:p>
          <a:p>
            <a:pPr lvl="1">
              <a:spcBef>
                <a:spcPts val="300"/>
              </a:spcBef>
            </a:pPr>
            <a:r>
              <a:rPr lang="en-US" sz="1800" dirty="0"/>
              <a:t>Enhancing network configurations.</a:t>
            </a:r>
          </a:p>
          <a:p>
            <a:pPr lvl="1">
              <a:spcBef>
                <a:spcPts val="300"/>
              </a:spcBef>
            </a:pPr>
            <a:r>
              <a:rPr lang="en-US" sz="1800" dirty="0"/>
              <a:t>Complementing QoS Management Stream Classification Services (SCS).</a:t>
            </a:r>
          </a:p>
          <a:p>
            <a:pPr lvl="1">
              <a:spcBef>
                <a:spcPts val="300"/>
              </a:spcBef>
            </a:pPr>
            <a:r>
              <a:rPr lang="en-US" sz="1800" dirty="0"/>
              <a:t>Optimizing Enhanced Distributed Channel Access (EDCA) parameters.</a:t>
            </a:r>
          </a:p>
          <a:p>
            <a:r>
              <a:rPr lang="en-US" b="0" dirty="0"/>
              <a:t>In 2025, the WBA will continue advancing L4S in coordination with QoS Management initiatives, including additional trials, report generation, provider surveys, and evolving L4S testing scenarios.</a:t>
            </a:r>
          </a:p>
        </p:txBody>
      </p:sp>
      <p:sp>
        <p:nvSpPr>
          <p:cNvPr id="6" name="Title 5">
            <a:extLst>
              <a:ext uri="{FF2B5EF4-FFF2-40B4-BE49-F238E27FC236}">
                <a16:creationId xmlns:a16="http://schemas.microsoft.com/office/drawing/2014/main" id="{81FECCAA-0262-B860-F129-89DB5A18257A}"/>
              </a:ext>
            </a:extLst>
          </p:cNvPr>
          <p:cNvSpPr>
            <a:spLocks noGrp="1"/>
          </p:cNvSpPr>
          <p:nvPr>
            <p:ph type="title"/>
          </p:nvPr>
        </p:nvSpPr>
        <p:spPr/>
        <p:txBody>
          <a:bodyPr/>
          <a:lstStyle/>
          <a:p>
            <a:r>
              <a:rPr lang="en-US" dirty="0"/>
              <a:t>L4S Implementation Guidelines</a:t>
            </a:r>
          </a:p>
        </p:txBody>
      </p:sp>
      <p:pic>
        <p:nvPicPr>
          <p:cNvPr id="1026" name="Picture 2">
            <a:extLst>
              <a:ext uri="{FF2B5EF4-FFF2-40B4-BE49-F238E27FC236}">
                <a16:creationId xmlns:a16="http://schemas.microsoft.com/office/drawing/2014/main" id="{CD121C0F-B50B-C282-8526-B3F2FD054F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529" y="1771556"/>
            <a:ext cx="2644775" cy="37509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7E17A80-5209-85FD-E748-D76842E65663}"/>
              </a:ext>
            </a:extLst>
          </p:cNvPr>
          <p:cNvSpPr txBox="1"/>
          <p:nvPr/>
        </p:nvSpPr>
        <p:spPr>
          <a:xfrm>
            <a:off x="2279576" y="5765348"/>
            <a:ext cx="1450686" cy="830997"/>
          </a:xfrm>
          <a:prstGeom prst="rect">
            <a:avLst/>
          </a:prstGeom>
          <a:solidFill>
            <a:srgbClr val="92D050"/>
          </a:solidFill>
        </p:spPr>
        <p:txBody>
          <a:bodyPr wrap="square">
            <a:spAutoFit/>
          </a:bodyPr>
          <a:lstStyle/>
          <a:p>
            <a:pPr algn="ctr"/>
            <a:r>
              <a:rPr lang="en-US" dirty="0">
                <a:hlinkClick r:id="rId3"/>
              </a:rPr>
              <a:t>Download</a:t>
            </a:r>
            <a:endParaRPr lang="en-US" dirty="0"/>
          </a:p>
        </p:txBody>
      </p:sp>
      <p:sp>
        <p:nvSpPr>
          <p:cNvPr id="7" name="Footer Placeholder 6">
            <a:extLst>
              <a:ext uri="{FF2B5EF4-FFF2-40B4-BE49-F238E27FC236}">
                <a16:creationId xmlns:a16="http://schemas.microsoft.com/office/drawing/2014/main" id="{7F8CE1DD-A5BD-5952-7215-7F966AAE7800}"/>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68E967BF-0743-B34A-3356-899F9349AF0F}"/>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10" name="Date Placeholder 9">
            <a:extLst>
              <a:ext uri="{FF2B5EF4-FFF2-40B4-BE49-F238E27FC236}">
                <a16:creationId xmlns:a16="http://schemas.microsoft.com/office/drawing/2014/main" id="{98F9854E-14D0-D88A-07B2-32CEA64CE09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9586482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a:xfrm>
            <a:off x="2209800" y="685800"/>
            <a:ext cx="7772400" cy="1066800"/>
          </a:xfrm>
        </p:spPr>
        <p:txBody>
          <a:bodyPr/>
          <a:lstStyle/>
          <a:p>
            <a:r>
              <a:rPr lang="en-US" dirty="0"/>
              <a:t>Further information</a:t>
            </a:r>
          </a:p>
        </p:txBody>
      </p:sp>
      <p:sp>
        <p:nvSpPr>
          <p:cNvPr id="6147" name="Rectangle 3"/>
          <p:cNvSpPr>
            <a:spLocks noGrp="1" noChangeArrowheads="1"/>
          </p:cNvSpPr>
          <p:nvPr>
            <p:ph idx="1"/>
          </p:nvPr>
        </p:nvSpPr>
        <p:spPr>
          <a:xfrm>
            <a:off x="1847528" y="1981200"/>
            <a:ext cx="8496944" cy="4114800"/>
          </a:xfrm>
        </p:spPr>
        <p:txBody>
          <a:bodyPr/>
          <a:lstStyle/>
          <a:p>
            <a:r>
              <a:rPr lang="en-GB" altLang="en-US" sz="2000" b="0" dirty="0"/>
              <a:t>WBA information at </a:t>
            </a:r>
            <a:r>
              <a:rPr lang="en-GB" altLang="en-US" sz="2000" b="0" dirty="0">
                <a:hlinkClick r:id="rId3"/>
              </a:rPr>
              <a:t>https://wballiance.com/</a:t>
            </a:r>
            <a:r>
              <a:rPr lang="en-GB" altLang="en-US" sz="2000" b="0" dirty="0"/>
              <a:t> </a:t>
            </a:r>
          </a:p>
          <a:p>
            <a:r>
              <a:rPr lang="en-US" altLang="en-US" sz="2000" b="0" dirty="0"/>
              <a:t>Current work areas </a:t>
            </a:r>
            <a:r>
              <a:rPr lang="en-US" sz="2000" b="0" dirty="0">
                <a:hlinkClick r:id="rId4"/>
              </a:rPr>
              <a:t>https://wballiance.com/wba-program-overview-2025/</a:t>
            </a:r>
          </a:p>
          <a:p>
            <a:r>
              <a:rPr lang="en-US" altLang="en-US" sz="2000" b="0" dirty="0"/>
              <a:t>WBA resource center </a:t>
            </a:r>
            <a:r>
              <a:rPr lang="en-US" altLang="en-US" sz="2000" b="0" dirty="0">
                <a:hlinkClick r:id="rId5"/>
              </a:rPr>
              <a:t>https://wballiance.com/resource/</a:t>
            </a:r>
            <a:r>
              <a:rPr lang="en-US" altLang="en-US" sz="2000" b="0" dirty="0"/>
              <a:t> </a:t>
            </a:r>
          </a:p>
          <a:p>
            <a:r>
              <a:rPr lang="en-US" altLang="en-US" sz="2000" b="0" dirty="0"/>
              <a:t>WBA events </a:t>
            </a:r>
            <a:r>
              <a:rPr lang="en-US" altLang="en-US" sz="2000" b="0" dirty="0">
                <a:hlinkClick r:id="rId6"/>
              </a:rPr>
              <a:t>https://wballiance.com/events-awards/</a:t>
            </a:r>
            <a:r>
              <a:rPr lang="en-US" altLang="en-US" sz="2000" b="0" dirty="0"/>
              <a:t> </a:t>
            </a:r>
          </a:p>
          <a:p>
            <a:r>
              <a:rPr lang="en-US" altLang="en-US" sz="2000" b="0" dirty="0"/>
              <a:t>WBA memberships: </a:t>
            </a:r>
            <a:r>
              <a:rPr lang="en-US" altLang="en-US" sz="2000" b="0" dirty="0">
                <a:hlinkClick r:id="rId7"/>
              </a:rPr>
              <a:t>https://wballiance.com/membership/</a:t>
            </a:r>
            <a:r>
              <a:rPr lang="en-US" altLang="en-US" sz="2000" b="0" dirty="0"/>
              <a:t> </a:t>
            </a:r>
          </a:p>
          <a:p>
            <a:endParaRPr lang="en-US" altLang="en-US" sz="2000" b="0" dirty="0"/>
          </a:p>
          <a:p>
            <a:endParaRPr lang="en-US" altLang="en-US" sz="2000" dirty="0"/>
          </a:p>
        </p:txBody>
      </p:sp>
      <p:sp>
        <p:nvSpPr>
          <p:cNvPr id="3" name="Footer Placeholder 2">
            <a:extLst>
              <a:ext uri="{FF2B5EF4-FFF2-40B4-BE49-F238E27FC236}">
                <a16:creationId xmlns:a16="http://schemas.microsoft.com/office/drawing/2014/main" id="{DB38B783-61E7-69B5-884F-1E6C2EADC859}"/>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85C5C33C-0271-2CF2-65D3-D363BEDFC1A6}"/>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5" name="Date Placeholder 4">
            <a:extLst>
              <a:ext uri="{FF2B5EF4-FFF2-40B4-BE49-F238E27FC236}">
                <a16:creationId xmlns:a16="http://schemas.microsoft.com/office/drawing/2014/main" id="{9D4A5017-33DC-F342-C245-CD971E2D2DD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2068716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B69-0E83-7D95-2882-F787E5D96851}"/>
              </a:ext>
            </a:extLst>
          </p:cNvPr>
          <p:cNvSpPr>
            <a:spLocks noGrp="1"/>
          </p:cNvSpPr>
          <p:nvPr>
            <p:ph type="title"/>
          </p:nvPr>
        </p:nvSpPr>
        <p:spPr>
          <a:xfrm>
            <a:off x="2213933" y="3068960"/>
            <a:ext cx="7772400" cy="1066800"/>
          </a:xfrm>
        </p:spPr>
        <p:txBody>
          <a:bodyPr/>
          <a:lstStyle/>
          <a:p>
            <a:r>
              <a:rPr lang="en-US"/>
              <a:t>Backup</a:t>
            </a:r>
            <a:endParaRPr lang="en-US" dirty="0"/>
          </a:p>
        </p:txBody>
      </p:sp>
      <p:sp>
        <p:nvSpPr>
          <p:cNvPr id="4" name="Footer Placeholder 3">
            <a:extLst>
              <a:ext uri="{FF2B5EF4-FFF2-40B4-BE49-F238E27FC236}">
                <a16:creationId xmlns:a16="http://schemas.microsoft.com/office/drawing/2014/main" id="{62F4D756-DC82-220B-DBE9-5ACD1E4E2C3A}"/>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71D5D177-4E59-0FC0-2003-2B0FC1FE95A7}"/>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8" name="Date Placeholder 7">
            <a:extLst>
              <a:ext uri="{FF2B5EF4-FFF2-40B4-BE49-F238E27FC236}">
                <a16:creationId xmlns:a16="http://schemas.microsoft.com/office/drawing/2014/main" id="{B60D0D11-4B30-4195-F0FB-175AC4756CF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91474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4B05-602E-FAD4-0BC7-6E96137E9647}"/>
              </a:ext>
            </a:extLst>
          </p:cNvPr>
          <p:cNvSpPr>
            <a:spLocks noGrp="1"/>
          </p:cNvSpPr>
          <p:nvPr>
            <p:ph type="title"/>
          </p:nvPr>
        </p:nvSpPr>
        <p:spPr>
          <a:xfrm>
            <a:off x="1931608" y="685800"/>
            <a:ext cx="8050593" cy="1066800"/>
          </a:xfrm>
        </p:spPr>
        <p:txBody>
          <a:bodyPr/>
          <a:lstStyle/>
          <a:p>
            <a:pPr algn="l"/>
            <a:r>
              <a:rPr lang="en-US" sz="2800" dirty="0"/>
              <a:t>WBA ORGANIZATION</a:t>
            </a:r>
          </a:p>
        </p:txBody>
      </p:sp>
      <p:grpSp>
        <p:nvGrpSpPr>
          <p:cNvPr id="7" name="Group 6">
            <a:extLst>
              <a:ext uri="{FF2B5EF4-FFF2-40B4-BE49-F238E27FC236}">
                <a16:creationId xmlns:a16="http://schemas.microsoft.com/office/drawing/2014/main" id="{E4F4F210-067F-1311-7747-BB3026F85977}"/>
              </a:ext>
            </a:extLst>
          </p:cNvPr>
          <p:cNvGrpSpPr/>
          <p:nvPr/>
        </p:nvGrpSpPr>
        <p:grpSpPr>
          <a:xfrm>
            <a:off x="1529104" y="2060849"/>
            <a:ext cx="9137306" cy="962339"/>
            <a:chOff x="3178" y="992275"/>
            <a:chExt cx="9137306" cy="962339"/>
          </a:xfrm>
        </p:grpSpPr>
        <p:sp>
          <p:nvSpPr>
            <p:cNvPr id="38" name="Rounded Rectangle 2">
              <a:extLst>
                <a:ext uri="{FF2B5EF4-FFF2-40B4-BE49-F238E27FC236}">
                  <a16:creationId xmlns:a16="http://schemas.microsoft.com/office/drawing/2014/main" id="{CAEC41A9-32A5-C46D-0B9F-6447B9A806A6}"/>
                </a:ext>
              </a:extLst>
            </p:cNvPr>
            <p:cNvSpPr/>
            <p:nvPr/>
          </p:nvSpPr>
          <p:spPr>
            <a:xfrm>
              <a:off x="405681" y="992275"/>
              <a:ext cx="8360917" cy="962339"/>
            </a:xfrm>
            <a:prstGeom prst="roundRect">
              <a:avLst/>
            </a:prstGeom>
            <a:solidFill>
              <a:srgbClr val="042C57"/>
            </a:solidFill>
            <a:ln>
              <a:noFill/>
            </a:ln>
            <a:effectLst>
              <a:outerShdw blurRad="141261" dist="38100" dir="5400000" algn="t" rotWithShape="0">
                <a:prstClr val="black">
                  <a:alpha val="25000"/>
                </a:prst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400" eaLnBrk="1" hangingPunct="1">
                <a:buClrTx/>
                <a:buSzTx/>
                <a:defRPr/>
              </a:pPr>
              <a:endParaRPr lang="en-US" sz="1050" dirty="0">
                <a:solidFill>
                  <a:srgbClr val="FFFFFF"/>
                </a:solidFill>
                <a:latin typeface="Calibri"/>
              </a:endParaRPr>
            </a:p>
          </p:txBody>
        </p:sp>
        <p:sp>
          <p:nvSpPr>
            <p:cNvPr id="39" name="Rectangle 38">
              <a:extLst>
                <a:ext uri="{FF2B5EF4-FFF2-40B4-BE49-F238E27FC236}">
                  <a16:creationId xmlns:a16="http://schemas.microsoft.com/office/drawing/2014/main" id="{3621C54F-F4FE-7E3E-EF5B-67B3141051CF}"/>
                </a:ext>
              </a:extLst>
            </p:cNvPr>
            <p:cNvSpPr/>
            <p:nvPr/>
          </p:nvSpPr>
          <p:spPr>
            <a:xfrm>
              <a:off x="3178" y="1113040"/>
              <a:ext cx="9137306" cy="769275"/>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685800" eaLnBrk="1" hangingPunct="1">
                <a:lnSpc>
                  <a:spcPct val="120000"/>
                </a:lnSpc>
                <a:buClrTx/>
                <a:buSzTx/>
                <a:defRPr/>
              </a:pPr>
              <a:r>
                <a:rPr lang="en-US" dirty="0">
                  <a:solidFill>
                    <a:srgbClr val="FFFFFF"/>
                  </a:solidFill>
                  <a:latin typeface="Asap" panose="020F0504030202060203" pitchFamily="34" charset="77"/>
                  <a:cs typeface="Arial" panose="020B0604020202020204" pitchFamily="34" charset="0"/>
                  <a:sym typeface="Asap" panose="02000506040000020004" pitchFamily="2" charset="0"/>
                </a:rPr>
                <a:t>WBA IS A NONPROFIT ASSOCIATION WITH THE VISION TO ACCELERATE THE DEVELOPMENT OF</a:t>
              </a:r>
            </a:p>
            <a:p>
              <a:pPr algn="ctr" defTabSz="685800" eaLnBrk="1" hangingPunct="1">
                <a:lnSpc>
                  <a:spcPct val="120000"/>
                </a:lnSpc>
                <a:buClrTx/>
                <a:buSzTx/>
                <a:defRPr/>
              </a:pPr>
              <a:r>
                <a:rPr lang="en-US" sz="2000" dirty="0">
                  <a:solidFill>
                    <a:srgbClr val="FFFFFF"/>
                  </a:solidFill>
                  <a:latin typeface="Asap" panose="020F0504030202060203" pitchFamily="34" charset="77"/>
                  <a:cs typeface="Arial" panose="020B0604020202020204" pitchFamily="34" charset="0"/>
                  <a:sym typeface="Asap" panose="02000506040000020004" pitchFamily="2" charset="0"/>
                </a:rPr>
                <a:t> </a:t>
              </a:r>
              <a:r>
                <a:rPr lang="en-US" sz="2000" b="1" i="1" dirty="0">
                  <a:solidFill>
                    <a:srgbClr val="8DC234"/>
                  </a:solidFill>
                  <a:latin typeface="Asap" panose="020F0504030202060203" pitchFamily="34" charset="77"/>
                  <a:cs typeface="Arial" panose="020B0604020202020204" pitchFamily="34" charset="0"/>
                  <a:sym typeface="Asap" panose="02000506040000020004" pitchFamily="2" charset="0"/>
                </a:rPr>
                <a:t>“SEAMLESS AND INTEROPERABLE WI-FI SERVICES”</a:t>
              </a:r>
            </a:p>
          </p:txBody>
        </p:sp>
      </p:grpSp>
      <p:grpSp>
        <p:nvGrpSpPr>
          <p:cNvPr id="8" name="Group 7">
            <a:extLst>
              <a:ext uri="{FF2B5EF4-FFF2-40B4-BE49-F238E27FC236}">
                <a16:creationId xmlns:a16="http://schemas.microsoft.com/office/drawing/2014/main" id="{08520075-F98E-AE45-D328-03D73BC639F2}"/>
              </a:ext>
            </a:extLst>
          </p:cNvPr>
          <p:cNvGrpSpPr/>
          <p:nvPr/>
        </p:nvGrpSpPr>
        <p:grpSpPr>
          <a:xfrm>
            <a:off x="2029150" y="4340948"/>
            <a:ext cx="8137212" cy="382058"/>
            <a:chOff x="70616" y="3989557"/>
            <a:chExt cx="9002768" cy="422698"/>
          </a:xfrm>
        </p:grpSpPr>
        <p:pic>
          <p:nvPicPr>
            <p:cNvPr id="32" name="Picture 31">
              <a:extLst>
                <a:ext uri="{FF2B5EF4-FFF2-40B4-BE49-F238E27FC236}">
                  <a16:creationId xmlns:a16="http://schemas.microsoft.com/office/drawing/2014/main" id="{7F4EBD28-05BB-2605-8564-506CAD1550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6" y="3989557"/>
              <a:ext cx="1227449" cy="422698"/>
            </a:xfrm>
            <a:prstGeom prst="rect">
              <a:avLst/>
            </a:prstGeom>
          </p:spPr>
        </p:pic>
        <p:pic>
          <p:nvPicPr>
            <p:cNvPr id="33" name="Picture 32">
              <a:extLst>
                <a:ext uri="{FF2B5EF4-FFF2-40B4-BE49-F238E27FC236}">
                  <a16:creationId xmlns:a16="http://schemas.microsoft.com/office/drawing/2014/main" id="{1122B2B2-E7EA-625B-98C2-E3472F073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739" y="4000813"/>
              <a:ext cx="1003692" cy="400186"/>
            </a:xfrm>
            <a:prstGeom prst="rect">
              <a:avLst/>
            </a:prstGeom>
          </p:spPr>
        </p:pic>
        <p:pic>
          <p:nvPicPr>
            <p:cNvPr id="34" name="Picture 33">
              <a:extLst>
                <a:ext uri="{FF2B5EF4-FFF2-40B4-BE49-F238E27FC236}">
                  <a16:creationId xmlns:a16="http://schemas.microsoft.com/office/drawing/2014/main" id="{9BC629B9-7037-8944-AAA2-4AE323571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352" y="4053879"/>
              <a:ext cx="1444388" cy="294055"/>
            </a:xfrm>
            <a:prstGeom prst="rect">
              <a:avLst/>
            </a:prstGeom>
          </p:spPr>
        </p:pic>
        <p:pic>
          <p:nvPicPr>
            <p:cNvPr id="35" name="Picture 34" descr="A close up of a sign&#10;&#10;Description automatically generated">
              <a:extLst>
                <a:ext uri="{FF2B5EF4-FFF2-40B4-BE49-F238E27FC236}">
                  <a16:creationId xmlns:a16="http://schemas.microsoft.com/office/drawing/2014/main" id="{49AB6C21-CBB5-5D4C-21E0-F183E34F1D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8719" y="4053423"/>
              <a:ext cx="1647874" cy="294965"/>
            </a:xfrm>
            <a:prstGeom prst="rect">
              <a:avLst/>
            </a:prstGeom>
          </p:spPr>
        </p:pic>
        <p:pic>
          <p:nvPicPr>
            <p:cNvPr id="36" name="Picture 35" descr="A close up of a logo&#10;&#10;Description automatically generated">
              <a:extLst>
                <a:ext uri="{FF2B5EF4-FFF2-40B4-BE49-F238E27FC236}">
                  <a16:creationId xmlns:a16="http://schemas.microsoft.com/office/drawing/2014/main" id="{ECB60011-B8E2-B644-4AA5-2AF4136D01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378" t="20965" r="6354" b="10482"/>
            <a:stretch/>
          </p:blipFill>
          <p:spPr>
            <a:xfrm>
              <a:off x="3083027" y="4045620"/>
              <a:ext cx="1511424" cy="366635"/>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7EBA3652-15D3-F1A2-DCAD-9444D49480B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56879" y="3995107"/>
              <a:ext cx="1316505" cy="411597"/>
            </a:xfrm>
            <a:prstGeom prst="rect">
              <a:avLst/>
            </a:prstGeom>
          </p:spPr>
        </p:pic>
      </p:grpSp>
      <p:grpSp>
        <p:nvGrpSpPr>
          <p:cNvPr id="9" name="Group 8">
            <a:extLst>
              <a:ext uri="{FF2B5EF4-FFF2-40B4-BE49-F238E27FC236}">
                <a16:creationId xmlns:a16="http://schemas.microsoft.com/office/drawing/2014/main" id="{182A7F87-C2D7-111A-5B9D-00194E5C096C}"/>
              </a:ext>
            </a:extLst>
          </p:cNvPr>
          <p:cNvGrpSpPr/>
          <p:nvPr/>
        </p:nvGrpSpPr>
        <p:grpSpPr>
          <a:xfrm>
            <a:off x="1522244" y="4994960"/>
            <a:ext cx="9147513" cy="512764"/>
            <a:chOff x="-3514" y="3060149"/>
            <a:chExt cx="9147513" cy="512764"/>
          </a:xfrm>
        </p:grpSpPr>
        <p:sp>
          <p:nvSpPr>
            <p:cNvPr id="20" name="Rectangle: Rounded Corners 19">
              <a:extLst>
                <a:ext uri="{FF2B5EF4-FFF2-40B4-BE49-F238E27FC236}">
                  <a16:creationId xmlns:a16="http://schemas.microsoft.com/office/drawing/2014/main" id="{B069D160-9A4D-BB3E-84A1-4042E631969D}"/>
                </a:ext>
              </a:extLst>
            </p:cNvPr>
            <p:cNvSpPr/>
            <p:nvPr/>
          </p:nvSpPr>
          <p:spPr>
            <a:xfrm>
              <a:off x="-3514" y="3060149"/>
              <a:ext cx="9147513" cy="512764"/>
            </a:xfrm>
            <a:prstGeom prst="roundRect">
              <a:avLst>
                <a:gd name="adj" fmla="val 4702"/>
              </a:avLst>
            </a:prstGeom>
            <a:solidFill>
              <a:srgbClr val="8DC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endParaRPr lang="en-US" dirty="0">
                <a:solidFill>
                  <a:srgbClr val="003D69"/>
                </a:solidFill>
                <a:latin typeface="Arial" panose="020B0604020202020204" pitchFamily="34" charset="0"/>
                <a:cs typeface="Arial" panose="020B0604020202020204" pitchFamily="34" charset="0"/>
                <a:sym typeface="Asap" panose="02000506040000020004" pitchFamily="2" charset="0"/>
              </a:endParaRPr>
            </a:p>
          </p:txBody>
        </p:sp>
        <p:sp>
          <p:nvSpPr>
            <p:cNvPr id="21" name="Rectangle 20">
              <a:extLst>
                <a:ext uri="{FF2B5EF4-FFF2-40B4-BE49-F238E27FC236}">
                  <a16:creationId xmlns:a16="http://schemas.microsoft.com/office/drawing/2014/main" id="{5FF6A2D0-69DE-555D-0A4E-3AA0B72763F0}"/>
                </a:ext>
              </a:extLst>
            </p:cNvPr>
            <p:cNvSpPr/>
            <p:nvPr/>
          </p:nvSpPr>
          <p:spPr>
            <a:xfrm>
              <a:off x="14540" y="3063502"/>
              <a:ext cx="1280472" cy="49674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lnSpc>
                  <a:spcPts val="1600"/>
                </a:lnSpc>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Established</a:t>
              </a:r>
            </a:p>
            <a:p>
              <a:pPr algn="ctr" defTabSz="914378" eaLnBrk="1" hangingPunct="1">
                <a:lnSpc>
                  <a:spcPts val="1600"/>
                </a:lnSpc>
                <a:buClrTx/>
                <a:buSzTx/>
                <a:defRPr/>
              </a:pPr>
              <a:r>
                <a:rPr lang="en-GB" sz="1500" b="1" dirty="0">
                  <a:solidFill>
                    <a:srgbClr val="FFFFFF"/>
                  </a:solidFill>
                  <a:latin typeface="Asap" panose="020F0504030202060203" pitchFamily="34" charset="77"/>
                  <a:cs typeface="Arial" panose="020B0604020202020204" pitchFamily="34" charset="0"/>
                  <a:sym typeface="Asap" panose="02000506040000020004" pitchFamily="2" charset="0"/>
                </a:rPr>
                <a:t>in 2003</a:t>
              </a:r>
            </a:p>
          </p:txBody>
        </p:sp>
        <p:sp>
          <p:nvSpPr>
            <p:cNvPr id="22" name="Rectangle 21">
              <a:extLst>
                <a:ext uri="{FF2B5EF4-FFF2-40B4-BE49-F238E27FC236}">
                  <a16:creationId xmlns:a16="http://schemas.microsoft.com/office/drawing/2014/main" id="{885D8C5E-EB56-7B0A-21A4-23C46B4874C7}"/>
                </a:ext>
              </a:extLst>
            </p:cNvPr>
            <p:cNvSpPr/>
            <p:nvPr/>
          </p:nvSpPr>
          <p:spPr>
            <a:xfrm>
              <a:off x="5592355" y="3079961"/>
              <a:ext cx="132335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PROMOTION AND</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GO-TO-MARKET</a:t>
              </a:r>
            </a:p>
          </p:txBody>
        </p:sp>
        <p:sp>
          <p:nvSpPr>
            <p:cNvPr id="23" name="Rectangle 22">
              <a:extLst>
                <a:ext uri="{FF2B5EF4-FFF2-40B4-BE49-F238E27FC236}">
                  <a16:creationId xmlns:a16="http://schemas.microsoft.com/office/drawing/2014/main" id="{667AC910-F5A2-B17B-87A5-D737AA940F9D}"/>
                </a:ext>
              </a:extLst>
            </p:cNvPr>
            <p:cNvSpPr/>
            <p:nvPr/>
          </p:nvSpPr>
          <p:spPr>
            <a:xfrm>
              <a:off x="4435241" y="3079961"/>
              <a:ext cx="924323"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3 ANNUAL</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EVENTS</a:t>
              </a:r>
            </a:p>
          </p:txBody>
        </p:sp>
        <p:sp>
          <p:nvSpPr>
            <p:cNvPr id="24" name="Rectangle 23">
              <a:extLst>
                <a:ext uri="{FF2B5EF4-FFF2-40B4-BE49-F238E27FC236}">
                  <a16:creationId xmlns:a16="http://schemas.microsoft.com/office/drawing/2014/main" id="{F5D6E0CB-AB71-827E-B176-89880A52D67F}"/>
                </a:ext>
              </a:extLst>
            </p:cNvPr>
            <p:cNvSpPr/>
            <p:nvPr/>
          </p:nvSpPr>
          <p:spPr>
            <a:xfrm>
              <a:off x="7148496" y="3079961"/>
              <a:ext cx="179411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THOUGHT LEADERSHIP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MARKET RESEARCH</a:t>
              </a:r>
            </a:p>
          </p:txBody>
        </p:sp>
        <p:sp>
          <p:nvSpPr>
            <p:cNvPr id="25" name="Rectangle 24">
              <a:extLst>
                <a:ext uri="{FF2B5EF4-FFF2-40B4-BE49-F238E27FC236}">
                  <a16:creationId xmlns:a16="http://schemas.microsoft.com/office/drawing/2014/main" id="{345A322E-A632-37F5-6E9A-1B31B2BC1D94}"/>
                </a:ext>
              </a:extLst>
            </p:cNvPr>
            <p:cNvSpPr/>
            <p:nvPr/>
          </p:nvSpPr>
          <p:spPr>
            <a:xfrm>
              <a:off x="3132894" y="3079961"/>
              <a:ext cx="1069556"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PROJECTS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PROGRAMS</a:t>
              </a:r>
            </a:p>
          </p:txBody>
        </p:sp>
        <p:sp>
          <p:nvSpPr>
            <p:cNvPr id="26" name="Rectangle 25">
              <a:extLst>
                <a:ext uri="{FF2B5EF4-FFF2-40B4-BE49-F238E27FC236}">
                  <a16:creationId xmlns:a16="http://schemas.microsoft.com/office/drawing/2014/main" id="{BCCCB175-A838-46B6-4DFA-54F560978A01}"/>
                </a:ext>
              </a:extLst>
            </p:cNvPr>
            <p:cNvSpPr/>
            <p:nvPr/>
          </p:nvSpPr>
          <p:spPr>
            <a:xfrm>
              <a:off x="1426813" y="3079961"/>
              <a:ext cx="1473290"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+200 MEMBERSHIP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COMMUNITY</a:t>
              </a:r>
            </a:p>
          </p:txBody>
        </p:sp>
        <p:cxnSp>
          <p:nvCxnSpPr>
            <p:cNvPr id="27" name="Straight Connector 26">
              <a:extLst>
                <a:ext uri="{FF2B5EF4-FFF2-40B4-BE49-F238E27FC236}">
                  <a16:creationId xmlns:a16="http://schemas.microsoft.com/office/drawing/2014/main" id="{A4A9EB91-B248-D27A-2DE4-2037394FC628}"/>
                </a:ext>
              </a:extLst>
            </p:cNvPr>
            <p:cNvCxnSpPr>
              <a:cxnSpLocks/>
            </p:cNvCxnSpPr>
            <p:nvPr/>
          </p:nvCxnSpPr>
          <p:spPr>
            <a:xfrm flipV="1">
              <a:off x="1295952" y="3075129"/>
              <a:ext cx="0" cy="485258"/>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D81AF1-E19B-96D3-FB8D-590C7E951568}"/>
                </a:ext>
              </a:extLst>
            </p:cNvPr>
            <p:cNvCxnSpPr>
              <a:cxnSpLocks/>
            </p:cNvCxnSpPr>
            <p:nvPr/>
          </p:nvCxnSpPr>
          <p:spPr>
            <a:xfrm flipV="1">
              <a:off x="30030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D9B980B-B024-FC98-3BC4-ED841A5C3F5E}"/>
                </a:ext>
              </a:extLst>
            </p:cNvPr>
            <p:cNvCxnSpPr>
              <a:cxnSpLocks/>
            </p:cNvCxnSpPr>
            <p:nvPr/>
          </p:nvCxnSpPr>
          <p:spPr>
            <a:xfrm flipV="1">
              <a:off x="4303242"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FEAF33-EFBA-4297-BFDF-60FC15D086F9}"/>
                </a:ext>
              </a:extLst>
            </p:cNvPr>
            <p:cNvCxnSpPr>
              <a:cxnSpLocks/>
            </p:cNvCxnSpPr>
            <p:nvPr/>
          </p:nvCxnSpPr>
          <p:spPr>
            <a:xfrm flipV="1">
              <a:off x="54795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CDDEBA-F990-3F5C-2A1B-8B7986E4C9D1}"/>
                </a:ext>
              </a:extLst>
            </p:cNvPr>
            <p:cNvCxnSpPr>
              <a:cxnSpLocks/>
            </p:cNvCxnSpPr>
            <p:nvPr/>
          </p:nvCxnSpPr>
          <p:spPr>
            <a:xfrm flipV="1">
              <a:off x="7075018"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F3D508D-2883-5E92-D80B-88607B01FD8C}"/>
              </a:ext>
            </a:extLst>
          </p:cNvPr>
          <p:cNvGrpSpPr/>
          <p:nvPr/>
        </p:nvGrpSpPr>
        <p:grpSpPr>
          <a:xfrm>
            <a:off x="2204362" y="3222843"/>
            <a:ext cx="7786793" cy="817243"/>
            <a:chOff x="699417" y="2190428"/>
            <a:chExt cx="7786793" cy="817243"/>
          </a:xfrm>
        </p:grpSpPr>
        <p:grpSp>
          <p:nvGrpSpPr>
            <p:cNvPr id="11" name="Group 10">
              <a:extLst>
                <a:ext uri="{FF2B5EF4-FFF2-40B4-BE49-F238E27FC236}">
                  <a16:creationId xmlns:a16="http://schemas.microsoft.com/office/drawing/2014/main" id="{BB5B732A-D171-5E46-D45A-9F4EFBE9A333}"/>
                </a:ext>
              </a:extLst>
            </p:cNvPr>
            <p:cNvGrpSpPr/>
            <p:nvPr/>
          </p:nvGrpSpPr>
          <p:grpSpPr>
            <a:xfrm>
              <a:off x="699417" y="2190428"/>
              <a:ext cx="2378901" cy="817243"/>
              <a:chOff x="2209238" y="958994"/>
              <a:chExt cx="5031335" cy="1015920"/>
            </a:xfrm>
            <a:solidFill>
              <a:srgbClr val="003D69"/>
            </a:solidFill>
          </p:grpSpPr>
          <p:sp>
            <p:nvSpPr>
              <p:cNvPr id="18" name="Rounded Rectangle 25">
                <a:extLst>
                  <a:ext uri="{FF2B5EF4-FFF2-40B4-BE49-F238E27FC236}">
                    <a16:creationId xmlns:a16="http://schemas.microsoft.com/office/drawing/2014/main" id="{757E6D56-F0A0-0AAC-7EA0-5B5D2DC0B34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9" name="TextBox 70">
                <a:extLst>
                  <a:ext uri="{FF2B5EF4-FFF2-40B4-BE49-F238E27FC236}">
                    <a16:creationId xmlns:a16="http://schemas.microsoft.com/office/drawing/2014/main" id="{3A43E859-E4F8-59B1-D976-EBCF89CE31D4}"/>
                  </a:ext>
                </a:extLst>
              </p:cNvPr>
              <p:cNvSpPr txBox="1"/>
              <p:nvPr/>
            </p:nvSpPr>
            <p:spPr>
              <a:xfrm>
                <a:off x="2353710" y="1102124"/>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Seamless, Secure and Interoperable Wi-Fi</a:t>
                </a:r>
                <a:endParaRPr lang="en-US" dirty="0">
                  <a:solidFill>
                    <a:srgbClr val="FFFFFF"/>
                  </a:solidFill>
                  <a:latin typeface="Asap" pitchFamily="2" charset="77"/>
                  <a:cs typeface="+mj-cs"/>
                </a:endParaRPr>
              </a:p>
            </p:txBody>
          </p:sp>
        </p:grpSp>
        <p:grpSp>
          <p:nvGrpSpPr>
            <p:cNvPr id="12" name="Group 11">
              <a:extLst>
                <a:ext uri="{FF2B5EF4-FFF2-40B4-BE49-F238E27FC236}">
                  <a16:creationId xmlns:a16="http://schemas.microsoft.com/office/drawing/2014/main" id="{1BC3DD45-51E5-505B-3558-3BC84A97C224}"/>
                </a:ext>
              </a:extLst>
            </p:cNvPr>
            <p:cNvGrpSpPr/>
            <p:nvPr/>
          </p:nvGrpSpPr>
          <p:grpSpPr>
            <a:xfrm>
              <a:off x="3403363" y="2190428"/>
              <a:ext cx="2378901" cy="817243"/>
              <a:chOff x="2209238" y="958994"/>
              <a:chExt cx="5031335" cy="1015920"/>
            </a:xfrm>
            <a:solidFill>
              <a:srgbClr val="003D69"/>
            </a:solidFill>
          </p:grpSpPr>
          <p:sp>
            <p:nvSpPr>
              <p:cNvPr id="16" name="Rounded Rectangle 30">
                <a:extLst>
                  <a:ext uri="{FF2B5EF4-FFF2-40B4-BE49-F238E27FC236}">
                    <a16:creationId xmlns:a16="http://schemas.microsoft.com/office/drawing/2014/main" id="{B619890B-07F7-5171-E4DA-343E7F229639}"/>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7" name="TextBox 66">
                <a:extLst>
                  <a:ext uri="{FF2B5EF4-FFF2-40B4-BE49-F238E27FC236}">
                    <a16:creationId xmlns:a16="http://schemas.microsoft.com/office/drawing/2014/main" id="{06DE50AA-99FA-5A05-C1BE-1BE85341A34D}"/>
                  </a:ext>
                </a:extLst>
              </p:cNvPr>
              <p:cNvSpPr txBox="1"/>
              <p:nvPr/>
            </p:nvSpPr>
            <p:spPr>
              <a:xfrm>
                <a:off x="2353710" y="997890"/>
                <a:ext cx="4742388" cy="91823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Convergence and Coexistence of Wireless Technologies</a:t>
                </a:r>
                <a:endParaRPr lang="en-US" dirty="0">
                  <a:solidFill>
                    <a:srgbClr val="FFFFFF"/>
                  </a:solidFill>
                  <a:latin typeface="Asap" pitchFamily="2" charset="77"/>
                  <a:cs typeface="+mj-cs"/>
                </a:endParaRPr>
              </a:p>
            </p:txBody>
          </p:sp>
        </p:grpSp>
        <p:grpSp>
          <p:nvGrpSpPr>
            <p:cNvPr id="13" name="Group 12">
              <a:extLst>
                <a:ext uri="{FF2B5EF4-FFF2-40B4-BE49-F238E27FC236}">
                  <a16:creationId xmlns:a16="http://schemas.microsoft.com/office/drawing/2014/main" id="{6D723D75-2BD5-4646-E5C1-B1772D731A46}"/>
                </a:ext>
              </a:extLst>
            </p:cNvPr>
            <p:cNvGrpSpPr/>
            <p:nvPr/>
          </p:nvGrpSpPr>
          <p:grpSpPr>
            <a:xfrm>
              <a:off x="6107309" y="2190428"/>
              <a:ext cx="2378901" cy="817243"/>
              <a:chOff x="2209238" y="958994"/>
              <a:chExt cx="5031335" cy="1015920"/>
            </a:xfrm>
            <a:solidFill>
              <a:srgbClr val="003D69"/>
            </a:solidFill>
          </p:grpSpPr>
          <p:sp>
            <p:nvSpPr>
              <p:cNvPr id="14" name="Rounded Rectangle 33">
                <a:extLst>
                  <a:ext uri="{FF2B5EF4-FFF2-40B4-BE49-F238E27FC236}">
                    <a16:creationId xmlns:a16="http://schemas.microsoft.com/office/drawing/2014/main" id="{D79855F0-D9AF-6CE0-3965-D0BF4F3A855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5" name="TextBox 64">
                <a:extLst>
                  <a:ext uri="{FF2B5EF4-FFF2-40B4-BE49-F238E27FC236}">
                    <a16:creationId xmlns:a16="http://schemas.microsoft.com/office/drawing/2014/main" id="{4591D3FD-427D-56D5-B626-EBAA205075D1}"/>
                  </a:ext>
                </a:extLst>
              </p:cNvPr>
              <p:cNvSpPr txBox="1"/>
              <p:nvPr/>
            </p:nvSpPr>
            <p:spPr>
              <a:xfrm>
                <a:off x="2353710" y="997890"/>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Accelerate Next Generation Wi-Fi Networks</a:t>
                </a:r>
                <a:endParaRPr lang="en-US" dirty="0">
                  <a:solidFill>
                    <a:srgbClr val="FFFFFF"/>
                  </a:solidFill>
                  <a:latin typeface="Asap" pitchFamily="2" charset="77"/>
                  <a:cs typeface="+mj-cs"/>
                </a:endParaRPr>
              </a:p>
            </p:txBody>
          </p:sp>
        </p:grpSp>
      </p:grpSp>
      <p:sp>
        <p:nvSpPr>
          <p:cNvPr id="4" name="Footer Placeholder 3">
            <a:extLst>
              <a:ext uri="{FF2B5EF4-FFF2-40B4-BE49-F238E27FC236}">
                <a16:creationId xmlns:a16="http://schemas.microsoft.com/office/drawing/2014/main" id="{9D3A52F5-57E2-B04D-F952-E766598B616B}"/>
              </a:ext>
            </a:extLst>
          </p:cNvPr>
          <p:cNvSpPr>
            <a:spLocks noGrp="1"/>
          </p:cNvSpPr>
          <p:nvPr>
            <p:ph type="ftr" idx="14"/>
          </p:nvPr>
        </p:nvSpPr>
        <p:spPr/>
        <p:txBody>
          <a:bodyPr/>
          <a:lstStyle/>
          <a:p>
            <a:r>
              <a:rPr lang="en-GB"/>
              <a:t>Necati Canpolat, Intel</a:t>
            </a:r>
            <a:endParaRPr lang="en-GB" dirty="0"/>
          </a:p>
        </p:txBody>
      </p:sp>
      <p:sp>
        <p:nvSpPr>
          <p:cNvPr id="40" name="Slide Number Placeholder 39">
            <a:extLst>
              <a:ext uri="{FF2B5EF4-FFF2-40B4-BE49-F238E27FC236}">
                <a16:creationId xmlns:a16="http://schemas.microsoft.com/office/drawing/2014/main" id="{AB5F3122-749D-E3B8-214C-77CFB6B8C74F}"/>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1" name="Date Placeholder 40">
            <a:extLst>
              <a:ext uri="{FF2B5EF4-FFF2-40B4-BE49-F238E27FC236}">
                <a16:creationId xmlns:a16="http://schemas.microsoft.com/office/drawing/2014/main" id="{21A003B7-29C2-56E0-7F31-0B4128F596A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1390247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8D6-629F-DF73-6661-A0D930FA2202}"/>
              </a:ext>
            </a:extLst>
          </p:cNvPr>
          <p:cNvSpPr>
            <a:spLocks noGrp="1"/>
          </p:cNvSpPr>
          <p:nvPr>
            <p:ph type="title"/>
          </p:nvPr>
        </p:nvSpPr>
        <p:spPr>
          <a:xfrm>
            <a:off x="2209800" y="685800"/>
            <a:ext cx="7772400" cy="1066800"/>
          </a:xfrm>
        </p:spPr>
        <p:txBody>
          <a:bodyPr/>
          <a:lstStyle/>
          <a:p>
            <a:pPr algn="l"/>
            <a:r>
              <a:rPr lang="en-US" dirty="0"/>
              <a:t>WBA Focus Areas</a:t>
            </a:r>
          </a:p>
        </p:txBody>
      </p:sp>
      <p:pic>
        <p:nvPicPr>
          <p:cNvPr id="7" name="Google Shape;322;p4" descr="A close up of a blue background&#10;&#10;Description automatically generated">
            <a:extLst>
              <a:ext uri="{FF2B5EF4-FFF2-40B4-BE49-F238E27FC236}">
                <a16:creationId xmlns:a16="http://schemas.microsoft.com/office/drawing/2014/main" id="{0C643627-72D6-6BCB-839B-C48FC85A444F}"/>
              </a:ext>
            </a:extLst>
          </p:cNvPr>
          <p:cNvPicPr preferRelativeResize="0"/>
          <p:nvPr/>
        </p:nvPicPr>
        <p:blipFill rotWithShape="1">
          <a:blip r:embed="rId2">
            <a:alphaModFix/>
          </a:blip>
          <a:srcRect/>
          <a:stretch/>
        </p:blipFill>
        <p:spPr>
          <a:xfrm>
            <a:off x="2063552" y="3105430"/>
            <a:ext cx="7848873" cy="2871699"/>
          </a:xfrm>
          <a:prstGeom prst="rect">
            <a:avLst/>
          </a:prstGeom>
          <a:blipFill rotWithShape="1">
            <a:blip r:embed="rId3">
              <a:alphaModFix/>
            </a:blip>
            <a:tile tx="0" ty="0" sx="100000" sy="100000" flip="none" algn="tl"/>
          </a:blipFill>
          <a:ln>
            <a:noFill/>
          </a:ln>
        </p:spPr>
      </p:pic>
      <p:sp>
        <p:nvSpPr>
          <p:cNvPr id="8" name="Google Shape;323;p4">
            <a:extLst>
              <a:ext uri="{FF2B5EF4-FFF2-40B4-BE49-F238E27FC236}">
                <a16:creationId xmlns:a16="http://schemas.microsoft.com/office/drawing/2014/main" id="{615636E2-50BB-DE42-CC3F-5172DEE6B923}"/>
              </a:ext>
            </a:extLst>
          </p:cNvPr>
          <p:cNvSpPr/>
          <p:nvPr/>
        </p:nvSpPr>
        <p:spPr>
          <a:xfrm>
            <a:off x="1951529" y="1975722"/>
            <a:ext cx="2461737" cy="442997"/>
          </a:xfrm>
          <a:prstGeom prst="rect">
            <a:avLst/>
          </a:prstGeom>
          <a:noFill/>
          <a:ln>
            <a:noFill/>
          </a:ln>
        </p:spPr>
        <p:txBody>
          <a:bodyPr spcFirstLastPara="1" wrap="square" lIns="91425" tIns="45675" rIns="91425" bIns="45675" anchor="ctr" anchorCtr="0">
            <a:no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600" kern="0">
                <a:solidFill>
                  <a:srgbClr val="003D69"/>
                </a:solidFill>
                <a:latin typeface="Asap"/>
                <a:ea typeface="Asap"/>
                <a:cs typeface="Asap"/>
                <a:sym typeface="Asap"/>
              </a:rPr>
              <a:t>WBA MEMBERS SOLVE</a:t>
            </a:r>
            <a:endParaRPr sz="2400" kern="0">
              <a:solidFill>
                <a:srgbClr val="003D69"/>
              </a:solidFill>
              <a:latin typeface="Asap"/>
              <a:ea typeface="Asap"/>
              <a:cs typeface="Asap"/>
              <a:sym typeface="Asap"/>
            </a:endParaRPr>
          </a:p>
          <a:p>
            <a:pPr defTabSz="914400" eaLnBrk="1" fontAlgn="auto" hangingPunct="1">
              <a:spcBef>
                <a:spcPts val="0"/>
              </a:spcBef>
              <a:spcAft>
                <a:spcPts val="0"/>
              </a:spcAft>
              <a:buSzTx/>
              <a:defRPr/>
            </a:pPr>
            <a:r>
              <a:rPr lang="en-US" sz="1600" b="1" kern="0">
                <a:solidFill>
                  <a:srgbClr val="003D69"/>
                </a:solidFill>
                <a:latin typeface="Asap"/>
                <a:ea typeface="Asap"/>
                <a:cs typeface="Asap"/>
                <a:sym typeface="Asap"/>
              </a:rPr>
              <a:t>REAL BUSINESS ISSUES</a:t>
            </a:r>
            <a:endParaRPr sz="1600" kern="0">
              <a:solidFill>
                <a:srgbClr val="003D69"/>
              </a:solidFill>
              <a:latin typeface="Asap"/>
              <a:ea typeface="Asap"/>
              <a:cs typeface="Asap"/>
              <a:sym typeface="Asap"/>
            </a:endParaRPr>
          </a:p>
        </p:txBody>
      </p:sp>
      <p:sp>
        <p:nvSpPr>
          <p:cNvPr id="9" name="Google Shape;324;p4">
            <a:extLst>
              <a:ext uri="{FF2B5EF4-FFF2-40B4-BE49-F238E27FC236}">
                <a16:creationId xmlns:a16="http://schemas.microsoft.com/office/drawing/2014/main" id="{5C2F654C-4EE3-59FB-8A94-85C8D402347E}"/>
              </a:ext>
            </a:extLst>
          </p:cNvPr>
          <p:cNvSpPr/>
          <p:nvPr/>
        </p:nvSpPr>
        <p:spPr>
          <a:xfrm>
            <a:off x="4596605" y="2130044"/>
            <a:ext cx="5099796" cy="576990"/>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050" kern="0" dirty="0">
                <a:solidFill>
                  <a:srgbClr val="003D69"/>
                </a:solidFill>
                <a:latin typeface="Asap"/>
                <a:ea typeface="Asap"/>
                <a:cs typeface="Asap"/>
                <a:sym typeface="Asap"/>
              </a:rPr>
              <a:t>WBA’s mission is to enable collaboration between service providers, technology companies and organizations to drive positive change and enable opportunities for growth. </a:t>
            </a:r>
            <a:endParaRPr kern="0" dirty="0">
              <a:solidFill>
                <a:srgbClr val="003D69"/>
              </a:solidFill>
              <a:latin typeface="Asap"/>
              <a:ea typeface="Asap"/>
              <a:cs typeface="Asap"/>
              <a:sym typeface="Asap"/>
            </a:endParaRPr>
          </a:p>
        </p:txBody>
      </p:sp>
      <p:sp>
        <p:nvSpPr>
          <p:cNvPr id="10" name="Google Shape;325;p4">
            <a:extLst>
              <a:ext uri="{FF2B5EF4-FFF2-40B4-BE49-F238E27FC236}">
                <a16:creationId xmlns:a16="http://schemas.microsoft.com/office/drawing/2014/main" id="{F6AF89E7-15EC-A40B-B53A-9DD70C87B778}"/>
              </a:ext>
            </a:extLst>
          </p:cNvPr>
          <p:cNvSpPr/>
          <p:nvPr/>
        </p:nvSpPr>
        <p:spPr>
          <a:xfrm>
            <a:off x="4596604" y="1845448"/>
            <a:ext cx="5374296" cy="369279"/>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800" b="1" kern="0" dirty="0">
                <a:solidFill>
                  <a:srgbClr val="003D69"/>
                </a:solidFill>
                <a:latin typeface="Asap"/>
                <a:ea typeface="Asap"/>
                <a:cs typeface="Asap"/>
                <a:sym typeface="Asap"/>
              </a:rPr>
              <a:t>Fosters success for its members</a:t>
            </a:r>
            <a:endParaRPr kern="0" dirty="0">
              <a:solidFill>
                <a:srgbClr val="003D69"/>
              </a:solidFill>
              <a:latin typeface="Asap"/>
              <a:ea typeface="Asap"/>
              <a:cs typeface="Asap"/>
              <a:sym typeface="Asap"/>
            </a:endParaRPr>
          </a:p>
        </p:txBody>
      </p:sp>
      <p:sp>
        <p:nvSpPr>
          <p:cNvPr id="11" name="Google Shape;326;p4">
            <a:extLst>
              <a:ext uri="{FF2B5EF4-FFF2-40B4-BE49-F238E27FC236}">
                <a16:creationId xmlns:a16="http://schemas.microsoft.com/office/drawing/2014/main" id="{EB069EAC-7E2A-FDF7-514B-3629885EEE78}"/>
              </a:ext>
            </a:extLst>
          </p:cNvPr>
          <p:cNvSpPr txBox="1"/>
          <p:nvPr/>
        </p:nvSpPr>
        <p:spPr>
          <a:xfrm>
            <a:off x="2266634" y="3309422"/>
            <a:ext cx="7704210" cy="2409745"/>
          </a:xfrm>
          <a:prstGeom prst="rect">
            <a:avLst/>
          </a:prstGeom>
          <a:noFill/>
          <a:ln>
            <a:noFill/>
          </a:ln>
        </p:spPr>
        <p:txBody>
          <a:bodyPr spcFirstLastPara="1" wrap="square" lIns="0" tIns="9000" rIns="0" bIns="0"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Standards &amp; Specifications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Setting the scene, requirements and creating specifications</a:t>
            </a:r>
            <a:endParaRPr lang="en-US"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Testing &amp; Interoperability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Creating test plans to showcase the technology capabilities</a:t>
            </a:r>
            <a:endParaRPr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End-to-End Trials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Running field trials/ proof of concept on real-world environment</a:t>
            </a:r>
            <a:endParaRPr sz="1600" kern="0" dirty="0">
              <a:latin typeface="Asap"/>
              <a:ea typeface="Asap"/>
              <a:cs typeface="Asap"/>
              <a:sym typeface="Asap"/>
            </a:endParaRPr>
          </a:p>
          <a:p>
            <a:pPr marL="9524" eaLnBrk="1" fontAlgn="auto" hangingPunct="1">
              <a:spcBef>
                <a:spcPts val="600"/>
              </a:spcBef>
              <a:spcAft>
                <a:spcPts val="600"/>
              </a:spcAft>
              <a:defRPr/>
            </a:pPr>
            <a:r>
              <a:rPr lang="en-US" sz="1600" b="1" u="sng" kern="0" dirty="0">
                <a:solidFill>
                  <a:srgbClr val="FFFFFF"/>
                </a:solidFill>
                <a:latin typeface="Asap"/>
                <a:ea typeface="Asap"/>
                <a:cs typeface="Asap"/>
                <a:sym typeface="Asap"/>
              </a:rPr>
              <a:t>Guidelines &amp; Best Practices </a:t>
            </a:r>
            <a:r>
              <a:rPr lang="en-US" kern="0" dirty="0">
                <a:solidFill>
                  <a:srgbClr val="FFFFFF"/>
                </a:solidFill>
                <a:latin typeface="Asap"/>
                <a:ea typeface="+mj-ea"/>
                <a:cs typeface="+mj-cs"/>
                <a:sym typeface="Asap"/>
              </a:rPr>
              <a:t>– Accelerate deployments of services and technologies</a:t>
            </a:r>
            <a:endParaRPr lang="en-US" sz="1600" kern="0" dirty="0">
              <a:solidFill>
                <a:srgbClr val="FFFFFF"/>
              </a:solidFill>
              <a:latin typeface="Asap"/>
              <a:ea typeface="+mj-ea"/>
              <a:cs typeface="+mj-cs"/>
              <a:sym typeface="Asap"/>
            </a:endParaRPr>
          </a:p>
          <a:p>
            <a:pPr marL="9524" defTabSz="914400" eaLnBrk="1" fontAlgn="auto" hangingPunct="1">
              <a:spcBef>
                <a:spcPts val="600"/>
              </a:spcBef>
              <a:spcAft>
                <a:spcPts val="600"/>
              </a:spcAft>
              <a:buSzTx/>
              <a:defRPr/>
            </a:pPr>
            <a:r>
              <a:rPr lang="en-US" b="1" u="sng" kern="0" dirty="0">
                <a:solidFill>
                  <a:srgbClr val="FFFFFF"/>
                </a:solidFill>
                <a:latin typeface="Asap"/>
                <a:ea typeface="Asap"/>
                <a:cs typeface="Asap"/>
                <a:sym typeface="Asap"/>
              </a:rPr>
              <a:t>C</a:t>
            </a:r>
            <a:r>
              <a:rPr lang="en-US" sz="1600" b="1" u="sng" kern="0" dirty="0">
                <a:solidFill>
                  <a:srgbClr val="FFFFFF"/>
                </a:solidFill>
                <a:latin typeface="Asap"/>
                <a:ea typeface="Asap"/>
                <a:cs typeface="Asap"/>
                <a:sym typeface="Asap"/>
              </a:rPr>
              <a:t>ertification &amp; Plug Fests</a:t>
            </a:r>
            <a:r>
              <a:rPr lang="en-US" sz="1600" b="1" kern="0" dirty="0">
                <a:solidFill>
                  <a:srgbClr val="FFFFFF"/>
                </a:solidFill>
                <a:latin typeface="Asap"/>
                <a:ea typeface="Asap"/>
                <a:cs typeface="Asap"/>
                <a:sym typeface="Asap"/>
              </a:rPr>
              <a:t>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Addressing gaps and helping the industry to maximizing biz opportunities</a:t>
            </a:r>
            <a:endParaRPr lang="en-US" sz="1600" kern="0" dirty="0">
              <a:solidFill>
                <a:srgbClr val="FFFFFF"/>
              </a:solidFill>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mj-ea"/>
                <a:cs typeface="+mj-cs"/>
                <a:sym typeface="Asap"/>
              </a:rPr>
              <a:t>Think Thank &amp; Advocacy </a:t>
            </a:r>
            <a:r>
              <a:rPr lang="en-US" kern="0" dirty="0">
                <a:solidFill>
                  <a:srgbClr val="FFFFFF"/>
                </a:solidFill>
                <a:latin typeface="Asap"/>
                <a:ea typeface="Asap"/>
                <a:cs typeface="Asap"/>
                <a:sym typeface="Asap"/>
              </a:rPr>
              <a:t>– Industry leaders roundtables and targeted verticals analysis   </a:t>
            </a:r>
            <a:endParaRPr sz="1600" kern="0" dirty="0">
              <a:latin typeface="Asap"/>
              <a:ea typeface="Asap"/>
              <a:cs typeface="Asap"/>
              <a:sym typeface="Asap"/>
            </a:endParaRPr>
          </a:p>
        </p:txBody>
      </p:sp>
      <p:cxnSp>
        <p:nvCxnSpPr>
          <p:cNvPr id="13" name="Google Shape;329;p4">
            <a:extLst>
              <a:ext uri="{FF2B5EF4-FFF2-40B4-BE49-F238E27FC236}">
                <a16:creationId xmlns:a16="http://schemas.microsoft.com/office/drawing/2014/main" id="{DA6FB345-2AD5-A624-5C67-3238E0650E21}"/>
              </a:ext>
            </a:extLst>
          </p:cNvPr>
          <p:cNvCxnSpPr/>
          <p:nvPr/>
        </p:nvCxnSpPr>
        <p:spPr>
          <a:xfrm>
            <a:off x="4413265" y="1845448"/>
            <a:ext cx="0" cy="700043"/>
          </a:xfrm>
          <a:prstGeom prst="straightConnector1">
            <a:avLst/>
          </a:prstGeom>
          <a:noFill/>
          <a:ln w="9525" cap="flat" cmpd="sng">
            <a:solidFill>
              <a:srgbClr val="BFBFBF"/>
            </a:solidFill>
            <a:prstDash val="solid"/>
            <a:miter lim="800000"/>
            <a:headEnd type="none" w="sm" len="sm"/>
            <a:tailEnd type="none" w="sm" len="sm"/>
          </a:ln>
        </p:spPr>
      </p:cxnSp>
      <p:sp>
        <p:nvSpPr>
          <p:cNvPr id="4" name="Footer Placeholder 3">
            <a:extLst>
              <a:ext uri="{FF2B5EF4-FFF2-40B4-BE49-F238E27FC236}">
                <a16:creationId xmlns:a16="http://schemas.microsoft.com/office/drawing/2014/main" id="{B8ED3F9C-C373-0860-ACB0-DCFF93BA1F1F}"/>
              </a:ext>
            </a:extLst>
          </p:cNvPr>
          <p:cNvSpPr>
            <a:spLocks noGrp="1"/>
          </p:cNvSpPr>
          <p:nvPr>
            <p:ph type="ftr" idx="14"/>
          </p:nvPr>
        </p:nvSpPr>
        <p:spPr/>
        <p:txBody>
          <a:bodyPr/>
          <a:lstStyle/>
          <a:p>
            <a:r>
              <a:rPr lang="en-GB"/>
              <a:t>Necati Canpolat, Intel</a:t>
            </a:r>
            <a:endParaRPr lang="en-GB" dirty="0"/>
          </a:p>
        </p:txBody>
      </p:sp>
      <p:sp>
        <p:nvSpPr>
          <p:cNvPr id="12" name="Slide Number Placeholder 11">
            <a:extLst>
              <a:ext uri="{FF2B5EF4-FFF2-40B4-BE49-F238E27FC236}">
                <a16:creationId xmlns:a16="http://schemas.microsoft.com/office/drawing/2014/main" id="{A8E85DA6-4308-F9FA-7EEE-FB6E62FE8E73}"/>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14" name="Date Placeholder 13">
            <a:extLst>
              <a:ext uri="{FF2B5EF4-FFF2-40B4-BE49-F238E27FC236}">
                <a16:creationId xmlns:a16="http://schemas.microsoft.com/office/drawing/2014/main" id="{8B037121-8D07-21D8-C492-C0C94AC755B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945256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2025-03-12</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D1AC8F7E-64C6-86B0-DF6E-163579F91E8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7FC422A-48B3-7037-3A04-6B77A7A67531}"/>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4" name="Date Placeholder 3">
            <a:extLst>
              <a:ext uri="{FF2B5EF4-FFF2-40B4-BE49-F238E27FC236}">
                <a16:creationId xmlns:a16="http://schemas.microsoft.com/office/drawing/2014/main" id="{F8752243-4AB3-7824-9044-4599E4F5BB3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325665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March 2025.</a:t>
            </a:r>
          </a:p>
        </p:txBody>
      </p:sp>
      <p:sp>
        <p:nvSpPr>
          <p:cNvPr id="2" name="Footer Placeholder 1">
            <a:extLst>
              <a:ext uri="{FF2B5EF4-FFF2-40B4-BE49-F238E27FC236}">
                <a16:creationId xmlns:a16="http://schemas.microsoft.com/office/drawing/2014/main" id="{9464AD6A-5695-2A03-669B-ECE99BD7674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3C05DD7-9940-3F61-C324-226632B0D9CF}"/>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4" name="Date Placeholder 3">
            <a:extLst>
              <a:ext uri="{FF2B5EF4-FFF2-40B4-BE49-F238E27FC236}">
                <a16:creationId xmlns:a16="http://schemas.microsoft.com/office/drawing/2014/main" id="{70A1E563-6351-4AE3-79A9-211EB77AB98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65030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15-21, 2025 – Bangkok, TH</a:t>
            </a:r>
          </a:p>
          <a:p>
            <a:pPr lvl="1"/>
            <a:r>
              <a:rPr lang="en-US" dirty="0"/>
              <a:t>July 19-25, 2025 – Madrid, ES</a:t>
            </a:r>
          </a:p>
          <a:p>
            <a:r>
              <a:rPr lang="en-US" dirty="0">
                <a:solidFill>
                  <a:srgbClr val="00B050"/>
                </a:solidFill>
              </a:rPr>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EA55750A-DD16-AF28-D780-A69C737C2A9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21A77BA-E9A8-8F9B-CA9A-157313E532D4}"/>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4" name="Date Placeholder 3">
            <a:extLst>
              <a:ext uri="{FF2B5EF4-FFF2-40B4-BE49-F238E27FC236}">
                <a16:creationId xmlns:a16="http://schemas.microsoft.com/office/drawing/2014/main" id="{86DD61A8-2427-2599-5E2B-924DE9A9928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8403317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Layer 2/Layer 3 Interaction for Time-Sensitive Traffic, Development of YANG models in the IEEE 802, Capability Discovery, MADINAS</a:t>
            </a:r>
          </a:p>
          <a:p>
            <a:pPr lvl="1">
              <a:lnSpc>
                <a:spcPct val="80000"/>
              </a:lnSpc>
              <a:defRPr/>
            </a:pPr>
            <a:r>
              <a:rPr lang="en-US" sz="1600" dirty="0"/>
              <a:t>IETF-IEEE 802 coordination teleconferences: February 19, 2025</a:t>
            </a:r>
          </a:p>
        </p:txBody>
      </p:sp>
      <p:sp>
        <p:nvSpPr>
          <p:cNvPr id="2" name="Footer Placeholder 1">
            <a:extLst>
              <a:ext uri="{FF2B5EF4-FFF2-40B4-BE49-F238E27FC236}">
                <a16:creationId xmlns:a16="http://schemas.microsoft.com/office/drawing/2014/main" id="{35194BAB-7197-3358-A94C-8484D855248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54A12F0-7EBD-0A0A-8060-64808E3EFFB2}"/>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4" name="Date Placeholder 3">
            <a:extLst>
              <a:ext uri="{FF2B5EF4-FFF2-40B4-BE49-F238E27FC236}">
                <a16:creationId xmlns:a16="http://schemas.microsoft.com/office/drawing/2014/main" id="{5049A9E4-C90F-852B-038A-9501397E38F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95841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72AF-0AB3-46E3-BCED-657973321B1F}"/>
              </a:ext>
            </a:extLst>
          </p:cNvPr>
          <p:cNvSpPr>
            <a:spLocks noGrp="1"/>
          </p:cNvSpPr>
          <p:nvPr>
            <p:ph type="ctrTitle"/>
          </p:nvPr>
        </p:nvSpPr>
        <p:spPr/>
        <p:txBody>
          <a:bodyPr/>
          <a:lstStyle/>
          <a:p>
            <a:r>
              <a:rPr lang="en-GB"/>
              <a:t>ARC SC (Architecture)</a:t>
            </a:r>
          </a:p>
        </p:txBody>
      </p:sp>
      <p:sp>
        <p:nvSpPr>
          <p:cNvPr id="3" name="Subtitle 2">
            <a:extLst>
              <a:ext uri="{FF2B5EF4-FFF2-40B4-BE49-F238E27FC236}">
                <a16:creationId xmlns:a16="http://schemas.microsoft.com/office/drawing/2014/main" id="{05DE8F49-12BE-6777-015D-EFD50EE35ECA}"/>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0539D6B8-BEFA-C3F9-0BF8-F6812244B1E1}"/>
              </a:ext>
            </a:extLst>
          </p:cNvPr>
          <p:cNvSpPr>
            <a:spLocks noGrp="1"/>
          </p:cNvSpPr>
          <p:nvPr>
            <p:ph type="ftr" idx="11"/>
          </p:nvPr>
        </p:nvSpPr>
        <p:spPr/>
        <p:txBody>
          <a:bodyPr/>
          <a:lstStyle/>
          <a:p>
            <a:r>
              <a:rPr lang="en-GB"/>
              <a:t>Mark Hamilton, Ruckus/CommScope</a:t>
            </a:r>
          </a:p>
        </p:txBody>
      </p:sp>
      <p:sp>
        <p:nvSpPr>
          <p:cNvPr id="8" name="Slide Number Placeholder 7">
            <a:extLst>
              <a:ext uri="{FF2B5EF4-FFF2-40B4-BE49-F238E27FC236}">
                <a16:creationId xmlns:a16="http://schemas.microsoft.com/office/drawing/2014/main" id="{770C0776-9E2D-443C-3033-A736155BA4EF}"/>
              </a:ext>
            </a:extLst>
          </p:cNvPr>
          <p:cNvSpPr>
            <a:spLocks noGrp="1"/>
          </p:cNvSpPr>
          <p:nvPr>
            <p:ph type="sldNum" idx="12"/>
          </p:nvPr>
        </p:nvSpPr>
        <p:spPr/>
        <p:txBody>
          <a:bodyPr/>
          <a:lstStyle/>
          <a:p>
            <a:r>
              <a:rPr lang="en-GB"/>
              <a:t>Slide </a:t>
            </a:r>
            <a:fld id="{DE40C9FC-4879-4F20-9ECA-A574A90476B7}" type="slidenum">
              <a:rPr lang="en-GB" smtClean="0"/>
              <a:pPr/>
              <a:t>6</a:t>
            </a:fld>
            <a:endParaRPr lang="en-GB"/>
          </a:p>
        </p:txBody>
      </p:sp>
      <p:sp>
        <p:nvSpPr>
          <p:cNvPr id="9" name="Date Placeholder 8">
            <a:extLst>
              <a:ext uri="{FF2B5EF4-FFF2-40B4-BE49-F238E27FC236}">
                <a16:creationId xmlns:a16="http://schemas.microsoft.com/office/drawing/2014/main" id="{50A591AC-534F-D4DA-4DDC-6EB8A78CD3C8}"/>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6794325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hlinkClick r:id="rId3"/>
              </a:rPr>
              <a:t>RFC 9685</a:t>
            </a:r>
            <a:r>
              <a:rPr lang="en-US" b="0" dirty="0">
                <a:solidFill>
                  <a:srgbClr val="000000"/>
                </a:solidFill>
                <a:ea typeface="Arial Unicode MS" pitchFamily="34" charset="-128"/>
                <a:cs typeface="Arial Unicode MS" pitchFamily="34" charset="-128"/>
              </a:rPr>
              <a:t> (Listener Subscription for IPv6 Neighbor Discovery Multicast and Anycast Addresses) has been published.</a:t>
            </a:r>
          </a:p>
        </p:txBody>
      </p:sp>
      <p:sp>
        <p:nvSpPr>
          <p:cNvPr id="2" name="Footer Placeholder 1">
            <a:extLst>
              <a:ext uri="{FF2B5EF4-FFF2-40B4-BE49-F238E27FC236}">
                <a16:creationId xmlns:a16="http://schemas.microsoft.com/office/drawing/2014/main" id="{F99FFA1F-2DE7-2424-F2C1-6A635D5706C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FF61642-CC35-5AD5-1C2E-C509B752E8F2}"/>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4" name="Date Placeholder 3">
            <a:extLst>
              <a:ext uri="{FF2B5EF4-FFF2-40B4-BE49-F238E27FC236}">
                <a16:creationId xmlns:a16="http://schemas.microsoft.com/office/drawing/2014/main" id="{B3C5A59A-75BA-18EC-AA6F-8D17DEDAF3B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214733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122 March 15-21, 2025</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384919879"/>
              </p:ext>
            </p:extLst>
          </p:nvPr>
        </p:nvGraphicFramePr>
        <p:xfrm>
          <a:off x="2607221" y="2574504"/>
          <a:ext cx="6977557" cy="1046832"/>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5"/>
                        </a:rPr>
                        <a:t>skex</a:t>
                      </a:r>
                      <a:endParaRPr lang="en-US" dirty="0"/>
                    </a:p>
                  </a:txBody>
                  <a:tcPr anchor="ctr"/>
                </a:tc>
                <a:tc>
                  <a:txBody>
                    <a:bodyPr/>
                    <a:lstStyle/>
                    <a:p>
                      <a:r>
                        <a:rPr lang="en-US" dirty="0"/>
                        <a:t>Symmetric Key Establishment and Exchange</a:t>
                      </a:r>
                    </a:p>
                  </a:txBody>
                  <a:tcPr anchor="ctr"/>
                </a:tc>
                <a:extLst>
                  <a:ext uri="{0D108BD9-81ED-4DB2-BD59-A6C34878D82A}">
                    <a16:rowId xmlns:a16="http://schemas.microsoft.com/office/drawing/2014/main" val="3624949388"/>
                  </a:ext>
                </a:extLst>
              </a:tr>
            </a:tbl>
          </a:graphicData>
        </a:graphic>
      </p:graphicFrame>
      <p:sp>
        <p:nvSpPr>
          <p:cNvPr id="3" name="Footer Placeholder 2">
            <a:extLst>
              <a:ext uri="{FF2B5EF4-FFF2-40B4-BE49-F238E27FC236}">
                <a16:creationId xmlns:a16="http://schemas.microsoft.com/office/drawing/2014/main" id="{2F045502-4C0C-F6BB-5088-AE6E66B94AFB}"/>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CACF50EE-C843-6215-D968-705D44D8FADA}"/>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5" name="Date Placeholder 4">
            <a:extLst>
              <a:ext uri="{FF2B5EF4-FFF2-40B4-BE49-F238E27FC236}">
                <a16:creationId xmlns:a16="http://schemas.microsoft.com/office/drawing/2014/main" id="{A8D8CA56-00A2-5736-FAF5-A78E91B9F77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511688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919947586"/>
              </p:ext>
            </p:extLst>
          </p:nvPr>
        </p:nvGraphicFramePr>
        <p:xfrm>
          <a:off x="2514600" y="1983626"/>
          <a:ext cx="6977558" cy="2483070"/>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err="1">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3123972842"/>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diem</a:t>
                      </a:r>
                      <a:endParaRPr lang="en-US" dirty="0"/>
                    </a:p>
                  </a:txBody>
                  <a:tcPr anchor="ctr"/>
                </a:tc>
                <a:tc>
                  <a:txBody>
                    <a:bodyPr/>
                    <a:lstStyle/>
                    <a:p>
                      <a:r>
                        <a:rPr lang="en-US" dirty="0">
                          <a:hlinkClick r:id="rId9"/>
                        </a:rPr>
                        <a:t>Digital Emblems</a:t>
                      </a:r>
                      <a:endParaRPr lang="en-US" dirty="0"/>
                    </a:p>
                  </a:txBody>
                  <a:tcPr anchor="ctr"/>
                </a:tc>
                <a:extLst>
                  <a:ext uri="{0D108BD9-81ED-4DB2-BD59-A6C34878D82A}">
                    <a16:rowId xmlns:a16="http://schemas.microsoft.com/office/drawing/2014/main" val="3079880896"/>
                  </a:ext>
                </a:extLst>
              </a:tr>
              <a:tr h="496614">
                <a:tc>
                  <a:txBody>
                    <a:bodyPr/>
                    <a:lstStyle/>
                    <a:p>
                      <a:r>
                        <a:rPr lang="en-US" dirty="0" err="1">
                          <a:hlinkClick r:id="rId10"/>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2801851504"/>
                  </a:ext>
                </a:extLst>
              </a:tr>
              <a:tr h="496614">
                <a:tc>
                  <a:txBody>
                    <a:bodyPr/>
                    <a:lstStyle/>
                    <a:p>
                      <a:r>
                        <a:rPr lang="en-US" dirty="0">
                          <a:hlinkClick r:id="rId12"/>
                        </a:rPr>
                        <a:t>spring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Source Packet Routing in Networking</a:t>
                      </a:r>
                      <a:endParaRPr lang="en-US" sz="1800" b="0" dirty="0"/>
                    </a:p>
                  </a:txBody>
                  <a:tcPr marL="70945" marR="70945" marT="35472" marB="35472" anchor="ctr"/>
                </a:tc>
                <a:extLst>
                  <a:ext uri="{0D108BD9-81ED-4DB2-BD59-A6C34878D82A}">
                    <a16:rowId xmlns:a16="http://schemas.microsoft.com/office/drawing/2014/main" val="4120773362"/>
                  </a:ext>
                </a:extLst>
              </a:tr>
            </a:tbl>
          </a:graphicData>
        </a:graphic>
      </p:graphicFrame>
      <p:sp>
        <p:nvSpPr>
          <p:cNvPr id="3" name="Footer Placeholder 2">
            <a:extLst>
              <a:ext uri="{FF2B5EF4-FFF2-40B4-BE49-F238E27FC236}">
                <a16:creationId xmlns:a16="http://schemas.microsoft.com/office/drawing/2014/main" id="{62932ACE-8ECD-8086-FE8F-9B0B2497DD4A}"/>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A880537B-13E7-B698-5BF1-40235CDB84F4}"/>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5" name="Date Placeholder 4">
            <a:extLst>
              <a:ext uri="{FF2B5EF4-FFF2-40B4-BE49-F238E27FC236}">
                <a16:creationId xmlns:a16="http://schemas.microsoft.com/office/drawing/2014/main" id="{8AE0746B-4D81-A790-8860-72CBF6C4313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0146863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16EE7090-BD42-8408-3F81-125ED11DEEE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6D24A94-03CD-6E97-8A84-7FCCBA752D10}"/>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4" name="Date Placeholder 3">
            <a:extLst>
              <a:ext uri="{FF2B5EF4-FFF2-40B4-BE49-F238E27FC236}">
                <a16:creationId xmlns:a16="http://schemas.microsoft.com/office/drawing/2014/main" id="{2BF71C2F-4116-DD57-8EB3-77E0A222FE6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5571751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https://datatracker.ietf.org/wg/6lo/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Path-Aware Semantic Addressing (PASA) for Low power and Lossy Networks: </a:t>
            </a:r>
            <a:r>
              <a:rPr lang="en-US" sz="1400" dirty="0">
                <a:hlinkClick r:id="rId4"/>
              </a:rPr>
              <a:t>https://datatracker.ietf.org/doc/draft-ietf-6lo-path-aware-semantic-addressing/</a:t>
            </a:r>
            <a:r>
              <a:rPr lang="en-US" sz="1400" dirty="0"/>
              <a:t> (March 2025)</a:t>
            </a:r>
          </a:p>
          <a:p>
            <a:pPr lvl="1">
              <a:lnSpc>
                <a:spcPct val="80000"/>
              </a:lnSpc>
              <a:spcAft>
                <a:spcPts val="600"/>
              </a:spcAft>
            </a:pPr>
            <a:r>
              <a:rPr lang="en-US" sz="1400" dirty="0"/>
              <a:t>Revised: Transmission of SCHC-compressed packets over IEEE 802.15.4 networks: </a:t>
            </a:r>
            <a:r>
              <a:rPr lang="en-US" sz="1400" dirty="0">
                <a:hlinkClick r:id="rId5"/>
              </a:rPr>
              <a:t>https://datatracker.ietf.org/doc/draft-ietf-6lo-schc-15dot4/</a:t>
            </a:r>
            <a:r>
              <a:rPr lang="en-US" sz="1400" dirty="0"/>
              <a:t> (March 2025)</a:t>
            </a:r>
          </a:p>
          <a:p>
            <a:pPr lvl="1">
              <a:lnSpc>
                <a:spcPct val="80000"/>
              </a:lnSpc>
              <a:spcAft>
                <a:spcPts val="600"/>
              </a:spcAft>
            </a:pPr>
            <a:r>
              <a:rPr lang="en-US" sz="1400" dirty="0"/>
              <a:t>Revised: Transmission of IPv6 Packets over Short-Range Optical Wireless Communications: </a:t>
            </a:r>
            <a:r>
              <a:rPr lang="en-US" sz="1400" dirty="0">
                <a:hlinkClick r:id="rId6"/>
              </a:rPr>
              <a:t>https://datatracker.ietf.org/doc/draft-ietf-6lo-owc/</a:t>
            </a:r>
            <a:r>
              <a:rPr lang="en-US" sz="1400" dirty="0"/>
              <a:t> (February 2025) [mentions IEEE802.11bb]</a:t>
            </a:r>
          </a:p>
          <a:p>
            <a:pPr lvl="1">
              <a:lnSpc>
                <a:spcPct val="80000"/>
              </a:lnSpc>
              <a:spcAft>
                <a:spcPts val="600"/>
              </a:spcAft>
            </a:pPr>
            <a:r>
              <a:rPr lang="en-US" sz="1400" dirty="0"/>
              <a:t>Revised: Generic Address Assignment Option for 6LowPAN Neighbor Discovery: </a:t>
            </a:r>
            <a:r>
              <a:rPr lang="en-US" sz="1400" dirty="0">
                <a:hlinkClick r:id="rId7"/>
              </a:rPr>
              <a:t>https://datatracker.ietf.org/doc/draft-ietf-6lo-nd-gaao/</a:t>
            </a:r>
            <a:r>
              <a:rPr lang="en-US" sz="1400" dirty="0"/>
              <a:t> (February 2025)</a:t>
            </a:r>
          </a:p>
        </p:txBody>
      </p:sp>
      <p:sp>
        <p:nvSpPr>
          <p:cNvPr id="2" name="Footer Placeholder 1">
            <a:extLst>
              <a:ext uri="{FF2B5EF4-FFF2-40B4-BE49-F238E27FC236}">
                <a16:creationId xmlns:a16="http://schemas.microsoft.com/office/drawing/2014/main" id="{87BC0B43-22BD-D035-95B8-74BA1C48CCC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1DFA66B-CE74-EA67-DC61-3DD737B2F880}"/>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4" name="Date Placeholder 3">
            <a:extLst>
              <a:ext uri="{FF2B5EF4-FFF2-40B4-BE49-F238E27FC236}">
                <a16:creationId xmlns:a16="http://schemas.microsoft.com/office/drawing/2014/main" id="{2AA21644-7527-EF69-0368-FEBCEF6929C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988878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https://datatracker.ietf.org/wg/roll/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35EEB7E1-77D8-5CA5-262E-D999CF23031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7D5DC30-7534-DF2C-AF72-E60B629A38B9}"/>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4" name="Date Placeholder 3">
            <a:extLst>
              <a:ext uri="{FF2B5EF4-FFF2-40B4-BE49-F238E27FC236}">
                <a16:creationId xmlns:a16="http://schemas.microsoft.com/office/drawing/2014/main" id="{8166B8F7-046D-E1EE-1F87-7BC4AE64AB9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810964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To be published as RFC 9724: Randomized and Changing MAC Address State of Affairs: </a:t>
            </a:r>
            <a:r>
              <a:rPr lang="en-US" sz="1400" dirty="0">
                <a:hlinkClick r:id="rId4"/>
              </a:rPr>
              <a:t>https://datatracker.ietf.org/doc/draft-ietf-madinas-mac-address-randomization/</a:t>
            </a:r>
            <a:r>
              <a:rPr lang="en-US" sz="1400" dirty="0"/>
              <a:t> (March 2024)</a:t>
            </a:r>
          </a:p>
          <a:p>
            <a:pPr lvl="1">
              <a:lnSpc>
                <a:spcPct val="80000"/>
              </a:lnSpc>
              <a:spcAft>
                <a:spcPts val="600"/>
              </a:spcAft>
            </a:pPr>
            <a:r>
              <a:rPr lang="en-US" sz="1400" dirty="0"/>
              <a:t>In RFC Editor’s queue: Randomized and Changing MAC Address Use Cases and Requirements: </a:t>
            </a:r>
            <a:r>
              <a:rPr lang="en-US" sz="1400" dirty="0">
                <a:hlinkClick r:id="rId5"/>
              </a:rPr>
              <a:t>https://datatracker.ietf.org/doc/draft-ietf-madinas-use-cases/</a:t>
            </a:r>
            <a:r>
              <a:rPr lang="en-US" sz="1400" dirty="0"/>
              <a:t> (December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B88B979B-C127-65C4-39E4-382B580010A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0886CD1-CBFA-E947-2CDA-7E416914B4F4}"/>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4" name="Date Placeholder 3">
            <a:extLst>
              <a:ext uri="{FF2B5EF4-FFF2-40B4-BE49-F238E27FC236}">
                <a16:creationId xmlns:a16="http://schemas.microsoft.com/office/drawing/2014/main" id="{E08A5380-2268-6BAB-EC60-8A3F83A1094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8469397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Revised: Using the Extensible Authentication Protocol (EAP) with Ephemeral Diffie-Hellman over COSE (EDHOC): </a:t>
            </a:r>
            <a:r>
              <a:rPr lang="en-US" sz="1400" dirty="0">
                <a:hlinkClick r:id="rId4"/>
              </a:rPr>
              <a:t>https://datatracker.ietf.org/doc/draft-ietf-emu-eap-edhoc/</a:t>
            </a:r>
            <a:r>
              <a:rPr lang="en-US" sz="1400" dirty="0"/>
              <a:t> (March 2025)</a:t>
            </a:r>
          </a:p>
          <a:p>
            <a:pPr lvl="1">
              <a:lnSpc>
                <a:spcPct val="80000"/>
              </a:lnSpc>
              <a:spcAft>
                <a:spcPts val="600"/>
              </a:spcAft>
            </a:pPr>
            <a:r>
              <a:rPr lang="en-US" sz="1400" dirty="0"/>
              <a:t>Revised, waiting for shepherd write-up: Bootstrapped TLS Authentication with Proof of Knowledge (TLS-POK): </a:t>
            </a:r>
            <a:r>
              <a:rPr lang="en-US" sz="1400" dirty="0">
                <a:hlinkClick r:id="rId5"/>
              </a:rPr>
              <a:t>https://datatracker.ietf.org/doc/draft-ietf-emu-bootstrapped-tls/</a:t>
            </a:r>
            <a:r>
              <a:rPr lang="en-US" sz="1400" dirty="0"/>
              <a:t> (February 2025)</a:t>
            </a:r>
          </a:p>
          <a:p>
            <a:pPr lvl="1">
              <a:lnSpc>
                <a:spcPct val="80000"/>
              </a:lnSpc>
              <a:spcAft>
                <a:spcPts val="600"/>
              </a:spcAft>
            </a:pPr>
            <a:r>
              <a:rPr lang="en-US" sz="1400" dirty="0"/>
              <a:t>Revised, still in RFC Editor’s queue awaiting other documents, but possibly coming back to the WG: Tunnel Extensible Authentication Protocol (TEAP) Version 1: </a:t>
            </a:r>
            <a:r>
              <a:rPr lang="en-US" sz="1400" dirty="0">
                <a:hlinkClick r:id="rId6"/>
              </a:rPr>
              <a:t>https://datatracker.ietf.org/doc/draft-ietf-emu-rfc7170bis/</a:t>
            </a:r>
            <a:r>
              <a:rPr lang="en-US" sz="1400" dirty="0"/>
              <a:t> (February 2025)</a:t>
            </a:r>
          </a:p>
          <a:p>
            <a:pPr lvl="1">
              <a:lnSpc>
                <a:spcPct val="80000"/>
              </a:lnSpc>
              <a:spcAft>
                <a:spcPts val="600"/>
              </a:spcAft>
            </a:pPr>
            <a:r>
              <a:rPr lang="en-US" sz="1400" dirty="0"/>
              <a:t>In AD evaluation: The </a:t>
            </a:r>
            <a:r>
              <a:rPr lang="en-US" sz="1400" dirty="0" err="1"/>
              <a:t>eap.arpa</a:t>
            </a:r>
            <a:r>
              <a:rPr lang="en-US" sz="1400" dirty="0"/>
              <a:t> domain and EAP provisioning: </a:t>
            </a:r>
            <a:r>
              <a:rPr lang="en-US" sz="1400" dirty="0">
                <a:hlinkClick r:id="rId7"/>
              </a:rPr>
              <a:t>https://datatracker.ietf.org/doc/draft-ietf-emu-eap-arpa/</a:t>
            </a:r>
            <a:r>
              <a:rPr lang="en-US" sz="1400" dirty="0"/>
              <a:t> (January 2025)</a:t>
            </a:r>
          </a:p>
        </p:txBody>
      </p:sp>
      <p:sp>
        <p:nvSpPr>
          <p:cNvPr id="2" name="Footer Placeholder 1">
            <a:extLst>
              <a:ext uri="{FF2B5EF4-FFF2-40B4-BE49-F238E27FC236}">
                <a16:creationId xmlns:a16="http://schemas.microsoft.com/office/drawing/2014/main" id="{ABA94CF2-A902-659A-90F6-FD63592DD61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7A0D5C5-F50C-267C-9525-80E3B9964CAB}"/>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4" name="Date Placeholder 3">
            <a:extLst>
              <a:ext uri="{FF2B5EF4-FFF2-40B4-BE49-F238E27FC236}">
                <a16:creationId xmlns:a16="http://schemas.microsoft.com/office/drawing/2014/main" id="{22FBFD25-598B-0525-BA64-F5BCE18ACBE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8990981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Revised: PCAP Capture File Format: </a:t>
            </a:r>
            <a:r>
              <a:rPr lang="en-US" sz="1400" dirty="0">
                <a:hlinkClick r:id="rId4"/>
              </a:rPr>
              <a:t>https://datatracker.ietf.org/doc/draft-ietf-opsawg-pcap/</a:t>
            </a:r>
            <a:r>
              <a:rPr lang="en-US" sz="1400" dirty="0"/>
              <a:t> (March 2025)</a:t>
            </a:r>
          </a:p>
          <a:p>
            <a:pPr lvl="1">
              <a:lnSpc>
                <a:spcPct val="80000"/>
              </a:lnSpc>
              <a:spcAft>
                <a:spcPts val="600"/>
              </a:spcAft>
              <a:defRPr/>
            </a:pPr>
            <a:r>
              <a:rPr lang="en-US" sz="1400" dirty="0"/>
              <a:t>Revised: PCAP Next Generation (</a:t>
            </a:r>
            <a:r>
              <a:rPr lang="en-US" sz="1400" dirty="0" err="1"/>
              <a:t>pcapng</a:t>
            </a:r>
            <a:r>
              <a:rPr lang="en-US" sz="1400" dirty="0"/>
              <a:t>) Capture File Format: </a:t>
            </a:r>
            <a:r>
              <a:rPr lang="en-US" sz="1400" dirty="0">
                <a:hlinkClick r:id="rId5"/>
              </a:rPr>
              <a:t>https://datatracker.ietf.org/doc/draft-ietf-opsawg-pcapng/</a:t>
            </a:r>
            <a:r>
              <a:rPr lang="en-US" sz="1400" dirty="0"/>
              <a:t> (March 2025)</a:t>
            </a:r>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A1D90FBD-BCA7-F77B-8079-B0ABFE33E91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ED4B792-272C-08A7-2400-08166D425F60}"/>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75E3C26E-17BF-46CF-D91C-69F4E4102B0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3305174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Communicating Proxy Configurations in Provisioning Domains: </a:t>
            </a:r>
            <a:r>
              <a:rPr lang="en-US" sz="1400" dirty="0">
                <a:hlinkClick r:id="rId4"/>
              </a:rPr>
              <a:t>https://datatracker.ietf.org/doc/draft-ietf-intarea-proxy-config/</a:t>
            </a:r>
            <a:r>
              <a:rPr lang="en-US" sz="1400" dirty="0"/>
              <a:t> (March 2025)</a:t>
            </a:r>
          </a:p>
        </p:txBody>
      </p:sp>
      <p:sp>
        <p:nvSpPr>
          <p:cNvPr id="2" name="Footer Placeholder 1">
            <a:extLst>
              <a:ext uri="{FF2B5EF4-FFF2-40B4-BE49-F238E27FC236}">
                <a16:creationId xmlns:a16="http://schemas.microsoft.com/office/drawing/2014/main" id="{89C3D25E-245C-456B-737C-1AE0BF56E15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F507636-82E4-5F8D-16C6-705B5A8AE060}"/>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CE87D412-8FF0-FA5E-8CFF-DF607C4E4C3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92117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7B493-C190-5807-AB75-DAE786B0A0E6}"/>
              </a:ext>
            </a:extLst>
          </p:cNvPr>
          <p:cNvSpPr>
            <a:spLocks noGrp="1"/>
          </p:cNvSpPr>
          <p:nvPr>
            <p:ph type="ctrTitle"/>
          </p:nvPr>
        </p:nvSpPr>
        <p:spPr/>
        <p:txBody>
          <a:bodyPr/>
          <a:lstStyle/>
          <a:p>
            <a:r>
              <a:rPr lang="en-GB"/>
              <a:t>Coex SC (Coexistence)</a:t>
            </a:r>
          </a:p>
        </p:txBody>
      </p:sp>
      <p:sp>
        <p:nvSpPr>
          <p:cNvPr id="3" name="Subtitle 2">
            <a:extLst>
              <a:ext uri="{FF2B5EF4-FFF2-40B4-BE49-F238E27FC236}">
                <a16:creationId xmlns:a16="http://schemas.microsoft.com/office/drawing/2014/main" id="{D16F96A6-802E-F775-DD89-FC507A908495}"/>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34DFD8EA-4243-E684-2FF9-868417F686C7}"/>
              </a:ext>
            </a:extLst>
          </p:cNvPr>
          <p:cNvSpPr>
            <a:spLocks noGrp="1"/>
          </p:cNvSpPr>
          <p:nvPr>
            <p:ph type="ftr" idx="11"/>
          </p:nvPr>
        </p:nvSpPr>
        <p:spPr/>
        <p:txBody>
          <a:bodyPr/>
          <a:lstStyle/>
          <a:p>
            <a:r>
              <a:rPr lang="en-GB"/>
              <a:t>Marc Emmelmann, Self</a:t>
            </a:r>
          </a:p>
        </p:txBody>
      </p:sp>
      <p:sp>
        <p:nvSpPr>
          <p:cNvPr id="8" name="Slide Number Placeholder 7">
            <a:extLst>
              <a:ext uri="{FF2B5EF4-FFF2-40B4-BE49-F238E27FC236}">
                <a16:creationId xmlns:a16="http://schemas.microsoft.com/office/drawing/2014/main" id="{9B832938-6438-C158-BA77-B8485E51E291}"/>
              </a:ext>
            </a:extLst>
          </p:cNvPr>
          <p:cNvSpPr>
            <a:spLocks noGrp="1"/>
          </p:cNvSpPr>
          <p:nvPr>
            <p:ph type="sldNum" idx="12"/>
          </p:nvPr>
        </p:nvSpPr>
        <p:spPr/>
        <p:txBody>
          <a:bodyPr/>
          <a:lstStyle/>
          <a:p>
            <a:r>
              <a:rPr lang="en-GB"/>
              <a:t>Slide </a:t>
            </a:r>
            <a:fld id="{DE40C9FC-4879-4F20-9ECA-A574A90476B7}" type="slidenum">
              <a:rPr lang="en-GB" smtClean="0"/>
              <a:pPr/>
              <a:t>7</a:t>
            </a:fld>
            <a:endParaRPr lang="en-GB"/>
          </a:p>
        </p:txBody>
      </p:sp>
      <p:sp>
        <p:nvSpPr>
          <p:cNvPr id="9" name="Date Placeholder 8">
            <a:extLst>
              <a:ext uri="{FF2B5EF4-FFF2-40B4-BE49-F238E27FC236}">
                <a16:creationId xmlns:a16="http://schemas.microsoft.com/office/drawing/2014/main" id="{3FDDA6A5-AEA8-42C6-A055-D07F3ACEAEDF}"/>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380329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https://datatracker.ietf.org/wg/tls/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Held for formal analysis: TLS 1.3 Extension for Using Certificates with an External Pre-Shared Key: </a:t>
            </a:r>
            <a:r>
              <a:rPr lang="en-US" sz="1400" dirty="0">
                <a:hlinkClick r:id="rId4"/>
              </a:rPr>
              <a:t>https://datatracker.ietf.org/doc/draft-ietf-tls-8773bis/</a:t>
            </a:r>
            <a:r>
              <a:rPr lang="en-US" sz="1400" dirty="0"/>
              <a:t> (March 2025)</a:t>
            </a:r>
          </a:p>
          <a:p>
            <a:pPr lvl="1">
              <a:lnSpc>
                <a:spcPct val="80000"/>
              </a:lnSpc>
              <a:spcAft>
                <a:spcPts val="600"/>
              </a:spcAft>
              <a:defRPr/>
            </a:pPr>
            <a:r>
              <a:rPr lang="en-US" sz="1400" dirty="0"/>
              <a:t>Revised: TLS Encrypted Client Hello: </a:t>
            </a:r>
            <a:r>
              <a:rPr lang="en-US" sz="1400" dirty="0">
                <a:hlinkClick r:id="rId5"/>
              </a:rPr>
              <a:t>https://datatracker.ietf.org/doc/draft-ietf-tls-esni/</a:t>
            </a:r>
            <a:r>
              <a:rPr lang="en-US" sz="1400" dirty="0"/>
              <a:t> (March 2025)</a:t>
            </a:r>
          </a:p>
          <a:p>
            <a:pPr lvl="1">
              <a:lnSpc>
                <a:spcPct val="80000"/>
              </a:lnSpc>
              <a:spcAft>
                <a:spcPts val="600"/>
              </a:spcAft>
              <a:defRPr/>
            </a:pPr>
            <a:r>
              <a:rPr lang="en-US" sz="1400" dirty="0"/>
              <a:t>Revised: Extended Key Update for Transport Layer Security (TLS) 1.3: </a:t>
            </a:r>
            <a:r>
              <a:rPr lang="en-US" sz="1400" dirty="0">
                <a:hlinkClick r:id="rId6"/>
              </a:rPr>
              <a:t>https://datatracker.ietf.org/doc/draft-ietf-tls-extended-key-update/</a:t>
            </a:r>
            <a:r>
              <a:rPr lang="en-US" sz="1400" dirty="0"/>
              <a:t> (March 2025)</a:t>
            </a:r>
          </a:p>
          <a:p>
            <a:pPr lvl="1">
              <a:lnSpc>
                <a:spcPct val="80000"/>
              </a:lnSpc>
              <a:spcAft>
                <a:spcPts val="600"/>
              </a:spcAft>
              <a:defRPr/>
            </a:pPr>
            <a:r>
              <a:rPr lang="en-US" sz="1400" dirty="0"/>
              <a:t>AD Evaluation: Revised I-D needed: The Transport Layer Security (TLS) Protocol Version 1.3: </a:t>
            </a:r>
            <a:r>
              <a:rPr lang="en-US" sz="1400" dirty="0">
                <a:hlinkClick r:id="rId7"/>
              </a:rPr>
              <a:t>https://datatracker.ietf.org/doc/draft-ietf-tls-rfc8446bis/</a:t>
            </a:r>
            <a:r>
              <a:rPr lang="en-US" sz="1400" dirty="0"/>
              <a:t> (February 2025)</a:t>
            </a:r>
          </a:p>
          <a:p>
            <a:pPr lvl="1">
              <a:lnSpc>
                <a:spcPct val="80000"/>
              </a:lnSpc>
              <a:spcAft>
                <a:spcPts val="600"/>
              </a:spcAft>
              <a:defRPr/>
            </a:pPr>
            <a:r>
              <a:rPr lang="en-US" sz="1400" dirty="0"/>
              <a:t>In IESG Evaluation: TLS 1.2 is in Feature Freeze: </a:t>
            </a:r>
            <a:r>
              <a:rPr lang="en-US" sz="1400" dirty="0">
                <a:hlinkClick r:id="rId8"/>
              </a:rPr>
              <a:t>https://datatracker.ietf.org/doc/draft-ietf-tls-tls12-frozen/</a:t>
            </a:r>
            <a:r>
              <a:rPr lang="en-US" sz="1400" dirty="0"/>
              <a:t> (February 2025)</a:t>
            </a:r>
          </a:p>
          <a:p>
            <a:pPr lvl="1">
              <a:lnSpc>
                <a:spcPct val="80000"/>
              </a:lnSpc>
              <a:spcAft>
                <a:spcPts val="600"/>
              </a:spcAft>
              <a:defRPr/>
            </a:pPr>
            <a:r>
              <a:rPr lang="en-US" sz="1400" dirty="0"/>
              <a:t>Adopted: The Datagram Transport Layer Security (DTLS) Protocol Version 1.3:  </a:t>
            </a:r>
            <a:r>
              <a:rPr lang="en-US" sz="1400" dirty="0">
                <a:hlinkClick r:id="rId9"/>
              </a:rPr>
              <a:t>https://datatracker.ietf.org/doc/draft-ietf-tls-rfc9147bis/</a:t>
            </a:r>
            <a:r>
              <a:rPr lang="en-US" sz="1400" dirty="0"/>
              <a:t> (December 2024)</a:t>
            </a:r>
          </a:p>
        </p:txBody>
      </p:sp>
      <p:sp>
        <p:nvSpPr>
          <p:cNvPr id="2" name="Footer Placeholder 1">
            <a:extLst>
              <a:ext uri="{FF2B5EF4-FFF2-40B4-BE49-F238E27FC236}">
                <a16:creationId xmlns:a16="http://schemas.microsoft.com/office/drawing/2014/main" id="{73C7B0E8-80E8-02F4-CE9A-8095D5040AB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D59B3BA-37D1-CBE5-69DB-763628ADD602}"/>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4" name="Date Placeholder 3">
            <a:extLst>
              <a:ext uri="{FF2B5EF4-FFF2-40B4-BE49-F238E27FC236}">
                <a16:creationId xmlns:a16="http://schemas.microsoft.com/office/drawing/2014/main" id="{E54E7B94-F2F9-078B-264C-DFEF7FB4D91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1987899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Revised and still in WGLC: Reliable and Available Wireless Architecture: </a:t>
            </a:r>
            <a:r>
              <a:rPr lang="en-US" sz="1400" dirty="0">
                <a:hlinkClick r:id="rId4"/>
              </a:rPr>
              <a:t>https://datatracker.ietf.org/doc/draft-ietf-raw-architecture/</a:t>
            </a:r>
            <a:r>
              <a:rPr lang="en-US" sz="1400" dirty="0"/>
              <a:t> (February 2025)</a:t>
            </a:r>
          </a:p>
          <a:p>
            <a:pPr lvl="1"/>
            <a:r>
              <a:rPr lang="en-US" sz="1400" dirty="0"/>
              <a:t>Revised and still in IESG evaluation: Reliable and Available Wireless Technologies: </a:t>
            </a:r>
            <a:r>
              <a:rPr lang="en-US" sz="1400" dirty="0">
                <a:hlinkClick r:id="rId5"/>
              </a:rPr>
              <a:t>https://datatracker.ietf.org/doc/draft-ietf-raw-technologies/</a:t>
            </a:r>
            <a:r>
              <a:rPr lang="en-US" sz="1400" dirty="0"/>
              <a:t> (February 2025)</a:t>
            </a:r>
          </a:p>
        </p:txBody>
      </p:sp>
      <p:sp>
        <p:nvSpPr>
          <p:cNvPr id="2" name="Footer Placeholder 1">
            <a:extLst>
              <a:ext uri="{FF2B5EF4-FFF2-40B4-BE49-F238E27FC236}">
                <a16:creationId xmlns:a16="http://schemas.microsoft.com/office/drawing/2014/main" id="{87D7ABF8-FBA9-C1A6-3F6C-17F77653C74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DB58ECB7-D271-7AF7-F920-CEA26BF82BF6}"/>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4" name="Date Placeholder 3">
            <a:extLst>
              <a:ext uri="{FF2B5EF4-FFF2-40B4-BE49-F238E27FC236}">
                <a16:creationId xmlns:a16="http://schemas.microsoft.com/office/drawing/2014/main" id="{041E2DFE-1EC1-BC69-6BF2-D80CE4CD719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8575810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Waiting for AD go-ahead: BRSKI Cloud Registrar: </a:t>
            </a:r>
            <a:r>
              <a:rPr lang="en-US" sz="1400" dirty="0">
                <a:hlinkClick r:id="rId4"/>
              </a:rPr>
              <a:t>https://datatracker.ietf.org/doc/draft-ietf-anima-brski-cloud/ (March</a:t>
            </a:r>
            <a:r>
              <a:rPr lang="en-US" sz="1400" dirty="0"/>
              <a:t> 2025)</a:t>
            </a:r>
          </a:p>
          <a:p>
            <a:pPr lvl="1">
              <a:lnSpc>
                <a:spcPct val="80000"/>
              </a:lnSpc>
              <a:spcAft>
                <a:spcPts val="600"/>
              </a:spcAft>
              <a:defRPr/>
            </a:pPr>
            <a:r>
              <a:rPr lang="en-US" sz="1400" dirty="0"/>
              <a:t>Revised and still in WG Last Call: Constrained Bootstrapping Remote Secure Key Infrastructure (</a:t>
            </a:r>
            <a:r>
              <a:rPr lang="en-US" sz="1400" dirty="0" err="1"/>
              <a:t>cBRSKI</a:t>
            </a:r>
            <a:r>
              <a:rPr lang="en-US" sz="1400" dirty="0"/>
              <a:t>): </a:t>
            </a:r>
            <a:r>
              <a:rPr lang="en-US" sz="1400" dirty="0">
                <a:hlinkClick r:id="rId5"/>
              </a:rPr>
              <a:t>https://datatracker.ietf.org/doc/draft-ietf-anima-constrained-voucher/</a:t>
            </a:r>
            <a:r>
              <a:rPr lang="en-US" sz="1400" dirty="0"/>
              <a:t> (March 2025)</a:t>
            </a:r>
          </a:p>
          <a:p>
            <a:pPr lvl="1">
              <a:lnSpc>
                <a:spcPct val="80000"/>
              </a:lnSpc>
              <a:spcAft>
                <a:spcPts val="600"/>
              </a:spcAft>
              <a:defRPr/>
            </a:pPr>
            <a:r>
              <a:rPr lang="en-US" sz="1400" dirty="0"/>
              <a:t>In IESG Evaluation: BRSKI with Pledge in Responder Mode (BRSKI-PRM): </a:t>
            </a:r>
            <a:r>
              <a:rPr lang="en-US" sz="1400" dirty="0">
                <a:hlinkClick r:id="rId6"/>
              </a:rPr>
              <a:t>https://datatracker.ietf.org/doc/draft-ietf-anima-brski-prm/</a:t>
            </a:r>
            <a:r>
              <a:rPr lang="en-US" sz="1400" dirty="0"/>
              <a:t> (February 2025)</a:t>
            </a:r>
          </a:p>
          <a:p>
            <a:pPr lvl="1">
              <a:lnSpc>
                <a:spcPct val="80000"/>
              </a:lnSpc>
              <a:spcAft>
                <a:spcPts val="600"/>
              </a:spcAft>
              <a:defRPr/>
            </a:pPr>
            <a:r>
              <a:rPr lang="en-US" sz="1400" dirty="0"/>
              <a:t>In WGLC: Join Proxy for Bootstrapping of Constrained Network Elements: </a:t>
            </a:r>
            <a:r>
              <a:rPr lang="en-US" sz="1400" dirty="0">
                <a:hlinkClick r:id="rId7"/>
              </a:rPr>
              <a:t>https://datatracker.ietf.org/doc/draft-ietf-anima-constrained-join-proxy/</a:t>
            </a:r>
            <a:r>
              <a:rPr lang="en-US" sz="1400" dirty="0"/>
              <a:t> (January 2025)</a:t>
            </a:r>
          </a:p>
        </p:txBody>
      </p:sp>
      <p:sp>
        <p:nvSpPr>
          <p:cNvPr id="2" name="Footer Placeholder 1">
            <a:extLst>
              <a:ext uri="{FF2B5EF4-FFF2-40B4-BE49-F238E27FC236}">
                <a16:creationId xmlns:a16="http://schemas.microsoft.com/office/drawing/2014/main" id="{DD3E0449-89FE-8F61-05C2-A8E96F42CF2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2C62FBE-3B86-39EC-9EDA-D8579748B295}"/>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4" name="Date Placeholder 3">
            <a:extLst>
              <a:ext uri="{FF2B5EF4-FFF2-40B4-BE49-F238E27FC236}">
                <a16:creationId xmlns:a16="http://schemas.microsoft.com/office/drawing/2014/main" id="{41CA4F1A-AD2B-0472-F43C-7950C4BE36E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286330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194590EC-3FFA-E75C-3BC9-4FD5C9F0AFA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3F3E5E2-795D-9C1B-7675-7DB47E9A608B}"/>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4" name="Date Placeholder 3">
            <a:extLst>
              <a:ext uri="{FF2B5EF4-FFF2-40B4-BE49-F238E27FC236}">
                <a16:creationId xmlns:a16="http://schemas.microsoft.com/office/drawing/2014/main" id="{E9406467-A771-3B98-8653-B8794EC9198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1003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CC1D-E123-810E-7419-46E24F31BD1B}"/>
              </a:ext>
            </a:extLst>
          </p:cNvPr>
          <p:cNvSpPr>
            <a:spLocks noGrp="1"/>
          </p:cNvSpPr>
          <p:nvPr>
            <p:ph type="ctrTitle"/>
          </p:nvPr>
        </p:nvSpPr>
        <p:spPr/>
        <p:txBody>
          <a:bodyPr/>
          <a:lstStyle/>
          <a:p>
            <a:r>
              <a:rPr lang="en-GB"/>
              <a:t>PAR Review SC</a:t>
            </a:r>
          </a:p>
        </p:txBody>
      </p:sp>
      <p:sp>
        <p:nvSpPr>
          <p:cNvPr id="3" name="Subtitle 2">
            <a:extLst>
              <a:ext uri="{FF2B5EF4-FFF2-40B4-BE49-F238E27FC236}">
                <a16:creationId xmlns:a16="http://schemas.microsoft.com/office/drawing/2014/main" id="{F615F8CE-8B51-013A-8082-7E0BCBC5BD8D}"/>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F86EF385-5C63-8C48-BDDB-6FE02C451677}"/>
              </a:ext>
            </a:extLst>
          </p:cNvPr>
          <p:cNvSpPr>
            <a:spLocks noGrp="1"/>
          </p:cNvSpPr>
          <p:nvPr>
            <p:ph type="ftr" idx="11"/>
          </p:nvPr>
        </p:nvSpPr>
        <p:spPr/>
        <p:txBody>
          <a:bodyPr/>
          <a:lstStyle/>
          <a:p>
            <a:r>
              <a:rPr lang="en-GB"/>
              <a:t>Jon Rosdahl, Qualcomm</a:t>
            </a:r>
          </a:p>
        </p:txBody>
      </p:sp>
      <p:sp>
        <p:nvSpPr>
          <p:cNvPr id="8" name="Slide Number Placeholder 7">
            <a:extLst>
              <a:ext uri="{FF2B5EF4-FFF2-40B4-BE49-F238E27FC236}">
                <a16:creationId xmlns:a16="http://schemas.microsoft.com/office/drawing/2014/main" id="{61D15435-AE03-D9C2-3C8B-E8BE36FA47E6}"/>
              </a:ext>
            </a:extLst>
          </p:cNvPr>
          <p:cNvSpPr>
            <a:spLocks noGrp="1"/>
          </p:cNvSpPr>
          <p:nvPr>
            <p:ph type="sldNum" idx="12"/>
          </p:nvPr>
        </p:nvSpPr>
        <p:spPr/>
        <p:txBody>
          <a:bodyPr/>
          <a:lstStyle/>
          <a:p>
            <a:r>
              <a:rPr lang="en-GB"/>
              <a:t>Slide </a:t>
            </a:r>
            <a:fld id="{DE40C9FC-4879-4F20-9ECA-A574A90476B7}" type="slidenum">
              <a:rPr lang="en-GB" smtClean="0"/>
              <a:pPr/>
              <a:t>8</a:t>
            </a:fld>
            <a:endParaRPr lang="en-GB"/>
          </a:p>
        </p:txBody>
      </p:sp>
      <p:sp>
        <p:nvSpPr>
          <p:cNvPr id="9" name="Date Placeholder 8">
            <a:extLst>
              <a:ext uri="{FF2B5EF4-FFF2-40B4-BE49-F238E27FC236}">
                <a16:creationId xmlns:a16="http://schemas.microsoft.com/office/drawing/2014/main" id="{E2D7856C-758F-C39B-F4F0-838A1F685D25}"/>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787969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BD6A-080A-3021-BD48-BBD6F3AD1E18}"/>
              </a:ext>
            </a:extLst>
          </p:cNvPr>
          <p:cNvSpPr>
            <a:spLocks noGrp="1"/>
          </p:cNvSpPr>
          <p:nvPr>
            <p:ph type="ctrTitle"/>
          </p:nvPr>
        </p:nvSpPr>
        <p:spPr/>
        <p:txBody>
          <a:bodyPr/>
          <a:lstStyle/>
          <a:p>
            <a:r>
              <a:rPr lang="en-GB"/>
              <a:t>WNG SC (Wireless Next Generation)</a:t>
            </a:r>
          </a:p>
        </p:txBody>
      </p:sp>
      <p:sp>
        <p:nvSpPr>
          <p:cNvPr id="3" name="Subtitle 2">
            <a:extLst>
              <a:ext uri="{FF2B5EF4-FFF2-40B4-BE49-F238E27FC236}">
                <a16:creationId xmlns:a16="http://schemas.microsoft.com/office/drawing/2014/main" id="{94A2B10E-0085-5EA5-7FBE-B7F70C8B2F7B}"/>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D91E1F41-03E5-DB3D-FA42-17BDDF03E6D7}"/>
              </a:ext>
            </a:extLst>
          </p:cNvPr>
          <p:cNvSpPr>
            <a:spLocks noGrp="1"/>
          </p:cNvSpPr>
          <p:nvPr>
            <p:ph type="ftr" idx="11"/>
          </p:nvPr>
        </p:nvSpPr>
        <p:spPr/>
        <p:txBody>
          <a:bodyPr/>
          <a:lstStyle/>
          <a:p>
            <a:r>
              <a:rPr lang="en-GB"/>
              <a:t>Jim Lansford, Farafir SRL</a:t>
            </a:r>
          </a:p>
        </p:txBody>
      </p:sp>
      <p:sp>
        <p:nvSpPr>
          <p:cNvPr id="8" name="Slide Number Placeholder 7">
            <a:extLst>
              <a:ext uri="{FF2B5EF4-FFF2-40B4-BE49-F238E27FC236}">
                <a16:creationId xmlns:a16="http://schemas.microsoft.com/office/drawing/2014/main" id="{4AF27206-D955-0DC6-EB61-62B221A36FB5}"/>
              </a:ext>
            </a:extLst>
          </p:cNvPr>
          <p:cNvSpPr>
            <a:spLocks noGrp="1"/>
          </p:cNvSpPr>
          <p:nvPr>
            <p:ph type="sldNum" idx="12"/>
          </p:nvPr>
        </p:nvSpPr>
        <p:spPr/>
        <p:txBody>
          <a:bodyPr/>
          <a:lstStyle/>
          <a:p>
            <a:r>
              <a:rPr lang="en-GB"/>
              <a:t>Slide </a:t>
            </a:r>
            <a:fld id="{DE40C9FC-4879-4F20-9ECA-A574A90476B7}" type="slidenum">
              <a:rPr lang="en-GB" smtClean="0"/>
              <a:pPr/>
              <a:t>9</a:t>
            </a:fld>
            <a:endParaRPr lang="en-GB"/>
          </a:p>
        </p:txBody>
      </p:sp>
      <p:sp>
        <p:nvSpPr>
          <p:cNvPr id="9" name="Date Placeholder 8">
            <a:extLst>
              <a:ext uri="{FF2B5EF4-FFF2-40B4-BE49-F238E27FC236}">
                <a16:creationId xmlns:a16="http://schemas.microsoft.com/office/drawing/2014/main" id="{599E3FE5-0998-F7FB-75A8-1FD869523D15}"/>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063212293"/>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4994</Words>
  <Application>Microsoft Office PowerPoint</Application>
  <PresentationFormat>Widescreen</PresentationFormat>
  <Paragraphs>839</Paragraphs>
  <Slides>73</Slides>
  <Notes>37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1" baseType="lpstr">
      <vt:lpstr>ＭＳ Ｐゴシック</vt:lpstr>
      <vt:lpstr>Arial</vt:lpstr>
      <vt:lpstr>Arial Unicode MS</vt:lpstr>
      <vt:lpstr>Asap</vt:lpstr>
      <vt:lpstr>Calibri</vt:lpstr>
      <vt:lpstr>Times New Roman</vt:lpstr>
      <vt:lpstr>Office Theme</vt:lpstr>
      <vt:lpstr>Document</vt:lpstr>
      <vt:lpstr>802.11 WG March 2025 Session Report</vt:lpstr>
      <vt:lpstr>Abstract</vt:lpstr>
      <vt:lpstr>Editors Meeting</vt:lpstr>
      <vt:lpstr>ANA</vt:lpstr>
      <vt:lpstr>AIML SC (AI and ML)</vt:lpstr>
      <vt:lpstr>ARC SC (Architecture)</vt:lpstr>
      <vt:lpstr>Coex SC (Coexistence)</vt:lpstr>
      <vt:lpstr>PAR Review SC</vt:lpstr>
      <vt:lpstr>WNG SC (Wireless Next Generation)</vt:lpstr>
      <vt:lpstr>JTC1 802 SC</vt:lpstr>
      <vt:lpstr>TGmf (Maintenance)</vt:lpstr>
      <vt:lpstr>TGbf (WLAN Sensing)</vt:lpstr>
      <vt:lpstr>TGbi (Enhanced Data Privacy)</vt:lpstr>
      <vt:lpstr>TGbk (320 MHz Positioning)</vt:lpstr>
      <vt:lpstr>TGbn (Ultra High Reliability)</vt:lpstr>
      <vt:lpstr>TGbp (Ambient Power)</vt:lpstr>
      <vt:lpstr>TGbq (Integrated mmWave)</vt:lpstr>
      <vt:lpstr>Enhanced Light Communications Study Group (ELC)  March 2025 Closing Report</vt:lpstr>
      <vt:lpstr>Abstract</vt:lpstr>
      <vt:lpstr>ELC activities at the March 2025 meeting</vt:lpstr>
      <vt:lpstr>ELC SG moving forward</vt:lpstr>
      <vt:lpstr>AUTO TIG (Automotive)</vt:lpstr>
      <vt:lpstr>802.15 liaison</vt:lpstr>
      <vt:lpstr>802.18 Liaison Report – March 2025</vt:lpstr>
      <vt:lpstr>RR-TAG at a glance</vt:lpstr>
      <vt:lpstr>Progress since the 2025 January wireless interim</vt:lpstr>
      <vt:lpstr>Objectives this week (1)</vt:lpstr>
      <vt:lpstr>Objectives this week (2)</vt:lpstr>
      <vt:lpstr>802.19 WG  January 2025 Liaison Report</vt:lpstr>
      <vt:lpstr>IEEE 802.19 Overview</vt:lpstr>
      <vt:lpstr>Coexistence Assessment Documents</vt:lpstr>
      <vt:lpstr>FCC Consultation on Sub 1-GHZ Bands</vt:lpstr>
      <vt:lpstr>802.19.3a Task Group</vt:lpstr>
      <vt:lpstr>802c status</vt:lpstr>
      <vt:lpstr>Wi-Fi Alliance (WFA) Liaison March 2025 Update</vt:lpstr>
      <vt:lpstr>Abstract</vt:lpstr>
      <vt:lpstr>Meetings</vt:lpstr>
      <vt:lpstr>Activities</vt:lpstr>
      <vt:lpstr>Additional Work Areas</vt:lpstr>
      <vt:lpstr>Recent publications</vt:lpstr>
      <vt:lpstr>Further information</vt:lpstr>
      <vt:lpstr>Wireless Broadband Alliance (WBA) Liaison Report – March 2025</vt:lpstr>
      <vt:lpstr>Wireless Broadband Alliance (WBA)</vt:lpstr>
      <vt:lpstr>WBA Technical Activities &amp; Roadmap for 2025</vt:lpstr>
      <vt:lpstr>Wireless Global Congress &amp; Members Meetings</vt:lpstr>
      <vt:lpstr>Linux Foundation Broadband &amp; WBA Partners</vt:lpstr>
      <vt:lpstr>WBA Innovation Forum January</vt:lpstr>
      <vt:lpstr>Enterprise Connectivity Forum</vt:lpstr>
      <vt:lpstr>WBA Wi-Fi 7 Field Trials - CableLabs</vt:lpstr>
      <vt:lpstr>Operator-Managed Smart Home Industry Framework </vt:lpstr>
      <vt:lpstr>L4S Implementation Guidelines</vt:lpstr>
      <vt:lpstr>Further information</vt:lpstr>
      <vt:lpstr>Backup</vt:lpstr>
      <vt:lpstr>WBA ORGANIZATION</vt:lpstr>
      <vt:lpstr>WBA Focus Areas</vt:lpstr>
      <vt:lpstr>IEEE 802.11-IETF Liaison Report</vt:lpstr>
      <vt:lpstr>Abstract</vt:lpstr>
      <vt:lpstr>IETF Meetings</vt:lpstr>
      <vt:lpstr>IETF- IEEE 802 Liaison Activity  </vt:lpstr>
      <vt:lpstr>IETF protocol use with 802.11 technology</vt:lpstr>
      <vt:lpstr>BOFs at IETF 122 March 15-21, 2025</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162</cp:revision>
  <cp:lastPrinted>1601-01-01T00:00:00Z</cp:lastPrinted>
  <dcterms:created xsi:type="dcterms:W3CDTF">2018-05-10T15:59:06Z</dcterms:created>
  <dcterms:modified xsi:type="dcterms:W3CDTF">2025-03-12T17:16:27Z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