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8"/>
  </p:notesMasterIdLst>
  <p:handoutMasterIdLst>
    <p:handoutMasterId r:id="rId39"/>
  </p:handoutMasterIdLst>
  <p:sldIdLst>
    <p:sldId id="269" r:id="rId3"/>
    <p:sldId id="370" r:id="rId4"/>
    <p:sldId id="427" r:id="rId5"/>
    <p:sldId id="428" r:id="rId6"/>
    <p:sldId id="464" r:id="rId7"/>
    <p:sldId id="465" r:id="rId8"/>
    <p:sldId id="285" r:id="rId9"/>
    <p:sldId id="286" r:id="rId10"/>
    <p:sldId id="436" r:id="rId11"/>
    <p:sldId id="568" r:id="rId12"/>
    <p:sldId id="570" r:id="rId13"/>
    <p:sldId id="690" r:id="rId14"/>
    <p:sldId id="479" r:id="rId15"/>
    <p:sldId id="485" r:id="rId16"/>
    <p:sldId id="487" r:id="rId17"/>
    <p:sldId id="486" r:id="rId18"/>
    <p:sldId id="488" r:id="rId19"/>
    <p:sldId id="569" r:id="rId20"/>
    <p:sldId id="480" r:id="rId21"/>
    <p:sldId id="691" r:id="rId22"/>
    <p:sldId id="404" r:id="rId23"/>
    <p:sldId id="430" r:id="rId24"/>
    <p:sldId id="406" r:id="rId25"/>
    <p:sldId id="451" r:id="rId26"/>
    <p:sldId id="572" r:id="rId27"/>
    <p:sldId id="492" r:id="rId28"/>
    <p:sldId id="409" r:id="rId29"/>
    <p:sldId id="455" r:id="rId30"/>
    <p:sldId id="474" r:id="rId31"/>
    <p:sldId id="475" r:id="rId32"/>
    <p:sldId id="554" r:id="rId33"/>
    <p:sldId id="553" r:id="rId34"/>
    <p:sldId id="454" r:id="rId35"/>
    <p:sldId id="478" r:id="rId36"/>
    <p:sldId id="490" r:id="rId37"/>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28E386-B643-4681-8747-9B884554DF06}" v="1" dt="2025-03-13T15:55:13.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101" d="100"/>
          <a:sy n="101" d="100"/>
        </p:scale>
        <p:origin x="77" y="245"/>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D685-6D24-8CB0-F2CE-219BEDAE4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08A41-620D-90AE-FE74-29F20A22D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EBCCB-B04E-E98F-6647-6A81BB67CBFB}"/>
              </a:ext>
            </a:extLst>
          </p:cNvPr>
          <p:cNvSpPr>
            <a:spLocks noGrp="1"/>
          </p:cNvSpPr>
          <p:nvPr>
            <p:ph type="body" idx="1"/>
          </p:nvPr>
        </p:nvSpPr>
        <p:spPr/>
        <p:txBody>
          <a:bodyPr/>
          <a:lstStyle/>
          <a:p>
            <a:endParaRPr lang="en-GB"/>
          </a:p>
        </p:txBody>
      </p:sp>
      <p:sp>
        <p:nvSpPr>
          <p:cNvPr id="4" name="Header Placeholder 3">
            <a:extLst>
              <a:ext uri="{FF2B5EF4-FFF2-40B4-BE49-F238E27FC236}">
                <a16:creationId xmlns:a16="http://schemas.microsoft.com/office/drawing/2014/main" id="{F3C296DA-14CF-276A-81BB-2A80DD9DFC97}"/>
              </a:ext>
            </a:extLst>
          </p:cNvPr>
          <p:cNvSpPr>
            <a:spLocks noGrp="1"/>
          </p:cNvSpPr>
          <p:nvPr>
            <p:ph type="hdr" sz="quarter" idx="10"/>
          </p:nvPr>
        </p:nvSpPr>
        <p:spPr/>
        <p:txBody>
          <a:bodyPr/>
          <a:lstStyle/>
          <a:p>
            <a:pPr>
              <a:defRPr/>
            </a:pPr>
            <a:r>
              <a:rPr lang="en-US"/>
              <a:t>doc.: IEEE 802.11-24-0276</a:t>
            </a:r>
          </a:p>
        </p:txBody>
      </p:sp>
      <p:sp>
        <p:nvSpPr>
          <p:cNvPr id="5" name="Date Placeholder 4">
            <a:extLst>
              <a:ext uri="{FF2B5EF4-FFF2-40B4-BE49-F238E27FC236}">
                <a16:creationId xmlns:a16="http://schemas.microsoft.com/office/drawing/2014/main" id="{7561D382-9078-C922-ECA0-752191D7DB98}"/>
              </a:ext>
            </a:extLst>
          </p:cNvPr>
          <p:cNvSpPr>
            <a:spLocks noGrp="1"/>
          </p:cNvSpPr>
          <p:nvPr>
            <p:ph type="dt" idx="11"/>
          </p:nvPr>
        </p:nvSpPr>
        <p:spPr/>
        <p:txBody>
          <a:bodyPr/>
          <a:lstStyle/>
          <a:p>
            <a:pPr>
              <a:defRPr/>
            </a:pPr>
            <a:r>
              <a:rPr lang="en-US"/>
              <a:t>March 2024</a:t>
            </a:r>
          </a:p>
        </p:txBody>
      </p:sp>
      <p:sp>
        <p:nvSpPr>
          <p:cNvPr id="6" name="Footer Placeholder 5">
            <a:extLst>
              <a:ext uri="{FF2B5EF4-FFF2-40B4-BE49-F238E27FC236}">
                <a16:creationId xmlns:a16="http://schemas.microsoft.com/office/drawing/2014/main" id="{58AA744D-286B-2638-1284-054D2A7FA243}"/>
              </a:ext>
            </a:extLst>
          </p:cNvPr>
          <p:cNvSpPr>
            <a:spLocks noGrp="1"/>
          </p:cNvSpPr>
          <p:nvPr>
            <p:ph type="ftr" sz="quarter" idx="12"/>
          </p:nvPr>
        </p:nvSpPr>
        <p:spPr/>
        <p:txBody>
          <a:bodyPr/>
          <a:lstStyle/>
          <a:p>
            <a:pPr lvl="4">
              <a:defRPr/>
            </a:pPr>
            <a:r>
              <a:rPr lang="en-US"/>
              <a:t>Dorothy Stanley, HP Enterprise</a:t>
            </a:r>
          </a:p>
        </p:txBody>
      </p:sp>
      <p:sp>
        <p:nvSpPr>
          <p:cNvPr id="7" name="Slide Number Placeholder 6">
            <a:extLst>
              <a:ext uri="{FF2B5EF4-FFF2-40B4-BE49-F238E27FC236}">
                <a16:creationId xmlns:a16="http://schemas.microsoft.com/office/drawing/2014/main" id="{43AFFE41-291D-24DF-26E3-4539456A20BC}"/>
              </a:ext>
            </a:extLst>
          </p:cNvPr>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540603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30</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31</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32</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33</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34</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35</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802.11-25/0198r2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store.accuristech.com/ieee/standards/ieee-p802-11bf?product_id=290144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March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2025-03-14</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Prof. Francesco Restuccia, Northeastern Univ, WNG</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2025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752599"/>
            <a:ext cx="10363200" cy="4722813"/>
          </a:xfrm>
        </p:spPr>
        <p:txBody>
          <a:bodyPr/>
          <a:lstStyle/>
          <a:p>
            <a:r>
              <a:rPr lang="en-US" altLang="en-US" dirty="0"/>
              <a:t>Attendance at the March 2025 session DOES count toward gaining and maintaining 802.11 voting rights. Attending 12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endParaRPr lang="en-US" dirty="0"/>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May 11-16, 2025, Warsaw, Poland</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2025-04-07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2025-05-05 at 09:00 ET</a:t>
            </a:r>
          </a:p>
          <a:p>
            <a:pPr marL="457200" lvl="1" indent="0">
              <a:buNone/>
              <a:defRPr/>
            </a:pPr>
            <a:r>
              <a:rPr lang="en-GB" altLang="en-US" dirty="0"/>
              <a:t>CAC in-person/remote: </a:t>
            </a:r>
            <a:r>
              <a:rPr lang="en-GB" altLang="en-US" b="1" dirty="0"/>
              <a:t>Sunday 2025-05-11 at 18:00 Warsaw, Poland</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LMSC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March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4BD-BF89-DB04-216F-46BD3EA4A7C0}"/>
            </a:ext>
          </a:extLst>
        </p:cNvPr>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CDDBBDED-3A97-F791-7565-4C373A7B3727}"/>
              </a:ext>
            </a:extLst>
          </p:cNvPr>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Prof. Francesco Restuccia, Northeastern Univ, WNG</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a:extLst>
              <a:ext uri="{FF2B5EF4-FFF2-40B4-BE49-F238E27FC236}">
                <a16:creationId xmlns:a16="http://schemas.microsoft.com/office/drawing/2014/main" id="{F7697692-3721-3F4F-CC5D-1A9C76DF705A}"/>
              </a:ext>
            </a:extLst>
          </p:cNvPr>
          <p:cNvSpPr>
            <a:spLocks noGrp="1"/>
          </p:cNvSpPr>
          <p:nvPr>
            <p:ph type="title"/>
          </p:nvPr>
        </p:nvSpPr>
        <p:spPr/>
        <p:txBody>
          <a:bodyPr/>
          <a:lstStyle/>
          <a:p>
            <a:r>
              <a:rPr lang="en-GB" altLang="en-US" dirty="0"/>
              <a:t>F2.5 2025 March Designation of Individual experts</a:t>
            </a:r>
          </a:p>
        </p:txBody>
      </p:sp>
      <p:sp>
        <p:nvSpPr>
          <p:cNvPr id="20484" name="Date Placeholder 1">
            <a:extLst>
              <a:ext uri="{FF2B5EF4-FFF2-40B4-BE49-F238E27FC236}">
                <a16:creationId xmlns:a16="http://schemas.microsoft.com/office/drawing/2014/main" id="{BCAA9187-4A78-0219-2DCD-AF10C63E663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a:extLst>
              <a:ext uri="{FF2B5EF4-FFF2-40B4-BE49-F238E27FC236}">
                <a16:creationId xmlns:a16="http://schemas.microsoft.com/office/drawing/2014/main" id="{56E90A0E-6866-0D6C-6385-3FA051730E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a:extLst>
              <a:ext uri="{FF2B5EF4-FFF2-40B4-BE49-F238E27FC236}">
                <a16:creationId xmlns:a16="http://schemas.microsoft.com/office/drawing/2014/main" id="{C5047CF2-DE8D-5F19-F619-306D1745AD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186907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2024-11-01</a:t>
            </a:r>
          </a:p>
        </p:txBody>
      </p:sp>
      <p:graphicFrame>
        <p:nvGraphicFramePr>
          <p:cNvPr id="77901" name="Group 77"/>
          <p:cNvGraphicFramePr>
            <a:graphicFrameLocks noGrp="1"/>
          </p:cNvGraphicFramePr>
          <p:nvPr>
            <p:ph idx="1"/>
            <p:extLst>
              <p:ext uri="{D42A27DB-BD31-4B8C-83A1-F6EECF244321}">
                <p14:modId xmlns:p14="http://schemas.microsoft.com/office/powerpoint/2010/main" val="646842579"/>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LMSC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extLst>
              <p:ext uri="{D42A27DB-BD31-4B8C-83A1-F6EECF244321}">
                <p14:modId xmlns:p14="http://schemas.microsoft.com/office/powerpoint/2010/main" val="1856331571"/>
              </p:ext>
            </p:extLst>
          </p:nvPr>
        </p:nvGraphicFramePr>
        <p:xfrm>
          <a:off x="462756" y="1596515"/>
          <a:ext cx="11266487" cy="2321366"/>
        </p:xfrm>
        <a:graphic>
          <a:graphicData uri="http://schemas.openxmlformats.org/drawingml/2006/table">
            <a:tbl>
              <a:tblPr/>
              <a:tblGrid>
                <a:gridCol w="1234684">
                  <a:extLst>
                    <a:ext uri="{9D8B030D-6E8A-4147-A177-3AD203B41FA5}">
                      <a16:colId xmlns:a16="http://schemas.microsoft.com/office/drawing/2014/main" val="20000"/>
                    </a:ext>
                  </a:extLst>
                </a:gridCol>
                <a:gridCol w="2493560">
                  <a:extLst>
                    <a:ext uri="{9D8B030D-6E8A-4147-A177-3AD203B41FA5}">
                      <a16:colId xmlns:a16="http://schemas.microsoft.com/office/drawing/2014/main" val="20001"/>
                    </a:ext>
                  </a:extLst>
                </a:gridCol>
                <a:gridCol w="1441993">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Computer Society Webinar – Advancing Wi-Fi Technology</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March 2025</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25</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April 9, 2025, 3PM ET</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sv-SE" sz="3200" dirty="0"/>
              <a:t>May 11-16, 2025, </a:t>
            </a:r>
            <a:r>
              <a:rPr lang="en-US" sz="3200" dirty="0"/>
              <a:t>Warsaw Presidential Hotel, Warsaw, Poland</a:t>
            </a:r>
          </a:p>
          <a:p>
            <a:pPr>
              <a:defRPr/>
            </a:pPr>
            <a:r>
              <a:rPr lang="en-US" sz="3200" dirty="0"/>
              <a:t>July 27-Aug 1, Melia Castilla Madrid, Madrid, Spain</a:t>
            </a:r>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31</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sz="2000" dirty="0"/>
              <a:t>Tech Talks: </a:t>
            </a:r>
            <a:r>
              <a:rPr lang="en-US" sz="2000" dirty="0">
                <a:hlinkClick r:id="rId3"/>
              </a:rPr>
              <a:t>https://innovationatwork.ieee.org/events/techtalk-panel-802/</a:t>
            </a:r>
            <a:endParaRPr lang="en-US" sz="2000" dirty="0"/>
          </a:p>
          <a:p>
            <a:pPr lvl="1">
              <a:defRPr/>
            </a:pPr>
            <a:r>
              <a:rPr lang="en-US" altLang="en-US" sz="1800" dirty="0">
                <a:hlinkClick r:id="rId4"/>
              </a:rPr>
              <a:t>2020-11-04 Tech talk on 802.11bf and WLAN Sensing </a:t>
            </a:r>
            <a:r>
              <a:rPr lang="en-US" altLang="en-US" sz="1800" dirty="0"/>
              <a:t>, Tony Han, Claudio Da Silva</a:t>
            </a:r>
            <a:r>
              <a:rPr lang="en-US" sz="1800" dirty="0"/>
              <a:t>  </a:t>
            </a:r>
          </a:p>
          <a:p>
            <a:pPr lvl="1">
              <a:defRPr/>
            </a:pPr>
            <a:r>
              <a:rPr lang="en-US" sz="1800" dirty="0">
                <a:hlinkClick r:id="rId5"/>
              </a:rPr>
              <a:t>2021-05-26  Tech talk on 802.11</a:t>
            </a:r>
            <a:r>
              <a:rPr lang="en-US" sz="1800" dirty="0"/>
              <a:t>, D. Stanley, P. Nikolich</a:t>
            </a:r>
          </a:p>
          <a:p>
            <a:pPr lvl="1">
              <a:defRPr/>
            </a:pPr>
            <a:r>
              <a:rPr lang="en-US" sz="1800" dirty="0">
                <a:hlinkClick r:id="rId6"/>
              </a:rPr>
              <a:t>2022 June Tech talk on Coexistence</a:t>
            </a:r>
            <a:r>
              <a:rPr lang="en-US" sz="1800" dirty="0"/>
              <a:t>, see </a:t>
            </a:r>
            <a:r>
              <a:rPr lang="en-US" sz="1800" dirty="0">
                <a:hlinkClick r:id="rId7"/>
              </a:rPr>
              <a:t>11-22-0921</a:t>
            </a:r>
            <a:r>
              <a:rPr lang="en-US" sz="1800" dirty="0"/>
              <a:t>, A. Myles</a:t>
            </a:r>
          </a:p>
          <a:p>
            <a:pPr>
              <a:defRPr/>
            </a:pPr>
            <a:r>
              <a:rPr lang="en-US" sz="2000" dirty="0">
                <a:hlinkClick r:id="rId8"/>
              </a:rPr>
              <a:t>2021-01-20 January Computer Society Standards Activities Board Webinar Series </a:t>
            </a:r>
            <a:r>
              <a:rPr lang="en-US" sz="2000" dirty="0"/>
              <a:t> 802 Wireless Standards: D. Stanley, P. Kinney, P. Nikolich</a:t>
            </a:r>
          </a:p>
          <a:p>
            <a:pPr>
              <a:defRPr/>
            </a:pPr>
            <a:r>
              <a:rPr lang="en-US" sz="2000" dirty="0"/>
              <a:t>2023-04-04 </a:t>
            </a:r>
            <a:r>
              <a:rPr lang="en-US" sz="2000" dirty="0">
                <a:hlinkClick r:id="rId9"/>
              </a:rPr>
              <a:t>Computer Society hosted 2023 webinar</a:t>
            </a:r>
            <a:r>
              <a:rPr lang="en-US" sz="2000" dirty="0"/>
              <a:t> on 802.11bb and 802.11bc</a:t>
            </a:r>
          </a:p>
          <a:p>
            <a:pPr>
              <a:defRPr/>
            </a:pPr>
            <a:r>
              <a:rPr lang="en-US" sz="2000" dirty="0"/>
              <a:t>2023-05-22 </a:t>
            </a:r>
            <a:r>
              <a:rPr lang="en-US" sz="2000" dirty="0">
                <a:hlinkClick r:id="rId10"/>
              </a:rPr>
              <a:t>Wi-Fi Now tutorial on 802.11az</a:t>
            </a:r>
            <a:r>
              <a:rPr lang="en-US" sz="2000" dirty="0"/>
              <a:t> technology: J. </a:t>
            </a:r>
            <a:r>
              <a:rPr lang="en-US" sz="2000" dirty="0" err="1"/>
              <a:t>Segev</a:t>
            </a:r>
            <a:r>
              <a:rPr lang="en-US" sz="2000" dirty="0"/>
              <a:t>, R. Want</a:t>
            </a:r>
          </a:p>
          <a:p>
            <a:pPr>
              <a:defRPr/>
            </a:pPr>
            <a:r>
              <a:rPr lang="en-US" sz="2000" dirty="0"/>
              <a:t>2023-11-07 IEEE Computer Society webinar on 802.11az: J. </a:t>
            </a:r>
            <a:r>
              <a:rPr lang="en-US" sz="2000" dirty="0" err="1"/>
              <a:t>Segev</a:t>
            </a:r>
            <a:r>
              <a:rPr lang="en-US" sz="2000" dirty="0"/>
              <a:t>, C. Berger</a:t>
            </a:r>
          </a:p>
          <a:p>
            <a:pPr>
              <a:defRPr/>
            </a:pPr>
            <a:r>
              <a:rPr lang="en-US" sz="2000" dirty="0"/>
              <a:t>2023-11-09 IEEE SA Webinar on 802.11az: R. Want, A, Raissinia</a:t>
            </a:r>
          </a:p>
          <a:p>
            <a:pPr>
              <a:defRPr/>
            </a:pPr>
            <a:r>
              <a:rPr lang="en-US" sz="2000" dirty="0"/>
              <a:t>2023-11-16 IEEE SA Livestream on 802.11bb: N. </a:t>
            </a:r>
            <a:r>
              <a:rPr lang="en-US" sz="2000" dirty="0" err="1"/>
              <a:t>Serafimovski</a:t>
            </a:r>
            <a:r>
              <a:rPr lang="en-US" sz="2000" dirty="0"/>
              <a:t>, T. Baykas</a:t>
            </a:r>
          </a:p>
          <a:p>
            <a:pPr>
              <a:defRPr/>
            </a:pPr>
            <a:r>
              <a:rPr lang="en-US" sz="2000" dirty="0"/>
              <a:t>2024-01-24 IEEE GEPS Webinar on 802.11: D. Stanley, H. Yaghoobi, R. </a:t>
            </a:r>
            <a:r>
              <a:rPr lang="en-US" sz="2000" dirty="0" err="1"/>
              <a:t>DeVegt</a:t>
            </a:r>
            <a:r>
              <a:rPr lang="en-US" sz="2000" dirty="0"/>
              <a:t>, E. Au</a:t>
            </a:r>
          </a:p>
          <a:p>
            <a:pPr>
              <a:defRPr/>
            </a:pPr>
            <a:r>
              <a:rPr lang="en-US" sz="2000" dirty="0"/>
              <a:t>2025-03-06 IEEE Computer Society webinar: Advancing Wi-Fi Technologies, R. Stacey</a:t>
            </a:r>
            <a:br>
              <a:rPr lang="en-US" sz="2000" dirty="0"/>
            </a:br>
            <a:r>
              <a:rPr lang="en-US" sz="2000" dirty="0"/>
              <a:t> </a:t>
            </a:r>
          </a:p>
          <a:p>
            <a:pPr marL="0" indent="0">
              <a:buFontTx/>
              <a:buNone/>
              <a:defRPr/>
            </a:pPr>
            <a:r>
              <a:rPr lang="en-US" sz="2000" dirty="0"/>
              <a:t> </a:t>
            </a:r>
            <a:endParaRPr lang="en-GB" sz="2000" dirty="0"/>
          </a:p>
          <a:p>
            <a:pPr marL="457200" lvl="1" indent="0">
              <a:buNone/>
              <a:defRPr/>
            </a:pPr>
            <a:endParaRPr lang="en-US" altLang="en-US" sz="1800" dirty="0"/>
          </a:p>
          <a:p>
            <a:pPr lvl="1">
              <a:defRPr/>
            </a:pPr>
            <a:endParaRPr lang="en-GB" altLang="en-US" sz="1800" dirty="0"/>
          </a:p>
          <a:p>
            <a:pPr marL="457200" lvl="1" indent="0">
              <a:buFontTx/>
              <a:buNone/>
              <a:defRPr/>
            </a:pPr>
            <a:endParaRPr lang="en-GB" altLang="en-US" sz="1800" dirty="0"/>
          </a:p>
          <a:p>
            <a:pPr>
              <a:defRPr/>
            </a:pPr>
            <a:endParaRPr lang="en-GB" altLang="en-US" dirty="0"/>
          </a:p>
          <a:p>
            <a:pPr>
              <a:defRPr/>
            </a:pPr>
            <a:endParaRPr lang="en-GB" altLang="en-US" dirty="0"/>
          </a:p>
        </p:txBody>
      </p:sp>
    </p:spTree>
    <p:extLst>
      <p:ext uri="{BB962C8B-B14F-4D97-AF65-F5344CB8AC3E}">
        <p14:creationId xmlns:p14="http://schemas.microsoft.com/office/powerpoint/2010/main" val="2233275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35</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175699</TotalTime>
  <Words>4370</Words>
  <Application>Microsoft Office PowerPoint</Application>
  <PresentationFormat>Widescreen</PresentationFormat>
  <Paragraphs>586</Paragraphs>
  <Slides>35</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Times New Roman</vt:lpstr>
      <vt:lpstr>Default Design</vt:lpstr>
      <vt:lpstr>Custom Design</vt:lpstr>
      <vt:lpstr>Document</vt:lpstr>
      <vt:lpstr>March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2025 March Designation of Individual experts</vt:lpstr>
      <vt:lpstr>W2.5 – Attendance: Reciprocal Credit</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2025 March Designation of Individual experts</vt:lpstr>
      <vt:lpstr>F2.7 Requests for Letters of Assurance</vt:lpstr>
      <vt:lpstr>F2.8 Drafts for Sale by IEEE– as of 2024-11-01</vt:lpstr>
      <vt:lpstr>F2.9 ISO/IEC JTC1/SC6</vt:lpstr>
      <vt:lpstr>F2.10 Social media, blog posts and similar</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2492</cp:revision>
  <cp:lastPrinted>1998-02-10T13:28:06Z</cp:lastPrinted>
  <dcterms:created xsi:type="dcterms:W3CDTF">1998-02-10T13:07:52Z</dcterms:created>
  <dcterms:modified xsi:type="dcterms:W3CDTF">2025-03-14T17:45:36Z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