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8"/>
  </p:notesMasterIdLst>
  <p:handoutMasterIdLst>
    <p:handoutMasterId r:id="rId39"/>
  </p:handoutMasterIdLst>
  <p:sldIdLst>
    <p:sldId id="269" r:id="rId3"/>
    <p:sldId id="370" r:id="rId4"/>
    <p:sldId id="427" r:id="rId5"/>
    <p:sldId id="428" r:id="rId6"/>
    <p:sldId id="464" r:id="rId7"/>
    <p:sldId id="465" r:id="rId8"/>
    <p:sldId id="285" r:id="rId9"/>
    <p:sldId id="286" r:id="rId10"/>
    <p:sldId id="436" r:id="rId11"/>
    <p:sldId id="568" r:id="rId12"/>
    <p:sldId id="570" r:id="rId13"/>
    <p:sldId id="690" r:id="rId14"/>
    <p:sldId id="479" r:id="rId15"/>
    <p:sldId id="485" r:id="rId16"/>
    <p:sldId id="487" r:id="rId17"/>
    <p:sldId id="486" r:id="rId18"/>
    <p:sldId id="488" r:id="rId19"/>
    <p:sldId id="569" r:id="rId20"/>
    <p:sldId id="480" r:id="rId21"/>
    <p:sldId id="691" r:id="rId22"/>
    <p:sldId id="404" r:id="rId23"/>
    <p:sldId id="430" r:id="rId24"/>
    <p:sldId id="406" r:id="rId25"/>
    <p:sldId id="451" r:id="rId26"/>
    <p:sldId id="572" r:id="rId27"/>
    <p:sldId id="492" r:id="rId28"/>
    <p:sldId id="409" r:id="rId29"/>
    <p:sldId id="455" r:id="rId30"/>
    <p:sldId id="474" r:id="rId31"/>
    <p:sldId id="475" r:id="rId32"/>
    <p:sldId id="554" r:id="rId33"/>
    <p:sldId id="553" r:id="rId34"/>
    <p:sldId id="454" r:id="rId35"/>
    <p:sldId id="478" r:id="rId36"/>
    <p:sldId id="490" r:id="rId37"/>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28E386-B643-4681-8747-9B884554DF06}" v="1" dt="2025-03-13T15:55:13.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2643" autoAdjust="0"/>
  </p:normalViewPr>
  <p:slideViewPr>
    <p:cSldViewPr>
      <p:cViewPr varScale="1">
        <p:scale>
          <a:sx n="101" d="100"/>
          <a:sy n="101" d="100"/>
        </p:scale>
        <p:origin x="77" y="245"/>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2707"/>
    </p:cViewPr>
  </p:sorterViewPr>
  <p:notesViewPr>
    <p:cSldViewPr>
      <p:cViewPr>
        <p:scale>
          <a:sx n="100" d="100"/>
          <a:sy n="100" d="100"/>
        </p:scale>
        <p:origin x="3552" y="-40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802.11-24/0277r0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514D2267-1DDB-45C3-B02A-3D1475216CF1}" type="slidenum">
              <a:rPr lang="en-US" altLang="en-US" sz="1200" b="0" smtClean="0"/>
              <a:pPr/>
              <a:t>1</a:t>
            </a:fld>
            <a:endParaRPr lang="en-US" altLang="en-US" sz="1200" b="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13</a:t>
            </a:fld>
            <a:endParaRPr lang="en-US" altLang="en-US"/>
          </a:p>
        </p:txBody>
      </p:sp>
    </p:spTree>
    <p:extLst>
      <p:ext uri="{BB962C8B-B14F-4D97-AF65-F5344CB8AC3E}">
        <p14:creationId xmlns:p14="http://schemas.microsoft.com/office/powerpoint/2010/main" val="1925648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422920" y="904398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14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4042338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286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15</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438436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268712" y="9041884"/>
            <a:ext cx="19447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16</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840949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17</a:t>
            </a:fld>
            <a:endParaRPr lang="en-US" altLang="en-US" sz="1200" b="0"/>
          </a:p>
        </p:txBody>
      </p:sp>
    </p:spTree>
    <p:extLst>
      <p:ext uri="{BB962C8B-B14F-4D97-AF65-F5344CB8AC3E}">
        <p14:creationId xmlns:p14="http://schemas.microsoft.com/office/powerpoint/2010/main" val="22159126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19</a:t>
            </a:fld>
            <a:endParaRPr lang="en-US" altLang="en-US"/>
          </a:p>
        </p:txBody>
      </p:sp>
    </p:spTree>
    <p:extLst>
      <p:ext uri="{BB962C8B-B14F-4D97-AF65-F5344CB8AC3E}">
        <p14:creationId xmlns:p14="http://schemas.microsoft.com/office/powerpoint/2010/main" val="2890386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DD685-6D24-8CB0-F2CE-219BEDAE4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C08A41-620D-90AE-FE74-29F20A22DD2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EBCCB-B04E-E98F-6647-6A81BB67CBFB}"/>
              </a:ext>
            </a:extLst>
          </p:cNvPr>
          <p:cNvSpPr>
            <a:spLocks noGrp="1"/>
          </p:cNvSpPr>
          <p:nvPr>
            <p:ph type="body" idx="1"/>
          </p:nvPr>
        </p:nvSpPr>
        <p:spPr/>
        <p:txBody>
          <a:bodyPr/>
          <a:lstStyle/>
          <a:p>
            <a:endParaRPr lang="en-GB"/>
          </a:p>
        </p:txBody>
      </p:sp>
      <p:sp>
        <p:nvSpPr>
          <p:cNvPr id="4" name="Header Placeholder 3">
            <a:extLst>
              <a:ext uri="{FF2B5EF4-FFF2-40B4-BE49-F238E27FC236}">
                <a16:creationId xmlns:a16="http://schemas.microsoft.com/office/drawing/2014/main" id="{F3C296DA-14CF-276A-81BB-2A80DD9DFC97}"/>
              </a:ext>
            </a:extLst>
          </p:cNvPr>
          <p:cNvSpPr>
            <a:spLocks noGrp="1"/>
          </p:cNvSpPr>
          <p:nvPr>
            <p:ph type="hdr" sz="quarter" idx="10"/>
          </p:nvPr>
        </p:nvSpPr>
        <p:spPr/>
        <p:txBody>
          <a:bodyPr/>
          <a:lstStyle/>
          <a:p>
            <a:pPr>
              <a:defRPr/>
            </a:pPr>
            <a:r>
              <a:rPr lang="en-US"/>
              <a:t>doc.: IEEE 802.11-24-0276</a:t>
            </a:r>
          </a:p>
        </p:txBody>
      </p:sp>
      <p:sp>
        <p:nvSpPr>
          <p:cNvPr id="5" name="Date Placeholder 4">
            <a:extLst>
              <a:ext uri="{FF2B5EF4-FFF2-40B4-BE49-F238E27FC236}">
                <a16:creationId xmlns:a16="http://schemas.microsoft.com/office/drawing/2014/main" id="{7561D382-9078-C922-ECA0-752191D7DB98}"/>
              </a:ext>
            </a:extLst>
          </p:cNvPr>
          <p:cNvSpPr>
            <a:spLocks noGrp="1"/>
          </p:cNvSpPr>
          <p:nvPr>
            <p:ph type="dt" idx="11"/>
          </p:nvPr>
        </p:nvSpPr>
        <p:spPr/>
        <p:txBody>
          <a:bodyPr/>
          <a:lstStyle/>
          <a:p>
            <a:pPr>
              <a:defRPr/>
            </a:pPr>
            <a:r>
              <a:rPr lang="en-US"/>
              <a:t>March 2024</a:t>
            </a:r>
          </a:p>
        </p:txBody>
      </p:sp>
      <p:sp>
        <p:nvSpPr>
          <p:cNvPr id="6" name="Footer Placeholder 5">
            <a:extLst>
              <a:ext uri="{FF2B5EF4-FFF2-40B4-BE49-F238E27FC236}">
                <a16:creationId xmlns:a16="http://schemas.microsoft.com/office/drawing/2014/main" id="{58AA744D-286B-2638-1284-054D2A7FA243}"/>
              </a:ext>
            </a:extLst>
          </p:cNvPr>
          <p:cNvSpPr>
            <a:spLocks noGrp="1"/>
          </p:cNvSpPr>
          <p:nvPr>
            <p:ph type="ftr" sz="quarter" idx="12"/>
          </p:nvPr>
        </p:nvSpPr>
        <p:spPr/>
        <p:txBody>
          <a:bodyPr/>
          <a:lstStyle/>
          <a:p>
            <a:pPr lvl="4">
              <a:defRPr/>
            </a:pPr>
            <a:r>
              <a:rPr lang="en-US"/>
              <a:t>Dorothy Stanley, HP Enterprise</a:t>
            </a:r>
          </a:p>
        </p:txBody>
      </p:sp>
      <p:sp>
        <p:nvSpPr>
          <p:cNvPr id="7" name="Slide Number Placeholder 6">
            <a:extLst>
              <a:ext uri="{FF2B5EF4-FFF2-40B4-BE49-F238E27FC236}">
                <a16:creationId xmlns:a16="http://schemas.microsoft.com/office/drawing/2014/main" id="{43AFFE41-291D-24DF-26E3-4539456A20BC}"/>
              </a:ext>
            </a:extLst>
          </p:cNvPr>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540603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F722053-C1A8-4599-BDA8-525F09FEB6F0}" type="slidenum">
              <a:rPr lang="en-US" altLang="en-US" sz="1200" b="0" smtClean="0"/>
              <a:pPr/>
              <a:t>21</a:t>
            </a:fld>
            <a:endParaRPr lang="en-US" altLang="en-US" sz="1200" b="0"/>
          </a:p>
        </p:txBody>
      </p:sp>
    </p:spTree>
    <p:extLst>
      <p:ext uri="{BB962C8B-B14F-4D97-AF65-F5344CB8AC3E}">
        <p14:creationId xmlns:p14="http://schemas.microsoft.com/office/powerpoint/2010/main" val="1537021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4579" name="Rectangle 2"/>
          <p:cNvSpPr>
            <a:spLocks noGrp="1" noChangeArrowheads="1"/>
          </p:cNvSpPr>
          <p:nvPr>
            <p:ph type="hdr" sz="quarter"/>
          </p:nvPr>
        </p:nvSpPr>
        <p:spPr>
          <a:xfrm>
            <a:off x="3968749" y="73024"/>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4581" name="Rectangle 6"/>
          <p:cNvSpPr>
            <a:spLocks noGrp="1" noChangeArrowheads="1"/>
          </p:cNvSpPr>
          <p:nvPr>
            <p:ph type="ftr" sz="quarter" idx="4"/>
          </p:nvPr>
        </p:nvSpPr>
        <p:spPr>
          <a:xfrm>
            <a:off x="4114800" y="8991600"/>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4582" name="Rectangle 7"/>
          <p:cNvSpPr>
            <a:spLocks noGrp="1" noChangeArrowheads="1"/>
          </p:cNvSpPr>
          <p:nvPr>
            <p:ph type="sldNum" sz="quarter" idx="5"/>
          </p:nvPr>
        </p:nvSpPr>
        <p:spPr>
          <a:xfrm>
            <a:off x="3429000" y="9020176"/>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EE2D4A70-DD09-4D31-9FFE-3F14881DB165}" type="slidenum">
              <a:rPr lang="en-US" altLang="en-US" sz="1200" b="0" smtClean="0"/>
              <a:pPr/>
              <a:t>22</a:t>
            </a:fld>
            <a:endParaRPr lang="en-US" altLang="en-US" sz="1200" b="0" dirty="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xfrm>
            <a:off x="1238250" y="4429125"/>
            <a:ext cx="5029200" cy="4184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462963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6627" name="Slide Image Placeholder 1"/>
          <p:cNvSpPr>
            <a:spLocks noGrp="1" noRot="1" noChangeAspect="1" noTextEdit="1"/>
          </p:cNvSpPr>
          <p:nvPr>
            <p:ph type="sldImg"/>
          </p:nvPr>
        </p:nvSpPr>
        <p:spPr>
          <a:xfrm>
            <a:off x="1068388" y="103981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9" name="Header Placeholder 3"/>
          <p:cNvSpPr>
            <a:spLocks noGrp="1"/>
          </p:cNvSpPr>
          <p:nvPr>
            <p:ph type="hdr" sz="quarter"/>
          </p:nvPr>
        </p:nvSpPr>
        <p:spPr>
          <a:xfrm>
            <a:off x="4071143"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6631"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6632" name="Slide Number Placeholder 6"/>
          <p:cNvSpPr>
            <a:spLocks noGrp="1"/>
          </p:cNvSpPr>
          <p:nvPr>
            <p:ph type="sldNum" sz="quarter" idx="5"/>
          </p:nvPr>
        </p:nvSpPr>
        <p:spPr>
          <a:xfrm>
            <a:off x="3180556" y="90678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81D88D78-9193-4EC7-928C-99499C84AFE4}" type="slidenum">
              <a:rPr lang="en-US" altLang="en-US" sz="1200" b="0" smtClean="0"/>
              <a:pPr/>
              <a:t>23</a:t>
            </a:fld>
            <a:endParaRPr lang="en-US" altLang="en-US" sz="1200" b="0" dirty="0"/>
          </a:p>
        </p:txBody>
      </p:sp>
    </p:spTree>
    <p:extLst>
      <p:ext uri="{BB962C8B-B14F-4D97-AF65-F5344CB8AC3E}">
        <p14:creationId xmlns:p14="http://schemas.microsoft.com/office/powerpoint/2010/main" val="926975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a:t>
            </a:fld>
            <a:endParaRPr lang="en-US" altLang="en-US"/>
          </a:p>
        </p:txBody>
      </p:sp>
    </p:spTree>
    <p:extLst>
      <p:ext uri="{BB962C8B-B14F-4D97-AF65-F5344CB8AC3E}">
        <p14:creationId xmlns:p14="http://schemas.microsoft.com/office/powerpoint/2010/main" val="31398957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24</a:t>
            </a:fld>
            <a:endParaRPr lang="en-US" altLang="en-US" sz="1200" b="0" dirty="0"/>
          </a:p>
        </p:txBody>
      </p:sp>
    </p:spTree>
    <p:extLst>
      <p:ext uri="{BB962C8B-B14F-4D97-AF65-F5344CB8AC3E}">
        <p14:creationId xmlns:p14="http://schemas.microsoft.com/office/powerpoint/2010/main" val="1126244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802.11-24/0277r0</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26</a:t>
            </a:fld>
            <a:endParaRPr lang="en-US" altLang="en-US"/>
          </a:p>
        </p:txBody>
      </p:sp>
    </p:spTree>
    <p:extLst>
      <p:ext uri="{BB962C8B-B14F-4D97-AF65-F5344CB8AC3E}">
        <p14:creationId xmlns:p14="http://schemas.microsoft.com/office/powerpoint/2010/main" val="11331901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043BC31-E8A9-4A17-AB65-414294921501}" type="slidenum">
              <a:rPr lang="en-US" altLang="en-US" sz="1200" b="0" smtClean="0"/>
              <a:pPr/>
              <a:t>27</a:t>
            </a:fld>
            <a:endParaRPr lang="en-US" altLang="en-US" sz="1200" b="0"/>
          </a:p>
        </p:txBody>
      </p:sp>
    </p:spTree>
    <p:extLst>
      <p:ext uri="{BB962C8B-B14F-4D97-AF65-F5344CB8AC3E}">
        <p14:creationId xmlns:p14="http://schemas.microsoft.com/office/powerpoint/2010/main" val="35139571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776057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29</a:t>
            </a:fld>
            <a:endParaRPr lang="en-US" altLang="en-US"/>
          </a:p>
        </p:txBody>
      </p:sp>
    </p:spTree>
    <p:extLst>
      <p:ext uri="{BB962C8B-B14F-4D97-AF65-F5344CB8AC3E}">
        <p14:creationId xmlns:p14="http://schemas.microsoft.com/office/powerpoint/2010/main" val="13307724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1A27690-432F-4C83-8536-CEA930C02E6B}" type="slidenum">
              <a:rPr lang="en-US" altLang="en-US" sz="1200" b="0" smtClean="0"/>
              <a:pPr/>
              <a:t>30</a:t>
            </a:fld>
            <a:endParaRPr lang="en-US" altLang="en-US" sz="1200" b="0"/>
          </a:p>
        </p:txBody>
      </p:sp>
    </p:spTree>
    <p:extLst>
      <p:ext uri="{BB962C8B-B14F-4D97-AF65-F5344CB8AC3E}">
        <p14:creationId xmlns:p14="http://schemas.microsoft.com/office/powerpoint/2010/main" val="985855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31747" name="Slide Image Placeholder 1"/>
          <p:cNvSpPr>
            <a:spLocks noGrp="1" noRot="1" noChangeAspect="1" noTextEdit="1"/>
          </p:cNvSpPr>
          <p:nvPr>
            <p:ph type="sldImg"/>
          </p:nvPr>
        </p:nvSpPr>
        <p:spPr>
          <a:xfrm>
            <a:off x="1030288" y="762000"/>
            <a:ext cx="4702175" cy="2646363"/>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1749" name="Header Placeholder 3"/>
          <p:cNvSpPr>
            <a:spLocks noGrp="1"/>
          </p:cNvSpPr>
          <p:nvPr>
            <p:ph type="hdr" sz="quarter"/>
          </p:nvPr>
        </p:nvSpPr>
        <p:spPr>
          <a:xfrm>
            <a:off x="4495800" y="3571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31751" name="Footer Placeholder 5"/>
          <p:cNvSpPr>
            <a:spLocks noGrp="1"/>
          </p:cNvSpPr>
          <p:nvPr>
            <p:ph type="ftr" sz="quarter" idx="4"/>
          </p:nvPr>
        </p:nvSpPr>
        <p:spPr>
          <a:xfrm>
            <a:off x="4267200" y="9051131"/>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31752" name="Slide Number Placeholder 6"/>
          <p:cNvSpPr>
            <a:spLocks noGrp="1"/>
          </p:cNvSpPr>
          <p:nvPr>
            <p:ph type="sldNum" sz="quarter" idx="5"/>
          </p:nvPr>
        </p:nvSpPr>
        <p:spPr>
          <a:xfrm>
            <a:off x="2885281" y="9051131"/>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96A2EC4A-26C0-4D19-B3B4-38491F7E6F6E}" type="slidenum">
              <a:rPr lang="en-US" altLang="en-US" sz="1200" b="0" smtClean="0"/>
              <a:pPr/>
              <a:t>31</a:t>
            </a:fld>
            <a:endParaRPr lang="en-US" altLang="en-US" sz="1200" b="0" dirty="0"/>
          </a:p>
        </p:txBody>
      </p:sp>
    </p:spTree>
    <p:extLst>
      <p:ext uri="{BB962C8B-B14F-4D97-AF65-F5344CB8AC3E}">
        <p14:creationId xmlns:p14="http://schemas.microsoft.com/office/powerpoint/2010/main" val="19684299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914400" y="8382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3997324" y="43656"/>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389437" y="9062244"/>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180556" y="9062244"/>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32</a:t>
            </a:fld>
            <a:endParaRPr lang="en-US" altLang="en-US" sz="1200" b="0" dirty="0"/>
          </a:p>
        </p:txBody>
      </p:sp>
    </p:spTree>
    <p:extLst>
      <p:ext uri="{BB962C8B-B14F-4D97-AF65-F5344CB8AC3E}">
        <p14:creationId xmlns:p14="http://schemas.microsoft.com/office/powerpoint/2010/main" val="42022700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3011" name="Slide Image Placeholder 1"/>
          <p:cNvSpPr>
            <a:spLocks noGrp="1" noRot="1" noChangeAspect="1" noTextEdit="1"/>
          </p:cNvSpPr>
          <p:nvPr>
            <p:ph type="sldImg"/>
          </p:nvPr>
        </p:nvSpPr>
        <p:spPr>
          <a:xfrm>
            <a:off x="1049338" y="695325"/>
            <a:ext cx="4702175" cy="2646363"/>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3" name="Header Placeholder 3"/>
          <p:cNvSpPr>
            <a:spLocks noGrp="1"/>
          </p:cNvSpPr>
          <p:nvPr>
            <p:ph type="hdr" sz="quarter"/>
          </p:nvPr>
        </p:nvSpPr>
        <p:spPr>
          <a:xfrm>
            <a:off x="3968749" y="53975"/>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3015"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3016"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414BF364-3CA9-408D-B83D-20807EDDEFE2}" type="slidenum">
              <a:rPr lang="en-US" altLang="en-US" sz="1200" b="0" smtClean="0"/>
              <a:pPr/>
              <a:t>33</a:t>
            </a:fld>
            <a:endParaRPr lang="en-US" altLang="en-US" sz="1200" b="0" dirty="0"/>
          </a:p>
        </p:txBody>
      </p:sp>
    </p:spTree>
    <p:extLst>
      <p:ext uri="{BB962C8B-B14F-4D97-AF65-F5344CB8AC3E}">
        <p14:creationId xmlns:p14="http://schemas.microsoft.com/office/powerpoint/2010/main" val="32117729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45059" name="Slide Image Placeholder 1"/>
          <p:cNvSpPr>
            <a:spLocks noGrp="1" noRot="1" noChangeAspect="1" noTextEdit="1"/>
          </p:cNvSpPr>
          <p:nvPr>
            <p:ph type="sldImg"/>
          </p:nvPr>
        </p:nvSpPr>
        <p:spPr>
          <a:xfrm>
            <a:off x="1049338" y="103981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1" name="Header Placeholder 3"/>
          <p:cNvSpPr>
            <a:spLocks noGrp="1"/>
          </p:cNvSpPr>
          <p:nvPr>
            <p:ph type="hdr" sz="quarter"/>
          </p:nvPr>
        </p:nvSpPr>
        <p:spPr>
          <a:xfrm>
            <a:off x="3875087" y="88899"/>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45063" name="Footer Placeholder 5"/>
          <p:cNvSpPr>
            <a:spLocks noGrp="1"/>
          </p:cNvSpPr>
          <p:nvPr>
            <p:ph type="ftr" sz="quarter" idx="4"/>
          </p:nvPr>
        </p:nvSpPr>
        <p:spPr>
          <a:xfrm>
            <a:off x="4267200" y="89916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45064" name="Slide Number Placeholder 6"/>
          <p:cNvSpPr>
            <a:spLocks noGrp="1"/>
          </p:cNvSpPr>
          <p:nvPr>
            <p:ph type="sldNum" sz="quarter" idx="5"/>
          </p:nvPr>
        </p:nvSpPr>
        <p:spPr>
          <a:xfrm>
            <a:off x="3180556" y="9020175"/>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363F752B-CC74-4873-BFBA-FBE640B8FF2F}" type="slidenum">
              <a:rPr lang="en-US" altLang="en-US" sz="1200" b="0" smtClean="0"/>
              <a:pPr/>
              <a:t>34</a:t>
            </a:fld>
            <a:endParaRPr lang="en-US" altLang="en-US" sz="1200" b="0" dirty="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802.11-24/0277r0</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lvl="4">
              <a:defRPr/>
            </a:pPr>
            <a:r>
              <a:rPr lang="en-US"/>
              <a:t>Dorothy Stanley, HP Enterprise</a:t>
            </a:r>
          </a:p>
        </p:txBody>
      </p:sp>
      <p:sp>
        <p:nvSpPr>
          <p:cNvPr id="7" name="Slide Number Placeholder 6"/>
          <p:cNvSpPr>
            <a:spLocks noGrp="1"/>
          </p:cNvSpPr>
          <p:nvPr>
            <p:ph type="sldNum" sz="quarter" idx="5"/>
          </p:nvPr>
        </p:nvSpPr>
        <p:spPr/>
        <p:txBody>
          <a:bodyPr/>
          <a:lstStyle/>
          <a:p>
            <a:pPr>
              <a:defRPr/>
            </a:pPr>
            <a:r>
              <a:rPr lang="en-US" altLang="en-US"/>
              <a:t>Page </a:t>
            </a:r>
            <a:fld id="{2D9A1103-2536-4E94-B60E-B659F7EE337B}" type="slidenum">
              <a:rPr lang="en-US" altLang="en-US" smtClean="0"/>
              <a:pPr>
                <a:defRPr/>
              </a:pPr>
              <a:t>3</a:t>
            </a:fld>
            <a:endParaRPr lang="en-US" altLang="en-US"/>
          </a:p>
        </p:txBody>
      </p:sp>
    </p:spTree>
    <p:extLst>
      <p:ext uri="{BB962C8B-B14F-4D97-AF65-F5344CB8AC3E}">
        <p14:creationId xmlns:p14="http://schemas.microsoft.com/office/powerpoint/2010/main" val="4168068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28675" name="Slide Image Placeholder 1"/>
          <p:cNvSpPr>
            <a:spLocks noGrp="1" noRot="1" noChangeAspect="1" noTextEdit="1"/>
          </p:cNvSpPr>
          <p:nvPr>
            <p:ph type="sldImg"/>
          </p:nvPr>
        </p:nvSpPr>
        <p:spPr>
          <a:xfrm>
            <a:off x="1020763" y="698500"/>
            <a:ext cx="4702175" cy="2646363"/>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7" name="Header Placeholder 3"/>
          <p:cNvSpPr>
            <a:spLocks noGrp="1"/>
          </p:cNvSpPr>
          <p:nvPr>
            <p:ph type="hdr" sz="quarter"/>
          </p:nvPr>
        </p:nvSpPr>
        <p:spPr>
          <a:xfrm>
            <a:off x="4481513" y="88900"/>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endParaRPr lang="en-US" altLang="en-US" sz="1400" dirty="0"/>
          </a:p>
        </p:txBody>
      </p:sp>
      <p:sp>
        <p:nvSpPr>
          <p:cNvPr id="28679" name="Footer Placeholder 5"/>
          <p:cNvSpPr>
            <a:spLocks noGrp="1"/>
          </p:cNvSpPr>
          <p:nvPr>
            <p:ph type="ftr" sz="quarter" idx="4"/>
          </p:nvPr>
        </p:nvSpPr>
        <p:spPr>
          <a:xfrm>
            <a:off x="4267200" y="9017000"/>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dirty="0"/>
              <a:t>Dorothy Stanley, HP Enterprise</a:t>
            </a:r>
          </a:p>
        </p:txBody>
      </p:sp>
      <p:sp>
        <p:nvSpPr>
          <p:cNvPr id="28680" name="Slide Number Placeholder 6"/>
          <p:cNvSpPr>
            <a:spLocks noGrp="1"/>
          </p:cNvSpPr>
          <p:nvPr>
            <p:ph type="sldNum" sz="quarter" idx="5"/>
          </p:nvPr>
        </p:nvSpPr>
        <p:spPr>
          <a:xfrm>
            <a:off x="3276600" y="9017000"/>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dirty="0"/>
              <a:t>Page </a:t>
            </a:r>
            <a:fld id="{6B2873D9-7A22-4C58-B60A-9DC4FE9F7D47}" type="slidenum">
              <a:rPr lang="en-US" altLang="en-US" sz="1200" b="0" smtClean="0"/>
              <a:pPr/>
              <a:t>35</a:t>
            </a:fld>
            <a:endParaRPr lang="en-US" altLang="en-US" sz="1200" b="0" dirty="0"/>
          </a:p>
        </p:txBody>
      </p:sp>
    </p:spTree>
    <p:extLst>
      <p:ext uri="{BB962C8B-B14F-4D97-AF65-F5344CB8AC3E}">
        <p14:creationId xmlns:p14="http://schemas.microsoft.com/office/powerpoint/2010/main" val="240679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1268" name="Rectangle 6"/>
          <p:cNvSpPr>
            <a:spLocks noGrp="1" noChangeArrowheads="1"/>
          </p:cNvSpPr>
          <p:nvPr>
            <p:ph type="ftr" sz="quarter" idx="4"/>
          </p:nvPr>
        </p:nvSpPr>
        <p:spPr>
          <a:xfrm>
            <a:off x="4759470" y="9057273"/>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CD4C97C-430B-4DE0-B545-3CA4670B771D}" type="slidenum">
              <a:rPr lang="en-US" altLang="en-US" sz="1200" b="0" smtClean="0"/>
              <a:pPr/>
              <a:t>4</a:t>
            </a:fld>
            <a:endParaRPr lang="en-US" altLang="en-US" sz="1200" b="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110018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3316" name="Rectangle 6"/>
          <p:cNvSpPr>
            <a:spLocks noGrp="1" noChangeArrowheads="1"/>
          </p:cNvSpPr>
          <p:nvPr>
            <p:ph type="ftr" sz="quarter" idx="4"/>
          </p:nvPr>
        </p:nvSpPr>
        <p:spPr>
          <a:xfrm>
            <a:off x="4422920" y="9007767"/>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301BBC25-ED73-458E-BF60-86A10D037771}" type="slidenum">
              <a:rPr lang="en-US" altLang="en-US" sz="1200" b="0" smtClean="0"/>
              <a:pPr/>
              <a:t>5</a:t>
            </a:fld>
            <a:endParaRPr lang="en-US" altLang="en-US" sz="1200" b="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67029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5364" name="Rectangle 6"/>
          <p:cNvSpPr>
            <a:spLocks noGrp="1" noChangeArrowheads="1"/>
          </p:cNvSpPr>
          <p:nvPr>
            <p:ph type="ftr" sz="quarter" idx="4"/>
          </p:nvPr>
        </p:nvSpPr>
        <p:spPr>
          <a:xfrm>
            <a:off x="4422920" y="9066798"/>
            <a:ext cx="1790555" cy="16927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100" b="0" dirty="0"/>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5B0DED2-0745-4492-93DC-CF57A113D64D}" type="slidenum">
              <a:rPr lang="en-US" altLang="en-US" sz="1200" b="0" smtClean="0"/>
              <a:pPr/>
              <a:t>6</a:t>
            </a:fld>
            <a:endParaRPr lang="en-US" altLang="en-US" sz="1200" b="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p>
        </p:txBody>
      </p:sp>
    </p:spTree>
    <p:extLst>
      <p:ext uri="{BB962C8B-B14F-4D97-AF65-F5344CB8AC3E}">
        <p14:creationId xmlns:p14="http://schemas.microsoft.com/office/powerpoint/2010/main" val="318943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802.11-24/0277r0</a:t>
            </a:r>
          </a:p>
        </p:txBody>
      </p:sp>
      <p:sp>
        <p:nvSpPr>
          <p:cNvPr id="5" name="Date Placeholder 4"/>
          <p:cNvSpPr>
            <a:spLocks noGrp="1"/>
          </p:cNvSpPr>
          <p:nvPr>
            <p:ph type="dt" idx="11"/>
          </p:nvPr>
        </p:nvSpPr>
        <p:spPr/>
        <p:txBody>
          <a:bodyPr/>
          <a:lstStyle/>
          <a:p>
            <a:r>
              <a:rPr lang="en-US"/>
              <a:t>March 2024</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802.11-24/0277r0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March 2024</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DB67281-BA7F-4672-9718-397D19374F4D}" type="slidenum">
              <a:rPr lang="en-US" altLang="en-US" sz="1200" b="0" smtClean="0"/>
              <a:pPr/>
              <a:t>9</a:t>
            </a:fld>
            <a:endParaRPr lang="en-US" altLang="en-US" sz="1200" b="0"/>
          </a:p>
        </p:txBody>
      </p:sp>
    </p:spTree>
    <p:extLst>
      <p:ext uri="{BB962C8B-B14F-4D97-AF65-F5344CB8AC3E}">
        <p14:creationId xmlns:p14="http://schemas.microsoft.com/office/powerpoint/2010/main" val="1285706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11</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2025</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2025</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9"/>
          <p:cNvSpPr>
            <a:spLocks noGrp="1"/>
          </p:cNvSpPr>
          <p:nvPr>
            <p:ph type="title"/>
          </p:nvPr>
        </p:nvSpPr>
        <p:spPr/>
        <p:txBody>
          <a:bodyPr/>
          <a:lstStyle/>
          <a:p>
            <a:r>
              <a:rPr lang="en-US"/>
              <a:t>Click to edit Master title style</a:t>
            </a:r>
            <a:endParaRPr lang="en-GB"/>
          </a:p>
        </p:txBody>
      </p:sp>
      <p:sp>
        <p:nvSpPr>
          <p:cNvPr id="5" name="Rectangle 4"/>
          <p:cNvSpPr>
            <a:spLocks noGrp="1" noChangeArrowheads="1"/>
          </p:cNvSpPr>
          <p:nvPr>
            <p:ph type="dt" sz="half" idx="10"/>
          </p:nvPr>
        </p:nvSpPr>
        <p:spPr>
          <a:xfrm>
            <a:off x="928688" y="332601"/>
            <a:ext cx="1340110" cy="276999"/>
          </a:xfrm>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2025</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2025</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2025</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a:t>March 2025</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802.11-25/0198r2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March 2025</a:t>
            </a:r>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4/11-24-2105"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mentor.ieee.org/802.11/dcn/15/11-15-1489-23-0000-register-of-loa-request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13" Type="http://schemas.openxmlformats.org/officeDocument/2006/relationships/hyperlink" Target="https://www.techstreet.com/ieee/standards/ieee-p802-11be?gateway_code=ieee&amp;product_id=2524517"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12" Type="http://schemas.openxmlformats.org/officeDocument/2006/relationships/hyperlink" Target="https://www.techstreet.com/ieee/standards/ieee-p802-11bd?product_id=2251332" TargetMode="External"/><Relationship Id="rId2" Type="http://schemas.openxmlformats.org/officeDocument/2006/relationships/notesSlide" Target="../notesSlides/notesSlide18.xml"/><Relationship Id="rId16" Type="http://schemas.openxmlformats.org/officeDocument/2006/relationships/hyperlink" Target="https://www.techstreet.com/ieee/standards/ieee-p802-11?product_id=2566260" TargetMode="Externa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c?product_id=2241694" TargetMode="External"/><Relationship Id="rId5" Type="http://schemas.openxmlformats.org/officeDocument/2006/relationships/hyperlink" Target="https://www.techstreet.com/standards/ieee-p802-11?product_id=2009234" TargetMode="External"/><Relationship Id="rId15" Type="http://schemas.openxmlformats.org/officeDocument/2006/relationships/hyperlink" Target="https://www.techstreet.com/ieee/standards/ieee-p802-11bh?product_id=2569955" TargetMode="External"/><Relationship Id="rId10" Type="http://schemas.openxmlformats.org/officeDocument/2006/relationships/hyperlink" Target="https://www.techstreet.com/ieee/standards/ieee-p802-11bb?product_id=2502776"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 Id="rId14" Type="http://schemas.openxmlformats.org/officeDocument/2006/relationships/hyperlink" Target="https://store.accuristech.com/ieee/standards/ieee-p802-11bf?product_id=290144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hyperlink" Target="https://standards.ieee.org/featured/802/index.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3/11-13-0230-05-0000-comment-resolution-tutorial.ppt" TargetMode="External"/><Relationship Id="rId7"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mentor.ieee.org/802.11/dcn/18/11-18-1410-00-00ax-lb233-cr-spatial-reuse.docx" TargetMode="External"/><Relationship Id="rId5" Type="http://schemas.openxmlformats.org/officeDocument/2006/relationships/hyperlink" Target="https://mentor.ieee.org/802.11/dcn/18/11-18-0669-04-000m-revmd-mac-comments-assigned-to-hamilton.docx" TargetMode="External"/><Relationship Id="rId4" Type="http://schemas.openxmlformats.org/officeDocument/2006/relationships/hyperlink" Target="https://mentor.ieee.org/802.11/dcn/11/11-11-1625-02-0000-comment-resolution-guide.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10" Type="http://schemas.openxmlformats.org/officeDocument/2006/relationships/hyperlink" Target="https://urldefense.com/v3/__https:/wifinowglobal.com/webinar/live-stream-tutorial-technology-and-use-cases-for-wi-fi-location-ieee-802-11az-monday-may-22-2-pm-bst-3-pm-cet/__;!!NpxR!kU1KjR_AQlYK0uI6rxINdbDQYNYbnCd_sVqsjH9tl4av1IpX1joEjYXKg9SCJ-nenbvyWkmAQktlZ3twVmFDqFo$" TargetMode="External"/><Relationship Id="rId4" Type="http://schemas.openxmlformats.org/officeDocument/2006/relationships/hyperlink" Target="https://wcc.on24.com/webcast/present?e=2716854&amp;k=93F8DB94EE7850D2A7C4ACDD5E36D416" TargetMode="External"/><Relationship Id="rId9" Type="http://schemas.openxmlformats.org/officeDocument/2006/relationships/hyperlink" Target="https://event.on24.com/wcc/r/4153277/A4D7185230A328AF38376C8193EE9714?partnerref=speaker"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7" Type="http://schemas.openxmlformats.org/officeDocument/2006/relationships/hyperlink" Target="https://standards.ieee.org/beyond-standards/newly-released-ieee-802-11az-standard-improving-wi-fi-location-accuracy-is-set-to-unleash-a-new-wave-of-innovation/"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linkedin.com/posts/ieee-sa-ieee-standards-association_rapidly-evolving-consumer-technologies-are-activity-6979894563645595648-ZnFY?utm_source=share&amp;utm_medium=member_desktop" TargetMode="External"/><Relationship Id="rId5" Type="http://schemas.openxmlformats.org/officeDocument/2006/relationships/hyperlink" Target="https://www.linkedin.com/feed/update/urn:li:activity:6978467413528825856?updateEntityUrn=urn%3Ali%3Afs_feedUpdate%3A%28V2%2Curn%3Ali%3Aactivity%3A6978467413528825856%29" TargetMode="External"/><Relationship Id="rId4" Type="http://schemas.openxmlformats.org/officeDocument/2006/relationships/hyperlink" Target="https://standards.ieee.org/beyond-standards/the-evolution-of-wi-fi-technology-and-standards/"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a:t>March 2025 802.11 Session</a:t>
            </a:r>
            <a:br>
              <a:rPr lang="en-US" altLang="en-US" dirty="0"/>
            </a:br>
            <a:r>
              <a:rPr lang="en-US" altLang="en-US" dirty="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a:t>Date:</a:t>
            </a:r>
            <a:r>
              <a:rPr lang="en-US" altLang="en-US" sz="2000" b="0" dirty="0"/>
              <a:t> 2025-03-14</a:t>
            </a:r>
          </a:p>
        </p:txBody>
      </p:sp>
      <p:graphicFrame>
        <p:nvGraphicFramePr>
          <p:cNvPr id="6148" name="Object 11"/>
          <p:cNvGraphicFramePr>
            <a:graphicFrameLocks noChangeAspect="1"/>
          </p:cNvGraphicFramePr>
          <p:nvPr>
            <p:extLst>
              <p:ext uri="{D42A27DB-BD31-4B8C-83A1-F6EECF244321}">
                <p14:modId xmlns:p14="http://schemas.microsoft.com/office/powerpoint/2010/main" val="411053025"/>
              </p:ext>
            </p:extLst>
          </p:nvPr>
        </p:nvGraphicFramePr>
        <p:xfrm>
          <a:off x="2049463" y="3208338"/>
          <a:ext cx="7526337" cy="2532062"/>
        </p:xfrm>
        <a:graphic>
          <a:graphicData uri="http://schemas.openxmlformats.org/presentationml/2006/ole">
            <mc:AlternateContent xmlns:mc="http://schemas.openxmlformats.org/markup-compatibility/2006">
              <mc:Choice xmlns:v="urn:schemas-microsoft-com:vml" Requires="v">
                <p:oleObj name="Document" r:id="rId3" imgW="8265012" imgH="2790034" progId="Word.Document.8">
                  <p:embed/>
                </p:oleObj>
              </mc:Choice>
              <mc:Fallback>
                <p:oleObj name="Document" r:id="rId3" imgW="8265012" imgH="2790034" progId="Word.Document.8">
                  <p:embed/>
                  <p:pic>
                    <p:nvPicPr>
                      <p:cNvPr id="6148" name="Object 11"/>
                      <p:cNvPicPr>
                        <a:picLocks noChangeAspect="1" noChangeArrowheads="1"/>
                      </p:cNvPicPr>
                      <p:nvPr/>
                    </p:nvPicPr>
                    <p:blipFill>
                      <a:blip r:embed="rId4"/>
                      <a:srcRect/>
                      <a:stretch>
                        <a:fillRect/>
                      </a:stretch>
                    </p:blipFill>
                    <p:spPr bwMode="auto">
                      <a:xfrm>
                        <a:off x="2049463" y="3208338"/>
                        <a:ext cx="7526337" cy="2532062"/>
                      </a:xfrm>
                      <a:prstGeom prst="rect">
                        <a:avLst/>
                      </a:prstGeom>
                      <a:noFill/>
                      <a:ln>
                        <a:noFill/>
                      </a:ln>
                      <a:effec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7A1A52-A35D-4CFF-A34A-6C09ED14E63A}" type="slidenum">
              <a:rPr lang="en-US" altLang="en-US" sz="1200" b="0" smtClean="0"/>
              <a:pPr>
                <a:spcBef>
                  <a:spcPct val="0"/>
                </a:spcBef>
                <a:buFontTx/>
                <a:buNone/>
              </a:pPr>
              <a:t>1</a:t>
            </a:fld>
            <a:endParaRPr lang="en-US" altLang="en-US" sz="12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W2.3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35174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W2.4 2025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11</a:t>
            </a:fld>
            <a:endParaRPr lang="en-US" altLang="en-US" sz="1200" b="0"/>
          </a:p>
        </p:txBody>
      </p:sp>
    </p:spTree>
    <p:extLst>
      <p:ext uri="{BB962C8B-B14F-4D97-AF65-F5344CB8AC3E}">
        <p14:creationId xmlns:p14="http://schemas.microsoft.com/office/powerpoint/2010/main" val="3638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587763-D59E-2054-E97C-FD8C35A19ADA}"/>
              </a:ext>
            </a:extLst>
          </p:cNvPr>
          <p:cNvSpPr>
            <a:spLocks noGrp="1"/>
          </p:cNvSpPr>
          <p:nvPr>
            <p:ph idx="1"/>
          </p:nvPr>
        </p:nvSpPr>
        <p:spPr>
          <a:xfrm>
            <a:off x="914400" y="1752599"/>
            <a:ext cx="10363200" cy="4722813"/>
          </a:xfrm>
        </p:spPr>
        <p:txBody>
          <a:bodyPr/>
          <a:lstStyle/>
          <a:p>
            <a:r>
              <a:rPr lang="en-US" altLang="en-US" dirty="0"/>
              <a:t>Attendance at the March 2025 session DOES count toward gaining and maintaining 802.11 voting rights. Attending 12 timeslots achieves the 75% threshold for a “qualifying attendance”.</a:t>
            </a:r>
            <a:endParaRPr lang="en-GB" altLang="en-US" dirty="0"/>
          </a:p>
          <a:p>
            <a:endParaRPr lang="en-GB" altLang="en-US" dirty="0"/>
          </a:p>
          <a:p>
            <a:r>
              <a:rPr lang="en-GB" altLang="en-US" dirty="0"/>
              <a:t>If you are an 802.11 voter and a voter in one of the following groups, then you will receive reciprocal attendance credit</a:t>
            </a:r>
          </a:p>
          <a:p>
            <a:pPr lvl="1"/>
            <a:r>
              <a:rPr lang="en-GB" altLang="en-US" dirty="0"/>
              <a:t>802.18, 802.19, 802.24, 802.1, and 802 JTC1 SC</a:t>
            </a:r>
          </a:p>
          <a:p>
            <a:r>
              <a:rPr lang="en-GB" altLang="en-US" dirty="0"/>
              <a:t>If you attend an 802.11 meeting you will receive credit in the other group, and if you attend a meeting in the other group, you will receive 802.11 credit</a:t>
            </a:r>
          </a:p>
          <a:p>
            <a:pPr lvl="1"/>
            <a:r>
              <a:rPr lang="en-GB" altLang="en-US" dirty="0"/>
              <a:t>For 802.18, this only applies to the timeslots when 802.18 meets</a:t>
            </a:r>
          </a:p>
          <a:p>
            <a:pPr lvl="1"/>
            <a:r>
              <a:rPr lang="en-GB" altLang="en-US" dirty="0"/>
              <a:t>For the other groups, any timeslot gives reciprocal credit</a:t>
            </a:r>
            <a:endParaRPr lang="en-US" dirty="0"/>
          </a:p>
        </p:txBody>
      </p:sp>
      <p:sp>
        <p:nvSpPr>
          <p:cNvPr id="3" name="Title 2">
            <a:extLst>
              <a:ext uri="{FF2B5EF4-FFF2-40B4-BE49-F238E27FC236}">
                <a16:creationId xmlns:a16="http://schemas.microsoft.com/office/drawing/2014/main" id="{F3B8D784-4591-5F85-856F-9BB7AFE92D9B}"/>
              </a:ext>
            </a:extLst>
          </p:cNvPr>
          <p:cNvSpPr>
            <a:spLocks noGrp="1"/>
          </p:cNvSpPr>
          <p:nvPr>
            <p:ph type="title"/>
          </p:nvPr>
        </p:nvSpPr>
        <p:spPr/>
        <p:txBody>
          <a:bodyPr/>
          <a:lstStyle/>
          <a:p>
            <a:r>
              <a:rPr lang="en-US" dirty="0"/>
              <a:t>W2.5 – Attendance: Reciprocal Credit</a:t>
            </a:r>
          </a:p>
        </p:txBody>
      </p:sp>
      <p:sp>
        <p:nvSpPr>
          <p:cNvPr id="4" name="Date Placeholder 3">
            <a:extLst>
              <a:ext uri="{FF2B5EF4-FFF2-40B4-BE49-F238E27FC236}">
                <a16:creationId xmlns:a16="http://schemas.microsoft.com/office/drawing/2014/main" id="{D934E6BB-1BB4-66E9-5342-FB1B52C835A0}"/>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4C4E59AC-019D-BB6D-72EE-264F1869F09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17434C2-75D3-6CBC-7ED0-51BA2EFF7A39}"/>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12</a:t>
            </a:fld>
            <a:endParaRPr lang="en-US" altLang="en-US"/>
          </a:p>
        </p:txBody>
      </p:sp>
    </p:spTree>
    <p:extLst>
      <p:ext uri="{BB962C8B-B14F-4D97-AF65-F5344CB8AC3E}">
        <p14:creationId xmlns:p14="http://schemas.microsoft.com/office/powerpoint/2010/main" val="209873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13</a:t>
            </a:fld>
            <a:endParaRPr lang="en-US" altLang="en-US" sz="1200" b="0"/>
          </a:p>
        </p:txBody>
      </p:sp>
    </p:spTree>
    <p:extLst>
      <p:ext uri="{BB962C8B-B14F-4D97-AF65-F5344CB8AC3E}">
        <p14:creationId xmlns:p14="http://schemas.microsoft.com/office/powerpoint/2010/main" val="2863545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F2.1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14</a:t>
            </a:fld>
            <a:endParaRPr lang="en-US" altLang="en-US" sz="1200" b="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F2.1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15</a:t>
            </a:fld>
            <a:endParaRPr lang="en-US" altLang="en-US" sz="1200" b="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F2.1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16</a:t>
            </a:fld>
            <a:endParaRPr lang="en-US" altLang="en-US" sz="1200" b="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17</a:t>
            </a:fld>
            <a:endParaRPr lang="en-US" altLang="en-US" sz="1200" b="0"/>
          </a:p>
        </p:txBody>
      </p:sp>
    </p:spTree>
    <p:extLst>
      <p:ext uri="{BB962C8B-B14F-4D97-AF65-F5344CB8AC3E}">
        <p14:creationId xmlns:p14="http://schemas.microsoft.com/office/powerpoint/2010/main" val="2079784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F2.3 Meeting Decorum</a:t>
            </a:r>
          </a:p>
        </p:txBody>
      </p:sp>
      <p:sp>
        <p:nvSpPr>
          <p:cNvPr id="3" name="Content Placeholder 2"/>
          <p:cNvSpPr>
            <a:spLocks noGrp="1"/>
          </p:cNvSpPr>
          <p:nvPr>
            <p:ph idx="1"/>
          </p:nvPr>
        </p:nvSpPr>
        <p:spPr>
          <a:xfrm>
            <a:off x="1676399" y="1219200"/>
            <a:ext cx="9677401" cy="5256213"/>
          </a:xfrm>
        </p:spPr>
        <p:txBody>
          <a:bodyPr/>
          <a:lstStyle/>
          <a:p>
            <a:pPr marL="0" lvl="0" indent="0">
              <a:lnSpc>
                <a:spcPts val="3600"/>
              </a:lnSpc>
              <a:buNone/>
            </a:pPr>
            <a:r>
              <a:rPr lang="en-GB" dirty="0"/>
              <a:t>Please observe proper decorum in meetings</a:t>
            </a:r>
          </a:p>
          <a:p>
            <a:pPr marL="0" lvl="0" indent="0">
              <a:lnSpc>
                <a:spcPts val="3600"/>
              </a:lnSpc>
              <a:buNone/>
            </a:pPr>
            <a:r>
              <a:rPr lang="en-GB" dirty="0"/>
              <a:t>No photography or recording </a:t>
            </a:r>
          </a:p>
          <a:p>
            <a:pPr marL="0" lvl="0" indent="0">
              <a:lnSpc>
                <a:spcPts val="3600"/>
              </a:lnSpc>
              <a:buNone/>
            </a:pPr>
            <a:r>
              <a:rPr lang="en-GB" dirty="0"/>
              <a:t>Press (i.e., anyone reporting publicly on this meeting) must announce their presence</a:t>
            </a:r>
            <a:endParaRPr lang="en-GB" sz="1400" dirty="0"/>
          </a:p>
          <a:p>
            <a:pPr marL="0" lvl="0" indent="0">
              <a:lnSpc>
                <a:spcPts val="3600"/>
              </a:lnSpc>
              <a:buNone/>
            </a:pPr>
            <a:r>
              <a:rPr lang="en-GB" dirty="0"/>
              <a:t>In-person attendees:</a:t>
            </a:r>
          </a:p>
          <a:p>
            <a:pPr marL="457200" lvl="1" indent="0">
              <a:lnSpc>
                <a:spcPts val="3600"/>
              </a:lnSpc>
              <a:buNone/>
            </a:pPr>
            <a:r>
              <a:rPr lang="en-GB" dirty="0"/>
              <a:t>Laptop / tablet speakers and cell phone ringers off</a:t>
            </a:r>
          </a:p>
          <a:p>
            <a:pPr marL="457200" lvl="1" indent="0">
              <a:lnSpc>
                <a:spcPts val="3600"/>
              </a:lnSpc>
              <a:buNone/>
            </a:pPr>
            <a:r>
              <a:rPr lang="en-GB" dirty="0"/>
              <a:t>Join Webex using the “Don’t connect to audio” option </a:t>
            </a:r>
          </a:p>
          <a:p>
            <a:pPr marL="457200" lvl="1" indent="0">
              <a:lnSpc>
                <a:spcPts val="3600"/>
              </a:lnSpc>
              <a:buNone/>
            </a:pPr>
            <a:r>
              <a:rPr lang="en-GB" dirty="0"/>
              <a:t>Wear your badge in the meeting areas (helps hotel staff improve the general security)</a:t>
            </a:r>
            <a:endParaRPr lang="en-GB" sz="1200" dirty="0"/>
          </a:p>
          <a:p>
            <a:pPr marL="0" lvl="0" indent="0">
              <a:lnSpc>
                <a:spcPts val="3600"/>
              </a:lnSpc>
              <a:buNone/>
            </a:pPr>
            <a:r>
              <a:rPr lang="en-GB" dirty="0"/>
              <a:t>Remote attendees must mute when not speaking</a:t>
            </a:r>
          </a:p>
          <a:p>
            <a:pPr marL="0" indent="0">
              <a:lnSpc>
                <a:spcPts val="3600"/>
              </a:lnSpc>
              <a:buNone/>
            </a:pPr>
            <a:r>
              <a:rPr lang="en-US" dirty="0"/>
              <a:t>All attendees use Webex chat to enter the queue to speak</a:t>
            </a:r>
            <a:endParaRPr lang="en-GB" dirty="0"/>
          </a:p>
        </p:txBody>
      </p:sp>
      <p:sp>
        <p:nvSpPr>
          <p:cNvPr id="4" name="Date Placeholder 3"/>
          <p:cNvSpPr>
            <a:spLocks noGrp="1"/>
          </p:cNvSpPr>
          <p:nvPr>
            <p:ph type="dt" sz="half" idx="10"/>
          </p:nvPr>
        </p:nvSpPr>
        <p:spPr/>
        <p:txBody>
          <a:bodyPr/>
          <a:lstStyle/>
          <a:p>
            <a:pPr>
              <a:defRPr/>
            </a:pPr>
            <a:r>
              <a:rPr lang="en-US"/>
              <a:t>March 2025</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4515" y="1788819"/>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167" y="3733800"/>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31FD69FE-1409-BA50-87B2-0EC0DA857137}"/>
              </a:ext>
            </a:extLst>
          </p:cNvPr>
          <p:cNvPicPr>
            <a:picLocks noChangeAspect="1"/>
          </p:cNvPicPr>
          <p:nvPr/>
        </p:nvPicPr>
        <p:blipFill>
          <a:blip r:embed="rId4"/>
          <a:stretch>
            <a:fillRect/>
          </a:stretch>
        </p:blipFill>
        <p:spPr>
          <a:xfrm>
            <a:off x="571959" y="5486400"/>
            <a:ext cx="1104441" cy="350068"/>
          </a:xfrm>
          <a:prstGeom prst="rect">
            <a:avLst/>
          </a:prstGeom>
        </p:spPr>
      </p:pic>
      <p:pic>
        <p:nvPicPr>
          <p:cNvPr id="16" name="Picture 15">
            <a:extLst>
              <a:ext uri="{FF2B5EF4-FFF2-40B4-BE49-F238E27FC236}">
                <a16:creationId xmlns:a16="http://schemas.microsoft.com/office/drawing/2014/main" id="{BFCAC1E7-2E10-4AE2-5939-5448648904C6}"/>
              </a:ext>
            </a:extLst>
          </p:cNvPr>
          <p:cNvPicPr>
            <a:picLocks noChangeAspect="1"/>
          </p:cNvPicPr>
          <p:nvPr/>
        </p:nvPicPr>
        <p:blipFill>
          <a:blip r:embed="rId5"/>
          <a:stretch>
            <a:fillRect/>
          </a:stretch>
        </p:blipFill>
        <p:spPr>
          <a:xfrm>
            <a:off x="187036" y="4267200"/>
            <a:ext cx="1854959" cy="496094"/>
          </a:xfrm>
          <a:prstGeom prst="rect">
            <a:avLst/>
          </a:prstGeom>
        </p:spPr>
      </p:pic>
      <p:pic>
        <p:nvPicPr>
          <p:cNvPr id="20" name="Picture 19">
            <a:extLst>
              <a:ext uri="{FF2B5EF4-FFF2-40B4-BE49-F238E27FC236}">
                <a16:creationId xmlns:a16="http://schemas.microsoft.com/office/drawing/2014/main" id="{10E38B7F-046F-DAA0-B9EA-737887048CFD}"/>
              </a:ext>
            </a:extLst>
          </p:cNvPr>
          <p:cNvPicPr>
            <a:picLocks noChangeAspect="1"/>
          </p:cNvPicPr>
          <p:nvPr/>
        </p:nvPicPr>
        <p:blipFill>
          <a:blip r:embed="rId6"/>
          <a:stretch>
            <a:fillRect/>
          </a:stretch>
        </p:blipFill>
        <p:spPr>
          <a:xfrm>
            <a:off x="1295400" y="5973179"/>
            <a:ext cx="357216" cy="365523"/>
          </a:xfrm>
          <a:prstGeom prst="rect">
            <a:avLst/>
          </a:prstGeom>
        </p:spPr>
      </p:pic>
    </p:spTree>
    <p:extLst>
      <p:ext uri="{BB962C8B-B14F-4D97-AF65-F5344CB8AC3E}">
        <p14:creationId xmlns:p14="http://schemas.microsoft.com/office/powerpoint/2010/main" val="103224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a:t>Next WG11 Session: May 11-16, 2025, Warsaw, Poland</a:t>
            </a:r>
          </a:p>
          <a:p>
            <a:pPr marL="0" indent="0">
              <a:buFontTx/>
              <a:buNone/>
              <a:defRPr/>
            </a:pPr>
            <a:r>
              <a:rPr lang="en-GB" altLang="en-US" dirty="0"/>
              <a:t>Upcoming Chair Advisory Committee (CAC) meetings</a:t>
            </a:r>
          </a:p>
          <a:p>
            <a:pPr marL="457200" lvl="1" indent="0">
              <a:buFontTx/>
              <a:buNone/>
              <a:defRPr/>
            </a:pPr>
            <a:r>
              <a:rPr lang="en-GB" altLang="en-US" dirty="0"/>
              <a:t>CAC teleconference:  </a:t>
            </a:r>
            <a:r>
              <a:rPr lang="en-GB" altLang="en-US" b="1" dirty="0"/>
              <a:t>Monday 2025-04-07 at 09:00 ET</a:t>
            </a:r>
          </a:p>
          <a:p>
            <a:pPr lvl="1">
              <a:defRPr/>
            </a:pPr>
            <a:r>
              <a:rPr lang="en-GB" altLang="en-US" sz="1600" dirty="0"/>
              <a:t>Initial objectives/agendas should be uploaded as mentor documents (.ppt format) or send to chair (.</a:t>
            </a:r>
            <a:r>
              <a:rPr lang="en-GB" altLang="en-US" sz="1600" dirty="0" err="1"/>
              <a:t>xls</a:t>
            </a:r>
            <a:r>
              <a:rPr lang="en-GB" altLang="en-US" sz="1600" dirty="0"/>
              <a:t> tab format) before this call to meet 30-day agenda submission deadline.</a:t>
            </a:r>
          </a:p>
          <a:p>
            <a:pPr marL="457200" lvl="1" indent="0">
              <a:buFontTx/>
              <a:buNone/>
              <a:defRPr/>
            </a:pPr>
            <a:r>
              <a:rPr lang="en-GB" altLang="en-US" dirty="0"/>
              <a:t>CAC teleconference: </a:t>
            </a:r>
            <a:r>
              <a:rPr lang="en-GB" altLang="en-US" b="1" dirty="0"/>
              <a:t>Monday 2025-05-05 at 09:00 ET</a:t>
            </a:r>
          </a:p>
          <a:p>
            <a:pPr marL="457200" lvl="1" indent="0">
              <a:buNone/>
              <a:defRPr/>
            </a:pPr>
            <a:r>
              <a:rPr lang="en-GB" altLang="en-US" dirty="0"/>
              <a:t>CAC in-person/remote: </a:t>
            </a:r>
            <a:r>
              <a:rPr lang="en-GB" altLang="en-US" b="1" dirty="0"/>
              <a:t>Sunday 2025-05-11 at 18:00 Warsaw, Poland</a:t>
            </a:r>
            <a:endParaRPr lang="en-GB" altLang="en-US" dirty="0"/>
          </a:p>
          <a:p>
            <a:pPr lvl="1">
              <a:defRPr/>
            </a:pPr>
            <a:r>
              <a:rPr lang="en-GB" altLang="en-US" sz="1600" dirty="0"/>
              <a:t>Send snapshots before this meeting.</a:t>
            </a:r>
          </a:p>
          <a:p>
            <a:pPr marL="0" indent="0">
              <a:buFontTx/>
              <a:buNone/>
              <a:defRPr/>
            </a:pPr>
            <a:endParaRPr lang="en-GB" altLang="en-US" sz="2000" dirty="0"/>
          </a:p>
          <a:p>
            <a:pPr marL="0" indent="0">
              <a:buFontTx/>
              <a:buNone/>
              <a:defRPr/>
            </a:pPr>
            <a:r>
              <a:rPr lang="en-GB" altLang="en-US" sz="2000" dirty="0"/>
              <a:t>The purpose of the CAC is to prepare session agendas, room requests/meeting times, and advise and support the chair re: responsibilities as an LMSC member.</a:t>
            </a:r>
          </a:p>
          <a:p>
            <a:pPr marL="0" indent="0">
              <a:buFontTx/>
              <a:buNone/>
              <a:defRPr/>
            </a:pPr>
            <a:r>
              <a:rPr lang="en-GB" altLang="en-US" sz="2000" dirty="0"/>
              <a:t>Leaders of 802.11 subgroups (or their nominee) should attend CAC meetings </a:t>
            </a:r>
          </a:p>
        </p:txBody>
      </p:sp>
      <p:sp>
        <p:nvSpPr>
          <p:cNvPr id="20483" name="Title 1"/>
          <p:cNvSpPr>
            <a:spLocks noGrp="1"/>
          </p:cNvSpPr>
          <p:nvPr>
            <p:ph type="title"/>
          </p:nvPr>
        </p:nvSpPr>
        <p:spPr/>
        <p:txBody>
          <a:bodyPr/>
          <a:lstStyle/>
          <a:p>
            <a:r>
              <a:rPr lang="en-GB" altLang="en-US" dirty="0"/>
              <a:t>F2.4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19</a:t>
            </a:fld>
            <a:endParaRPr lang="en-US" altLang="en-US" sz="1200" b="0"/>
          </a:p>
        </p:txBody>
      </p:sp>
    </p:spTree>
    <p:extLst>
      <p:ext uri="{BB962C8B-B14F-4D97-AF65-F5344CB8AC3E}">
        <p14:creationId xmlns:p14="http://schemas.microsoft.com/office/powerpoint/2010/main" val="893882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a:t>This report provides the WG chair’s supplementary material for the March 2025 802.11 WG session.</a:t>
            </a:r>
          </a:p>
          <a:p>
            <a:endParaRPr lang="en-GB" altLang="en-US" sz="2800" b="0" dirty="0"/>
          </a:p>
          <a:p>
            <a:r>
              <a:rPr lang="en-GB" altLang="en-US" sz="2800" b="0" dirty="0"/>
              <a:t>Topics in this report are referenced in the agenda: </a:t>
            </a:r>
            <a:r>
              <a:rPr lang="en-GB" altLang="en-US" sz="2800" b="0" dirty="0">
                <a:hlinkClick r:id="rId3"/>
              </a:rPr>
              <a:t>11-24/2105</a:t>
            </a:r>
            <a:endParaRPr lang="en-GB" altLang="en-US" sz="2800" b="0" dirty="0"/>
          </a:p>
          <a:p>
            <a:endParaRPr lang="en-US" altLang="en-US" sz="2800" b="0" dirty="0"/>
          </a:p>
          <a:p>
            <a:endParaRPr lang="en-US" altLang="en-US" sz="2800" b="0" dirty="0"/>
          </a:p>
          <a:p>
            <a:pPr lvl="1"/>
            <a:endParaRPr lang="en-GB" altLang="en-US" dirty="0"/>
          </a:p>
        </p:txBody>
      </p:sp>
      <p:sp>
        <p:nvSpPr>
          <p:cNvPr id="8195" name="Title 1"/>
          <p:cNvSpPr>
            <a:spLocks noGrp="1"/>
          </p:cNvSpPr>
          <p:nvPr>
            <p:ph type="title"/>
          </p:nvPr>
        </p:nvSpPr>
        <p:spPr/>
        <p:txBody>
          <a:bodyPr/>
          <a:lstStyle/>
          <a:p>
            <a:r>
              <a:rPr lang="en-GB" altLang="en-US"/>
              <a:t>Introduction</a:t>
            </a:r>
            <a:endParaRPr lang="en-US" altLang="en-US"/>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7E32FA-55A0-4C44-9A4E-56B54D55D8DE}" type="slidenum">
              <a:rPr lang="en-US" altLang="en-US" sz="1200" b="0" smtClean="0"/>
              <a:pPr>
                <a:spcBef>
                  <a:spcPct val="0"/>
                </a:spcBef>
                <a:buFontTx/>
                <a:buNone/>
              </a:pPr>
              <a:t>2</a:t>
            </a:fld>
            <a:endParaRPr lang="en-US" altLang="en-US" sz="1200" b="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BC34BD-BF89-DB04-216F-46BD3EA4A7C0}"/>
            </a:ext>
          </a:extLst>
        </p:cNvPr>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CDDBBDED-3A97-F791-7565-4C373A7B3727}"/>
              </a:ext>
            </a:extLst>
          </p:cNvPr>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a:t>
            </a:r>
            <a:r>
              <a:rPr lang="en-US" sz="1600" dirty="0" err="1"/>
              <a:t>Alphan</a:t>
            </a:r>
            <a:r>
              <a:rPr lang="en-US" sz="1600" dirty="0"/>
              <a:t> Sahin, University of South Carolina, AIML</a:t>
            </a:r>
          </a:p>
          <a:p>
            <a:pPr lvl="1"/>
            <a:r>
              <a:rPr lang="en-US" sz="1600" dirty="0"/>
              <a:t>Alex Lungu, Samsung Cambridge Solution Centre, WNG and Mid-week plenary</a:t>
            </a:r>
          </a:p>
          <a:p>
            <a:pPr lvl="1"/>
            <a:r>
              <a:rPr lang="en-US" sz="1600" dirty="0"/>
              <a:t>Prof. Francesco Restuccia, Northeastern Univ, WNG</a:t>
            </a:r>
          </a:p>
          <a:p>
            <a:pPr lvl="1"/>
            <a:r>
              <a:rPr lang="en-US" sz="1600" dirty="0"/>
              <a:t>Emily Qi, Self, Editors</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a:extLst>
              <a:ext uri="{FF2B5EF4-FFF2-40B4-BE49-F238E27FC236}">
                <a16:creationId xmlns:a16="http://schemas.microsoft.com/office/drawing/2014/main" id="{F7697692-3721-3F4F-CC5D-1A9C76DF705A}"/>
              </a:ext>
            </a:extLst>
          </p:cNvPr>
          <p:cNvSpPr>
            <a:spLocks noGrp="1"/>
          </p:cNvSpPr>
          <p:nvPr>
            <p:ph type="title"/>
          </p:nvPr>
        </p:nvSpPr>
        <p:spPr/>
        <p:txBody>
          <a:bodyPr/>
          <a:lstStyle/>
          <a:p>
            <a:r>
              <a:rPr lang="en-GB" altLang="en-US" dirty="0"/>
              <a:t>F2.5 2025 March Designation of Individual experts</a:t>
            </a:r>
          </a:p>
        </p:txBody>
      </p:sp>
      <p:sp>
        <p:nvSpPr>
          <p:cNvPr id="20484" name="Date Placeholder 1">
            <a:extLst>
              <a:ext uri="{FF2B5EF4-FFF2-40B4-BE49-F238E27FC236}">
                <a16:creationId xmlns:a16="http://schemas.microsoft.com/office/drawing/2014/main" id="{BCAA9187-4A78-0219-2DCD-AF10C63E663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0485" name="Footer Placeholder 1">
            <a:extLst>
              <a:ext uri="{FF2B5EF4-FFF2-40B4-BE49-F238E27FC236}">
                <a16:creationId xmlns:a16="http://schemas.microsoft.com/office/drawing/2014/main" id="{56E90A0E-6866-0D6C-6385-3FA051730EA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a:extLst>
              <a:ext uri="{FF2B5EF4-FFF2-40B4-BE49-F238E27FC236}">
                <a16:creationId xmlns:a16="http://schemas.microsoft.com/office/drawing/2014/main" id="{C5047CF2-DE8D-5F19-F619-306D1745AD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1869077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676400"/>
            <a:ext cx="10363200" cy="4799013"/>
          </a:xfrm>
        </p:spPr>
        <p:txBody>
          <a:bodyPr/>
          <a:lstStyle/>
          <a:p>
            <a:pPr marL="0" indent="0">
              <a:buFontTx/>
              <a:buNone/>
              <a:defRPr/>
            </a:pPr>
            <a:r>
              <a:rPr lang="en-GB" altLang="en-US" dirty="0"/>
              <a:t>IEEE </a:t>
            </a:r>
            <a:r>
              <a:rPr lang="en-GB" altLang="en-US" dirty="0" err="1"/>
              <a:t>PatCom</a:t>
            </a:r>
            <a:r>
              <a:rPr lang="en-GB" altLang="en-US" dirty="0"/>
              <a:t> LOA Listing for 802.11 is here: </a:t>
            </a:r>
            <a:r>
              <a:rPr lang="en-GB" altLang="en-US" dirty="0">
                <a:hlinkClick r:id="rId3"/>
              </a:rPr>
              <a:t>https://standards.ieee.org/about/sasb/patcom/patents.html</a:t>
            </a:r>
            <a:r>
              <a:rPr lang="en-GB" altLang="en-US" dirty="0"/>
              <a:t> </a:t>
            </a:r>
          </a:p>
          <a:p>
            <a:pPr marL="0" indent="0">
              <a:buFontTx/>
              <a:buNone/>
              <a:defRPr/>
            </a:pPr>
            <a:endParaRPr lang="en-GB" altLang="en-US" dirty="0"/>
          </a:p>
          <a:p>
            <a:pPr marL="0" indent="0">
              <a:buFontTx/>
              <a:buNone/>
              <a:defRPr/>
            </a:pPr>
            <a:r>
              <a:rPr lang="en-GB" altLang="en-US" dirty="0"/>
              <a:t>Open </a:t>
            </a:r>
            <a:r>
              <a:rPr lang="en-GB" altLang="en-US" dirty="0" err="1"/>
              <a:t>LoA</a:t>
            </a:r>
            <a:r>
              <a:rPr lang="en-GB" altLang="en-US" dirty="0"/>
              <a:t> requests (i.e., those that the WG chair is pursuing) : </a:t>
            </a:r>
            <a:br>
              <a:rPr lang="en-GB" altLang="en-US" dirty="0"/>
            </a:br>
            <a:r>
              <a:rPr lang="en-GB" altLang="en-US" dirty="0"/>
              <a:t>	</a:t>
            </a:r>
            <a:r>
              <a:rPr lang="en-GB" dirty="0"/>
              <a:t>Communication Systems LLC (x3)</a:t>
            </a:r>
          </a:p>
          <a:p>
            <a:pPr marL="0" indent="0">
              <a:buFontTx/>
              <a:buNone/>
              <a:defRPr/>
            </a:pPr>
            <a:r>
              <a:rPr lang="en-GB" altLang="en-US" dirty="0"/>
              <a:t>	Mitsubishi Electric Corporation (2023)</a:t>
            </a:r>
            <a:endParaRPr lang="en-US" altLang="en-US" dirty="0"/>
          </a:p>
          <a:p>
            <a:pPr marL="0" indent="0">
              <a:buFontTx/>
              <a:buNone/>
              <a:defRPr/>
            </a:pPr>
            <a:r>
              <a:rPr lang="en-US" altLang="en-US" dirty="0"/>
              <a:t>Detailed status is here (updated 2024-08-22):</a:t>
            </a:r>
          </a:p>
          <a:p>
            <a:pPr marL="0" indent="0">
              <a:buFontTx/>
              <a:buNone/>
              <a:defRPr/>
            </a:pPr>
            <a:r>
              <a:rPr lang="en-GB" altLang="en-US" dirty="0">
                <a:hlinkClick r:id="rId4"/>
              </a:rPr>
              <a:t>https://mentor.ieee.org/802.11/dcn/15/11-15-1489-23-0000-register-of-loa-requests.docx</a:t>
            </a:r>
            <a:r>
              <a:rPr lang="en-GB" altLang="en-US" dirty="0"/>
              <a:t> </a:t>
            </a:r>
            <a:br>
              <a:rPr lang="en-GB" altLang="en-US" dirty="0"/>
            </a:br>
            <a:r>
              <a:rPr lang="en-GB" altLang="en-US" dirty="0"/>
              <a:t>Recent changes:  Request and response from Hedwig Wireless Technologies affiliates</a:t>
            </a:r>
          </a:p>
          <a:p>
            <a:pPr marL="0" indent="0">
              <a:buFontTx/>
              <a:buNone/>
              <a:defRPr/>
            </a:pPr>
            <a:endParaRPr lang="en-GB" altLang="en-US" dirty="0"/>
          </a:p>
          <a:p>
            <a:pPr marL="0" indent="0">
              <a:buFontTx/>
              <a:buNone/>
              <a:defRPr/>
            </a:pPr>
            <a:endParaRPr lang="en-US" altLang="en-US" dirty="0"/>
          </a:p>
          <a:p>
            <a:pPr>
              <a:defRPr/>
            </a:pPr>
            <a:endParaRPr lang="en-US" altLang="en-US" dirty="0"/>
          </a:p>
          <a:p>
            <a:pPr>
              <a:defRPr/>
            </a:pPr>
            <a:endParaRPr lang="en-GB" altLang="en-US" dirty="0"/>
          </a:p>
        </p:txBody>
      </p:sp>
      <p:sp>
        <p:nvSpPr>
          <p:cNvPr id="2" name="Title 1"/>
          <p:cNvSpPr>
            <a:spLocks noGrp="1"/>
          </p:cNvSpPr>
          <p:nvPr>
            <p:ph type="title"/>
          </p:nvPr>
        </p:nvSpPr>
        <p:spPr/>
        <p:txBody>
          <a:bodyPr/>
          <a:lstStyle/>
          <a:p>
            <a:r>
              <a:rPr lang="en-GB" altLang="en-US" dirty="0"/>
              <a:t>F2.7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E48A2CBB-EAFC-4AF2-B466-6188D5A64AA2}" type="slidenum">
              <a:rPr lang="en-US" altLang="en-US" sz="1200" b="0" smtClean="0"/>
              <a:pPr>
                <a:spcBef>
                  <a:spcPct val="0"/>
                </a:spcBef>
                <a:buFontTx/>
                <a:buNone/>
              </a:pPr>
              <a:t>21</a:t>
            </a:fld>
            <a:endParaRPr lang="en-US" altLang="en-US" sz="12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A92838-553F-49FF-853F-6642DE0950DA}" type="slidenum">
              <a:rPr lang="en-US" altLang="en-US" sz="1200" b="0" smtClean="0"/>
              <a:pPr>
                <a:spcBef>
                  <a:spcPct val="0"/>
                </a:spcBef>
                <a:buFontTx/>
                <a:buNone/>
              </a:pPr>
              <a:t>22</a:t>
            </a:fld>
            <a:endParaRPr lang="en-US" altLang="en-US" sz="1200" b="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F2.8 Drafts for Sale by IEEE– as of 2024-11-01</a:t>
            </a:r>
          </a:p>
        </p:txBody>
      </p:sp>
      <p:graphicFrame>
        <p:nvGraphicFramePr>
          <p:cNvPr id="77901" name="Group 77"/>
          <p:cNvGraphicFramePr>
            <a:graphicFrameLocks noGrp="1"/>
          </p:cNvGraphicFramePr>
          <p:nvPr>
            <p:ph idx="1"/>
            <p:extLst>
              <p:ext uri="{D42A27DB-BD31-4B8C-83A1-F6EECF244321}">
                <p14:modId xmlns:p14="http://schemas.microsoft.com/office/powerpoint/2010/main" val="646842579"/>
              </p:ext>
            </p:extLst>
          </p:nvPr>
        </p:nvGraphicFramePr>
        <p:xfrm>
          <a:off x="1316038" y="1341438"/>
          <a:ext cx="9661525" cy="4595561"/>
        </p:xfrm>
        <a:graphic>
          <a:graphicData uri="http://schemas.openxmlformats.org/drawingml/2006/table">
            <a:tbl>
              <a:tblPr/>
              <a:tblGrid>
                <a:gridCol w="2880839">
                  <a:extLst>
                    <a:ext uri="{9D8B030D-6E8A-4147-A177-3AD203B41FA5}">
                      <a16:colId xmlns:a16="http://schemas.microsoft.com/office/drawing/2014/main" val="20000"/>
                    </a:ext>
                  </a:extLst>
                </a:gridCol>
                <a:gridCol w="1752312">
                  <a:extLst>
                    <a:ext uri="{9D8B030D-6E8A-4147-A177-3AD203B41FA5}">
                      <a16:colId xmlns:a16="http://schemas.microsoft.com/office/drawing/2014/main" val="20001"/>
                    </a:ext>
                  </a:extLst>
                </a:gridCol>
                <a:gridCol w="1599937">
                  <a:extLst>
                    <a:ext uri="{9D8B030D-6E8A-4147-A177-3AD203B41FA5}">
                      <a16:colId xmlns:a16="http://schemas.microsoft.com/office/drawing/2014/main" val="20002"/>
                    </a:ext>
                  </a:extLst>
                </a:gridCol>
                <a:gridCol w="1828500">
                  <a:extLst>
                    <a:ext uri="{9D8B030D-6E8A-4147-A177-3AD203B41FA5}">
                      <a16:colId xmlns:a16="http://schemas.microsoft.com/office/drawing/2014/main" val="20003"/>
                    </a:ext>
                  </a:extLst>
                </a:gridCol>
                <a:gridCol w="1599937">
                  <a:extLst>
                    <a:ext uri="{9D8B030D-6E8A-4147-A177-3AD203B41FA5}">
                      <a16:colId xmlns:a16="http://schemas.microsoft.com/office/drawing/2014/main" val="20004"/>
                    </a:ext>
                  </a:extLst>
                </a:gridCol>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a:ln>
                            <a:noFill/>
                          </a:ln>
                          <a:solidFill>
                            <a:schemeClr val="tx1"/>
                          </a:solidFill>
                          <a:effectLst/>
                          <a:latin typeface="Times New Roman" pitchFamily="18" charset="0"/>
                          <a:hlinkClick r:id="rId3"/>
                        </a:rPr>
                        <a:t>TechStreet</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4"/>
                        </a:rPr>
                        <a:t>Get 802</a:t>
                      </a:r>
                      <a:r>
                        <a:rPr kumimoji="0" lang="en-US" sz="1600" b="1" i="0" u="none" strike="noStrike" cap="none" normalizeH="0" baseline="0" dirty="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5"/>
                        </a:rPr>
                        <a:t>IEEE </a:t>
                      </a:r>
                      <a:r>
                        <a:rPr kumimoji="0" lang="en-US" sz="1600" b="1" i="0" u="none" strike="noStrike" cap="none" normalizeH="0" baseline="0" dirty="0" err="1">
                          <a:ln>
                            <a:noFill/>
                          </a:ln>
                          <a:solidFill>
                            <a:schemeClr val="tx1"/>
                          </a:solidFill>
                          <a:effectLst/>
                          <a:latin typeface="Times New Roman" pitchFamily="18" charset="0"/>
                          <a:hlinkClick r:id="rId5"/>
                        </a:rPr>
                        <a:t>Std</a:t>
                      </a:r>
                      <a:r>
                        <a:rPr kumimoji="0" lang="en-US" sz="1600" b="1" i="0" u="none" strike="noStrike" cap="none" normalizeH="0" baseline="0" dirty="0">
                          <a:ln>
                            <a:noFill/>
                          </a:ln>
                          <a:solidFill>
                            <a:schemeClr val="tx1"/>
                          </a:solidFill>
                          <a:effectLst/>
                          <a:latin typeface="Times New Roman" pitchFamily="18" charset="0"/>
                          <a:hlinkClick r:id="rId5"/>
                        </a:rPr>
                        <a:t> 802.11-2020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$844 printed</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6"/>
                        </a:rPr>
                        <a:t>IEEE </a:t>
                      </a:r>
                      <a:r>
                        <a:rPr kumimoji="0" lang="en-US" sz="1600" b="1" i="0" u="none" strike="noStrike" cap="none" normalizeH="0" baseline="0" dirty="0" err="1">
                          <a:ln>
                            <a:noFill/>
                          </a:ln>
                          <a:solidFill>
                            <a:schemeClr val="tx1"/>
                          </a:solidFill>
                          <a:effectLst/>
                          <a:latin typeface="Times New Roman" pitchFamily="18" charset="0"/>
                          <a:hlinkClick r:id="rId6"/>
                        </a:rPr>
                        <a:t>Std</a:t>
                      </a:r>
                      <a:r>
                        <a:rPr kumimoji="0" lang="en-US" sz="1600" b="1" i="0" u="none" strike="noStrike" cap="none" normalizeH="0" baseline="0" dirty="0">
                          <a:ln>
                            <a:noFill/>
                          </a:ln>
                          <a:solidFill>
                            <a:schemeClr val="tx1"/>
                          </a:solidFill>
                          <a:effectLst/>
                          <a:latin typeface="Times New Roman" pitchFamily="18" charset="0"/>
                          <a:hlinkClick r:id="rId6"/>
                        </a:rPr>
                        <a:t> 802.11ax-2021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2"/>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7"/>
                        </a:rPr>
                        <a:t>IEEE </a:t>
                      </a:r>
                      <a:r>
                        <a:rPr kumimoji="0" lang="en-US" sz="1600" b="1" i="0" u="none" strike="noStrike" cap="none" normalizeH="0" baseline="0" dirty="0" err="1">
                          <a:ln>
                            <a:noFill/>
                          </a:ln>
                          <a:solidFill>
                            <a:schemeClr val="tx1"/>
                          </a:solidFill>
                          <a:effectLst/>
                          <a:latin typeface="Times New Roman" pitchFamily="18" charset="0"/>
                          <a:hlinkClick r:id="rId7"/>
                        </a:rPr>
                        <a:t>Std</a:t>
                      </a:r>
                      <a:r>
                        <a:rPr kumimoji="0" lang="en-US" sz="1600" b="1" i="0" u="none" strike="noStrike" cap="none" normalizeH="0" baseline="0" dirty="0">
                          <a:ln>
                            <a:noFill/>
                          </a:ln>
                          <a:solidFill>
                            <a:schemeClr val="tx1"/>
                          </a:solidFill>
                          <a:effectLst/>
                          <a:latin typeface="Times New Roman" pitchFamily="18" charset="0"/>
                          <a:hlinkClick r:id="rId7"/>
                        </a:rPr>
                        <a:t> 802.11ay-2021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8"/>
                        </a:rPr>
                        <a:t>IEEE Std 802.11az-2022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$227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1200" cap="none" normalizeH="0" baseline="0" dirty="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9"/>
                        </a:rPr>
                        <a:t>IEEE Std 802.11ba-2021</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$208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0"/>
                        </a:rPr>
                        <a:t>IEEE Std 802.11bb-2023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$77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6"/>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hlinkClick r:id="rId11"/>
                        </a:rPr>
                        <a:t>IEEE Std 802.11bc-2023</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$150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7"/>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2"/>
                        </a:rPr>
                        <a:t>IEEE Std 802.11bd-2022</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$198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4922303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3"/>
                        </a:rPr>
                        <a:t>IEEE P802.11be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$365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332378759"/>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4"/>
                        </a:rPr>
                        <a:t>IEEE P802.11bf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$178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763286675"/>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5"/>
                        </a:rPr>
                        <a:t>IEEE P802.11bh D6.0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$86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2405307303"/>
                  </a:ext>
                </a:extLst>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hlinkClick r:id="rId16"/>
                        </a:rPr>
                        <a:t>IEEE P802.11REVme D7.0</a:t>
                      </a: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a:ln>
                            <a:noFill/>
                          </a:ln>
                          <a:solidFill>
                            <a:schemeClr val="tx1"/>
                          </a:solidFill>
                          <a:effectLst/>
                          <a:latin typeface="Times New Roman" pitchFamily="18" charset="0"/>
                        </a:rPr>
                        <a:t>$676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a:ln>
                            <a:noFill/>
                          </a:ln>
                          <a:solidFill>
                            <a:schemeClr val="tx1"/>
                          </a:solidFill>
                          <a:effectLst/>
                          <a:latin typeface="Times New Roman" pitchFamily="18" charset="0"/>
                          <a:ea typeface="+mn-ea"/>
                          <a:cs typeface="+mn-cs"/>
                        </a:rPr>
                        <a:t>D7.0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50462511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828800"/>
            <a:ext cx="10363200" cy="4646612"/>
          </a:xfrm>
        </p:spPr>
        <p:txBody>
          <a:bodyPr/>
          <a:lstStyle/>
          <a:p>
            <a:pPr>
              <a:defRPr/>
            </a:pPr>
            <a:r>
              <a:rPr lang="en-GB" altLang="en-US" sz="2200" dirty="0"/>
              <a:t>Published 2022 July: IEEE Std 802.11-2020 as ISO/IEC/IEEE 8802-11:2022</a:t>
            </a:r>
            <a:endParaRPr lang="en-US" altLang="en-US" dirty="0"/>
          </a:p>
          <a:p>
            <a:pPr>
              <a:defRPr/>
            </a:pPr>
            <a:endParaRPr lang="en-US" altLang="en-US" sz="2200" dirty="0"/>
          </a:p>
          <a:p>
            <a:pPr>
              <a:defRPr/>
            </a:pPr>
            <a:r>
              <a:rPr lang="en-US" altLang="en-US" sz="2200" dirty="0"/>
              <a:t>Since 2021, 14 drafts have been submitted, but all are currently stalled due to IPR concerns</a:t>
            </a:r>
          </a:p>
          <a:p>
            <a:pPr>
              <a:defRPr/>
            </a:pPr>
            <a:endParaRPr lang="en-GB" altLang="en-US" sz="2200" dirty="0"/>
          </a:p>
          <a:p>
            <a:pPr>
              <a:defRPr/>
            </a:pPr>
            <a:r>
              <a:rPr lang="en-GB" altLang="en-US" sz="2200" dirty="0"/>
              <a:t>Drafts are sent to JTC1/SC6 during SA ballot to solicit comments.  Approved drafts may also be sent during working group ballot. Any comments received from ISO are processed by the comment resolution committee. All drafts are liaised subject to LMSC approval</a:t>
            </a:r>
            <a:endParaRPr lang="en-US" altLang="en-US" dirty="0"/>
          </a:p>
          <a:p>
            <a:pPr lvl="1">
              <a:defRPr/>
            </a:pPr>
            <a:endParaRPr lang="en-US" altLang="en-US" dirty="0"/>
          </a:p>
          <a:p>
            <a:pPr lvl="1">
              <a:defRPr/>
            </a:pPr>
            <a:endParaRPr lang="en-GB" altLang="en-US" dirty="0"/>
          </a:p>
        </p:txBody>
      </p:sp>
      <p:sp>
        <p:nvSpPr>
          <p:cNvPr id="25603" name="Rectangle 2"/>
          <p:cNvSpPr>
            <a:spLocks noGrp="1" noChangeArrowheads="1"/>
          </p:cNvSpPr>
          <p:nvPr>
            <p:ph type="title"/>
          </p:nvPr>
        </p:nvSpPr>
        <p:spPr/>
        <p:txBody>
          <a:bodyPr/>
          <a:lstStyle/>
          <a:p>
            <a:r>
              <a:rPr lang="en-AU" altLang="en-US" dirty="0"/>
              <a:t>F2.9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571E5E6-EE1D-4426-BF90-533615C0F26F}" type="slidenum">
              <a:rPr lang="en-US" altLang="en-US" sz="1200" b="0" smtClean="0"/>
              <a:pPr>
                <a:spcBef>
                  <a:spcPct val="0"/>
                </a:spcBef>
                <a:buFontTx/>
                <a:buNone/>
              </a:pPr>
              <a:t>23</a:t>
            </a:fld>
            <a:endParaRPr lang="en-US" altLang="en-US" sz="12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F2.10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extLst>
              <p:ext uri="{D42A27DB-BD31-4B8C-83A1-F6EECF244321}">
                <p14:modId xmlns:p14="http://schemas.microsoft.com/office/powerpoint/2010/main" val="1856331571"/>
              </p:ext>
            </p:extLst>
          </p:nvPr>
        </p:nvGraphicFramePr>
        <p:xfrm>
          <a:off x="462756" y="1596515"/>
          <a:ext cx="11266487" cy="2321366"/>
        </p:xfrm>
        <a:graphic>
          <a:graphicData uri="http://schemas.openxmlformats.org/drawingml/2006/table">
            <a:tbl>
              <a:tblPr/>
              <a:tblGrid>
                <a:gridCol w="1234684">
                  <a:extLst>
                    <a:ext uri="{9D8B030D-6E8A-4147-A177-3AD203B41FA5}">
                      <a16:colId xmlns:a16="http://schemas.microsoft.com/office/drawing/2014/main" val="20000"/>
                    </a:ext>
                  </a:extLst>
                </a:gridCol>
                <a:gridCol w="2493560">
                  <a:extLst>
                    <a:ext uri="{9D8B030D-6E8A-4147-A177-3AD203B41FA5}">
                      <a16:colId xmlns:a16="http://schemas.microsoft.com/office/drawing/2014/main" val="20001"/>
                    </a:ext>
                  </a:extLst>
                </a:gridCol>
                <a:gridCol w="1441993">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 completed info</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802.11</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IEEE Computer Society Webinar – Advancing Wi-Fi Technology</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March 2025</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24</a:t>
            </a:fld>
            <a:endParaRPr lang="en-US" altLang="en-US" sz="12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86B78F1-4FFE-0145-2F68-E4F9EDB898FC}"/>
              </a:ext>
            </a:extLst>
          </p:cNvPr>
          <p:cNvSpPr>
            <a:spLocks noGrp="1"/>
          </p:cNvSpPr>
          <p:nvPr>
            <p:ph type="title"/>
          </p:nvPr>
        </p:nvSpPr>
        <p:spPr/>
        <p:txBody>
          <a:bodyPr/>
          <a:lstStyle/>
          <a:p>
            <a:r>
              <a:rPr lang="en-US" altLang="en-US" sz="3200" dirty="0"/>
              <a:t>F2.11 IEEE 802 Public Visibility Standing Committee</a:t>
            </a:r>
            <a:endParaRPr lang="en-US" dirty="0"/>
          </a:p>
        </p:txBody>
      </p:sp>
      <p:sp>
        <p:nvSpPr>
          <p:cNvPr id="4" name="Date Placeholder 3">
            <a:extLst>
              <a:ext uri="{FF2B5EF4-FFF2-40B4-BE49-F238E27FC236}">
                <a16:creationId xmlns:a16="http://schemas.microsoft.com/office/drawing/2014/main" id="{4F9F1EF3-EF02-3502-572A-B6137B7B098E}"/>
              </a:ext>
            </a:extLst>
          </p:cNvPr>
          <p:cNvSpPr>
            <a:spLocks noGrp="1"/>
          </p:cNvSpPr>
          <p:nvPr>
            <p:ph type="dt" sz="half" idx="10"/>
          </p:nvPr>
        </p:nvSpPr>
        <p:spPr/>
        <p:txBody>
          <a:bodyPr/>
          <a:lstStyle/>
          <a:p>
            <a:pPr>
              <a:defRPr/>
            </a:pPr>
            <a:r>
              <a:rPr lang="en-US"/>
              <a:t>March 2025</a:t>
            </a:r>
            <a:endParaRPr lang="en-US" dirty="0"/>
          </a:p>
        </p:txBody>
      </p:sp>
      <p:sp>
        <p:nvSpPr>
          <p:cNvPr id="5" name="Footer Placeholder 4">
            <a:extLst>
              <a:ext uri="{FF2B5EF4-FFF2-40B4-BE49-F238E27FC236}">
                <a16:creationId xmlns:a16="http://schemas.microsoft.com/office/drawing/2014/main" id="{2E4B1BF3-87D1-457C-B75D-6318D9AB498F}"/>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4152E1B8-A4F7-BF96-BEFB-9D3473982E27}"/>
              </a:ext>
            </a:extLst>
          </p:cNvPr>
          <p:cNvSpPr>
            <a:spLocks noGrp="1"/>
          </p:cNvSpPr>
          <p:nvPr>
            <p:ph type="sldNum" sz="quarter" idx="12"/>
          </p:nvPr>
        </p:nvSpPr>
        <p:spPr/>
        <p:txBody>
          <a:bodyPr/>
          <a:lstStyle/>
          <a:p>
            <a:pPr>
              <a:defRPr/>
            </a:pPr>
            <a:r>
              <a:rPr lang="en-US" altLang="en-US"/>
              <a:t>Slide </a:t>
            </a:r>
            <a:fld id="{9F1BB7FC-E6BE-4B32-9E02-3FB83AD7B7EB}" type="slidenum">
              <a:rPr lang="en-US" altLang="en-US" smtClean="0"/>
              <a:pPr>
                <a:defRPr/>
              </a:pPr>
              <a:t>25</a:t>
            </a:fld>
            <a:endParaRPr lang="en-US" altLang="en-US"/>
          </a:p>
        </p:txBody>
      </p:sp>
      <p:sp>
        <p:nvSpPr>
          <p:cNvPr id="7" name="Content Placeholder 4">
            <a:extLst>
              <a:ext uri="{FF2B5EF4-FFF2-40B4-BE49-F238E27FC236}">
                <a16:creationId xmlns:a16="http://schemas.microsoft.com/office/drawing/2014/main" id="{711C88C2-7B5D-44C3-B28E-365D5B792DA9}"/>
              </a:ext>
            </a:extLst>
          </p:cNvPr>
          <p:cNvSpPr>
            <a:spLocks noGrp="1" noChangeArrowheads="1"/>
          </p:cNvSpPr>
          <p:nvPr>
            <p:ph idx="1"/>
          </p:nvPr>
        </p:nvSpPr>
        <p:spPr bwMode="auto">
          <a:xfrm>
            <a:off x="914400" y="1981199"/>
            <a:ext cx="10363200" cy="4494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bg2"/>
              </a:buClr>
              <a:buSzPct val="80000"/>
              <a:buFontTx/>
              <a:buBlip>
                <a:blip r:embed="rId2"/>
              </a:buBlip>
              <a:defRPr sz="2800">
                <a:solidFill>
                  <a:schemeClr val="tx1"/>
                </a:solidFill>
                <a:latin typeface="+mn-lt"/>
                <a:ea typeface="ＭＳ Ｐゴシック" pitchFamily="-112" charset="-128"/>
                <a:cs typeface="ＭＳ Ｐゴシック" pitchFamily="-112" charset="-128"/>
              </a:defRPr>
            </a:lvl1pPr>
            <a:lvl2pPr marL="742950" indent="-285750" algn="l" rtl="0" eaLnBrk="0" fontAlgn="base" hangingPunct="0">
              <a:spcBef>
                <a:spcPct val="20000"/>
              </a:spcBef>
              <a:spcAft>
                <a:spcPct val="0"/>
              </a:spcAft>
              <a:buClr>
                <a:schemeClr val="tx1">
                  <a:lumMod val="65000"/>
                  <a:lumOff val="35000"/>
                </a:schemeClr>
              </a:buClr>
              <a:buChar char="–"/>
              <a:defRPr sz="2600">
                <a:solidFill>
                  <a:schemeClr val="tx1"/>
                </a:solidFill>
                <a:latin typeface="+mn-lt"/>
                <a:ea typeface="ＭＳ Ｐゴシック" pitchFamily="-112" charset="-128"/>
              </a:defRPr>
            </a:lvl2pPr>
            <a:lvl3pPr marL="11430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sz="22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tx1">
                  <a:lumMod val="65000"/>
                  <a:lumOff val="35000"/>
                </a:schemeClr>
              </a:buClr>
              <a:buChar char="–"/>
              <a:defRPr sz="2000">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lr>
                <a:schemeClr val="tx1">
                  <a:lumMod val="65000"/>
                  <a:lumOff val="35000"/>
                </a:schemeClr>
              </a:buClr>
              <a:buFont typeface="Wingdings" panose="05000000000000000000" pitchFamily="2" charset="2"/>
              <a:buChar char="§"/>
              <a:defRPr>
                <a:solidFill>
                  <a:schemeClr val="tx1"/>
                </a:solidFill>
                <a:latin typeface="+mn-lt"/>
                <a:ea typeface="ＭＳ Ｐゴシック" pitchFamily="-112" charset="-128"/>
              </a:defRPr>
            </a:lvl5pPr>
            <a:lvl6pPr marL="25146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6pPr>
            <a:lvl7pPr marL="29718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7pPr>
            <a:lvl8pPr marL="34290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8pPr>
            <a:lvl9pPr marL="3886200" indent="-228600" algn="l" rtl="0" eaLnBrk="1" fontAlgn="base" hangingPunct="1">
              <a:spcBef>
                <a:spcPct val="20000"/>
              </a:spcBef>
              <a:spcAft>
                <a:spcPct val="0"/>
              </a:spcAft>
              <a:buClr>
                <a:schemeClr val="bg2"/>
              </a:buClr>
              <a:buFont typeface="Wingdings" pitchFamily="28" charset="2"/>
              <a:buChar char="§"/>
              <a:defRPr>
                <a:solidFill>
                  <a:schemeClr val="tx1"/>
                </a:solidFill>
                <a:latin typeface="+mn-lt"/>
                <a:ea typeface="+mn-ea"/>
              </a:defRPr>
            </a:lvl9pPr>
          </a:lstStyle>
          <a:p>
            <a:pPr marL="1588" marR="0" lvl="1" indent="0" algn="l" defTabSz="914400" rtl="0" eaLnBrk="0" fontAlgn="base" latinLnBrk="0" hangingPunct="0">
              <a:lnSpc>
                <a:spcPct val="100000"/>
              </a:lnSpc>
              <a:spcBef>
                <a:spcPct val="50000"/>
              </a:spcBef>
              <a:spcAft>
                <a:spcPct val="0"/>
              </a:spcAft>
              <a:buClrTx/>
              <a:buSzTx/>
              <a:buNone/>
              <a:tabLst/>
              <a:defRPr/>
            </a:pPr>
            <a:r>
              <a:rPr kumimoji="0" lang="en-AU" sz="1600" b="1" i="1" u="none" strike="noStrike" kern="0" cap="none" spc="0" normalizeH="0" baseline="0" noProof="0" dirty="0">
                <a:ln>
                  <a:noFill/>
                </a:ln>
                <a:solidFill>
                  <a:srgbClr val="000000"/>
                </a:solidFill>
                <a:effectLst/>
                <a:uLnTx/>
                <a:uFillTx/>
                <a:latin typeface="Arial"/>
              </a:rPr>
              <a:t>Scope and Duties</a:t>
            </a:r>
          </a:p>
          <a:p>
            <a:pPr marL="457200" lvl="1"/>
            <a:r>
              <a:rPr lang="en-AU" sz="1600" dirty="0">
                <a:solidFill>
                  <a:srgbClr val="000000"/>
                </a:solidFill>
                <a:latin typeface="Arial"/>
              </a:rPr>
              <a:t>To raise public visibility and industry awareness in timely fashion of IEEE 802 WG / TAG activities </a:t>
            </a:r>
          </a:p>
          <a:p>
            <a:pPr marL="457200" lvl="1"/>
            <a:r>
              <a:rPr lang="en-AU" sz="1600" dirty="0">
                <a:solidFill>
                  <a:srgbClr val="000000"/>
                </a:solidFill>
                <a:latin typeface="Arial"/>
              </a:rPr>
              <a:t>Develop social media content based on IEEE 802 WG / TAG activities </a:t>
            </a:r>
          </a:p>
          <a:p>
            <a:pPr marL="639762" lvl="2"/>
            <a:r>
              <a:rPr lang="en-AU" sz="1600" dirty="0">
                <a:solidFill>
                  <a:srgbClr val="000000"/>
                </a:solidFill>
                <a:latin typeface="Arial"/>
              </a:rPr>
              <a:t>LinkedIn – </a:t>
            </a:r>
            <a:r>
              <a:rPr lang="en-AU" sz="1600" dirty="0">
                <a:solidFill>
                  <a:srgbClr val="000000"/>
                </a:solidFill>
                <a:latin typeface="Arial"/>
                <a:hlinkClick r:id="rId3"/>
              </a:rPr>
              <a:t>https://www.linkedin.com/company/ieee802</a:t>
            </a:r>
            <a:r>
              <a:rPr lang="en-AU" sz="1600" dirty="0">
                <a:solidFill>
                  <a:srgbClr val="000000"/>
                </a:solidFill>
                <a:latin typeface="Arial"/>
              </a:rPr>
              <a:t> </a:t>
            </a:r>
          </a:p>
          <a:p>
            <a:pPr marL="639762" lvl="2"/>
            <a:r>
              <a:rPr lang="en-AU" sz="1600" dirty="0">
                <a:solidFill>
                  <a:srgbClr val="000000"/>
                </a:solidFill>
                <a:latin typeface="Arial"/>
              </a:rPr>
              <a:t>IEEE-SA 802  - </a:t>
            </a:r>
            <a:r>
              <a:rPr lang="en-AU" sz="1600" dirty="0">
                <a:solidFill>
                  <a:srgbClr val="000000"/>
                </a:solidFill>
                <a:latin typeface="Arial"/>
                <a:hlinkClick r:id="rId4"/>
              </a:rPr>
              <a:t>https://standards.ieee.org/featured/802/index.html</a:t>
            </a:r>
            <a:r>
              <a:rPr lang="en-AU" sz="1600" dirty="0">
                <a:solidFill>
                  <a:srgbClr val="000000"/>
                </a:solidFill>
                <a:latin typeface="Arial"/>
              </a:rPr>
              <a:t> </a:t>
            </a:r>
          </a:p>
          <a:p>
            <a:pPr marL="463550" lvl="1"/>
            <a:r>
              <a:rPr kumimoji="0" lang="en-AU" sz="1600" b="1" i="1" u="sng" strike="noStrike" kern="0" cap="none" spc="0" normalizeH="0" baseline="0" noProof="0" dirty="0">
                <a:ln>
                  <a:noFill/>
                </a:ln>
                <a:effectLst/>
                <a:uLnTx/>
                <a:uFillTx/>
                <a:latin typeface="Arial"/>
              </a:rPr>
              <a:t>Content </a:t>
            </a:r>
          </a:p>
          <a:p>
            <a:pPr marL="631825" lvl="2" indent="-177800"/>
            <a:r>
              <a:rPr lang="en-US" sz="1600" b="0" dirty="0">
                <a:latin typeface="Arial" panose="020B0604020202020204" pitchFamily="34" charset="0"/>
                <a:cs typeface="Arial" panose="020B0604020202020204" pitchFamily="34" charset="0"/>
              </a:rPr>
              <a:t>Review Pre 802 Plenary meetings for social media messaging: PARs to be considered, Tutorials, [802.3] Call-for-Interests, New Task Force formations</a:t>
            </a:r>
          </a:p>
          <a:p>
            <a:pPr marL="631825" lvl="2" indent="-177800"/>
            <a:r>
              <a:rPr lang="en-US" sz="1600" b="0" dirty="0">
                <a:latin typeface="Arial" panose="020B0604020202020204" pitchFamily="34" charset="0"/>
                <a:cs typeface="Arial" panose="020B0604020202020204" pitchFamily="34" charset="0"/>
              </a:rPr>
              <a:t>Review Post 802 Plenary meetings for social media messaging: Study Group formations, IEEE 802 Position Approvals</a:t>
            </a:r>
          </a:p>
          <a:p>
            <a:pPr marL="631825" lvl="2" indent="-177800"/>
            <a:r>
              <a:rPr lang="en-US" sz="1600" b="0" dirty="0">
                <a:latin typeface="Arial" panose="020B0604020202020204" pitchFamily="34" charset="0"/>
                <a:cs typeface="Arial" panose="020B0604020202020204" pitchFamily="34" charset="0"/>
              </a:rPr>
              <a:t>Other 802 related material for social media messaging: Press Releases, White Paper publications, Other 802 approved news, </a:t>
            </a:r>
            <a:r>
              <a:rPr lang="en-US" sz="1600" b="0" u="sng" dirty="0">
                <a:latin typeface="Arial" panose="020B0604020202020204" pitchFamily="34" charset="0"/>
                <a:cs typeface="Arial" panose="020B0604020202020204" pitchFamily="34" charset="0"/>
              </a:rPr>
              <a:t>802 WG / TAG Activities with IEEE-SA</a:t>
            </a:r>
          </a:p>
          <a:p>
            <a:pPr marL="631825" lvl="2" indent="-177800"/>
            <a:r>
              <a:rPr lang="en-US" sz="1600" b="0" u="sng" dirty="0">
                <a:latin typeface="Arial" panose="020B0604020202020204" pitchFamily="34" charset="0"/>
                <a:cs typeface="Arial" panose="020B0604020202020204" pitchFamily="34" charset="0"/>
              </a:rPr>
              <a:t>IEEE-SA Standards Board Related </a:t>
            </a:r>
            <a:r>
              <a:rPr lang="en-US" sz="1600" b="0" dirty="0">
                <a:latin typeface="Arial" panose="020B0604020202020204" pitchFamily="34" charset="0"/>
                <a:cs typeface="Arial" panose="020B0604020202020204" pitchFamily="34" charset="0"/>
              </a:rPr>
              <a:t>- PAR Approvals, Standards Approval, Standards Publication</a:t>
            </a:r>
            <a:endParaRPr lang="en-US" sz="1600" dirty="0">
              <a:latin typeface="Arial" panose="020B0604020202020204" pitchFamily="34" charset="0"/>
              <a:cs typeface="Arial" panose="020B0604020202020204" pitchFamily="34" charset="0"/>
            </a:endParaRPr>
          </a:p>
          <a:p>
            <a:pPr marL="1588" lvl="1" indent="0">
              <a:buNone/>
            </a:pPr>
            <a:r>
              <a:rPr lang="en-AU" sz="1600" b="1" dirty="0">
                <a:latin typeface="Arial"/>
              </a:rPr>
              <a:t>Membership</a:t>
            </a:r>
          </a:p>
          <a:p>
            <a:pPr marL="566738" lvl="1" indent="-285750">
              <a:buFont typeface="Arial" panose="020B0604020202020204" pitchFamily="34" charset="0"/>
              <a:buChar char="•"/>
            </a:pPr>
            <a:r>
              <a:rPr lang="en-AU" sz="1600" dirty="0">
                <a:latin typeface="Arial"/>
              </a:rPr>
              <a:t>Membership in the Standing Committee is open to anyone that wishes to participate (ideally at least one participant from each 802 WG and TAG)</a:t>
            </a:r>
            <a:endParaRPr kumimoji="0" lang="en-AU" sz="1600" i="0" u="none" strike="noStrike" kern="0" cap="none" spc="0" normalizeH="0" baseline="0" noProof="0" dirty="0">
              <a:ln>
                <a:noFill/>
              </a:ln>
              <a:effectLst/>
              <a:uLnTx/>
              <a:uFillTx/>
              <a:latin typeface="Arial"/>
            </a:endParaRPr>
          </a:p>
        </p:txBody>
      </p:sp>
    </p:spTree>
    <p:extLst>
      <p:ext uri="{BB962C8B-B14F-4D97-AF65-F5344CB8AC3E}">
        <p14:creationId xmlns:p14="http://schemas.microsoft.com/office/powerpoint/2010/main" val="371530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F6.1 802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a:t>The wireless chairs meeting makes decisions related to the operation of the wireless interim meetings, such as location and cost.</a:t>
            </a:r>
          </a:p>
          <a:p>
            <a:r>
              <a:rPr lang="en-GB" altLang="en-US" sz="2800" dirty="0"/>
              <a:t>The meeting is open to all. If you are interested in these topics,  please attend.</a:t>
            </a:r>
          </a:p>
          <a:p>
            <a:r>
              <a:rPr lang="en-GB" altLang="en-US" sz="2800" dirty="0"/>
              <a:t>The wireless chairs meeting  </a:t>
            </a:r>
          </a:p>
          <a:p>
            <a:pPr lvl="1"/>
            <a:r>
              <a:rPr lang="en-GB" altLang="en-US" dirty="0"/>
              <a:t>At 4:00pm local time on the Sunday of 802 Plenary and Wireless Interim in-person sessions</a:t>
            </a:r>
          </a:p>
          <a:p>
            <a:pPr lvl="1"/>
            <a:r>
              <a:rPr lang="en-GB" altLang="en-US" dirty="0"/>
              <a:t>As scheduled via teleconference for electronic sessions; </a:t>
            </a:r>
          </a:p>
          <a:p>
            <a:pPr lvl="1"/>
            <a:r>
              <a:rPr lang="en-GB" altLang="en-US" dirty="0"/>
              <a:t>Upcoming telecons: </a:t>
            </a:r>
          </a:p>
          <a:p>
            <a:pPr lvl="2"/>
            <a:r>
              <a:rPr lang="en-US" altLang="en-US" dirty="0"/>
              <a:t>Wednesday April 9, 2025, 3PM ET</a:t>
            </a:r>
          </a:p>
          <a:p>
            <a:pPr lvl="2"/>
            <a:r>
              <a:rPr lang="en-US" altLang="en-US" dirty="0"/>
              <a:t>C</a:t>
            </a:r>
            <a:r>
              <a:rPr lang="en-GB" altLang="en-US" dirty="0"/>
              <a:t>all details will be posted here: </a:t>
            </a:r>
            <a:r>
              <a:rPr lang="en-GB" altLang="en-US" dirty="0">
                <a:hlinkClick r:id="rId3"/>
              </a:rPr>
              <a:t>http://ieee802.org/802tele_calendar.html</a:t>
            </a:r>
            <a:r>
              <a:rPr lang="en-GB" altLang="en-US" dirty="0"/>
              <a:t>.</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8AAF72E-2640-4CB3-9C19-58B68B0D1C4C}"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188861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81200"/>
            <a:ext cx="10972800" cy="4114800"/>
          </a:xfrm>
        </p:spPr>
        <p:txBody>
          <a:bodyPr/>
          <a:lstStyle/>
          <a:p>
            <a:pPr>
              <a:defRPr/>
            </a:pPr>
            <a:r>
              <a:rPr lang="sv-SE" sz="3200" dirty="0"/>
              <a:t>May 11-16, 2025, </a:t>
            </a:r>
            <a:r>
              <a:rPr lang="en-US" sz="3200" dirty="0"/>
              <a:t>Warsaw Presidential Hotel, Warsaw, Poland</a:t>
            </a:r>
          </a:p>
          <a:p>
            <a:pPr>
              <a:defRPr/>
            </a:pPr>
            <a:r>
              <a:rPr lang="en-US" sz="3200" dirty="0"/>
              <a:t>July 27-Aug 1, Melia Castilla Madrid, Madrid, Spain</a:t>
            </a:r>
          </a:p>
          <a:p>
            <a:pPr>
              <a:defRPr/>
            </a:pPr>
            <a:r>
              <a:rPr lang="en-US" sz="3200" dirty="0"/>
              <a:t>These sessions will count towards voting rights. </a:t>
            </a:r>
          </a:p>
          <a:p>
            <a:pPr>
              <a:defRPr/>
            </a:pPr>
            <a:r>
              <a:rPr lang="en-US" sz="3200" dirty="0"/>
              <a:t>Paid registration is required.</a:t>
            </a:r>
          </a:p>
          <a:p>
            <a:pPr>
              <a:defRPr/>
            </a:pPr>
            <a:endParaRPr lang="en-GB" dirty="0"/>
          </a:p>
          <a:p>
            <a:pPr marL="0" indent="0">
              <a:buFontTx/>
              <a:buNone/>
              <a:defRPr/>
            </a:pPr>
            <a:r>
              <a:rPr lang="en-GB" dirty="0"/>
              <a:t>For meeting information and registration links, see </a:t>
            </a:r>
            <a:r>
              <a:rPr lang="en-US" dirty="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F6.2 Upcoming Sessions </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A8AC403-5BB0-4208-9DED-1450C6BBFC6C}" type="slidenum">
              <a:rPr lang="en-US" altLang="en-US" sz="1200" b="0" smtClean="0"/>
              <a:pPr>
                <a:spcBef>
                  <a:spcPct val="0"/>
                </a:spcBef>
                <a:buFontTx/>
                <a:buNone/>
              </a:pPr>
              <a:t>27</a:t>
            </a:fld>
            <a:endParaRPr lang="en-US" altLang="en-US" sz="12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itle 2"/>
          <p:cNvSpPr>
            <a:spLocks noGrp="1"/>
          </p:cNvSpPr>
          <p:nvPr>
            <p:ph type="title"/>
          </p:nvPr>
        </p:nvSpPr>
        <p:spPr/>
        <p:txBody>
          <a:bodyPr/>
          <a:lstStyle/>
          <a:p>
            <a:r>
              <a:rPr lang="en-US" altLang="en-US" dirty="0"/>
              <a:t>References and additional material</a:t>
            </a:r>
            <a:endParaRPr lang="en-GB" altLang="en-US" dirty="0"/>
          </a:p>
        </p:txBody>
      </p:sp>
      <p:sp>
        <p:nvSpPr>
          <p:cNvPr id="2" name="Text Placeholder 1">
            <a:extLst>
              <a:ext uri="{FF2B5EF4-FFF2-40B4-BE49-F238E27FC236}">
                <a16:creationId xmlns:a16="http://schemas.microsoft.com/office/drawing/2014/main" id="{73817761-F071-D28A-972A-B017DB526E2F}"/>
              </a:ext>
            </a:extLst>
          </p:cNvPr>
          <p:cNvSpPr>
            <a:spLocks noGrp="1"/>
          </p:cNvSpPr>
          <p:nvPr>
            <p:ph type="body" idx="1"/>
          </p:nvPr>
        </p:nvSpPr>
        <p:spPr/>
        <p:txBody>
          <a:bodyPr/>
          <a:lstStyle/>
          <a:p>
            <a:endParaRPr lang="en-US" dirty="0"/>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890EC1-9541-4B94-AA7F-585D47D0A6EC}" type="slidenum">
              <a:rPr lang="en-US" altLang="en-US" sz="1200" b="0" smtClean="0"/>
              <a:pPr>
                <a:spcBef>
                  <a:spcPct val="0"/>
                </a:spcBef>
                <a:buFontTx/>
                <a:buNone/>
              </a:pPr>
              <a:t>28</a:t>
            </a:fld>
            <a:endParaRPr lang="en-US" altLang="en-US" sz="12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a:t>Comment resolution resources </a:t>
            </a:r>
          </a:p>
          <a:p>
            <a:pPr lvl="1">
              <a:defRPr/>
            </a:pPr>
            <a:r>
              <a:rPr lang="en-GB" altLang="en-US" dirty="0"/>
              <a:t>See </a:t>
            </a:r>
            <a:r>
              <a:rPr lang="en-GB" altLang="en-US" dirty="0">
                <a:hlinkClick r:id="rId3"/>
              </a:rPr>
              <a:t>https://mentor.ieee.org/802.11/dcn/13/11-13-0230-05-0000-comment-resolution-tutorial.ppt</a:t>
            </a:r>
            <a:r>
              <a:rPr lang="en-GB" altLang="en-US" dirty="0"/>
              <a:t> </a:t>
            </a:r>
          </a:p>
          <a:p>
            <a:pPr lvl="1">
              <a:defRPr/>
            </a:pPr>
            <a:r>
              <a:rPr lang="en-US" altLang="en-US" dirty="0"/>
              <a:t>See </a:t>
            </a:r>
            <a:r>
              <a:rPr lang="en-US" altLang="en-US" dirty="0">
                <a:hlinkClick r:id="rId4"/>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5"/>
              </a:rPr>
              <a:t>https://mentor.ieee.org/802.11/dcn/18/11-18-0669-04-000m-revmd-mac-comments-assigned-to-hamilton.docx</a:t>
            </a:r>
            <a:endParaRPr lang="en-GB" altLang="en-US" dirty="0"/>
          </a:p>
          <a:p>
            <a:pPr lvl="1">
              <a:defRPr/>
            </a:pPr>
            <a:r>
              <a:rPr lang="en-GB" altLang="en-US" dirty="0">
                <a:hlinkClick r:id="rId6"/>
              </a:rPr>
              <a:t>https://mentor.ieee.org/802.11/dcn/18/11-18-1410-00-00ax-lb233-cr-spatial-reuse.docx</a:t>
            </a:r>
            <a:r>
              <a:rPr lang="en-GB" altLang="en-US" dirty="0"/>
              <a:t> </a:t>
            </a:r>
          </a:p>
          <a:p>
            <a:pPr>
              <a:defRPr/>
            </a:pPr>
            <a:r>
              <a:rPr lang="en-US" altLang="en-US" sz="2800" dirty="0"/>
              <a:t>Motion templates (updated 2018): </a:t>
            </a:r>
          </a:p>
          <a:p>
            <a:pPr lvl="1">
              <a:defRPr/>
            </a:pPr>
            <a:r>
              <a:rPr lang="en-US" altLang="en-US" dirty="0">
                <a:hlinkClick r:id="rId7"/>
              </a:rPr>
              <a:t>https://mentor.ieee.org/802.11/dcn/08/11-08-0762-12-0000-motion-templates.doc</a:t>
            </a:r>
            <a:r>
              <a:rPr lang="en-US" altLang="en-US" dirty="0"/>
              <a:t> </a:t>
            </a:r>
            <a:endParaRPr lang="en-GB" altLang="en-US" dirty="0"/>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8915" name="Title 2"/>
          <p:cNvSpPr>
            <a:spLocks noGrp="1"/>
          </p:cNvSpPr>
          <p:nvPr>
            <p:ph type="title"/>
          </p:nvPr>
        </p:nvSpPr>
        <p:spPr/>
        <p:txBody>
          <a:bodyPr/>
          <a:lstStyle/>
          <a:p>
            <a:r>
              <a:rPr lang="en-GB" altLang="en-US"/>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2A1321-B493-4544-92F5-961C6810A9D7}" type="slidenum">
              <a:rPr lang="en-US" altLang="en-US" sz="1200" b="0" smtClean="0"/>
              <a:pPr>
                <a:spcBef>
                  <a:spcPct val="0"/>
                </a:spcBef>
                <a:buFontTx/>
                <a:buNone/>
              </a:pPr>
              <a:t>29</a:t>
            </a:fld>
            <a:endParaRPr lang="en-US" altLang="en-US" sz="12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a:t>Wednesday</a:t>
            </a:r>
          </a:p>
        </p:txBody>
      </p:sp>
      <p:sp>
        <p:nvSpPr>
          <p:cNvPr id="9219" name="Text Placeholder 2"/>
          <p:cNvSpPr>
            <a:spLocks noGrp="1"/>
          </p:cNvSpPr>
          <p:nvPr>
            <p:ph type="body" idx="1"/>
          </p:nvPr>
        </p:nvSpPr>
        <p:spPr>
          <a:xfrm>
            <a:off x="963613" y="2906713"/>
            <a:ext cx="10363200" cy="1500187"/>
          </a:xfrm>
        </p:spPr>
        <p:txBody>
          <a:bodyPr/>
          <a:lstStyle/>
          <a:p>
            <a:endParaRPr lang="en-GB" altLang="en-US"/>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C8E10CE-D294-4C89-ACFF-F5F1BFD75B0A}" type="slidenum">
              <a:rPr lang="en-US" altLang="en-US" sz="1200" b="0" smtClean="0"/>
              <a:pPr>
                <a:spcBef>
                  <a:spcPct val="0"/>
                </a:spcBef>
                <a:buFontTx/>
                <a:buNone/>
              </a:pPr>
              <a:t>3</a:t>
            </a:fld>
            <a:endParaRPr lang="en-US" altLang="en-US" sz="12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a:t>MIB development</a:t>
            </a:r>
          </a:p>
          <a:p>
            <a:pPr lvl="1">
              <a:defRPr/>
            </a:pPr>
            <a:r>
              <a:rPr lang="en-GB" altLang="en-US" sz="2400" dirty="0"/>
              <a:t>See ARC MIB usage patterns: </a:t>
            </a:r>
            <a:r>
              <a:rPr lang="en-US" altLang="en-US" sz="2400" dirty="0">
                <a:hlinkClick r:id="rId3"/>
              </a:rPr>
              <a:t>https://mentor.ieee.org/802.11/dcn/15/11-15-0355</a:t>
            </a:r>
            <a:r>
              <a:rPr lang="en-US" altLang="en-US" sz="2400" dirty="0"/>
              <a:t> </a:t>
            </a:r>
          </a:p>
          <a:p>
            <a:pPr lvl="1">
              <a:defRPr/>
            </a:pPr>
            <a:r>
              <a:rPr lang="en-GB" altLang="en-US" sz="2400" dirty="0"/>
              <a:t>See ARC recommendations on MIB types and usage:  </a:t>
            </a:r>
            <a:r>
              <a:rPr lang="en-US" altLang="en-US" sz="2400" dirty="0">
                <a:hlinkClick r:id="rId4"/>
              </a:rPr>
              <a:t>https://mentor.ieee.org/802.11/dcn/09/11-09-0533</a:t>
            </a:r>
            <a:r>
              <a:rPr lang="en-US" altLang="en-US" sz="2400" dirty="0"/>
              <a:t> </a:t>
            </a:r>
          </a:p>
          <a:p>
            <a:pPr>
              <a:defRPr/>
            </a:pPr>
            <a:r>
              <a:rPr lang="en-US" altLang="en-US" sz="2800" dirty="0"/>
              <a:t>Style Guide</a:t>
            </a:r>
          </a:p>
          <a:p>
            <a:pPr lvl="1">
              <a:defRPr/>
            </a:pPr>
            <a:r>
              <a:rPr lang="en-US" altLang="en-US" sz="2400" dirty="0"/>
              <a:t>See Editorial Style Guide: </a:t>
            </a:r>
            <a:r>
              <a:rPr lang="en-US" altLang="en-US" sz="2400" dirty="0">
                <a:hlinkClick r:id="rId5"/>
              </a:rPr>
              <a:t>https://mentor.ieee.org/802.11/dcn/09/11-09-1034</a:t>
            </a:r>
            <a:r>
              <a:rPr lang="en-US" altLang="en-US" sz="2400" dirty="0"/>
              <a:t> </a:t>
            </a:r>
          </a:p>
          <a:p>
            <a:pPr>
              <a:defRPr/>
            </a:pPr>
            <a:r>
              <a:rPr lang="en-US" altLang="en-US" sz="2800" dirty="0"/>
              <a:t>ANA Database</a:t>
            </a:r>
          </a:p>
          <a:p>
            <a:pPr lvl="1">
              <a:defRPr/>
            </a:pPr>
            <a:r>
              <a:rPr lang="en-US" altLang="en-US" sz="2400" dirty="0"/>
              <a:t>See </a:t>
            </a:r>
            <a:r>
              <a:rPr lang="en-US" altLang="en-US" sz="2400" dirty="0">
                <a:hlinkClick r:id="rId6"/>
              </a:rPr>
              <a:t>https://mentor.ieee.org/802.11/dcn/11/11-11-0270 </a:t>
            </a:r>
            <a:endParaRPr lang="en-GB" altLang="en-US" sz="2400"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39939" name="Title 2"/>
          <p:cNvSpPr>
            <a:spLocks noGrp="1"/>
          </p:cNvSpPr>
          <p:nvPr>
            <p:ph type="title"/>
          </p:nvPr>
        </p:nvSpPr>
        <p:spPr/>
        <p:txBody>
          <a:bodyPr/>
          <a:lstStyle/>
          <a:p>
            <a:r>
              <a:rPr lang="en-GB" altLang="en-US"/>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D35DA0-4829-45D9-89D0-BBCF94EA83E7}" type="slidenum">
              <a:rPr lang="en-US" altLang="en-US" sz="1200" b="0" smtClean="0"/>
              <a:pPr>
                <a:spcBef>
                  <a:spcPct val="0"/>
                </a:spcBef>
                <a:buFontTx/>
                <a:buNone/>
              </a:pPr>
              <a:t>30</a:t>
            </a:fld>
            <a:endParaRPr lang="en-US" altLang="en-US" sz="12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Completed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A482C05-BFE9-45F6-BCA0-2DA4444FEF78}" type="slidenum">
              <a:rPr lang="en-US" altLang="en-US" sz="1200" b="0" smtClean="0"/>
              <a:pPr>
                <a:spcBef>
                  <a:spcPct val="0"/>
                </a:spcBef>
                <a:buFontTx/>
                <a:buNone/>
              </a:pPr>
              <a:t>31</a:t>
            </a:fld>
            <a:endParaRPr lang="en-US" altLang="en-US" sz="1200" b="0"/>
          </a:p>
        </p:txBody>
      </p:sp>
      <p:sp>
        <p:nvSpPr>
          <p:cNvPr id="7" name="Content Placeholder 1"/>
          <p:cNvSpPr>
            <a:spLocks noGrp="1"/>
          </p:cNvSpPr>
          <p:nvPr>
            <p:ph idx="1"/>
          </p:nvPr>
        </p:nvSpPr>
        <p:spPr>
          <a:xfrm>
            <a:off x="533400" y="1600200"/>
            <a:ext cx="11125200" cy="4724400"/>
          </a:xfrm>
        </p:spPr>
        <p:txBody>
          <a:bodyPr/>
          <a:lstStyle/>
          <a:p>
            <a:pPr>
              <a:defRPr/>
            </a:pPr>
            <a:r>
              <a:rPr lang="en-US" sz="2000" dirty="0"/>
              <a:t>Tech Talks: </a:t>
            </a:r>
            <a:r>
              <a:rPr lang="en-US" sz="2000" dirty="0">
                <a:hlinkClick r:id="rId3"/>
              </a:rPr>
              <a:t>https://innovationatwork.ieee.org/events/techtalk-panel-802/</a:t>
            </a:r>
            <a:endParaRPr lang="en-US" sz="2000" dirty="0"/>
          </a:p>
          <a:p>
            <a:pPr lvl="1">
              <a:defRPr/>
            </a:pPr>
            <a:r>
              <a:rPr lang="en-US" altLang="en-US" sz="1800" dirty="0">
                <a:hlinkClick r:id="rId4"/>
              </a:rPr>
              <a:t>2020-11-04 Tech talk on 802.11bf and WLAN Sensing </a:t>
            </a:r>
            <a:r>
              <a:rPr lang="en-US" altLang="en-US" sz="1800" dirty="0"/>
              <a:t>, Tony Han, Claudio Da Silva</a:t>
            </a:r>
            <a:r>
              <a:rPr lang="en-US" sz="1800" dirty="0"/>
              <a:t>  </a:t>
            </a:r>
          </a:p>
          <a:p>
            <a:pPr lvl="1">
              <a:defRPr/>
            </a:pPr>
            <a:r>
              <a:rPr lang="en-US" sz="1800" dirty="0">
                <a:hlinkClick r:id="rId5"/>
              </a:rPr>
              <a:t>2021-05-26  Tech talk on 802.11</a:t>
            </a:r>
            <a:r>
              <a:rPr lang="en-US" sz="1800" dirty="0"/>
              <a:t>, D. Stanley, P. Nikolich</a:t>
            </a:r>
          </a:p>
          <a:p>
            <a:pPr lvl="1">
              <a:defRPr/>
            </a:pPr>
            <a:r>
              <a:rPr lang="en-US" sz="1800" dirty="0">
                <a:hlinkClick r:id="rId6"/>
              </a:rPr>
              <a:t>2022 June Tech talk on Coexistence</a:t>
            </a:r>
            <a:r>
              <a:rPr lang="en-US" sz="1800" dirty="0"/>
              <a:t>, see </a:t>
            </a:r>
            <a:r>
              <a:rPr lang="en-US" sz="1800" dirty="0">
                <a:hlinkClick r:id="rId7"/>
              </a:rPr>
              <a:t>11-22-0921</a:t>
            </a:r>
            <a:r>
              <a:rPr lang="en-US" sz="1800" dirty="0"/>
              <a:t>, A. Myles</a:t>
            </a:r>
          </a:p>
          <a:p>
            <a:pPr>
              <a:defRPr/>
            </a:pPr>
            <a:r>
              <a:rPr lang="en-US" sz="2000" dirty="0">
                <a:hlinkClick r:id="rId8"/>
              </a:rPr>
              <a:t>2021-01-20 January Computer Society Standards Activities Board Webinar Series </a:t>
            </a:r>
            <a:r>
              <a:rPr lang="en-US" sz="2000" dirty="0"/>
              <a:t> 802 Wireless Standards: D. Stanley, P. Kinney, P. Nikolich</a:t>
            </a:r>
          </a:p>
          <a:p>
            <a:pPr>
              <a:defRPr/>
            </a:pPr>
            <a:r>
              <a:rPr lang="en-US" sz="2000" dirty="0"/>
              <a:t>2023-04-04 </a:t>
            </a:r>
            <a:r>
              <a:rPr lang="en-US" sz="2000" dirty="0">
                <a:hlinkClick r:id="rId9"/>
              </a:rPr>
              <a:t>Computer Society hosted 2023 webinar</a:t>
            </a:r>
            <a:r>
              <a:rPr lang="en-US" sz="2000" dirty="0"/>
              <a:t> on 802.11bb and 802.11bc</a:t>
            </a:r>
          </a:p>
          <a:p>
            <a:pPr>
              <a:defRPr/>
            </a:pPr>
            <a:r>
              <a:rPr lang="en-US" sz="2000" dirty="0"/>
              <a:t>2023-05-22 </a:t>
            </a:r>
            <a:r>
              <a:rPr lang="en-US" sz="2000" dirty="0">
                <a:hlinkClick r:id="rId10"/>
              </a:rPr>
              <a:t>Wi-Fi Now tutorial on 802.11az</a:t>
            </a:r>
            <a:r>
              <a:rPr lang="en-US" sz="2000" dirty="0"/>
              <a:t> technology: J. </a:t>
            </a:r>
            <a:r>
              <a:rPr lang="en-US" sz="2000" dirty="0" err="1"/>
              <a:t>Segev</a:t>
            </a:r>
            <a:r>
              <a:rPr lang="en-US" sz="2000" dirty="0"/>
              <a:t>, R. Want</a:t>
            </a:r>
          </a:p>
          <a:p>
            <a:pPr>
              <a:defRPr/>
            </a:pPr>
            <a:r>
              <a:rPr lang="en-US" sz="2000" dirty="0"/>
              <a:t>2023-11-07 IEEE Computer Society webinar on 802.11az: J. </a:t>
            </a:r>
            <a:r>
              <a:rPr lang="en-US" sz="2000" dirty="0" err="1"/>
              <a:t>Segev</a:t>
            </a:r>
            <a:r>
              <a:rPr lang="en-US" sz="2000" dirty="0"/>
              <a:t>, C. Berger</a:t>
            </a:r>
          </a:p>
          <a:p>
            <a:pPr>
              <a:defRPr/>
            </a:pPr>
            <a:r>
              <a:rPr lang="en-US" sz="2000" dirty="0"/>
              <a:t>2023-11-09 IEEE SA Webinar on 802.11az: R. Want, A, Raissinia</a:t>
            </a:r>
          </a:p>
          <a:p>
            <a:pPr>
              <a:defRPr/>
            </a:pPr>
            <a:r>
              <a:rPr lang="en-US" sz="2000" dirty="0"/>
              <a:t>2023-11-16 IEEE SA Livestream on 802.11bb: N. </a:t>
            </a:r>
            <a:r>
              <a:rPr lang="en-US" sz="2000" dirty="0" err="1"/>
              <a:t>Serafimovski</a:t>
            </a:r>
            <a:r>
              <a:rPr lang="en-US" sz="2000" dirty="0"/>
              <a:t>, T. Baykas</a:t>
            </a:r>
          </a:p>
          <a:p>
            <a:pPr>
              <a:defRPr/>
            </a:pPr>
            <a:r>
              <a:rPr lang="en-US" sz="2000" dirty="0"/>
              <a:t>2024-01-24 IEEE GEPS Webinar on 802.11: D. Stanley, H. Yaghoobi, R. </a:t>
            </a:r>
            <a:r>
              <a:rPr lang="en-US" sz="2000" dirty="0" err="1"/>
              <a:t>DeVegt</a:t>
            </a:r>
            <a:r>
              <a:rPr lang="en-US" sz="2000" dirty="0"/>
              <a:t>, E. Au</a:t>
            </a:r>
          </a:p>
          <a:p>
            <a:pPr>
              <a:defRPr/>
            </a:pPr>
            <a:r>
              <a:rPr lang="en-US" sz="2000" dirty="0"/>
              <a:t>2025-03-06 IEEE Computer Society webinar: Advancing Wi-Fi Technologies, R. Stacey</a:t>
            </a:r>
            <a:br>
              <a:rPr lang="en-US" sz="2000" dirty="0"/>
            </a:br>
            <a:r>
              <a:rPr lang="en-US" sz="2000" dirty="0"/>
              <a:t> </a:t>
            </a:r>
          </a:p>
          <a:p>
            <a:pPr marL="0" indent="0">
              <a:buFontTx/>
              <a:buNone/>
              <a:defRPr/>
            </a:pPr>
            <a:r>
              <a:rPr lang="en-US" sz="2000" dirty="0"/>
              <a:t> </a:t>
            </a:r>
            <a:endParaRPr lang="en-GB" sz="2000" dirty="0"/>
          </a:p>
          <a:p>
            <a:pPr marL="457200" lvl="1" indent="0">
              <a:buNone/>
              <a:defRPr/>
            </a:pPr>
            <a:endParaRPr lang="en-US" altLang="en-US" sz="1800" dirty="0"/>
          </a:p>
          <a:p>
            <a:pPr lvl="1">
              <a:defRPr/>
            </a:pPr>
            <a:endParaRPr lang="en-GB" altLang="en-US" sz="1800" dirty="0"/>
          </a:p>
          <a:p>
            <a:pPr marL="457200" lvl="1" indent="0">
              <a:buFontTx/>
              <a:buNone/>
              <a:defRPr/>
            </a:pPr>
            <a:endParaRPr lang="en-GB" altLang="en-US" sz="1800" dirty="0"/>
          </a:p>
          <a:p>
            <a:pPr>
              <a:defRPr/>
            </a:pPr>
            <a:endParaRPr lang="en-GB" altLang="en-US" dirty="0"/>
          </a:p>
          <a:p>
            <a:pPr>
              <a:defRPr/>
            </a:pPr>
            <a:endParaRPr lang="en-GB" altLang="en-US" dirty="0"/>
          </a:p>
        </p:txBody>
      </p:sp>
    </p:spTree>
    <p:extLst>
      <p:ext uri="{BB962C8B-B14F-4D97-AF65-F5344CB8AC3E}">
        <p14:creationId xmlns:p14="http://schemas.microsoft.com/office/powerpoint/2010/main" val="2233275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Completed Social media, blog posts and similar</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462756" y="1596515"/>
          <a:ext cx="11266487" cy="4575685"/>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51137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94251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social media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post completed.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831661">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6"/>
                        </a:rPr>
                        <a:t>social media post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Standards evolution blog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published 16 May 2023.</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r h="389385">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 11bd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7"/>
                        </a:rPr>
                        <a:t>June 2023 Blog completed </a:t>
                      </a:r>
                      <a:endPar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3846571"/>
                  </a:ext>
                </a:extLst>
              </a:tr>
              <a:tr h="413027">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Nov 23: IEEE SA Webinar, IEEE Computer Society Webinar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594456783"/>
                  </a:ext>
                </a:extLst>
              </a:tr>
              <a:tr h="58443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11bb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Livestream 2023-11-16</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93081236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32</a:t>
            </a:fld>
            <a:endParaRPr lang="en-US" altLang="en-US" sz="1200" b="0"/>
          </a:p>
        </p:txBody>
      </p:sp>
    </p:spTree>
    <p:extLst>
      <p:ext uri="{BB962C8B-B14F-4D97-AF65-F5344CB8AC3E}">
        <p14:creationId xmlns:p14="http://schemas.microsoft.com/office/powerpoint/2010/main" val="452124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extLst>
                    <a:ext uri="{9D8B030D-6E8A-4147-A177-3AD203B41FA5}">
                      <a16:colId xmlns:a16="http://schemas.microsoft.com/office/drawing/2014/main" val="20000"/>
                    </a:ext>
                  </a:extLst>
                </a:gridCol>
                <a:gridCol w="1741488">
                  <a:extLst>
                    <a:ext uri="{9D8B030D-6E8A-4147-A177-3AD203B41FA5}">
                      <a16:colId xmlns:a16="http://schemas.microsoft.com/office/drawing/2014/main" val="20001"/>
                    </a:ext>
                  </a:extLst>
                </a:gridCol>
                <a:gridCol w="7837487">
                  <a:extLst>
                    <a:ext uri="{9D8B030D-6E8A-4147-A177-3AD203B41FA5}">
                      <a16:colId xmlns:a16="http://schemas.microsoft.com/office/drawing/2014/main" val="20002"/>
                    </a:ext>
                  </a:extLst>
                </a:gridCol>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1"/>
                  </a:ext>
                </a:extLst>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extLst>
                  <a:ext uri="{0D108BD9-81ED-4DB2-BD59-A6C34878D82A}">
                    <a16:rowId xmlns:a16="http://schemas.microsoft.com/office/drawing/2014/main" val="10002"/>
                  </a:ext>
                </a:extLst>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3"/>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4"/>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5"/>
                  </a:ext>
                </a:extLst>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6"/>
                  </a:ext>
                </a:extLst>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extLst>
                  <a:ext uri="{0D108BD9-81ED-4DB2-BD59-A6C34878D82A}">
                    <a16:rowId xmlns:a16="http://schemas.microsoft.com/office/drawing/2014/main" val="10007"/>
                  </a:ext>
                </a:extLst>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extLst>
                  <a:ext uri="{0D108BD9-81ED-4DB2-BD59-A6C34878D82A}">
                    <a16:rowId xmlns:a16="http://schemas.microsoft.com/office/drawing/2014/main" val="10008"/>
                  </a:ext>
                </a:extLst>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EED8B1E-FD9D-42BD-AC78-409F4C0FB5B0}" type="slidenum">
              <a:rPr lang="en-US" altLang="en-US" sz="1200" b="0" smtClean="0"/>
              <a:pPr>
                <a:spcBef>
                  <a:spcPct val="0"/>
                </a:spcBef>
                <a:buFontTx/>
                <a:buNone/>
              </a:pPr>
              <a:t>33</a:t>
            </a:fld>
            <a:endParaRPr lang="en-US" altLang="en-US" sz="1200" b="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D5B9B0A-E50D-477D-B716-7E91ECBE6FAD}" type="slidenum">
              <a:rPr lang="en-US" altLang="en-US" sz="1200" b="0" smtClean="0"/>
              <a:pPr>
                <a:spcBef>
                  <a:spcPct val="0"/>
                </a:spcBef>
                <a:buFontTx/>
                <a:buNone/>
              </a:pPr>
              <a:t>34</a:t>
            </a:fld>
            <a:endParaRPr lang="en-US" altLang="en-US" sz="1200" b="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extLst>
                    <a:ext uri="{9D8B030D-6E8A-4147-A177-3AD203B41FA5}">
                      <a16:colId xmlns:a16="http://schemas.microsoft.com/office/drawing/2014/main" val="20000"/>
                    </a:ext>
                  </a:extLst>
                </a:gridCol>
                <a:gridCol w="1543354">
                  <a:extLst>
                    <a:ext uri="{9D8B030D-6E8A-4147-A177-3AD203B41FA5}">
                      <a16:colId xmlns:a16="http://schemas.microsoft.com/office/drawing/2014/main" val="20001"/>
                    </a:ext>
                  </a:extLst>
                </a:gridCol>
                <a:gridCol w="2392199">
                  <a:extLst>
                    <a:ext uri="{9D8B030D-6E8A-4147-A177-3AD203B41FA5}">
                      <a16:colId xmlns:a16="http://schemas.microsoft.com/office/drawing/2014/main" val="20002"/>
                    </a:ext>
                  </a:extLst>
                </a:gridCol>
                <a:gridCol w="6096250">
                  <a:extLst>
                    <a:ext uri="{9D8B030D-6E8A-4147-A177-3AD203B41FA5}">
                      <a16:colId xmlns:a16="http://schemas.microsoft.com/office/drawing/2014/main" val="20003"/>
                    </a:ext>
                  </a:extLst>
                </a:gridCol>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1"/>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2"/>
                  </a:ext>
                </a:extLst>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7E87C61-9D05-4F8F-A195-EFAF310F9DE3}" type="slidenum">
              <a:rPr lang="en-US" altLang="en-US" sz="1200" b="0" smtClean="0"/>
              <a:pPr>
                <a:spcBef>
                  <a:spcPct val="0"/>
                </a:spcBef>
                <a:buFontTx/>
                <a:buNone/>
              </a:pPr>
              <a:t>35</a:t>
            </a:fld>
            <a:endParaRPr lang="en-US" altLang="en-US" sz="1200" b="0"/>
          </a:p>
        </p:txBody>
      </p:sp>
    </p:spTree>
    <p:extLst>
      <p:ext uri="{BB962C8B-B14F-4D97-AF65-F5344CB8AC3E}">
        <p14:creationId xmlns:p14="http://schemas.microsoft.com/office/powerpoint/2010/main" val="1614409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0244" name="Content Placeholder 2"/>
          <p:cNvSpPr>
            <a:spLocks noGrp="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3"/>
              </a:rPr>
              <a:t>IEEE Code of Ethics</a:t>
            </a:r>
            <a:endParaRPr lang="en-US" altLang="en-US" sz="1800"/>
          </a:p>
          <a:p>
            <a:pPr lvl="1">
              <a:buFont typeface="Arial" panose="020B0604020202020204" pitchFamily="34" charset="0"/>
              <a:buChar char="•"/>
            </a:pPr>
            <a:r>
              <a:rPr lang="en-US" altLang="en-US" sz="1800">
                <a:hlinkClick r:id="rId4"/>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5"/>
              </a:rPr>
              <a:t>http://www.ieee.org/about/corporate/governance</a:t>
            </a:r>
            <a:endParaRPr lang="en-US" altLang="en-US" sz="1800"/>
          </a:p>
          <a:p>
            <a:endParaRPr lang="en-GB" altLang="en-US"/>
          </a:p>
        </p:txBody>
      </p:sp>
      <p:sp>
        <p:nvSpPr>
          <p:cNvPr id="10245" name="Title 3"/>
          <p:cNvSpPr>
            <a:spLocks noGrp="1"/>
          </p:cNvSpPr>
          <p:nvPr>
            <p:ph type="title"/>
          </p:nvPr>
        </p:nvSpPr>
        <p:spPr/>
        <p:txBody>
          <a:bodyPr/>
          <a:lstStyle/>
          <a:p>
            <a:r>
              <a:rPr lang="en-US" altLang="en-US" dirty="0"/>
              <a:t>W2.1 Participant behavior in IEEE-SA activities is guided</a:t>
            </a:r>
            <a:br>
              <a:rPr lang="en-US" altLang="en-US" dirty="0"/>
            </a:br>
            <a:r>
              <a:rPr lang="en-US" altLang="en-US" dirty="0"/>
              <a:t>by the IEEE Codes of Ethics &amp; Conduct</a:t>
            </a:r>
            <a:endParaRPr lang="en-GB" altLang="en-US" dirty="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0C35308-AF0D-484D-A97E-DBB48FF90B69}" type="slidenum">
              <a:rPr lang="en-US" altLang="en-US" sz="1200" b="0" smtClean="0"/>
              <a:pPr>
                <a:spcBef>
                  <a:spcPct val="0"/>
                </a:spcBef>
                <a:buFontTx/>
                <a:buNone/>
              </a:pPr>
              <a:t>4</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a:t>The </a:t>
            </a:r>
            <a:r>
              <a:rPr lang="en-US" altLang="en-US" sz="2000">
                <a:hlinkClick r:id="rId3"/>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a:p>
            <a:endParaRPr lang="en-US" altLang="en-US"/>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W2.1 Participants in the IEEE-SA “individual process” shall</a:t>
            </a:r>
            <a:br>
              <a:rPr lang="en-US" altLang="en-US" dirty="0"/>
            </a:br>
            <a:r>
              <a:rPr lang="en-US" altLang="en-US" dirty="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B70BD5C-7D23-4E8F-B2D7-38CCDBE90359}" type="slidenum">
              <a:rPr lang="en-US" altLang="en-US" sz="1200" b="0" smtClean="0"/>
              <a:pPr>
                <a:spcBef>
                  <a:spcPct val="0"/>
                </a:spcBef>
                <a:buFontTx/>
                <a:buNone/>
              </a:pPr>
              <a:t>5</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a:t>The </a:t>
            </a:r>
            <a:r>
              <a:rPr lang="en-US" altLang="en-US" dirty="0">
                <a:hlinkClick r:id="rId3"/>
              </a:rPr>
              <a:t>IEEE-SA Standards Board Bylaws </a:t>
            </a:r>
            <a:r>
              <a:rPr lang="en-US" altLang="en-US" dirty="0"/>
              <a:t>(clause 5.2.1.3) specifies that “</a:t>
            </a:r>
            <a:r>
              <a:rPr lang="en-US" altLang="en-US" i="1" dirty="0"/>
              <a:t>the standards development process shall not be dominated by any single interest category, individual, or organization</a:t>
            </a:r>
            <a:r>
              <a:rPr lang="en-US" altLang="en-US" dirty="0"/>
              <a:t>”</a:t>
            </a:r>
          </a:p>
          <a:p>
            <a:pPr lvl="1">
              <a:buFont typeface="Arial" panose="020B0604020202020204" pitchFamily="34" charset="0"/>
              <a:buChar char="•"/>
            </a:pPr>
            <a:r>
              <a:rPr lang="en-US" altLang="en-US" sz="1800" dirty="0"/>
              <a:t>This means no participant may exercise “</a:t>
            </a:r>
            <a:r>
              <a:rPr lang="en-US" altLang="en-US" sz="1800" i="1" dirty="0"/>
              <a:t>authority, leadership, or influence by reason of superior leverage, strength, or representation to the exclusion of fair and equitable consideration of other viewpoints</a:t>
            </a:r>
            <a:r>
              <a:rPr lang="en-US" altLang="en-US" sz="1800" dirty="0"/>
              <a:t>” or “</a:t>
            </a:r>
            <a:r>
              <a:rPr lang="en-US" altLang="en-US" sz="1800" i="1" dirty="0"/>
              <a:t>to hinder the progress of the standards development activity</a:t>
            </a:r>
            <a:r>
              <a:rPr lang="en-US" altLang="en-US" sz="1800" dirty="0"/>
              <a:t>”</a:t>
            </a:r>
          </a:p>
          <a:p>
            <a:r>
              <a:rPr lang="en-US" altLang="en-US" dirty="0"/>
              <a:t>This rule applies equally to those participating in a standards development project and to that project’s leadership group</a:t>
            </a:r>
          </a:p>
          <a:p>
            <a:r>
              <a:rPr lang="en-US" altLang="en-US" dirty="0"/>
              <a:t>Any person who reasonably suspects that dominance is occurring in a standards development project is encouraged to bring the issue to the attention of the Standards Committee or the project’s IEEE-SA Program Manager</a:t>
            </a:r>
          </a:p>
          <a:p>
            <a:endParaRPr lang="en-US" altLang="en-US" dirty="0"/>
          </a:p>
        </p:txBody>
      </p:sp>
      <p:sp>
        <p:nvSpPr>
          <p:cNvPr id="14339" name="Rectangle 1"/>
          <p:cNvSpPr>
            <a:spLocks noGrp="1" noChangeArrowheads="1"/>
          </p:cNvSpPr>
          <p:nvPr>
            <p:ph type="title"/>
          </p:nvPr>
        </p:nvSpPr>
        <p:spPr/>
        <p:txBody>
          <a:bodyPr lIns="90000" tIns="46800" rIns="90000" bIns="46800"/>
          <a:lstStyle/>
          <a:p>
            <a:r>
              <a:rPr lang="en-US" altLang="en-US" dirty="0"/>
              <a:t>W2.1 IEEE-SA standards activities shall allow the fair &amp;</a:t>
            </a:r>
            <a:br>
              <a:rPr lang="en-US" altLang="en-US" dirty="0"/>
            </a:br>
            <a:r>
              <a:rPr lang="en-US" altLang="en-US" dirty="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139C87-CBAD-4AD3-AAB6-B7C6DAE13FEC}" type="slidenum">
              <a:rPr lang="en-US" altLang="en-US" sz="1200" b="0" smtClean="0"/>
              <a:pPr>
                <a:spcBef>
                  <a:spcPct val="0"/>
                </a:spcBef>
                <a:buFontTx/>
                <a:buNone/>
              </a:pPr>
              <a:t>6</a:t>
            </a:fld>
            <a:endParaRPr lang="en-US" altLang="en-US" sz="1200" b="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altLang="en-US" dirty="0"/>
              <a:t>W2.1 </a:t>
            </a:r>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altLang="en-US" dirty="0"/>
              <a:t>W2.1 </a:t>
            </a:r>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7" name="Date Placeholder 6"/>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
        <p:nvSpPr>
          <p:cNvPr id="8" name="Footer Placeholder 7"/>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3200" dirty="0">
                <a:latin typeface="Calibri" panose="020F0502020204030204" pitchFamily="34" charset="0"/>
                <a:cs typeface="Calibri" panose="020F0502020204030204" pitchFamily="34" charset="0"/>
              </a:rPr>
            </a:br>
            <a:endParaRPr lang="en-US" altLang="en-US" sz="3200" dirty="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C202659-C26D-4262-B9E3-00934FE85A0C}" type="slidenum">
              <a:rPr lang="en-US" altLang="en-US" sz="1200" b="0" smtClean="0"/>
              <a:pPr>
                <a:spcBef>
                  <a:spcPct val="0"/>
                </a:spcBef>
                <a:buFontTx/>
                <a:buNone/>
              </a:pPr>
              <a:t>9</a:t>
            </a:fld>
            <a:endParaRPr lang="en-US" altLang="en-US" sz="1200" b="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175699</TotalTime>
  <Words>4370</Words>
  <Application>Microsoft Office PowerPoint</Application>
  <PresentationFormat>Widescreen</PresentationFormat>
  <Paragraphs>586</Paragraphs>
  <Slides>35</Slides>
  <Notes>30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Times New Roman</vt:lpstr>
      <vt:lpstr>Default Design</vt:lpstr>
      <vt:lpstr>Custom Design</vt:lpstr>
      <vt:lpstr>Document</vt:lpstr>
      <vt:lpstr>March 2025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W2.1 IEEE Event Conduct and Safety Statement </vt:lpstr>
      <vt:lpstr>W2.1 IEEE Event Conduct and Safety Statement</vt:lpstr>
      <vt:lpstr>W2.2 – Call for potentially essential patents</vt:lpstr>
      <vt:lpstr>W2.3 Meeting Decorum</vt:lpstr>
      <vt:lpstr>W2.4 2025 March Designation of Individual experts</vt:lpstr>
      <vt:lpstr>W2.5 – Attendance: Reciprocal Credit</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2025 March Designation of Individual experts</vt:lpstr>
      <vt:lpstr>F2.7 Requests for Letters of Assurance</vt:lpstr>
      <vt:lpstr>F2.8 Drafts for Sale by IEEE– as of 2024-11-01</vt:lpstr>
      <vt:lpstr>F2.9 ISO/IEC JTC1/SC6</vt:lpstr>
      <vt:lpstr>F2.10 Social media, blog posts and similar</vt:lpstr>
      <vt:lpstr>F2.11 IEEE 802 Public Visibility Standing Committee</vt:lpstr>
      <vt:lpstr>F6.1 802 Wireless Chairs meeting</vt:lpstr>
      <vt:lpstr>F6.2 Upcoming Sessions </vt:lpstr>
      <vt:lpstr>References and additional material</vt:lpstr>
      <vt:lpstr>Comment Resolution Resources</vt:lpstr>
      <vt:lpstr>Amendment Development Resources</vt:lpstr>
      <vt:lpstr>Completed 802.11 Public Visibility Events</vt:lpstr>
      <vt:lpstr>Completed Social media, blog posts and similar</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September Supplementary Material</dc:title>
  <dc:creator/>
  <cp:keywords>11-24-0708r0</cp:keywords>
  <cp:lastModifiedBy>Stacey, Robert</cp:lastModifiedBy>
  <cp:revision>2492</cp:revision>
  <cp:lastPrinted>1998-02-10T13:28:06Z</cp:lastPrinted>
  <dcterms:created xsi:type="dcterms:W3CDTF">1998-02-10T13:07:52Z</dcterms:created>
  <dcterms:modified xsi:type="dcterms:W3CDTF">2025-03-14T17:45:36Z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