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7" r:id="rId3"/>
    <p:sldId id="309" r:id="rId4"/>
    <p:sldId id="306" r:id="rId5"/>
    <p:sldId id="310" r:id="rId6"/>
    <p:sldId id="308" r:id="rId7"/>
    <p:sldId id="287" r:id="rId8"/>
    <p:sldId id="297" r:id="rId9"/>
    <p:sldId id="266" r:id="rId10"/>
    <p:sldId id="305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6AE5842-C081-B1B6-6A4C-FBF5C80F7DBC}" name="Kiseon Ryu" initials="KR" userId="S::kiseon.ryu@nxp.com::c712e9f2-c715-40f4-b692-ef6f1f08bd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5" autoAdjust="0"/>
    <p:restoredTop sz="84408" autoAdjust="0"/>
  </p:normalViewPr>
  <p:slideViewPr>
    <p:cSldViewPr>
      <p:cViewPr varScale="1">
        <p:scale>
          <a:sx n="65" d="100"/>
          <a:sy n="65" d="100"/>
        </p:scale>
        <p:origin x="660" y="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3" d="100"/>
          <a:sy n="123" d="100"/>
        </p:scale>
        <p:origin x="4944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94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zh-CN" dirty="0" err="1"/>
              <a:t>Eg.</a:t>
            </a:r>
            <a:r>
              <a:rPr lang="en-US" altLang="zh-CN" dirty="0"/>
              <a:t> in 60MHz, using 60DBW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zh-CN" dirty="0"/>
              <a:t>One all 52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zh-CN" dirty="0"/>
              <a:t>One all 106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zh-CN" dirty="0"/>
              <a:t>One all 242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zh-CN" dirty="0"/>
              <a:t>Five 1*106+10*52, 2+8, 3+6</a:t>
            </a:r>
            <a:r>
              <a:rPr lang="zh-CN" altLang="en-US" dirty="0"/>
              <a:t>，</a:t>
            </a:r>
            <a:r>
              <a:rPr lang="en-US" altLang="zh-CN" dirty="0"/>
              <a:t>4+4</a:t>
            </a:r>
            <a:r>
              <a:rPr lang="zh-CN" altLang="en-US" dirty="0"/>
              <a:t>， </a:t>
            </a:r>
            <a:r>
              <a:rPr lang="en-US" altLang="zh-CN" dirty="0"/>
              <a:t>5+2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zh-CN" dirty="0"/>
              <a:t>Two 1*242+4*106, 2+2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zh-CN" dirty="0"/>
              <a:t>Two 1*242+8*52, 2+4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zh-CN" dirty="0"/>
              <a:t>Four 1*242+1*106+6*52, 1+2+4, 1+3+2, 2+1+2</a:t>
            </a:r>
          </a:p>
          <a:p>
            <a:r>
              <a:rPr lang="en-US" altLang="zh-CN" dirty="0"/>
              <a:t>16 in total for 60DBW</a:t>
            </a:r>
          </a:p>
          <a:p>
            <a:endParaRPr lang="en-US" altLang="zh-CN" dirty="0"/>
          </a:p>
          <a:p>
            <a:r>
              <a:rPr lang="en-US" altLang="zh-CN" dirty="0"/>
              <a:t>DBW80=DBW40-7 types with 26-tone= 35 DRU combinations 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085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647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476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013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16597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Jiyang Bai, TCL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0162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96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RU</a:t>
            </a:r>
            <a:r>
              <a:rPr lang="en-US" altLang="zh-CN" dirty="0"/>
              <a:t> indication to reduce scheduling complexity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51064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sz="2000" b="0" dirty="0"/>
              <a:t>Mar</a:t>
            </a:r>
            <a:r>
              <a:rPr lang="en-US" altLang="zh-CN" sz="2000" b="0" dirty="0"/>
              <a:t>. 13, </a:t>
            </a:r>
            <a:r>
              <a:rPr lang="en-GB" sz="2000" b="0" dirty="0"/>
              <a:t>2025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Jiyang Bai, TCL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16077" y="299175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CD49339-BA4D-0012-586F-932FD4853D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359588"/>
              </p:ext>
            </p:extLst>
          </p:nvPr>
        </p:nvGraphicFramePr>
        <p:xfrm>
          <a:off x="816077" y="3485246"/>
          <a:ext cx="10348385" cy="22297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983">
                  <a:extLst>
                    <a:ext uri="{9D8B030D-6E8A-4147-A177-3AD203B41FA5}">
                      <a16:colId xmlns:a16="http://schemas.microsoft.com/office/drawing/2014/main" val="237441952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77658504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77375992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197788107"/>
                    </a:ext>
                  </a:extLst>
                </a:gridCol>
                <a:gridCol w="2209802">
                  <a:extLst>
                    <a:ext uri="{9D8B030D-6E8A-4147-A177-3AD203B41FA5}">
                      <a16:colId xmlns:a16="http://schemas.microsoft.com/office/drawing/2014/main" val="1903846693"/>
                    </a:ext>
                  </a:extLst>
                </a:gridCol>
              </a:tblGrid>
              <a:tr h="403901"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Name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Affiliations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Address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Phone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Email</a:t>
                      </a:r>
                      <a:endParaRPr lang="zh-CN" alt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743742"/>
                  </a:ext>
                </a:extLst>
              </a:tr>
              <a:tr h="365171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Jiyang Bai</a:t>
                      </a:r>
                      <a:endParaRPr lang="zh-CN" altLang="en-US" sz="16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TCL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en-US" altLang="zh-CN" sz="1600" dirty="0"/>
                        <a:t>Building G1, TCL International-E City, Shenzhen, Guangdong, China.</a:t>
                      </a:r>
                      <a:endParaRPr lang="zh-CN" altLang="en-US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altLang="zh-CN" sz="1600" dirty="0"/>
                        <a:t>Jiyangbai@gmail.com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527963"/>
                  </a:ext>
                </a:extLst>
              </a:tr>
              <a:tr h="365171"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558944"/>
                  </a:ext>
                </a:extLst>
              </a:tr>
              <a:tr h="3651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en-US" altLang="zh-CN" sz="1600" dirty="0"/>
                        <a:t>TCL</a:t>
                      </a:r>
                      <a:endParaRPr lang="zh-CN" altLang="en-US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538577"/>
                  </a:ext>
                </a:extLst>
              </a:tr>
              <a:tr h="13463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028058"/>
                  </a:ext>
                </a:extLst>
              </a:tr>
              <a:tr h="230537">
                <a:tc vMerge="1">
                  <a:txBody>
                    <a:bodyPr/>
                    <a:lstStyle/>
                    <a:p>
                      <a:r>
                        <a:rPr lang="en-US" altLang="zh-CN" sz="1600" dirty="0" err="1"/>
                        <a:t>Zhanjin</a:t>
                      </a:r>
                      <a:r>
                        <a:rPr lang="en-US" altLang="zh-CN" sz="1600" dirty="0"/>
                        <a:t> Bao</a:t>
                      </a:r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922269"/>
                  </a:ext>
                </a:extLst>
              </a:tr>
              <a:tr h="3651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45703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7191F5-3879-04D9-353A-6B9D67BD03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1257E-FEDF-084F-DFD7-3C13A6BD0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Existing methods and performance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64A1D-9818-D82B-BC39-1D0BB53A0E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F0FBA-582B-1B47-D07A-F6717A2453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10665F-0BB4-A460-3F3C-B05180F9BE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6C8B523-DB4C-91BE-B63B-4157661905A3}"/>
              </a:ext>
            </a:extLst>
          </p:cNvPr>
          <p:cNvSpPr txBox="1">
            <a:spLocks/>
          </p:cNvSpPr>
          <p:nvPr/>
        </p:nvSpPr>
        <p:spPr bwMode="auto">
          <a:xfrm>
            <a:off x="914400" y="1676401"/>
            <a:ext cx="6781799" cy="4724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/>
              <a:t>AP can just reschedule the conflicted RRU set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All conflicted RUs are rescheduled. This method only utilized the RU sets without conflict, all processed information in conflicted RUs are wasted.</a:t>
            </a:r>
            <a:endParaRPr lang="en-US" altLang="zh-CN" sz="1600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  <a:p>
            <a:pPr marL="400050">
              <a:buFont typeface="Wingdings" panose="05000000000000000000" pitchFamily="2" charset="2"/>
              <a:buChar char="l"/>
            </a:pPr>
            <a:r>
              <a:rPr lang="en-US" altLang="zh-CN" sz="1600" dirty="0"/>
              <a:t>AP can resolve the conflicted RRU sets, then just schedule the rest of RRU sets.</a:t>
            </a:r>
            <a:endParaRPr lang="en-US" altLang="zh-CN" sz="1600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This method utilizes the carried information in the conflicted RU sets, which is more efficient.</a:t>
            </a:r>
          </a:p>
          <a:p>
            <a:pPr marL="400050">
              <a:buFont typeface="Wingdings" panose="05000000000000000000" pitchFamily="2" charset="2"/>
              <a:buChar char="l"/>
            </a:pP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The simulations shows that indicating the Preferred RRU sets has better performance in either linear problem or non-linear problem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Proposed mechanism uses 9.03% processing time but achieves 95.12 % utility performance.</a:t>
            </a:r>
          </a:p>
          <a:p>
            <a:pPr marL="400050">
              <a:buFont typeface="Wingdings" panose="05000000000000000000" pitchFamily="2" charset="2"/>
              <a:buChar char="l"/>
            </a:pP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By indicating the preferred RRU sets, network is able to support heavy duty and massive access network.</a:t>
            </a:r>
          </a:p>
          <a:p>
            <a:pPr marL="57150" indent="0"/>
            <a:endParaRPr lang="en-US" altLang="zh-CN" sz="1200" b="0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  <a:p>
            <a:pPr marL="57150" indent="0"/>
            <a:endParaRPr lang="en-US" altLang="zh-CN" sz="1200" b="0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  <a:p>
            <a:pPr marL="57150" indent="0"/>
            <a:endParaRPr lang="en-US" altLang="zh-CN" sz="1200" b="0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  <a:p>
            <a:pPr marL="57150" indent="0"/>
            <a:r>
              <a:rPr lang="en-US" altLang="zh-CN" sz="1050" b="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[11] J. Bai and X. Wang, "Distributed-Optimization With Centralized-Refining for Efficient Resource Allocation in Future Wireless Networks," in IEEE Transactions on Communications, vol. 72, no. 8, pp. 4829-4843, Aug. 2024.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BA9D1F1E-6431-D3ED-AF01-D1371FBF5F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4205" y="2186850"/>
            <a:ext cx="2239990" cy="1510532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C7B47FFA-4B53-3B55-C7C9-4AB814CB57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0595" y="4603660"/>
            <a:ext cx="2133600" cy="1438789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C4E8DA21-BC57-BD5F-8CAE-F6D65497586F}"/>
              </a:ext>
            </a:extLst>
          </p:cNvPr>
          <p:cNvSpPr txBox="1"/>
          <p:nvPr/>
        </p:nvSpPr>
        <p:spPr>
          <a:xfrm>
            <a:off x="8408597" y="4120013"/>
            <a:ext cx="26439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Non-linear Problem [11]</a:t>
            </a:r>
            <a:endParaRPr lang="en-US" sz="1800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2443DB46-ECE7-FAF7-D98D-BDC8523C6B98}"/>
              </a:ext>
            </a:extLst>
          </p:cNvPr>
          <p:cNvSpPr txBox="1"/>
          <p:nvPr/>
        </p:nvSpPr>
        <p:spPr>
          <a:xfrm>
            <a:off x="8649161" y="1726580"/>
            <a:ext cx="2133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Linear Problem [11]</a:t>
            </a:r>
            <a:endParaRPr lang="en-US" sz="1800" dirty="0"/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C0243C78-73AB-120E-F7B8-48CE409587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6199" y="2186850"/>
            <a:ext cx="1905925" cy="1510532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DA568809-A9EA-DA33-9409-D0E1F39773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93701" y="4616216"/>
            <a:ext cx="2239990" cy="1503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528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B7C1A-FF2A-47FA-AEDD-1D4DA6738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5580F-909B-485C-BC16-2B48B53EC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848224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dirty="0">
                <a:ea typeface="Microsoft YaHei Light" panose="020B0502040204020203" pitchFamily="34" charset="-122"/>
                <a:cs typeface="+mn-cs"/>
              </a:rPr>
              <a:t>The existing contributions are trying to find the balance point by limiting some flexibility in standard level:</a:t>
            </a:r>
          </a:p>
          <a:p>
            <a:pPr marL="742950" marR="0" lvl="2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icrosoft YaHei Light" panose="020B0502040204020203" pitchFamily="34" charset="-122"/>
                <a:cs typeface="+mn-cs"/>
              </a:rPr>
              <a:t>A lot of </a:t>
            </a:r>
            <a:r>
              <a:rPr lang="en-US" altLang="zh-CN" dirty="0">
                <a:latin typeface="Times New Roman"/>
                <a:ea typeface="Microsoft YaHei Light" panose="020B0502040204020203" pitchFamily="34" charset="-122"/>
                <a:cs typeface="+mn-cs"/>
              </a:rPr>
              <a:t>contributions [1-7], </a:t>
            </a: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icrosoft YaHei Light" panose="020B0502040204020203" pitchFamily="34" charset="-122"/>
                <a:cs typeface="+mn-cs"/>
              </a:rPr>
              <a:t>passed motions [8] (e.g., </a:t>
            </a:r>
            <a:r>
              <a:rPr lang="en-US" sz="1800" kern="0" dirty="0">
                <a:solidFill>
                  <a:srgbClr val="76717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Motion #39, #43, #52, #61-63, #65, #66, #87-90</a:t>
            </a: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icrosoft YaHei Light" panose="020B0502040204020203" pitchFamily="34" charset="-122"/>
                <a:cs typeface="+mn-cs"/>
              </a:rPr>
              <a:t>) and also the PDT of DRU [9] has related to the concern of scheduling complexity, which leads to increase the limitation the potential patterns of DRU.</a:t>
            </a:r>
            <a:endParaRPr lang="en-US" altLang="zh-CN" sz="1800" dirty="0">
              <a:ea typeface="Microsoft YaHei Light" panose="020B0502040204020203" pitchFamily="34" charset="-122"/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dirty="0">
                <a:ea typeface="Microsoft YaHei Light" panose="020B0502040204020203" pitchFamily="34" charset="-122"/>
                <a:cs typeface="+mn-cs"/>
              </a:rPr>
              <a:t>Even if we ignore the sacrificed performance and flexibility, the DRU mechanism is still not suitable for massive access in Wi-Fi:</a:t>
            </a:r>
            <a:endParaRPr lang="en-US" altLang="zh-CN" dirty="0">
              <a:latin typeface="Times New Roman"/>
              <a:ea typeface="Microsoft YaHei Light" panose="020B0502040204020203" pitchFamily="34" charset="-122"/>
              <a:cs typeface="+mn-cs"/>
            </a:endParaRPr>
          </a:p>
          <a:p>
            <a:pPr marL="742950" marR="0" lvl="2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dirty="0">
                <a:latin typeface="Times New Roman"/>
                <a:ea typeface="Microsoft YaHei Light" panose="020B0502040204020203" pitchFamily="34" charset="-122"/>
                <a:cs typeface="+mn-cs"/>
              </a:rPr>
              <a:t>There differences of DRU between DBW 20/40/60/80[10], the potential size of DRU patterns is still significant.</a:t>
            </a:r>
            <a:endParaRPr lang="en-US" altLang="zh-CN" dirty="0">
              <a:ea typeface="Microsoft YaHei Light" panose="020B0502040204020203" pitchFamily="34" charset="-122"/>
              <a:cs typeface="+mn-cs"/>
            </a:endParaRPr>
          </a:p>
          <a:p>
            <a:pPr marL="400050" lvl="2" indent="0">
              <a:spcBef>
                <a:spcPts val="600"/>
              </a:spcBef>
              <a:defRPr/>
            </a:pPr>
            <a:endParaRPr lang="en-US" altLang="zh-CN" dirty="0">
              <a:latin typeface="Times New Roman"/>
              <a:ea typeface="Microsoft YaHei Light" panose="020B0502040204020203" pitchFamily="34" charset="-122"/>
              <a:cs typeface="+mn-cs"/>
            </a:endParaRPr>
          </a:p>
          <a:p>
            <a:pPr marL="342900" marR="0" lvl="1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l"/>
              <a:tabLst/>
              <a:defRPr/>
            </a:pPr>
            <a:r>
              <a:rPr lang="en-US" altLang="zh-CN" sz="1800" dirty="0">
                <a:latin typeface="Times New Roman"/>
                <a:ea typeface="Microsoft YaHei Light" panose="020B0502040204020203" pitchFamily="34" charset="-122"/>
                <a:cs typeface="+mn-cs"/>
              </a:rPr>
              <a:t>To solve this problem, we provide the other point of view</a:t>
            </a:r>
            <a:r>
              <a:rPr lang="zh-CN" altLang="en-US" sz="1800" dirty="0">
                <a:latin typeface="Times New Roman"/>
                <a:ea typeface="Microsoft YaHei Light" panose="020B0502040204020203" pitchFamily="34" charset="-122"/>
                <a:cs typeface="+mn-cs"/>
              </a:rPr>
              <a:t>：</a:t>
            </a:r>
            <a:endParaRPr lang="en-US" sz="1800" dirty="0">
              <a:latin typeface="Times New Roman"/>
              <a:ea typeface="Microsoft YaHei Light" panose="020B0502040204020203" pitchFamily="34" charset="-122"/>
              <a:cs typeface="+mn-cs"/>
            </a:endParaRP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dirty="0">
                <a:latin typeface="Times New Roman"/>
                <a:ea typeface="Microsoft YaHei Light" panose="020B0502040204020203" pitchFamily="34" charset="-122"/>
                <a:cs typeface="+mn-cs"/>
              </a:rPr>
              <a:t>Within limited computational resource, we could utilize the feedback Preferred RU sets from STA to reduce the problem complexity.</a:t>
            </a:r>
            <a:endParaRPr lang="en-US" sz="1600" dirty="0"/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1600" dirty="0"/>
          </a:p>
          <a:p>
            <a:pPr marL="742950" lvl="2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zh-CN" sz="1600" dirty="0">
              <a:ea typeface="Microsoft YaHei Light" panose="020B0502040204020203" pitchFamily="34" charset="-122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5479A4-9893-4B45-909E-2C4318B7E4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A09E1-BD9B-4EE5-A76B-8E465C6F28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826102-FA03-4281-82D4-2EEA3F6381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163543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B7C1A-FF2A-47FA-AEDD-1D4DA6738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DRU</a:t>
            </a:r>
            <a:r>
              <a:rPr lang="en-US" altLang="zh-CN" dirty="0"/>
              <a:t> types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5580F-909B-485C-BC16-2B48B53EC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684214"/>
          </a:xfrm>
        </p:spPr>
        <p:txBody>
          <a:bodyPr/>
          <a:lstStyle/>
          <a:p>
            <a:pPr marL="0" lvl="1" indent="0">
              <a:spcBef>
                <a:spcPts val="600"/>
              </a:spcBef>
            </a:pPr>
            <a:r>
              <a:rPr lang="en-US" altLang="zh-CN" sz="1800" dirty="0">
                <a:ea typeface="Microsoft YaHei Light" panose="020B0502040204020203" pitchFamily="34" charset="-122"/>
                <a:cs typeface="+mn-cs"/>
              </a:rPr>
              <a:t>The Different types of DRU are presented in the table below: </a:t>
            </a:r>
            <a:endParaRPr lang="en-US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1600" dirty="0"/>
          </a:p>
          <a:p>
            <a:pPr marL="742950" lvl="2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zh-CN" sz="1600" dirty="0">
              <a:ea typeface="Microsoft YaHei Light" panose="020B0502040204020203" pitchFamily="34" charset="-122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5479A4-9893-4B45-909E-2C4318B7E4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A09E1-BD9B-4EE5-A76B-8E465C6F28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826102-FA03-4281-82D4-2EEA3F6381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99C896AD-5B19-D369-7C02-A485F94DEA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36666"/>
              </p:ext>
            </p:extLst>
          </p:nvPr>
        </p:nvGraphicFramePr>
        <p:xfrm>
          <a:off x="489497" y="1975134"/>
          <a:ext cx="10820401" cy="1828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3592">
                  <a:extLst>
                    <a:ext uri="{9D8B030D-6E8A-4147-A177-3AD203B41FA5}">
                      <a16:colId xmlns:a16="http://schemas.microsoft.com/office/drawing/2014/main" val="864464159"/>
                    </a:ext>
                  </a:extLst>
                </a:gridCol>
                <a:gridCol w="2146492">
                  <a:extLst>
                    <a:ext uri="{9D8B030D-6E8A-4147-A177-3AD203B41FA5}">
                      <a16:colId xmlns:a16="http://schemas.microsoft.com/office/drawing/2014/main" val="319900793"/>
                    </a:ext>
                  </a:extLst>
                </a:gridCol>
                <a:gridCol w="2146492">
                  <a:extLst>
                    <a:ext uri="{9D8B030D-6E8A-4147-A177-3AD203B41FA5}">
                      <a16:colId xmlns:a16="http://schemas.microsoft.com/office/drawing/2014/main" val="3469936760"/>
                    </a:ext>
                  </a:extLst>
                </a:gridCol>
                <a:gridCol w="2146492">
                  <a:extLst>
                    <a:ext uri="{9D8B030D-6E8A-4147-A177-3AD203B41FA5}">
                      <a16:colId xmlns:a16="http://schemas.microsoft.com/office/drawing/2014/main" val="3990202910"/>
                    </a:ext>
                  </a:extLst>
                </a:gridCol>
                <a:gridCol w="2307333">
                  <a:extLst>
                    <a:ext uri="{9D8B030D-6E8A-4147-A177-3AD203B41FA5}">
                      <a16:colId xmlns:a16="http://schemas.microsoft.com/office/drawing/2014/main" val="1873112737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effectLst/>
                        </a:rPr>
                        <a:t>DRU Type                                      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kern="100" dirty="0">
                          <a:effectLst/>
                        </a:rPr>
                        <a:t>Distribution BW20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kern="100">
                          <a:effectLst/>
                        </a:rPr>
                        <a:t>Distribution BW40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kern="100" dirty="0">
                          <a:effectLst/>
                        </a:rPr>
                        <a:t>Distribution BW60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kern="100">
                          <a:effectLst/>
                        </a:rPr>
                        <a:t>Distribution BW80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503172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effectLst/>
                        </a:rPr>
                        <a:t>26-tone DRU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kern="100">
                          <a:effectLst/>
                        </a:rPr>
                        <a:t>9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kern="100">
                          <a:effectLst/>
                        </a:rPr>
                        <a:t>18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N/A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kern="100" dirty="0">
                          <a:effectLst/>
                        </a:rPr>
                        <a:t>TBD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666156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effectLst/>
                        </a:rPr>
                        <a:t>52-tone DRU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kern="100" dirty="0">
                          <a:effectLst/>
                        </a:rPr>
                        <a:t>4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kern="100" dirty="0">
                          <a:effectLst/>
                        </a:rPr>
                        <a:t>8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kern="100" dirty="0">
                          <a:effectLst/>
                        </a:rPr>
                        <a:t>16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071716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effectLst/>
                        </a:rPr>
                        <a:t>106-tone DRU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kern="100" dirty="0">
                          <a:effectLst/>
                        </a:rPr>
                        <a:t>2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kern="100" dirty="0">
                          <a:effectLst/>
                        </a:rPr>
                        <a:t>4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kern="100" dirty="0">
                          <a:effectLst/>
                        </a:rPr>
                        <a:t>8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758841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effectLst/>
                        </a:rPr>
                        <a:t>242-tone DRU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kern="100">
                          <a:effectLst/>
                        </a:rPr>
                        <a:t>N/A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kern="100" dirty="0">
                          <a:effectLst/>
                        </a:rPr>
                        <a:t>2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kern="100" dirty="0">
                          <a:effectLst/>
                        </a:rPr>
                        <a:t>4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79845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effectLst/>
                        </a:rPr>
                        <a:t>484-tone DRU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kern="100" dirty="0">
                          <a:effectLst/>
                        </a:rPr>
                        <a:t>N/A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kern="100" dirty="0">
                          <a:effectLst/>
                        </a:rPr>
                        <a:t>N/A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N/A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kern="100" dirty="0">
                          <a:effectLst/>
                        </a:rPr>
                        <a:t>2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4298089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1FB2AD89-7EEF-9686-5850-565BCFAAE1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754832"/>
              </p:ext>
            </p:extLst>
          </p:nvPr>
        </p:nvGraphicFramePr>
        <p:xfrm>
          <a:off x="489497" y="4085589"/>
          <a:ext cx="4914900" cy="20866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2578">
                  <a:extLst>
                    <a:ext uri="{9D8B030D-6E8A-4147-A177-3AD203B41FA5}">
                      <a16:colId xmlns:a16="http://schemas.microsoft.com/office/drawing/2014/main" val="277833671"/>
                    </a:ext>
                  </a:extLst>
                </a:gridCol>
                <a:gridCol w="988371">
                  <a:extLst>
                    <a:ext uri="{9D8B030D-6E8A-4147-A177-3AD203B41FA5}">
                      <a16:colId xmlns:a16="http://schemas.microsoft.com/office/drawing/2014/main" val="2888627549"/>
                    </a:ext>
                  </a:extLst>
                </a:gridCol>
                <a:gridCol w="1006341">
                  <a:extLst>
                    <a:ext uri="{9D8B030D-6E8A-4147-A177-3AD203B41FA5}">
                      <a16:colId xmlns:a16="http://schemas.microsoft.com/office/drawing/2014/main" val="3339892965"/>
                    </a:ext>
                  </a:extLst>
                </a:gridCol>
                <a:gridCol w="1177061">
                  <a:extLst>
                    <a:ext uri="{9D8B030D-6E8A-4147-A177-3AD203B41FA5}">
                      <a16:colId xmlns:a16="http://schemas.microsoft.com/office/drawing/2014/main" val="1693998035"/>
                    </a:ext>
                  </a:extLst>
                </a:gridCol>
                <a:gridCol w="880549">
                  <a:extLst>
                    <a:ext uri="{9D8B030D-6E8A-4147-A177-3AD203B41FA5}">
                      <a16:colId xmlns:a16="http://schemas.microsoft.com/office/drawing/2014/main" val="12125363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Num. of channel types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DRU </a:t>
                      </a:r>
                      <a:r>
                        <a:rPr lang="en-US" altLang="zh-CN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combinations in </a:t>
                      </a:r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20MHz 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71929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One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9*26-tone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7847606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One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4*52-tone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5067370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One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2*106-tone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7619730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Two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1*106-tone + 5*26-tone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2*106-tone + 1*26-tone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3074780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Three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1*106-tone + 1*52-tone + 3*26-tone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1*106-tone + 2*52-tone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1*106-tone + </a:t>
                      </a:r>
                    </a:p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2*52-tone +</a:t>
                      </a:r>
                    </a:p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26-tone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0065706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Four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1*52-tone + 7*26-tone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2*52-tone + 5*26-tone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3*52-tone + 3*26-tone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4*52-tone + 1*26-tone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22591182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D9C86796-A2FB-B067-7769-9FAED75CFA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539874"/>
              </p:ext>
            </p:extLst>
          </p:nvPr>
        </p:nvGraphicFramePr>
        <p:xfrm>
          <a:off x="6705600" y="3881500"/>
          <a:ext cx="4343400" cy="25163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77564494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3382956867"/>
                    </a:ext>
                  </a:extLst>
                </a:gridCol>
              </a:tblGrid>
              <a:tr h="4284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Num. of channel types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DRU types in 40MHz 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019041"/>
                  </a:ext>
                </a:extLst>
              </a:tr>
              <a:tr h="1662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only 26/52/106/242 tones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46707001"/>
                  </a:ext>
                </a:extLst>
              </a:tr>
              <a:tr h="1662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242-tone + 106-tone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16797576"/>
                  </a:ext>
                </a:extLst>
              </a:tr>
              <a:tr h="1662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242-tone + 52-tone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20723133"/>
                  </a:ext>
                </a:extLst>
              </a:tr>
              <a:tr h="1662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242-tone  + 26-tone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10103954"/>
                  </a:ext>
                </a:extLst>
              </a:tr>
              <a:tr h="1662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106-tones + 52-tone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3518023"/>
                  </a:ext>
                </a:extLst>
              </a:tr>
              <a:tr h="1662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106-tones + 26-tone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56019111"/>
                  </a:ext>
                </a:extLst>
              </a:tr>
              <a:tr h="1662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52-tone + 26-tone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0482712"/>
                  </a:ext>
                </a:extLst>
              </a:tr>
              <a:tr h="1662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242-tone + 106-tone + 26-tone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43427152"/>
                  </a:ext>
                </a:extLst>
              </a:tr>
              <a:tr h="1662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242-tone + 106-tone + 52-tone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64037081"/>
                  </a:ext>
                </a:extLst>
              </a:tr>
              <a:tr h="1662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242-tone + 52-tone + 26-tone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98820203"/>
                  </a:ext>
                </a:extLst>
              </a:tr>
              <a:tr h="1662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106-tones + 52-tones + 26-tone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55880361"/>
                  </a:ext>
                </a:extLst>
              </a:tr>
              <a:tr h="1662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242-tone + 106-tone + 52-tone + 26-tone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56722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3025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9B210D-CF58-284E-A068-E95A55F5FA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5ACE7-BA28-BC58-25F5-F88189283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1" indent="0">
              <a:spcBef>
                <a:spcPts val="600"/>
              </a:spcBef>
            </a:pPr>
            <a:r>
              <a:rPr lang="en-US" altLang="zh-CN" sz="3200" dirty="0">
                <a:ea typeface="Microsoft YaHei Light" panose="020B0502040204020203" pitchFamily="34" charset="-122"/>
                <a:cs typeface="+mn-cs"/>
              </a:rPr>
              <a:t>Complexity analysis – Problem Size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F3CD93-3412-2F94-94C3-01CB27465A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A7D64-8194-EB48-0715-6598131A06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BF56BB0-21DA-632F-3E4E-1BCA5AA2BF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6D255A75-D1E1-8707-CB28-2E912D554A4C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914401" y="1447800"/>
                <a:ext cx="10361084" cy="472439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buFont typeface="Wingdings" panose="05000000000000000000" pitchFamily="2" charset="2"/>
                  <a:buChar char="l"/>
                </a:pPr>
                <a:r>
                  <a:rPr lang="en-US" altLang="zh-CN" sz="1800" b="0" dirty="0">
                    <a:solidFill>
                      <a:schemeClr val="tx1"/>
                    </a:solidFill>
                    <a:latin typeface="Times New Roman" pitchFamily="16" charset="0"/>
                    <a:ea typeface="Microsoft YaHei Light" panose="020B0502040204020203" pitchFamily="34" charset="-122"/>
                  </a:rPr>
                  <a:t>Complexity of DRU/RRU division</a:t>
                </a:r>
              </a:p>
              <a:p>
                <a:pPr marL="742950" lvl="2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  <a:defRPr/>
                </a:pPr>
                <a:r>
                  <a:rPr kumimoji="0" lang="en-US" altLang="zh-CN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For BW is 20/40/60/80 MHz,</a:t>
                </a:r>
                <a:r>
                  <a:rPr kumimoji="0" lang="zh-CN" alt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 </a:t>
                </a:r>
                <a:endParaRPr lang="en-US" altLang="zh-CN" sz="1800" kern="0" dirty="0">
                  <a:latin typeface="Times New Roman"/>
                  <a:ea typeface="MS Gothic"/>
                </a:endParaRPr>
              </a:p>
              <a:p>
                <a:pPr marL="1200150" lvl="3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  <a:defRPr/>
                </a:pPr>
                <a:r>
                  <a:rPr kumimoji="0" lang="en-US" altLang="zh-CN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20MHz has 12 types; 40MHz has 42 types;</a:t>
                </a:r>
              </a:p>
              <a:p>
                <a:pPr marL="742950" marR="0" lvl="2" indent="-342900" algn="l" defTabSz="449263" rtl="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altLang="zh-CN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For DRU only, in each 80 MHz,</a:t>
                </a:r>
                <a:r>
                  <a:rPr kumimoji="0" lang="zh-CN" alt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 </a:t>
                </a:r>
                <a:endPara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</a:endParaRPr>
              </a:p>
              <a:p>
                <a:pPr marL="1200150" marR="0" lvl="3" indent="-342900" algn="l" defTabSz="449263" rtl="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Using DBW80, there are</a:t>
                </a:r>
                <a:r>
                  <a:rPr kumimoji="0" lang="en-US" altLang="zh-CN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 35 types of combinations.</a:t>
                </a:r>
              </a:p>
              <a:p>
                <a:pPr marL="1200150" marR="0" lvl="3" indent="-342900" algn="l" defTabSz="449263" rtl="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Using DBW</a:t>
                </a:r>
                <a:r>
                  <a:rPr kumimoji="0" lang="en-US" altLang="zh-CN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40+</a:t>
                </a: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DBW</a:t>
                </a:r>
                <a:r>
                  <a:rPr kumimoji="0" lang="en-US" altLang="zh-CN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20+</a:t>
                </a: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DBW</a:t>
                </a:r>
                <a:r>
                  <a:rPr kumimoji="0" lang="en-US" altLang="zh-CN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20, there are 12*12*42=6048 types of combinations.</a:t>
                </a:r>
              </a:p>
              <a:p>
                <a:pPr marL="742950" lvl="2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  <a:defRPr/>
                </a:pPr>
                <a:r>
                  <a:rPr lang="en-US" altLang="zh-CN" sz="1800" kern="0" dirty="0">
                    <a:latin typeface="Times New Roman"/>
                    <a:ea typeface="MS Gothic"/>
                  </a:rPr>
                  <a:t>Considering the puncturing, in 60MHz,</a:t>
                </a:r>
              </a:p>
              <a:p>
                <a:pPr marL="1200150" lvl="3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  <a:defRPr/>
                </a:pPr>
                <a:r>
                  <a:rPr lang="en-US" altLang="zh-CN" kern="0" dirty="0">
                    <a:latin typeface="Times New Roman"/>
                    <a:ea typeface="MS Gothic"/>
                  </a:rPr>
                  <a:t> Using DBW60, there are 12 types of combinations.</a:t>
                </a:r>
              </a:p>
              <a:p>
                <a:pPr marL="1200150" lvl="3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 Using DBW</a:t>
                </a:r>
                <a:r>
                  <a:rPr kumimoji="0" lang="en-US" altLang="zh-CN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40+</a:t>
                </a: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DBW</a:t>
                </a:r>
                <a:r>
                  <a:rPr kumimoji="0" lang="en-US" altLang="zh-CN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20, there are 12*42=504 types of combinations.</a:t>
                </a:r>
                <a:endParaRPr lang="en-US" altLang="zh-CN" kern="0" dirty="0">
                  <a:latin typeface="Times New Roman"/>
                  <a:ea typeface="MS Gothic"/>
                </a:endParaRPr>
              </a:p>
              <a:p>
                <a:pPr marL="742950" lvl="2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  <a:defRPr/>
                </a:pPr>
                <a:r>
                  <a:rPr kumimoji="0" lang="en-US" altLang="zh-CN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In 320Mhz,  there are </a:t>
                </a:r>
              </a:p>
              <a:p>
                <a:pPr marL="0" marR="0" lvl="1" indent="0" algn="ctr" defTabSz="449263" rtl="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  <a:defRPr/>
                </a:pP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0" lang="en-US" sz="18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35</m:t>
                            </m:r>
                            <m:r>
                              <a:rPr kumimoji="0" lang="en-US" sz="18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+2∗</m:t>
                            </m:r>
                            <m: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6048+12+6∗504</m:t>
                            </m:r>
                          </m:e>
                        </m:d>
                      </m:e>
                      <m:sup>
                        <m:r>
                          <a:rPr kumimoji="0" lang="en-US" sz="18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r>
                      <a:rPr kumimoji="0" lang="en-US" sz="1800" b="0" i="1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≈</m:t>
                    </m:r>
                    <m:r>
                      <a:rPr kumimoji="0" lang="en-US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5</m:t>
                    </m:r>
                    <m:r>
                      <a:rPr kumimoji="0" lang="en-US" sz="1800" b="0" i="1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.</m:t>
                    </m:r>
                    <m:r>
                      <a:rPr kumimoji="0" lang="en-US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29</m:t>
                    </m:r>
                    <m:r>
                      <a:rPr kumimoji="0" lang="en-US" sz="1800" b="0" i="1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∗</m:t>
                    </m:r>
                    <m:sSup>
                      <m:sSupPr>
                        <m:ctrlPr>
                          <a:rPr kumimoji="0" lang="en-US" sz="18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0" lang="en-US" sz="18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kumimoji="0" lang="en-US" sz="18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6</m:t>
                        </m:r>
                      </m:sup>
                    </m:sSup>
                  </m:oMath>
                </a14:m>
                <a:r>
                  <a:rPr kumimoji="0" lang="en-US" altLang="zh-CN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 </a:t>
                </a:r>
                <a:endParaRPr lang="en-US" altLang="zh-CN" sz="1800" kern="0" dirty="0">
                  <a:latin typeface="Times New Roman"/>
                  <a:ea typeface="MS Gothic"/>
                </a:endParaRPr>
              </a:p>
              <a:p>
                <a:pPr marL="0" marR="0" lvl="1" indent="0" defTabSz="449263" rtl="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  <a:defRPr/>
                </a:pPr>
                <a:r>
                  <a:rPr kumimoji="0" lang="en-US" altLang="zh-CN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MS Gothic"/>
                  </a:rPr>
                  <a:t>             channel types of DRU combinations</a:t>
                </a:r>
                <a:r>
                  <a:rPr lang="en-US" altLang="zh-CN" sz="1800" kern="0" dirty="0">
                    <a:latin typeface="Times New Roman"/>
                    <a:ea typeface="MS Gothic"/>
                  </a:rPr>
                  <a:t>.</a:t>
                </a:r>
                <a:endParaRPr lang="en-US" altLang="zh-CN" sz="1800" dirty="0">
                  <a:solidFill>
                    <a:schemeClr val="tx1"/>
                  </a:solidFill>
                  <a:latin typeface="Times New Roman" pitchFamily="16" charset="0"/>
                  <a:ea typeface="Microsoft YaHei Light" panose="020B0502040204020203" pitchFamily="34" charset="-122"/>
                </a:endParaRPr>
              </a:p>
              <a:p>
                <a:pPr marL="0" lvl="1" indent="0">
                  <a:spcBef>
                    <a:spcPts val="600"/>
                  </a:spcBef>
                </a:pPr>
                <a:endParaRPr lang="en-US" altLang="zh-CN" sz="1800" dirty="0">
                  <a:solidFill>
                    <a:schemeClr val="tx1"/>
                  </a:solidFill>
                  <a:latin typeface="Times New Roman" pitchFamily="16" charset="0"/>
                  <a:ea typeface="Microsoft YaHei Light" panose="020B0502040204020203" pitchFamily="34" charset="-122"/>
                </a:endParaRP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6D255A75-D1E1-8707-CB28-2E912D554A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4401" y="1447800"/>
                <a:ext cx="10361084" cy="4724399"/>
              </a:xfrm>
              <a:prstGeom prst="rect">
                <a:avLst/>
              </a:prstGeom>
              <a:blipFill>
                <a:blip r:embed="rId3"/>
                <a:stretch>
                  <a:fillRect l="-353" t="-775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36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9B210D-CF58-284E-A068-E95A55F5FA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5ACE7-BA28-BC58-25F5-F88189283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1" indent="0">
              <a:spcBef>
                <a:spcPts val="600"/>
              </a:spcBef>
            </a:pPr>
            <a:r>
              <a:rPr lang="en-US" altLang="zh-CN" sz="3200" dirty="0">
                <a:ea typeface="Microsoft YaHei Light" panose="020B0502040204020203" pitchFamily="34" charset="-122"/>
                <a:cs typeface="+mn-cs"/>
              </a:rPr>
              <a:t>Complexity analysis – Objective function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F3CD93-3412-2F94-94C3-01CB27465A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A7D64-8194-EB48-0715-6598131A06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BF56BB0-21DA-632F-3E4E-1BCA5AA2BF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6D255A75-D1E1-8707-CB28-2E912D554A4C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914401" y="1676400"/>
                <a:ext cx="10361084" cy="472439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buFont typeface="Wingdings" panose="05000000000000000000" pitchFamily="2" charset="2"/>
                  <a:buChar char="l"/>
                </a:pPr>
                <a:r>
                  <a:rPr lang="en-US" altLang="zh-CN" sz="1800" b="0" dirty="0">
                    <a:solidFill>
                      <a:schemeClr val="tx1"/>
                    </a:solidFill>
                    <a:latin typeface="Times New Roman" pitchFamily="16" charset="0"/>
                    <a:ea typeface="Microsoft YaHei Light" panose="020B0502040204020203" pitchFamily="34" charset="-122"/>
                  </a:rPr>
                  <a:t>For each channel type, AP should also allocate these DRUs to STAs. </a:t>
                </a:r>
              </a:p>
              <a:p>
                <a:pPr marL="742950" lvl="2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  <a:defRPr/>
                </a:pPr>
                <a:r>
                  <a:rPr lang="en-US" altLang="zh-CN" sz="1800" dirty="0">
                    <a:solidFill>
                      <a:schemeClr val="tx1"/>
                    </a:solidFill>
                    <a:latin typeface="Times New Roman" pitchFamily="16" charset="0"/>
                    <a:ea typeface="Microsoft YaHei Light" panose="020B0502040204020203" pitchFamily="34" charset="-122"/>
                  </a:rPr>
                  <a:t>The complexity of allocation is depended by the total number of scheduled </a:t>
                </a:r>
                <a:r>
                  <a:rPr lang="en-US" altLang="zh-CN" sz="1800" b="0" dirty="0">
                    <a:solidFill>
                      <a:schemeClr val="tx1"/>
                    </a:solidFill>
                    <a:latin typeface="Times New Roman" pitchFamily="16" charset="0"/>
                    <a:ea typeface="Microsoft YaHei Light" panose="020B0502040204020203" pitchFamily="34" charset="-122"/>
                  </a:rPr>
                  <a:t>DRUs</a:t>
                </a:r>
                <a:r>
                  <a:rPr lang="en-US" altLang="zh-CN" sz="1800" dirty="0">
                    <a:solidFill>
                      <a:schemeClr val="tx1"/>
                    </a:solidFill>
                    <a:latin typeface="Times New Roman" pitchFamily="16" charset="0"/>
                    <a:ea typeface="Microsoft YaHei Light" panose="020B0502040204020203" pitchFamily="34" charset="-122"/>
                  </a:rPr>
                  <a:t> </a:t>
                </a:r>
                <a:r>
                  <a:rPr lang="en-US" altLang="zh-CN" sz="1800" i="1" dirty="0">
                    <a:solidFill>
                      <a:schemeClr val="tx1"/>
                    </a:solidFill>
                    <a:latin typeface="Times New Roman" pitchFamily="16" charset="0"/>
                    <a:ea typeface="Microsoft YaHei Light" panose="020B0502040204020203" pitchFamily="34" charset="-122"/>
                  </a:rPr>
                  <a:t>N.</a:t>
                </a:r>
              </a:p>
              <a:p>
                <a:pPr marL="742950" lvl="2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  <a:defRPr/>
                </a:pPr>
                <a:r>
                  <a:rPr lang="en-US" altLang="zh-CN" sz="1800" dirty="0">
                    <a:solidFill>
                      <a:schemeClr val="tx1"/>
                    </a:solidFill>
                    <a:latin typeface="Times New Roman" pitchFamily="16" charset="0"/>
                    <a:ea typeface="Microsoft YaHei Light" panose="020B0502040204020203" pitchFamily="34" charset="-122"/>
                  </a:rPr>
                  <a:t>If the problem is linear, the time complexity of this problem is </a:t>
                </a:r>
                <a14:m>
                  <m:oMath xmlns:m="http://schemas.openxmlformats.org/officeDocument/2006/math">
                    <m:r>
                      <a:rPr lang="en-US" sz="1800" i="1" smtClean="0">
                        <a:effectLst/>
                        <a:latin typeface="Cambria Math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rPr>
                      <m:t>𝒪</m:t>
                    </m:r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4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等线" panose="02010600030101010101" pitchFamily="2" charset="-122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altLang="zh-CN" sz="1800" dirty="0">
                    <a:solidFill>
                      <a:schemeClr val="tx1"/>
                    </a:solidFill>
                    <a:latin typeface="Times New Roman" pitchFamily="16" charset="0"/>
                    <a:ea typeface="Microsoft YaHei Light" panose="020B0502040204020203" pitchFamily="34" charset="-122"/>
                  </a:rPr>
                  <a:t>.</a:t>
                </a:r>
              </a:p>
              <a:p>
                <a:pPr marL="742950" lvl="2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  <a:defRPr/>
                </a:pPr>
                <a:r>
                  <a:rPr lang="en-US" altLang="zh-CN" sz="1800" dirty="0">
                    <a:solidFill>
                      <a:schemeClr val="tx1"/>
                    </a:solidFill>
                    <a:latin typeface="Times New Roman" pitchFamily="16" charset="0"/>
                    <a:ea typeface="Microsoft YaHei Light" panose="020B0502040204020203" pitchFamily="34" charset="-122"/>
                  </a:rPr>
                  <a:t>But the problem is non-linear with additional and more complex QoS requirements or functions the problem is NP-hard in general.</a:t>
                </a:r>
              </a:p>
              <a:p>
                <a:pPr marL="742950" lvl="2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  <a:defRPr/>
                </a:pPr>
                <a:endParaRPr lang="en-US" altLang="zh-CN" sz="1800" dirty="0">
                  <a:solidFill>
                    <a:schemeClr val="tx1"/>
                  </a:solidFill>
                  <a:latin typeface="Times New Roman" pitchFamily="16" charset="0"/>
                  <a:ea typeface="Microsoft YaHei Light" panose="020B0502040204020203" pitchFamily="34" charset="-122"/>
                </a:endParaRPr>
              </a:p>
              <a:p>
                <a:pPr marL="400050" lvl="2" indent="0">
                  <a:spcBef>
                    <a:spcPts val="600"/>
                  </a:spcBef>
                  <a:defRPr/>
                </a:pPr>
                <a:endParaRPr lang="en-US" altLang="zh-CN" sz="1800" dirty="0">
                  <a:solidFill>
                    <a:schemeClr val="tx1"/>
                  </a:solidFill>
                  <a:latin typeface="Times New Roman" pitchFamily="16" charset="0"/>
                  <a:ea typeface="Microsoft YaHei Light" panose="020B0502040204020203" pitchFamily="34" charset="-122"/>
                </a:endParaRPr>
              </a:p>
              <a:p>
                <a:pPr marL="0" lvl="1" indent="0">
                  <a:spcBef>
                    <a:spcPts val="600"/>
                  </a:spcBef>
                </a:pPr>
                <a:endParaRPr lang="en-US" altLang="zh-CN" sz="1800" dirty="0">
                  <a:solidFill>
                    <a:schemeClr val="tx1"/>
                  </a:solidFill>
                  <a:latin typeface="Times New Roman" pitchFamily="16" charset="0"/>
                  <a:ea typeface="Microsoft YaHei Light" panose="020B0502040204020203" pitchFamily="34" charset="-122"/>
                </a:endParaRP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6D255A75-D1E1-8707-CB28-2E912D554A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4401" y="1676400"/>
                <a:ext cx="10361084" cy="4724399"/>
              </a:xfrm>
              <a:prstGeom prst="rect">
                <a:avLst/>
              </a:prstGeom>
              <a:blipFill>
                <a:blip r:embed="rId3"/>
                <a:stretch>
                  <a:fillRect l="-353" t="-645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8001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8B6A99-98D4-37F2-A3DF-AE2C406C27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DCCD9-070E-ABFA-6DE1-8744DD04A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00050"/>
            <a:r>
              <a:rPr lang="en-US" altLang="zh-CN" sz="32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Proposed method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24BE76-715B-AFB0-C672-478B17DC4D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8E761-A724-D90A-88DF-F7153506E1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BFFFA43-F508-1D18-312B-526AFC3763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09406B3-3FFF-9221-8926-E56E2696CE40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5943599" cy="4724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Wingdings" panose="05000000000000000000" pitchFamily="2" charset="2"/>
              <a:buChar char="l"/>
            </a:pPr>
            <a:r>
              <a:rPr lang="en-US" altLang="zh-CN" sz="1800" b="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If we decompose the original optimization problem into the multiple sub-problem, i.e., the resource allocation problem of each STA.</a:t>
            </a:r>
          </a:p>
          <a:p>
            <a:pPr marL="400050">
              <a:buFont typeface="Wingdings" panose="05000000000000000000" pitchFamily="2" charset="2"/>
              <a:buChar char="l"/>
            </a:pPr>
            <a:r>
              <a:rPr lang="en-US" altLang="zh-CN" sz="1800" b="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STAs can optimize their own allocation locally using local computing capacity. The </a:t>
            </a: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Preferred RU sets</a:t>
            </a:r>
            <a:r>
              <a:rPr lang="en-US" altLang="zh-CN" sz="1800" b="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 are the results.</a:t>
            </a:r>
          </a:p>
          <a:p>
            <a:pPr marL="400050">
              <a:buFont typeface="Wingdings" panose="05000000000000000000" pitchFamily="2" charset="2"/>
              <a:buChar char="l"/>
            </a:pPr>
            <a:r>
              <a:rPr lang="en-US" altLang="zh-CN" sz="1800" b="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AP can generate the allocation scheme by gathering the </a:t>
            </a: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Preferred RU sets.</a:t>
            </a:r>
          </a:p>
          <a:p>
            <a:pPr marL="400050">
              <a:buFont typeface="Wingdings" panose="05000000000000000000" pitchFamily="2" charset="2"/>
              <a:buChar char="l"/>
            </a:pPr>
            <a:r>
              <a:rPr lang="en-US" altLang="zh-CN" sz="1800" b="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After resolves all Preferred RU Sets without conflict, AP only need to calculate the RU allocation with conflict, which is much lower than original calculation.  </a:t>
            </a:r>
            <a:endParaRPr lang="en-US" altLang="zh-CN" sz="1800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  <a:p>
            <a:pPr marL="400050">
              <a:buFont typeface="Wingdings" panose="05000000000000000000" pitchFamily="2" charset="2"/>
              <a:buChar char="l"/>
            </a:pP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By enabling STA to feedback their preferred (D)RUs, we can utilize the computing resource as well as reduce the complexity of scheduling.</a:t>
            </a:r>
            <a:endParaRPr lang="en-US" altLang="zh-CN" sz="1800" b="0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id="{19F30BED-4689-ECA6-88E5-220D9B4AA4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4357322"/>
            <a:ext cx="4483533" cy="1861253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064061DB-6C15-03DC-5A48-7F9C87415F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0" y="1754762"/>
            <a:ext cx="5089071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711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FF51B1D-FC0C-81C0-1C23-0C2FCE62BAE5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8482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It is more difficult to schedule the Wi-Fi network after using DRU.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1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Enable STAs to report their Preferred RU sets could facilitate the scheduling on AP.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1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With higher management capacity, Wi-Fi network with Preferred RU sets could have better performance than Wi-Fi network without Preferred RU sets 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1800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Open Discussions: Detailed Signaling of STA Preferred RU indications</a:t>
            </a:r>
          </a:p>
        </p:txBody>
      </p:sp>
    </p:spTree>
    <p:extLst>
      <p:ext uri="{BB962C8B-B14F-4D97-AF65-F5344CB8AC3E}">
        <p14:creationId xmlns:p14="http://schemas.microsoft.com/office/powerpoint/2010/main" val="4098218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SFD:</a:t>
            </a:r>
          </a:p>
          <a:p>
            <a:pPr marL="0" indent="0"/>
            <a:r>
              <a:rPr lang="en-US" sz="2000" b="0" dirty="0"/>
              <a:t>	</a:t>
            </a:r>
            <a:r>
              <a:rPr lang="en-US" sz="2000" b="0" dirty="0" err="1"/>
              <a:t>TGbn</a:t>
            </a:r>
            <a:r>
              <a:rPr lang="en-US" sz="2000" b="0" dirty="0"/>
              <a:t> define</a:t>
            </a:r>
            <a:r>
              <a:rPr lang="en-US" altLang="zh-CN" sz="2000" b="0" dirty="0"/>
              <a:t>s a mechanism that enables a non-AP STA to report its preferred RU sets for following transmission.</a:t>
            </a:r>
            <a:endParaRPr lang="en-US" sz="2000" b="0" dirty="0"/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Y/N/A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605535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4C9FF-B52B-4E51-9082-AA9F1ADD2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1CA59-ED8D-40DE-8F44-ADB6C805F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113213"/>
          </a:xfrm>
        </p:spPr>
        <p:txBody>
          <a:bodyPr/>
          <a:lstStyle/>
          <a:p>
            <a:pPr marL="0" indent="0"/>
            <a:r>
              <a:rPr lang="en-US" sz="1800" b="0" dirty="0">
                <a:solidFill>
                  <a:schemeClr val="tx1"/>
                </a:solidFill>
              </a:rPr>
              <a:t>[1] </a:t>
            </a:r>
            <a:r>
              <a:rPr lang="en-US" sz="1800" b="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11-23-2020-03-00bn-high-level-perspective-on-distributed-tone-ru-for-11bn</a:t>
            </a:r>
          </a:p>
          <a:p>
            <a:pPr marL="0" indent="0"/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[2]</a:t>
            </a:r>
            <a:r>
              <a:rPr lang="en-GB" sz="1800" b="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11-24-1189-01-00bn-dru-transmission-on-frequency-subblocks-of-wide-bandwidth-ppdu</a:t>
            </a:r>
          </a:p>
          <a:p>
            <a:pPr marL="0" indent="0"/>
            <a:r>
              <a:rPr lang="en-GB" sz="1800" b="0" dirty="0">
                <a:solidFill>
                  <a:schemeClr val="tx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[3]</a:t>
            </a:r>
            <a:r>
              <a:rPr lang="en-GB" sz="1800" b="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11-24-1471-03-00bn-signaling-for-dru-in-trigger-frame</a:t>
            </a:r>
          </a:p>
          <a:p>
            <a:pPr marL="0" indent="0"/>
            <a:r>
              <a:rPr lang="en-GB" sz="1800" b="0" dirty="0">
                <a:solidFill>
                  <a:schemeClr val="tx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[4]</a:t>
            </a:r>
            <a:r>
              <a:rPr lang="en-GB" sz="1800" b="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11-24-1472-03-00bn-consideration-on-dru-for-11bn</a:t>
            </a:r>
          </a:p>
          <a:p>
            <a:pPr marL="0" indent="0"/>
            <a:r>
              <a:rPr lang="en-GB" sz="1800" b="0" dirty="0">
                <a:solidFill>
                  <a:schemeClr val="tx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[5]</a:t>
            </a:r>
            <a:r>
              <a:rPr lang="en-US" sz="1800" b="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11-24-1489-01-00bn-signaling-for-dru-transmission</a:t>
            </a:r>
          </a:p>
          <a:p>
            <a:pPr marL="0" indent="0"/>
            <a:r>
              <a:rPr lang="en-GB" sz="1800" b="0" dirty="0">
                <a:solidFill>
                  <a:schemeClr val="tx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[6]</a:t>
            </a:r>
            <a:r>
              <a:rPr lang="en-US" sz="1800" b="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11-24-1510-02-00bn-open-issues-on-dru</a:t>
            </a:r>
          </a:p>
          <a:p>
            <a:pPr marL="0" indent="0"/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[7] 11-24-1856-01-00bn-tone-distribution-in-dru-with-puncturing-follow-up</a:t>
            </a:r>
          </a:p>
          <a:p>
            <a:pPr marL="0" indent="0"/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[8] 11-24-0171-26-00bn-tgbn-motions-list-part-1</a:t>
            </a:r>
          </a:p>
          <a:p>
            <a:pPr marL="0" indent="0"/>
            <a:r>
              <a:rPr lang="en-GB" sz="18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[9]</a:t>
            </a:r>
            <a:r>
              <a:rPr lang="en-US" sz="1800" b="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11-24-2046-03-00bn-draft-text-on-dru</a:t>
            </a:r>
          </a:p>
          <a:p>
            <a:pPr marL="0" indent="0"/>
            <a:r>
              <a:rPr lang="en-US" sz="1800" b="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[10] 11-25-0154-00-00bn-alternative-dru-tone-plan-design-for-60mhz-dbw</a:t>
            </a:r>
          </a:p>
          <a:p>
            <a:pPr marL="0" indent="0"/>
            <a:r>
              <a:rPr lang="en-US" sz="1800" b="0" dirty="0">
                <a:solidFill>
                  <a:schemeClr val="tx1"/>
                </a:solidFill>
              </a:rPr>
              <a:t>[11] J. Bai and X. Wang, "Distributed-Optimization With Centralized-Refining for Efficient Resource Allocation in Future Wireless Networks," in IEEE Transactions on Communications, vol. 72, no. 8, pp. 4829-4843, Aug. 2024.</a:t>
            </a:r>
          </a:p>
          <a:p>
            <a:pPr marL="0" indent="0"/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D8A00-77D4-4C60-BD61-51C0D2503B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A26B2-4CFD-473E-BF98-A87F4F7698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Jiyang Bai, TCL</a:t>
            </a:r>
            <a:endParaRPr lang="en-GB" altLang="zh-CN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EE98D3-6E02-4E17-9842-DCC422C018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084157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3554</TotalTime>
  <Words>1278</Words>
  <Application>Microsoft Office PowerPoint</Application>
  <PresentationFormat>宽屏</PresentationFormat>
  <Paragraphs>230</Paragraphs>
  <Slides>10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Arial Unicode MS</vt:lpstr>
      <vt:lpstr>Microsoft YaHei Light</vt:lpstr>
      <vt:lpstr>等线</vt:lpstr>
      <vt:lpstr>Arial</vt:lpstr>
      <vt:lpstr>Calibri</vt:lpstr>
      <vt:lpstr>Cambria Math</vt:lpstr>
      <vt:lpstr>Times New Roman</vt:lpstr>
      <vt:lpstr>Wingdings</vt:lpstr>
      <vt:lpstr>Office Theme</vt:lpstr>
      <vt:lpstr>RU indication to reduce scheduling complexity</vt:lpstr>
      <vt:lpstr>Introduction</vt:lpstr>
      <vt:lpstr>Recap DRU types </vt:lpstr>
      <vt:lpstr>Complexity analysis – Problem Size </vt:lpstr>
      <vt:lpstr>Complexity analysis – Objective function</vt:lpstr>
      <vt:lpstr>Proposed method</vt:lpstr>
      <vt:lpstr>Summary</vt:lpstr>
      <vt:lpstr>Straw Poll 1</vt:lpstr>
      <vt:lpstr>References</vt:lpstr>
      <vt:lpstr>Appendix: Existing methods and performance</vt:lpstr>
    </vt:vector>
  </TitlesOfParts>
  <Company>TCL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Buffer Status Report in Multi-AP - Follow Up</dc:title>
  <dc:subject>IEEE 802.11 contributions</dc:subject>
  <dc:creator>Jiyang Bai</dc:creator>
  <cp:lastModifiedBy>Jiyang Bai</cp:lastModifiedBy>
  <cp:revision>565</cp:revision>
  <cp:lastPrinted>1601-01-01T00:00:00Z</cp:lastPrinted>
  <dcterms:created xsi:type="dcterms:W3CDTF">2022-10-28T01:22:29Z</dcterms:created>
  <dcterms:modified xsi:type="dcterms:W3CDTF">2025-03-12T21:49:53Z</dcterms:modified>
</cp:coreProperties>
</file>