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319" r:id="rId4"/>
    <p:sldId id="372" r:id="rId5"/>
    <p:sldId id="320" r:id="rId6"/>
    <p:sldId id="374" r:id="rId7"/>
    <p:sldId id="375" r:id="rId8"/>
    <p:sldId id="376" r:id="rId9"/>
    <p:sldId id="377"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42" autoAdjust="0"/>
    <p:restoredTop sz="86404"/>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2263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43681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E1479B-0601-90B6-61DF-8898049756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8AB86C0-07C3-FF7F-8E1B-60917E19CC92}"/>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A407C518-0F31-5646-5449-6186A7DFF9D0}"/>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66085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84819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801BF5-EABC-C82A-0A75-02A12A37BE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DCE377-9C11-AF89-BF79-9F2B49C76FF2}"/>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36BCC3B0-1CB1-5008-7A36-6185AE1B9B4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18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47EFC6-EF89-94B2-EC46-9532FBB54A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3B961C-D45D-73E6-9C2D-1AAFF1FD87BF}"/>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75C2DD24-8531-71BC-E650-34B662359A10}"/>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6609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B4C39D-36D9-F1C8-208D-3098DD8188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1BBE77-3BC2-10C6-0C42-1BB3D33B6D2D}"/>
              </a:ext>
            </a:extLst>
          </p:cNvPr>
          <p:cNvSpPr>
            <a:spLocks noGrp="1" noRot="1" noChangeAspect="1"/>
          </p:cNvSpPr>
          <p:nvPr>
            <p:ph type="sldImg"/>
          </p:nvPr>
        </p:nvSpPr>
        <p:spPr>
          <a:xfrm>
            <a:off x="1154113" y="701675"/>
            <a:ext cx="4624387" cy="3467100"/>
          </a:xfrm>
        </p:spPr>
      </p:sp>
      <p:sp>
        <p:nvSpPr>
          <p:cNvPr id="3" name="Notes Placeholder 2">
            <a:extLst>
              <a:ext uri="{FF2B5EF4-FFF2-40B4-BE49-F238E27FC236}">
                <a16:creationId xmlns:a16="http://schemas.microsoft.com/office/drawing/2014/main" id="{464CE233-C3E0-5CF0-EAA5-F005599DD5A3}"/>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9850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520B6B3F-CDA6-7E89-3126-BFDA0AD7603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281F2BC-62F6-F740-0DCB-9ABBDE9A0966}"/>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6B0241C7-594C-407F-B218-37D3D9B4310B}"/>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FC07D37-8CCF-0D66-27A6-BEDC94A03B32}"/>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1019432A-6641-1030-3E76-DCDC3D287020}"/>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87B0B6AA-BE31-621C-7112-7D9F3E87790F}"/>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E36F67A1-0B5B-44D8-5BAD-5C5F2F606D28}"/>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7480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Roger B. Marks, EthAirNet Associates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4" name="Title Text"/>
          <p:cNvSpPr txBox="1">
            <a:spLocks noGrp="1"/>
          </p:cNvSpPr>
          <p:nvPr>
            <p:ph type="title"/>
          </p:nvPr>
        </p:nvSpPr>
        <p:spPr>
          <a:prstGeom prst="rect">
            <a:avLst/>
          </a:prstGeom>
        </p:spPr>
        <p:txBody>
          <a:bodyPr/>
          <a:lstStyle/>
          <a:p>
            <a:r>
              <a:t>Title Text</a:t>
            </a:r>
          </a:p>
        </p:txBody>
      </p:sp>
      <p:sp>
        <p:nvSpPr>
          <p:cNvPr id="5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68846574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Roger B. Marks, EthAirNet Associates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Roger B. Marks, EthAirNet Associates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a:p>
        </p:txBody>
      </p:sp>
      <p:sp>
        <p:nvSpPr>
          <p:cNvPr id="6" name="Footer Placeholder 5"/>
          <p:cNvSpPr>
            <a:spLocks noGrp="1"/>
          </p:cNvSpPr>
          <p:nvPr>
            <p:ph type="ftr" idx="11"/>
          </p:nvPr>
        </p:nvSpPr>
        <p:spPr/>
        <p:txBody>
          <a:bodyPr/>
          <a:lstStyle>
            <a:lvl1pPr>
              <a:defRPr/>
            </a:lvl1pPr>
          </a:lstStyle>
          <a:p>
            <a:r>
              <a:rPr lang="en-GB"/>
              <a:t>Roger B. Marks, EthAirNet Associates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Roger B. Marks, EthAirNet Associates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a:p>
        </p:txBody>
      </p:sp>
      <p:sp>
        <p:nvSpPr>
          <p:cNvPr id="4" name="Footer Placeholder 3"/>
          <p:cNvSpPr>
            <a:spLocks noGrp="1"/>
          </p:cNvSpPr>
          <p:nvPr>
            <p:ph type="ftr" idx="11"/>
          </p:nvPr>
        </p:nvSpPr>
        <p:spPr/>
        <p:txBody>
          <a:bodyPr/>
          <a:lstStyle>
            <a:lvl1pPr>
              <a:defRPr/>
            </a:lvl1pPr>
          </a:lstStyle>
          <a:p>
            <a:r>
              <a:rPr lang="en-GB"/>
              <a:t>Roger B. Marks, EthAirNet Associates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a:p>
        </p:txBody>
      </p:sp>
      <p:sp>
        <p:nvSpPr>
          <p:cNvPr id="3" name="Footer Placeholder 2"/>
          <p:cNvSpPr>
            <a:spLocks noGrp="1"/>
          </p:cNvSpPr>
          <p:nvPr>
            <p:ph type="ftr" idx="11"/>
          </p:nvPr>
        </p:nvSpPr>
        <p:spPr/>
        <p:txBody>
          <a:bodyPr/>
          <a:lstStyle>
            <a:lvl1pPr>
              <a:defRPr/>
            </a:lvl1pPr>
          </a:lstStyle>
          <a:p>
            <a:r>
              <a:rPr lang="en-GB"/>
              <a:t>Roger B. Marks, EthAirNet Associates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Roger B. Marks, EthAirNet Associates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Roger B. Marks, EthAirNet Associates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Roger B. Marks, EthAirNet Associates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802.11-25-0161-00-0arc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Roger B. Marks, EthAirNet Associates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Protocol Identifier Encoding of</a:t>
            </a:r>
            <a:br>
              <a:rPr lang="en-GB" dirty="0"/>
            </a:br>
            <a:r>
              <a:rPr lang="en-GB" dirty="0"/>
              <a:t>EtherType </a:t>
            </a:r>
          </a:p>
        </p:txBody>
      </p:sp>
      <p:sp>
        <p:nvSpPr>
          <p:cNvPr id="3074" name="Rectangle 2"/>
          <p:cNvSpPr>
            <a:spLocks noGrp="1" noChangeArrowheads="1"/>
          </p:cNvSpPr>
          <p:nvPr>
            <p:ph type="body" idx="1"/>
          </p:nvPr>
        </p:nvSpPr>
        <p:spPr>
          <a:xfrm>
            <a:off x="740650" y="19748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2025-01-13</a:t>
            </a:r>
          </a:p>
        </p:txBody>
      </p:sp>
      <p:graphicFrame>
        <p:nvGraphicFramePr>
          <p:cNvPr id="3075" name="Object 3"/>
          <p:cNvGraphicFramePr>
            <a:graphicFrameLocks noChangeAspect="1"/>
          </p:cNvGraphicFramePr>
          <p:nvPr>
            <p:extLst>
              <p:ext uri="{D42A27DB-BD31-4B8C-83A1-F6EECF244321}">
                <p14:modId xmlns:p14="http://schemas.microsoft.com/office/powerpoint/2010/main" val="3063323738"/>
              </p:ext>
            </p:extLst>
          </p:nvPr>
        </p:nvGraphicFramePr>
        <p:xfrm>
          <a:off x="508000" y="2741613"/>
          <a:ext cx="8156575" cy="2478087"/>
        </p:xfrm>
        <a:graphic>
          <a:graphicData uri="http://schemas.openxmlformats.org/presentationml/2006/ole">
            <mc:AlternateContent xmlns:mc="http://schemas.openxmlformats.org/markup-compatibility/2006">
              <mc:Choice xmlns:v="urn:schemas-microsoft-com:vml" Requires="v">
                <p:oleObj name="Document" r:id="rId3" imgW="8255000" imgH="2514600" progId="Word.Document.8">
                  <p:embed/>
                </p:oleObj>
              </mc:Choice>
              <mc:Fallback>
                <p:oleObj name="Document" r:id="rId3" imgW="8255000" imgH="2514600" progId="Word.Document.8">
                  <p:embed/>
                  <p:pic>
                    <p:nvPicPr>
                      <p:cNvPr id="0" name="Picture 3"/>
                      <p:cNvPicPr>
                        <a:picLocks noChangeAspect="1" noChangeArrowheads="1"/>
                      </p:cNvPicPr>
                      <p:nvPr/>
                    </p:nvPicPr>
                    <p:blipFill>
                      <a:blip r:embed="rId4"/>
                      <a:srcRect/>
                      <a:stretch>
                        <a:fillRect/>
                      </a:stretch>
                    </p:blipFill>
                    <p:spPr bwMode="auto">
                      <a:xfrm>
                        <a:off x="508000" y="2741613"/>
                        <a:ext cx="8156575" cy="247808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88250" y="239075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January 2025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Roger B. Marks, EthAirNet Associates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IEEE Std 802-2024, if EtherType is encoded in a Protocol Identifier using Length/Type encoding, the Protocol Identifier Field (PIF) contains only the EtherType.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P802.1CQ (“Multicast and Local Address Assignment”) “specifies protocols, procedures, and management objects for locally-unique assignment of 48-bit and 64-bit addresses in IEEE 802 networks. Peer-to-peer address claiming and address server capabilities are specified.”…"/>
          <p:cNvSpPr txBox="1">
            <a:spLocks noGrp="1"/>
          </p:cNvSpPr>
          <p:nvPr>
            <p:ph type="body" idx="1"/>
          </p:nvPr>
        </p:nvSpPr>
        <p:spPr>
          <a:xfrm>
            <a:off x="0" y="1379259"/>
            <a:ext cx="8942944" cy="5354835"/>
          </a:xfrm>
          <a:prstGeom prst="rect">
            <a:avLst/>
          </a:prstGeom>
        </p:spPr>
        <p:txBody>
          <a:bodyPr anchor="t">
            <a:noAutofit/>
          </a:bodyPr>
          <a:lstStyle/>
          <a:p>
            <a:pPr marL="703651" indent="-457200" defTabSz="312170">
              <a:spcBef>
                <a:spcPts val="0"/>
              </a:spcBef>
              <a:buFont typeface="Arial" panose="020B0604020202020204" pitchFamily="34" charset="0"/>
              <a:buChar char="•"/>
              <a:defRPr sz="2736"/>
            </a:pPr>
            <a:r>
              <a:rPr lang="en-US" b="0" dirty="0"/>
              <a:t>EtherType is an E-Type Protocol Identifier</a:t>
            </a:r>
          </a:p>
          <a:p>
            <a:pPr marL="703651" indent="-457200" defTabSz="312170">
              <a:spcBef>
                <a:spcPts val="0"/>
              </a:spcBef>
              <a:buFont typeface="Arial" panose="020B0604020202020204" pitchFamily="34" charset="0"/>
              <a:buChar char="•"/>
              <a:defRPr sz="2736"/>
            </a:pPr>
            <a:r>
              <a:rPr lang="en-US" b="0" dirty="0"/>
              <a:t>Can be encoded two ways:</a:t>
            </a:r>
          </a:p>
          <a:p>
            <a:pPr marL="1103701" lvl="1" indent="-457200" defTabSz="312170">
              <a:spcBef>
                <a:spcPts val="0"/>
              </a:spcBef>
              <a:buFont typeface="Courier New" panose="02070309020205020404" pitchFamily="49" charset="0"/>
              <a:buChar char="o"/>
              <a:defRPr sz="2736"/>
            </a:pPr>
            <a:r>
              <a:rPr lang="en-US" b="0" dirty="0"/>
              <a:t>Type 3 PIF encoding, which uses a Length/Type field (as in Ethernet)</a:t>
            </a:r>
          </a:p>
          <a:p>
            <a:pPr marL="1503751" lvl="2" indent="-457200" defTabSz="312170">
              <a:spcBef>
                <a:spcPts val="0"/>
              </a:spcBef>
              <a:buFont typeface="Courier New" panose="02070309020205020404" pitchFamily="49" charset="0"/>
              <a:buChar char="o"/>
              <a:defRPr sz="2736"/>
            </a:pPr>
            <a:endParaRPr lang="en-US" b="0" dirty="0"/>
          </a:p>
          <a:p>
            <a:pPr marL="1503751" lvl="2" indent="-457200" defTabSz="312170">
              <a:spcBef>
                <a:spcPts val="0"/>
              </a:spcBef>
              <a:buFont typeface="Courier New" panose="02070309020205020404" pitchFamily="49" charset="0"/>
              <a:buChar char="o"/>
              <a:defRPr sz="2736"/>
            </a:pPr>
            <a:endParaRPr lang="en-US" dirty="0"/>
          </a:p>
          <a:p>
            <a:pPr marL="1503751" lvl="2" indent="-457200" defTabSz="312170">
              <a:spcBef>
                <a:spcPts val="0"/>
              </a:spcBef>
              <a:buFont typeface="Courier New" panose="02070309020205020404" pitchFamily="49" charset="0"/>
              <a:buChar char="o"/>
              <a:defRPr sz="2736"/>
            </a:pPr>
            <a:endParaRPr lang="en-US" b="0" dirty="0"/>
          </a:p>
          <a:p>
            <a:pPr marL="1103701" lvl="1" indent="-457200" defTabSz="312170">
              <a:spcBef>
                <a:spcPts val="0"/>
              </a:spcBef>
              <a:buFont typeface="Courier New" panose="02070309020205020404" pitchFamily="49" charset="0"/>
              <a:buChar char="o"/>
              <a:defRPr sz="2736"/>
            </a:pPr>
            <a:r>
              <a:rPr lang="en-US" b="0" dirty="0"/>
              <a:t>Type 2 PIF encoding, which does not use a Length/Type field (RFC 1042 form of SNAP)</a:t>
            </a:r>
          </a:p>
          <a:p>
            <a:pPr marL="1503751" lvl="2" indent="-457200" defTabSz="312170">
              <a:spcBef>
                <a:spcPts val="0"/>
              </a:spcBef>
              <a:buFont typeface="Arial" panose="020B0604020202020204" pitchFamily="34" charset="0"/>
              <a:buChar char="•"/>
              <a:defRPr sz="2736"/>
            </a:pPr>
            <a:endParaRPr lang="en-US" b="0" dirty="0"/>
          </a:p>
        </p:txBody>
      </p:sp>
      <p:sp>
        <p:nvSpPr>
          <p:cNvPr id="143" name="Key points"/>
          <p:cNvSpPr txBox="1">
            <a:spLocks noGrp="1"/>
          </p:cNvSpPr>
          <p:nvPr>
            <p:ph type="title"/>
          </p:nvPr>
        </p:nvSpPr>
        <p:spPr>
          <a:xfrm>
            <a:off x="323528" y="462683"/>
            <a:ext cx="8449679" cy="878085"/>
          </a:xfrm>
          <a:prstGeom prst="rect">
            <a:avLst/>
          </a:prstGeom>
        </p:spPr>
        <p:txBody>
          <a:bodyPr>
            <a:normAutofit/>
          </a:bodyPr>
          <a:lstStyle/>
          <a:p>
            <a:pPr>
              <a:defRPr sz="1800"/>
            </a:pPr>
            <a:r>
              <a:rPr lang="en-US" sz="3375" dirty="0"/>
              <a:t>IEEE Std 802-2024 </a:t>
            </a:r>
            <a:endParaRPr sz="3375" dirty="0"/>
          </a:p>
        </p:txBody>
      </p:sp>
      <p:sp>
        <p:nvSpPr>
          <p:cNvPr id="145" name="Slide Number"/>
          <p:cNvSpPr txBox="1">
            <a:spLocks noGrp="1"/>
          </p:cNvSpPr>
          <p:nvPr>
            <p:ph type="sldNum" sz="quarter" idx="2"/>
          </p:nvPr>
        </p:nvSpPr>
        <p:spPr>
          <a:xfrm>
            <a:off x="8773208" y="6512142"/>
            <a:ext cx="169736" cy="196454"/>
          </a:xfrm>
          <a:prstGeom prst="rect">
            <a:avLst/>
          </a:prstGeom>
          <a:extLst>
            <a:ext uri="{C572A759-6A51-4108-AA02-DFA0A04FC94B}">
              <ma14:wrappingTextBoxFlag xmlns:ma14="http://schemas.microsoft.com/office/mac/drawingml/2011/main" xmlns="" val="1"/>
            </a:ext>
          </a:extLst>
        </p:spPr>
        <p:txBody>
          <a:bodyPr wrap="square">
            <a:normAutofit/>
          </a:bodyPr>
          <a:lstStyle/>
          <a:p>
            <a:fld id="{86CB4B4D-7CA3-9044-876B-883B54F8677D}" type="slidenum">
              <a:rPr/>
              <a:t>3</a:t>
            </a:fld>
            <a:endParaRPr/>
          </a:p>
        </p:txBody>
      </p:sp>
      <p:pic>
        <p:nvPicPr>
          <p:cNvPr id="3" name="Picture 2">
            <a:extLst>
              <a:ext uri="{FF2B5EF4-FFF2-40B4-BE49-F238E27FC236}">
                <a16:creationId xmlns:a16="http://schemas.microsoft.com/office/drawing/2014/main" id="{B8DB79AF-5AE7-F873-ECCB-A4AF1A1E5A15}"/>
              </a:ext>
            </a:extLst>
          </p:cNvPr>
          <p:cNvPicPr>
            <a:picLocks noChangeAspect="1"/>
          </p:cNvPicPr>
          <p:nvPr/>
        </p:nvPicPr>
        <p:blipFill>
          <a:blip r:embed="rId3"/>
          <a:stretch>
            <a:fillRect/>
          </a:stretch>
        </p:blipFill>
        <p:spPr>
          <a:xfrm>
            <a:off x="3707904" y="2711370"/>
            <a:ext cx="3231116" cy="1208236"/>
          </a:xfrm>
          <a:prstGeom prst="rect">
            <a:avLst/>
          </a:prstGeom>
        </p:spPr>
      </p:pic>
      <p:pic>
        <p:nvPicPr>
          <p:cNvPr id="5" name="Picture 4">
            <a:extLst>
              <a:ext uri="{FF2B5EF4-FFF2-40B4-BE49-F238E27FC236}">
                <a16:creationId xmlns:a16="http://schemas.microsoft.com/office/drawing/2014/main" id="{C1AE4544-F2CD-AD1F-78B5-639AB6E12117}"/>
              </a:ext>
            </a:extLst>
          </p:cNvPr>
          <p:cNvPicPr>
            <a:picLocks noChangeAspect="1"/>
          </p:cNvPicPr>
          <p:nvPr/>
        </p:nvPicPr>
        <p:blipFill>
          <a:blip r:embed="rId4"/>
          <a:stretch>
            <a:fillRect/>
          </a:stretch>
        </p:blipFill>
        <p:spPr>
          <a:xfrm>
            <a:off x="395536" y="5301208"/>
            <a:ext cx="8486662" cy="1080120"/>
          </a:xfrm>
          <a:prstGeom prst="rect">
            <a:avLst/>
          </a:prstGeom>
        </p:spPr>
      </p:pic>
    </p:spTree>
    <p:extLst>
      <p:ext uri="{BB962C8B-B14F-4D97-AF65-F5344CB8AC3E}">
        <p14:creationId xmlns:p14="http://schemas.microsoft.com/office/powerpoint/2010/main" val="23226140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B3AD0-E3C6-0CC8-AA89-164805E1B8D3}"/>
            </a:ext>
          </a:extLst>
        </p:cNvPr>
        <p:cNvGrpSpPr/>
        <p:nvPr/>
      </p:nvGrpSpPr>
      <p:grpSpPr>
        <a:xfrm>
          <a:off x="0" y="0"/>
          <a:ext cx="0" cy="0"/>
          <a:chOff x="0" y="0"/>
          <a:chExt cx="0" cy="0"/>
        </a:xfrm>
      </p:grpSpPr>
      <p:pic>
        <p:nvPicPr>
          <p:cNvPr id="14" name="Picture 13">
            <a:extLst>
              <a:ext uri="{FF2B5EF4-FFF2-40B4-BE49-F238E27FC236}">
                <a16:creationId xmlns:a16="http://schemas.microsoft.com/office/drawing/2014/main" id="{24A6F215-3841-8265-CCC2-78DEA42B94CF}"/>
              </a:ext>
            </a:extLst>
          </p:cNvPr>
          <p:cNvPicPr>
            <a:picLocks noChangeAspect="1"/>
          </p:cNvPicPr>
          <p:nvPr/>
        </p:nvPicPr>
        <p:blipFill>
          <a:blip r:embed="rId3"/>
          <a:stretch>
            <a:fillRect/>
          </a:stretch>
        </p:blipFill>
        <p:spPr>
          <a:xfrm>
            <a:off x="458010" y="4315346"/>
            <a:ext cx="7772400" cy="841846"/>
          </a:xfrm>
          <a:prstGeom prst="rect">
            <a:avLst/>
          </a:prstGeom>
        </p:spPr>
      </p:pic>
      <p:sp>
        <p:nvSpPr>
          <p:cNvPr id="144" name="P802.1CQ (“Multicast and Local Address Assignment”) “specifies protocols, procedures, and management objects for locally-unique assignment of 48-bit and 64-bit addresses in IEEE 802 networks. Peer-to-peer address claiming and address server capabilities are specified.”…">
            <a:extLst>
              <a:ext uri="{FF2B5EF4-FFF2-40B4-BE49-F238E27FC236}">
                <a16:creationId xmlns:a16="http://schemas.microsoft.com/office/drawing/2014/main" id="{EB806ABC-160A-5B5D-7B21-DBA05A8B2C3F}"/>
              </a:ext>
            </a:extLst>
          </p:cNvPr>
          <p:cNvSpPr txBox="1">
            <a:spLocks noGrp="1"/>
          </p:cNvSpPr>
          <p:nvPr>
            <p:ph type="body" idx="1"/>
          </p:nvPr>
        </p:nvSpPr>
        <p:spPr>
          <a:xfrm>
            <a:off x="0" y="1379259"/>
            <a:ext cx="9144000" cy="5354835"/>
          </a:xfrm>
          <a:prstGeom prst="rect">
            <a:avLst/>
          </a:prstGeom>
        </p:spPr>
        <p:txBody>
          <a:bodyPr anchor="t">
            <a:noAutofit/>
          </a:bodyPr>
          <a:lstStyle/>
          <a:p>
            <a:pPr marL="703651" indent="-457200" defTabSz="312170">
              <a:spcBef>
                <a:spcPts val="0"/>
              </a:spcBef>
              <a:buFont typeface="Arial" panose="020B0604020202020204" pitchFamily="34" charset="0"/>
              <a:buChar char="•"/>
              <a:defRPr sz="2736"/>
            </a:pPr>
            <a:r>
              <a:rPr lang="en-US" b="0" dirty="0"/>
              <a:t>Showed bizarre frame formats, such as:</a:t>
            </a:r>
          </a:p>
          <a:p>
            <a:pPr marL="703651" indent="-457200" defTabSz="312170">
              <a:spcBef>
                <a:spcPts val="0"/>
              </a:spcBef>
              <a:buFont typeface="Arial" panose="020B0604020202020204" pitchFamily="34" charset="0"/>
              <a:buChar char="•"/>
              <a:defRPr sz="2736"/>
            </a:pPr>
            <a:endParaRPr lang="en-US" b="0" dirty="0"/>
          </a:p>
          <a:p>
            <a:pPr marL="703651" indent="-457200" defTabSz="312170">
              <a:spcBef>
                <a:spcPts val="0"/>
              </a:spcBef>
              <a:buFont typeface="Arial" panose="020B0604020202020204" pitchFamily="34" charset="0"/>
              <a:buChar char="•"/>
              <a:defRPr sz="2736"/>
            </a:pPr>
            <a:endParaRPr lang="en-US" b="0" dirty="0"/>
          </a:p>
          <a:p>
            <a:pPr marL="703651" indent="-457200" defTabSz="312170">
              <a:spcBef>
                <a:spcPts val="0"/>
              </a:spcBef>
              <a:buFont typeface="Arial" panose="020B0604020202020204" pitchFamily="34" charset="0"/>
              <a:buChar char="•"/>
              <a:defRPr sz="2736"/>
            </a:pPr>
            <a:endParaRPr lang="en-US" b="0" dirty="0"/>
          </a:p>
          <a:p>
            <a:pPr marL="703651" indent="-457200" defTabSz="312170">
              <a:spcBef>
                <a:spcPts val="0"/>
              </a:spcBef>
              <a:buFont typeface="Arial" panose="020B0604020202020204" pitchFamily="34" charset="0"/>
              <a:buChar char="•"/>
              <a:defRPr sz="2736"/>
            </a:pPr>
            <a:endParaRPr lang="en-US" b="0" dirty="0"/>
          </a:p>
          <a:p>
            <a:pPr marL="703651" indent="-457200" defTabSz="312170">
              <a:spcBef>
                <a:spcPts val="0"/>
              </a:spcBef>
              <a:buFont typeface="Arial" panose="020B0604020202020204" pitchFamily="34" charset="0"/>
              <a:buChar char="•"/>
              <a:defRPr sz="2736"/>
            </a:pPr>
            <a:r>
              <a:rPr lang="en-US" b="0" dirty="0"/>
              <a:t>By implication, a simpler form (Form X) was also supported:</a:t>
            </a:r>
          </a:p>
          <a:p>
            <a:pPr marL="703651" indent="-457200" defTabSz="312170">
              <a:spcBef>
                <a:spcPts val="0"/>
              </a:spcBef>
              <a:buFont typeface="Arial" panose="020B0604020202020204" pitchFamily="34" charset="0"/>
              <a:buChar char="•"/>
              <a:defRPr sz="2736"/>
            </a:pPr>
            <a:endParaRPr lang="en-US" b="0" dirty="0"/>
          </a:p>
          <a:p>
            <a:pPr marL="246451" indent="0" defTabSz="312170">
              <a:spcBef>
                <a:spcPts val="0"/>
              </a:spcBef>
              <a:defRPr sz="2736"/>
            </a:pPr>
            <a:endParaRPr lang="en-US" b="0" dirty="0"/>
          </a:p>
          <a:p>
            <a:pPr marL="703651" indent="-457200" defTabSz="312170">
              <a:spcBef>
                <a:spcPts val="0"/>
              </a:spcBef>
              <a:buFont typeface="Arial" panose="020B0604020202020204" pitchFamily="34" charset="0"/>
              <a:buChar char="•"/>
              <a:defRPr sz="2736"/>
            </a:pPr>
            <a:endParaRPr lang="en-US" b="0" dirty="0"/>
          </a:p>
          <a:p>
            <a:pPr marL="703651" indent="-457200" defTabSz="312170">
              <a:spcBef>
                <a:spcPts val="0"/>
              </a:spcBef>
              <a:buFont typeface="Arial" panose="020B0604020202020204" pitchFamily="34" charset="0"/>
              <a:buChar char="•"/>
              <a:defRPr sz="2736"/>
            </a:pPr>
            <a:endParaRPr lang="en-US" b="0" dirty="0"/>
          </a:p>
          <a:p>
            <a:pPr marL="703651" indent="-457200" defTabSz="312170">
              <a:spcBef>
                <a:spcPts val="0"/>
              </a:spcBef>
              <a:buFont typeface="Arial" panose="020B0604020202020204" pitchFamily="34" charset="0"/>
              <a:buChar char="•"/>
              <a:defRPr sz="2736"/>
            </a:pPr>
            <a:r>
              <a:rPr lang="en-US" b="0" dirty="0"/>
              <a:t>Form X is inconsistent with each 802-2024 PIF format. </a:t>
            </a:r>
          </a:p>
          <a:p>
            <a:pPr marL="703651" indent="-457200" defTabSz="312170">
              <a:spcBef>
                <a:spcPts val="0"/>
              </a:spcBef>
              <a:buFont typeface="Arial" panose="020B0604020202020204" pitchFamily="34" charset="0"/>
              <a:buChar char="•"/>
              <a:defRPr sz="2736"/>
            </a:pPr>
            <a:endParaRPr lang="en-US" b="0" dirty="0"/>
          </a:p>
        </p:txBody>
      </p:sp>
      <p:sp>
        <p:nvSpPr>
          <p:cNvPr id="143" name="Key points">
            <a:extLst>
              <a:ext uri="{FF2B5EF4-FFF2-40B4-BE49-F238E27FC236}">
                <a16:creationId xmlns:a16="http://schemas.microsoft.com/office/drawing/2014/main" id="{2F628A9B-1D4A-1E27-BF55-FDBF2D2E63C8}"/>
              </a:ext>
            </a:extLst>
          </p:cNvPr>
          <p:cNvSpPr txBox="1">
            <a:spLocks noGrp="1"/>
          </p:cNvSpPr>
          <p:nvPr>
            <p:ph type="title"/>
          </p:nvPr>
        </p:nvSpPr>
        <p:spPr>
          <a:xfrm>
            <a:off x="323528" y="462683"/>
            <a:ext cx="8449679" cy="878085"/>
          </a:xfrm>
          <a:prstGeom prst="rect">
            <a:avLst/>
          </a:prstGeom>
        </p:spPr>
        <p:txBody>
          <a:bodyPr>
            <a:normAutofit/>
          </a:bodyPr>
          <a:lstStyle/>
          <a:p>
            <a:pPr>
              <a:defRPr sz="1800"/>
            </a:pPr>
            <a:r>
              <a:rPr lang="en-US" sz="3375" dirty="0"/>
              <a:t>IEEE Std 802-2014 </a:t>
            </a:r>
            <a:endParaRPr sz="3375" dirty="0"/>
          </a:p>
        </p:txBody>
      </p:sp>
      <p:sp>
        <p:nvSpPr>
          <p:cNvPr id="145" name="Slide Number">
            <a:extLst>
              <a:ext uri="{FF2B5EF4-FFF2-40B4-BE49-F238E27FC236}">
                <a16:creationId xmlns:a16="http://schemas.microsoft.com/office/drawing/2014/main" id="{D7D51E6B-6BC7-679D-7ADA-9D0A19996C24}"/>
              </a:ext>
            </a:extLst>
          </p:cNvPr>
          <p:cNvSpPr txBox="1">
            <a:spLocks noGrp="1"/>
          </p:cNvSpPr>
          <p:nvPr>
            <p:ph type="sldNum" sz="quarter" idx="2"/>
          </p:nvPr>
        </p:nvSpPr>
        <p:spPr>
          <a:xfrm>
            <a:off x="8773208" y="6512142"/>
            <a:ext cx="169736" cy="196454"/>
          </a:xfrm>
          <a:prstGeom prst="rect">
            <a:avLst/>
          </a:prstGeom>
          <a:extLst>
            <a:ext uri="{C572A759-6A51-4108-AA02-DFA0A04FC94B}">
              <ma14:wrappingTextBoxFlag xmlns="" xmlns:ma14="http://schemas.microsoft.com/office/mac/drawingml/2011/main" val="1"/>
            </a:ext>
          </a:extLst>
        </p:spPr>
        <p:txBody>
          <a:bodyPr wrap="square">
            <a:normAutofit/>
          </a:bodyPr>
          <a:lstStyle/>
          <a:p>
            <a:fld id="{86CB4B4D-7CA3-9044-876B-883B54F8677D}" type="slidenum">
              <a:rPr/>
              <a:t>4</a:t>
            </a:fld>
            <a:endParaRPr/>
          </a:p>
        </p:txBody>
      </p:sp>
      <p:sp>
        <p:nvSpPr>
          <p:cNvPr id="8" name="Rectangle 7">
            <a:extLst>
              <a:ext uri="{FF2B5EF4-FFF2-40B4-BE49-F238E27FC236}">
                <a16:creationId xmlns:a16="http://schemas.microsoft.com/office/drawing/2014/main" id="{56954E8C-FDB2-26B9-19B0-B77DCF4024AF}"/>
              </a:ext>
            </a:extLst>
          </p:cNvPr>
          <p:cNvSpPr/>
          <p:nvPr/>
        </p:nvSpPr>
        <p:spPr bwMode="auto">
          <a:xfrm>
            <a:off x="6012160" y="4433831"/>
            <a:ext cx="1728192" cy="841819"/>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0" name="Straight Connector 9">
            <a:extLst>
              <a:ext uri="{FF2B5EF4-FFF2-40B4-BE49-F238E27FC236}">
                <a16:creationId xmlns:a16="http://schemas.microsoft.com/office/drawing/2014/main" id="{9D1DC78C-6367-E103-BF2E-927059E6D451}"/>
              </a:ext>
            </a:extLst>
          </p:cNvPr>
          <p:cNvCxnSpPr/>
          <p:nvPr/>
        </p:nvCxnSpPr>
        <p:spPr bwMode="auto">
          <a:xfrm>
            <a:off x="5148064" y="4869160"/>
            <a:ext cx="792088" cy="0"/>
          </a:xfrm>
          <a:prstGeom prst="line">
            <a:avLst/>
          </a:prstGeom>
          <a:solidFill>
            <a:srgbClr val="00B8FF"/>
          </a:solidFill>
          <a:ln w="31750" cap="flat" cmpd="sng" algn="ctr">
            <a:solidFill>
              <a:schemeClr val="tx1"/>
            </a:solidFill>
            <a:prstDash val="solid"/>
            <a:round/>
            <a:headEnd type="none" w="med" len="med"/>
            <a:tailEnd type="none" w="med" len="med"/>
          </a:ln>
          <a:effectLst/>
        </p:spPr>
      </p:cxnSp>
      <p:pic>
        <p:nvPicPr>
          <p:cNvPr id="13" name="Picture 12">
            <a:extLst>
              <a:ext uri="{FF2B5EF4-FFF2-40B4-BE49-F238E27FC236}">
                <a16:creationId xmlns:a16="http://schemas.microsoft.com/office/drawing/2014/main" id="{E7C9B8C7-394A-DC97-8DF9-D1BECB562C3B}"/>
              </a:ext>
            </a:extLst>
          </p:cNvPr>
          <p:cNvPicPr>
            <a:picLocks noChangeAspect="1"/>
          </p:cNvPicPr>
          <p:nvPr/>
        </p:nvPicPr>
        <p:blipFill>
          <a:blip r:embed="rId3"/>
          <a:stretch>
            <a:fillRect/>
          </a:stretch>
        </p:blipFill>
        <p:spPr>
          <a:xfrm>
            <a:off x="467544" y="2084854"/>
            <a:ext cx="7772400" cy="841846"/>
          </a:xfrm>
          <a:prstGeom prst="rect">
            <a:avLst/>
          </a:prstGeom>
        </p:spPr>
      </p:pic>
    </p:spTree>
    <p:extLst>
      <p:ext uri="{BB962C8B-B14F-4D97-AF65-F5344CB8AC3E}">
        <p14:creationId xmlns:p14="http://schemas.microsoft.com/office/powerpoint/2010/main" val="92702651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P802.1CQ (“Multicast and Local Address Assignment”) “specifies protocols, procedures, and management objects for locally-unique assignment of 48-bit and 64-bit addresses in IEEE 802 networks. Peer-to-peer address claiming and address server capabilities are specified.”…"/>
          <p:cNvSpPr txBox="1">
            <a:spLocks noGrp="1"/>
          </p:cNvSpPr>
          <p:nvPr>
            <p:ph type="body" idx="1"/>
          </p:nvPr>
        </p:nvSpPr>
        <p:spPr>
          <a:xfrm>
            <a:off x="0" y="1297244"/>
            <a:ext cx="8942944" cy="5354835"/>
          </a:xfrm>
          <a:prstGeom prst="rect">
            <a:avLst/>
          </a:prstGeom>
        </p:spPr>
        <p:txBody>
          <a:bodyPr anchor="t">
            <a:noAutofit/>
          </a:bodyPr>
          <a:lstStyle/>
          <a:p>
            <a:pPr marL="760801" indent="-514350" defTabSz="312170">
              <a:spcBef>
                <a:spcPts val="0"/>
              </a:spcBef>
              <a:buFont typeface="Arial" panose="020B0604020202020204" pitchFamily="34" charset="0"/>
              <a:buChar char="•"/>
              <a:defRPr sz="2736"/>
            </a:pPr>
            <a:r>
              <a:rPr lang="en-US" b="0" dirty="0"/>
              <a:t>Form X includes a “Length”, which is specified only within a Length/Type field.</a:t>
            </a:r>
          </a:p>
          <a:p>
            <a:pPr marL="760801" indent="-514350" defTabSz="312170">
              <a:spcBef>
                <a:spcPts val="0"/>
              </a:spcBef>
              <a:buFont typeface="Arial" panose="020B0604020202020204" pitchFamily="34" charset="0"/>
              <a:buChar char="•"/>
              <a:defRPr sz="2736"/>
            </a:pPr>
            <a:r>
              <a:rPr lang="en-US" b="0" dirty="0"/>
              <a:t>A Length/Type field is used only in a Type 3 PIF </a:t>
            </a:r>
          </a:p>
          <a:p>
            <a:pPr marL="1160851" lvl="1" indent="-514350" defTabSz="312170">
              <a:spcBef>
                <a:spcPts val="0"/>
              </a:spcBef>
              <a:buFont typeface="Courier New" panose="02070309020205020404" pitchFamily="49" charset="0"/>
              <a:buChar char="o"/>
              <a:defRPr sz="2736"/>
            </a:pPr>
            <a:r>
              <a:rPr lang="en-US" b="0" dirty="0"/>
              <a:t>Ethernet-like frame</a:t>
            </a:r>
          </a:p>
          <a:p>
            <a:pPr marL="760801" indent="-514350" defTabSz="312170">
              <a:spcBef>
                <a:spcPts val="0"/>
              </a:spcBef>
              <a:buFont typeface="Arial" panose="020B0604020202020204" pitchFamily="34" charset="0"/>
              <a:buChar char="•"/>
              <a:defRPr sz="2736"/>
            </a:pPr>
            <a:r>
              <a:rPr lang="en-US" b="0" dirty="0"/>
              <a:t>To convey an E-type protocol identifier (an EtherType) using a Type 3 PIF, the PIF contains only the EtherType.</a:t>
            </a:r>
          </a:p>
          <a:p>
            <a:pPr marL="1160851" lvl="1" indent="-514350" defTabSz="312170">
              <a:spcBef>
                <a:spcPts val="0"/>
              </a:spcBef>
              <a:buFont typeface="Courier New" panose="02070309020205020404" pitchFamily="49" charset="0"/>
              <a:buChar char="o"/>
              <a:defRPr sz="2736"/>
            </a:pPr>
            <a:r>
              <a:rPr lang="en-US" b="0" dirty="0"/>
              <a:t>figure on prior slide</a:t>
            </a:r>
          </a:p>
          <a:p>
            <a:pPr marL="760801" indent="-514350" defTabSz="312170">
              <a:spcBef>
                <a:spcPts val="0"/>
              </a:spcBef>
              <a:buFont typeface="Arial" panose="020B0604020202020204" pitchFamily="34" charset="0"/>
              <a:buChar char="•"/>
              <a:defRPr sz="2736"/>
            </a:pPr>
            <a:r>
              <a:rPr lang="en-US" b="0" dirty="0"/>
              <a:t>Form X inserts a bunch of bytes before the EtherType.</a:t>
            </a:r>
          </a:p>
          <a:p>
            <a:pPr marL="760801" indent="-514350" defTabSz="312170">
              <a:spcBef>
                <a:spcPts val="0"/>
              </a:spcBef>
              <a:buFont typeface="Arial" panose="020B0604020202020204" pitchFamily="34" charset="0"/>
              <a:buChar char="•"/>
              <a:defRPr sz="2736"/>
            </a:pPr>
            <a:r>
              <a:rPr lang="en-US" b="0" dirty="0"/>
              <a:t>Questions that might arise:</a:t>
            </a:r>
          </a:p>
          <a:p>
            <a:pPr marL="1160851" lvl="1" indent="-514350" defTabSz="312170">
              <a:spcBef>
                <a:spcPts val="0"/>
              </a:spcBef>
              <a:buFont typeface="Courier New" panose="02070309020205020404" pitchFamily="49" charset="0"/>
              <a:buChar char="o"/>
              <a:defRPr sz="2736"/>
            </a:pPr>
            <a:r>
              <a:rPr lang="en-US" b="0" dirty="0"/>
              <a:t>Could one, or should one, or why would one:</a:t>
            </a:r>
          </a:p>
          <a:p>
            <a:pPr marL="1960951" lvl="3" indent="-457200" defTabSz="312170">
              <a:spcBef>
                <a:spcPts val="0"/>
              </a:spcBef>
              <a:buFont typeface="Wingdings" pitchFamily="2" charset="2"/>
              <a:buChar char="v"/>
              <a:defRPr sz="2736"/>
            </a:pPr>
            <a:r>
              <a:rPr lang="en-US" b="0" dirty="0"/>
              <a:t>insert an extra “Length-0xAAAA03-0x000000” before the EtherType?</a:t>
            </a:r>
          </a:p>
          <a:p>
            <a:pPr marL="760801" indent="-514350" defTabSz="312170">
              <a:spcBef>
                <a:spcPts val="0"/>
              </a:spcBef>
              <a:buFont typeface="Arial" panose="020B0604020202020204" pitchFamily="34" charset="0"/>
              <a:buChar char="•"/>
              <a:defRPr sz="2736"/>
            </a:pPr>
            <a:endParaRPr lang="en-US" b="0" dirty="0"/>
          </a:p>
        </p:txBody>
      </p:sp>
      <p:sp>
        <p:nvSpPr>
          <p:cNvPr id="143" name="Key points"/>
          <p:cNvSpPr txBox="1">
            <a:spLocks noGrp="1"/>
          </p:cNvSpPr>
          <p:nvPr>
            <p:ph type="title"/>
          </p:nvPr>
        </p:nvSpPr>
        <p:spPr>
          <a:xfrm>
            <a:off x="323528" y="462683"/>
            <a:ext cx="8449679" cy="878085"/>
          </a:xfrm>
          <a:prstGeom prst="rect">
            <a:avLst/>
          </a:prstGeom>
        </p:spPr>
        <p:txBody>
          <a:bodyPr>
            <a:normAutofit/>
          </a:bodyPr>
          <a:lstStyle/>
          <a:p>
            <a:pPr>
              <a:defRPr sz="1800"/>
            </a:pPr>
            <a:r>
              <a:rPr lang="en-US" sz="3375" dirty="0"/>
              <a:t>Why is the Form X example gone?</a:t>
            </a:r>
            <a:endParaRPr sz="3375" dirty="0"/>
          </a:p>
        </p:txBody>
      </p:sp>
      <p:sp>
        <p:nvSpPr>
          <p:cNvPr id="145" name="Slide Number"/>
          <p:cNvSpPr txBox="1">
            <a:spLocks noGrp="1"/>
          </p:cNvSpPr>
          <p:nvPr>
            <p:ph type="sldNum" sz="quarter" idx="2"/>
          </p:nvPr>
        </p:nvSpPr>
        <p:spPr>
          <a:xfrm>
            <a:off x="8773208" y="6512142"/>
            <a:ext cx="169736" cy="196454"/>
          </a:xfrm>
          <a:prstGeom prst="rect">
            <a:avLst/>
          </a:prstGeom>
          <a:extLst>
            <a:ext uri="{C572A759-6A51-4108-AA02-DFA0A04FC94B}">
              <ma14:wrappingTextBoxFlag xmlns="" xmlns:ma14="http://schemas.microsoft.com/office/mac/drawingml/2011/main" val="1"/>
            </a:ext>
          </a:extLst>
        </p:spPr>
        <p:txBody>
          <a:bodyPr wrap="square">
            <a:normAutofit/>
          </a:bodyPr>
          <a:lstStyle/>
          <a:p>
            <a:fld id="{86CB4B4D-7CA3-9044-876B-883B54F8677D}" type="slidenum">
              <a:rPr/>
              <a:t>5</a:t>
            </a:fld>
            <a:endParaRPr/>
          </a:p>
        </p:txBody>
      </p:sp>
    </p:spTree>
    <p:extLst>
      <p:ext uri="{BB962C8B-B14F-4D97-AF65-F5344CB8AC3E}">
        <p14:creationId xmlns:p14="http://schemas.microsoft.com/office/powerpoint/2010/main" val="282137503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18CBDF-4787-9ED1-7F7A-81E491F5DEBF}"/>
            </a:ext>
          </a:extLst>
        </p:cNvPr>
        <p:cNvGrpSpPr/>
        <p:nvPr/>
      </p:nvGrpSpPr>
      <p:grpSpPr>
        <a:xfrm>
          <a:off x="0" y="0"/>
          <a:ext cx="0" cy="0"/>
          <a:chOff x="0" y="0"/>
          <a:chExt cx="0" cy="0"/>
        </a:xfrm>
      </p:grpSpPr>
      <p:sp>
        <p:nvSpPr>
          <p:cNvPr id="144" name="P802.1CQ (“Multicast and Local Address Assignment”) “specifies protocols, procedures, and management objects for locally-unique assignment of 48-bit and 64-bit addresses in IEEE 802 networks. Peer-to-peer address claiming and address server capabilities are specified.”…">
            <a:extLst>
              <a:ext uri="{FF2B5EF4-FFF2-40B4-BE49-F238E27FC236}">
                <a16:creationId xmlns:a16="http://schemas.microsoft.com/office/drawing/2014/main" id="{C7284BF4-A7AC-C1CA-C309-12844D992E75}"/>
              </a:ext>
            </a:extLst>
          </p:cNvPr>
          <p:cNvSpPr txBox="1">
            <a:spLocks noGrp="1"/>
          </p:cNvSpPr>
          <p:nvPr>
            <p:ph type="body" idx="1"/>
          </p:nvPr>
        </p:nvSpPr>
        <p:spPr>
          <a:xfrm>
            <a:off x="0" y="1297244"/>
            <a:ext cx="8942944" cy="5354835"/>
          </a:xfrm>
          <a:prstGeom prst="rect">
            <a:avLst/>
          </a:prstGeom>
        </p:spPr>
        <p:txBody>
          <a:bodyPr anchor="t">
            <a:noAutofit/>
          </a:bodyPr>
          <a:lstStyle/>
          <a:p>
            <a:pPr marL="760801" indent="-514350" defTabSz="312170">
              <a:spcBef>
                <a:spcPts val="0"/>
              </a:spcBef>
              <a:buFont typeface="Arial" panose="020B0604020202020204" pitchFamily="34" charset="0"/>
              <a:buChar char="•"/>
              <a:defRPr sz="2736"/>
            </a:pPr>
            <a:r>
              <a:rPr lang="en-US" b="0" dirty="0"/>
              <a:t>Assume Frame 1 arrives with PIF 0x0800 and is sent to an IPv4 protocol stack.</a:t>
            </a:r>
          </a:p>
          <a:p>
            <a:pPr marL="760801" indent="-514350" defTabSz="312170">
              <a:spcBef>
                <a:spcPts val="0"/>
              </a:spcBef>
              <a:buFont typeface="Arial" panose="020B0604020202020204" pitchFamily="34" charset="0"/>
              <a:buChar char="•"/>
              <a:defRPr sz="2736"/>
            </a:pPr>
            <a:r>
              <a:rPr lang="en-US" b="0" dirty="0"/>
              <a:t>Now Frame 2 arrives with PIF Length-0xAAAA03-0x000000-0x0800.</a:t>
            </a:r>
          </a:p>
          <a:p>
            <a:pPr marL="760801" indent="-514350" defTabSz="312170">
              <a:spcBef>
                <a:spcPts val="0"/>
              </a:spcBef>
              <a:buFont typeface="Arial" panose="020B0604020202020204" pitchFamily="34" charset="0"/>
              <a:buChar char="•"/>
              <a:defRPr sz="2736"/>
            </a:pPr>
            <a:r>
              <a:rPr lang="en-US" b="0" dirty="0"/>
              <a:t>Question 1: Does it go to the same IPv4 protocol stack as Frame 1? Or to a different IPv4 instantiation?</a:t>
            </a:r>
          </a:p>
          <a:p>
            <a:pPr marL="1160851" lvl="1" indent="-514350" defTabSz="312170">
              <a:spcBef>
                <a:spcPts val="0"/>
              </a:spcBef>
              <a:buFont typeface="Arial" panose="020B0604020202020204" pitchFamily="34" charset="0"/>
              <a:buChar char="•"/>
              <a:defRPr sz="2736"/>
            </a:pPr>
            <a:r>
              <a:rPr lang="en-US" b="0" dirty="0"/>
              <a:t>Answer: No version IEEE Std 802 has an answer.</a:t>
            </a:r>
          </a:p>
          <a:p>
            <a:pPr marL="1160851" lvl="1" indent="-514350" defTabSz="312170">
              <a:spcBef>
                <a:spcPts val="0"/>
              </a:spcBef>
              <a:buFont typeface="Arial" panose="020B0604020202020204" pitchFamily="34" charset="0"/>
              <a:buChar char="•"/>
              <a:defRPr sz="2736"/>
            </a:pPr>
            <a:r>
              <a:rPr lang="en-US" dirty="0"/>
              <a:t>However, according to 802.1Q, if the frame traverses a Type 2 network, </a:t>
            </a:r>
            <a:r>
              <a:rPr lang="en-US" b="0" dirty="0"/>
              <a:t>Length-0xAAAA03-0x000000 is stripped. So </a:t>
            </a:r>
            <a:r>
              <a:rPr lang="en-US" dirty="0"/>
              <a:t>a</a:t>
            </a:r>
            <a:r>
              <a:rPr lang="en-US" b="0" dirty="0"/>
              <a:t> frame could be delivered in either form; we cannot rely on the network to accurately demultiplex frames to two separate instances</a:t>
            </a:r>
            <a:r>
              <a:rPr lang="en-US" dirty="0"/>
              <a:t>.</a:t>
            </a:r>
            <a:endParaRPr lang="en-US" b="0" dirty="0"/>
          </a:p>
        </p:txBody>
      </p:sp>
      <p:sp>
        <p:nvSpPr>
          <p:cNvPr id="143" name="Key points">
            <a:extLst>
              <a:ext uri="{FF2B5EF4-FFF2-40B4-BE49-F238E27FC236}">
                <a16:creationId xmlns:a16="http://schemas.microsoft.com/office/drawing/2014/main" id="{A5841CEB-5956-1DE4-D15D-EF80E96CA725}"/>
              </a:ext>
            </a:extLst>
          </p:cNvPr>
          <p:cNvSpPr txBox="1">
            <a:spLocks noGrp="1"/>
          </p:cNvSpPr>
          <p:nvPr>
            <p:ph type="title"/>
          </p:nvPr>
        </p:nvSpPr>
        <p:spPr>
          <a:xfrm>
            <a:off x="323528" y="462683"/>
            <a:ext cx="8449679" cy="878085"/>
          </a:xfrm>
          <a:prstGeom prst="rect">
            <a:avLst/>
          </a:prstGeom>
        </p:spPr>
        <p:txBody>
          <a:bodyPr>
            <a:normAutofit/>
          </a:bodyPr>
          <a:lstStyle/>
          <a:p>
            <a:pPr>
              <a:defRPr sz="1800"/>
            </a:pPr>
            <a:r>
              <a:rPr lang="en-US" sz="3375" dirty="0"/>
              <a:t>Question 1: Are the LLCs distinct?</a:t>
            </a:r>
            <a:endParaRPr sz="3375" dirty="0"/>
          </a:p>
        </p:txBody>
      </p:sp>
      <p:sp>
        <p:nvSpPr>
          <p:cNvPr id="145" name="Slide Number">
            <a:extLst>
              <a:ext uri="{FF2B5EF4-FFF2-40B4-BE49-F238E27FC236}">
                <a16:creationId xmlns:a16="http://schemas.microsoft.com/office/drawing/2014/main" id="{F735395F-6B21-B2E3-A26C-8FACC136CC4C}"/>
              </a:ext>
            </a:extLst>
          </p:cNvPr>
          <p:cNvSpPr txBox="1">
            <a:spLocks noGrp="1"/>
          </p:cNvSpPr>
          <p:nvPr>
            <p:ph type="sldNum" sz="quarter" idx="2"/>
          </p:nvPr>
        </p:nvSpPr>
        <p:spPr>
          <a:xfrm>
            <a:off x="8773208" y="6512142"/>
            <a:ext cx="169736" cy="196454"/>
          </a:xfrm>
          <a:prstGeom prst="rect">
            <a:avLst/>
          </a:prstGeom>
          <a:extLst>
            <a:ext uri="{C572A759-6A51-4108-AA02-DFA0A04FC94B}">
              <ma14:wrappingTextBoxFlag xmlns="" xmlns:ma14="http://schemas.microsoft.com/office/mac/drawingml/2011/main" val="1"/>
            </a:ext>
          </a:extLst>
        </p:spPr>
        <p:txBody>
          <a:bodyPr wrap="square">
            <a:normAutofit/>
          </a:bodyPr>
          <a:lstStyle/>
          <a:p>
            <a:fld id="{86CB4B4D-7CA3-9044-876B-883B54F8677D}" type="slidenum">
              <a:rPr/>
              <a:t>6</a:t>
            </a:fld>
            <a:endParaRPr/>
          </a:p>
        </p:txBody>
      </p:sp>
    </p:spTree>
    <p:extLst>
      <p:ext uri="{BB962C8B-B14F-4D97-AF65-F5344CB8AC3E}">
        <p14:creationId xmlns:p14="http://schemas.microsoft.com/office/powerpoint/2010/main" val="398013069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0A5624-2969-A6EE-346A-79F165FC47F9}"/>
            </a:ext>
          </a:extLst>
        </p:cNvPr>
        <p:cNvGrpSpPr/>
        <p:nvPr/>
      </p:nvGrpSpPr>
      <p:grpSpPr>
        <a:xfrm>
          <a:off x="0" y="0"/>
          <a:ext cx="0" cy="0"/>
          <a:chOff x="0" y="0"/>
          <a:chExt cx="0" cy="0"/>
        </a:xfrm>
      </p:grpSpPr>
      <p:sp>
        <p:nvSpPr>
          <p:cNvPr id="144" name="P802.1CQ (“Multicast and Local Address Assignment”) “specifies protocols, procedures, and management objects for locally-unique assignment of 48-bit and 64-bit addresses in IEEE 802 networks. Peer-to-peer address claiming and address server capabilities are specified.”…">
            <a:extLst>
              <a:ext uri="{FF2B5EF4-FFF2-40B4-BE49-F238E27FC236}">
                <a16:creationId xmlns:a16="http://schemas.microsoft.com/office/drawing/2014/main" id="{817DC7EB-6251-5113-9916-32132F83D7A6}"/>
              </a:ext>
            </a:extLst>
          </p:cNvPr>
          <p:cNvSpPr txBox="1">
            <a:spLocks noGrp="1"/>
          </p:cNvSpPr>
          <p:nvPr>
            <p:ph type="body" idx="1"/>
          </p:nvPr>
        </p:nvSpPr>
        <p:spPr>
          <a:xfrm>
            <a:off x="0" y="1297244"/>
            <a:ext cx="8942944" cy="5354835"/>
          </a:xfrm>
          <a:prstGeom prst="rect">
            <a:avLst/>
          </a:prstGeom>
        </p:spPr>
        <p:txBody>
          <a:bodyPr anchor="t">
            <a:noAutofit/>
          </a:bodyPr>
          <a:lstStyle/>
          <a:p>
            <a:pPr marL="760801" indent="-514350" defTabSz="312170">
              <a:spcBef>
                <a:spcPts val="0"/>
              </a:spcBef>
              <a:buFont typeface="Arial" panose="020B0604020202020204" pitchFamily="34" charset="0"/>
              <a:buChar char="•"/>
              <a:defRPr sz="2736"/>
            </a:pPr>
            <a:r>
              <a:rPr lang="en-US" b="0" dirty="0"/>
              <a:t>Is the intent that the frame passed to the higher-layer protocol (per the EtherType) is formatted to include the Length-0xAAAA03-0x000000, or not include it, depending on how it was sent?</a:t>
            </a:r>
          </a:p>
          <a:p>
            <a:pPr marL="760801" indent="-514350" defTabSz="312170">
              <a:spcBef>
                <a:spcPts val="0"/>
              </a:spcBef>
              <a:buFont typeface="Arial" panose="020B0604020202020204" pitchFamily="34" charset="0"/>
              <a:buChar char="•"/>
              <a:defRPr sz="2736"/>
            </a:pPr>
            <a:r>
              <a:rPr lang="en-US" b="0" dirty="0"/>
              <a:t>For the reason described on the prior page, that’s difficult to ensure.</a:t>
            </a:r>
          </a:p>
          <a:p>
            <a:pPr marL="760801" indent="-514350" defTabSz="312170">
              <a:spcBef>
                <a:spcPts val="0"/>
              </a:spcBef>
              <a:buFont typeface="Arial" panose="020B0604020202020204" pitchFamily="34" charset="0"/>
              <a:buChar char="•"/>
              <a:defRPr sz="2736"/>
            </a:pPr>
            <a:r>
              <a:rPr lang="en-US" b="0" dirty="0"/>
              <a:t>This was addressed by IEEE Std 802.1H-1995.</a:t>
            </a:r>
          </a:p>
          <a:p>
            <a:pPr marL="1160851" lvl="1" indent="-514350" defTabSz="312170">
              <a:spcBef>
                <a:spcPts val="0"/>
              </a:spcBef>
              <a:buFont typeface="Arial" panose="020B0604020202020204" pitchFamily="34" charset="0"/>
              <a:buChar char="•"/>
              <a:defRPr sz="2736"/>
            </a:pPr>
            <a:r>
              <a:rPr lang="en-US" dirty="0"/>
              <a:t>A specific list of </a:t>
            </a:r>
            <a:r>
              <a:rPr lang="en-US" dirty="0" err="1"/>
              <a:t>EtherTypes</a:t>
            </a:r>
            <a:r>
              <a:rPr lang="en-US" dirty="0"/>
              <a:t> was specified.</a:t>
            </a:r>
          </a:p>
          <a:p>
            <a:pPr marL="1160851" lvl="1" indent="-514350" defTabSz="312170">
              <a:spcBef>
                <a:spcPts val="0"/>
              </a:spcBef>
              <a:buFont typeface="Arial" panose="020B0604020202020204" pitchFamily="34" charset="0"/>
              <a:buChar char="•"/>
              <a:defRPr sz="2736"/>
            </a:pPr>
            <a:r>
              <a:rPr lang="en-US" b="0" dirty="0"/>
              <a:t>For any EtherType on that list, frame were supposed to be delivered </a:t>
            </a:r>
            <a:r>
              <a:rPr lang="en-US" dirty="0"/>
              <a:t>retaining</a:t>
            </a:r>
            <a:r>
              <a:rPr lang="en-US" b="0" dirty="0"/>
              <a:t> the Length-0xAAAA03-0x000000 encapsulation.</a:t>
            </a:r>
          </a:p>
          <a:p>
            <a:pPr marL="1160851" lvl="1" indent="-514350" defTabSz="312170">
              <a:spcBef>
                <a:spcPts val="0"/>
              </a:spcBef>
              <a:buFont typeface="Arial" panose="020B0604020202020204" pitchFamily="34" charset="0"/>
              <a:buChar char="•"/>
              <a:defRPr sz="2736"/>
            </a:pPr>
            <a:r>
              <a:rPr lang="en-US" b="0" dirty="0"/>
              <a:t>Only one EtherType was ever on the list</a:t>
            </a:r>
            <a:r>
              <a:rPr lang="en-US" dirty="0"/>
              <a:t>.</a:t>
            </a:r>
            <a:r>
              <a:rPr lang="en-US" b="0" dirty="0"/>
              <a:t> </a:t>
            </a:r>
          </a:p>
        </p:txBody>
      </p:sp>
      <p:sp>
        <p:nvSpPr>
          <p:cNvPr id="143" name="Key points">
            <a:extLst>
              <a:ext uri="{FF2B5EF4-FFF2-40B4-BE49-F238E27FC236}">
                <a16:creationId xmlns:a16="http://schemas.microsoft.com/office/drawing/2014/main" id="{1841BE2B-5C96-08D5-8785-CC08FAB088B5}"/>
              </a:ext>
            </a:extLst>
          </p:cNvPr>
          <p:cNvSpPr txBox="1">
            <a:spLocks noGrp="1"/>
          </p:cNvSpPr>
          <p:nvPr>
            <p:ph type="title"/>
          </p:nvPr>
        </p:nvSpPr>
        <p:spPr>
          <a:xfrm>
            <a:off x="323528" y="462683"/>
            <a:ext cx="8449679" cy="878085"/>
          </a:xfrm>
          <a:prstGeom prst="rect">
            <a:avLst/>
          </a:prstGeom>
        </p:spPr>
        <p:txBody>
          <a:bodyPr>
            <a:normAutofit fontScale="90000"/>
          </a:bodyPr>
          <a:lstStyle/>
          <a:p>
            <a:pPr>
              <a:defRPr sz="1800"/>
            </a:pPr>
            <a:r>
              <a:rPr lang="en-US" sz="3375" dirty="0"/>
              <a:t>Question 2: Are the delivered frames distinct?</a:t>
            </a:r>
            <a:endParaRPr sz="3375" dirty="0"/>
          </a:p>
        </p:txBody>
      </p:sp>
      <p:sp>
        <p:nvSpPr>
          <p:cNvPr id="145" name="Slide Number">
            <a:extLst>
              <a:ext uri="{FF2B5EF4-FFF2-40B4-BE49-F238E27FC236}">
                <a16:creationId xmlns:a16="http://schemas.microsoft.com/office/drawing/2014/main" id="{3A595D07-0814-EE68-A7D2-DC0A9CAC1507}"/>
              </a:ext>
            </a:extLst>
          </p:cNvPr>
          <p:cNvSpPr txBox="1">
            <a:spLocks noGrp="1"/>
          </p:cNvSpPr>
          <p:nvPr>
            <p:ph type="sldNum" sz="quarter" idx="2"/>
          </p:nvPr>
        </p:nvSpPr>
        <p:spPr>
          <a:xfrm>
            <a:off x="8773208" y="6512142"/>
            <a:ext cx="169736" cy="196454"/>
          </a:xfrm>
          <a:prstGeom prst="rect">
            <a:avLst/>
          </a:prstGeom>
          <a:extLst>
            <a:ext uri="{C572A759-6A51-4108-AA02-DFA0A04FC94B}">
              <ma14:wrappingTextBoxFlag xmlns:ma14="http://schemas.microsoft.com/office/mac/drawingml/2011/main" xmlns="" val="1"/>
            </a:ext>
          </a:extLst>
        </p:spPr>
        <p:txBody>
          <a:bodyPr wrap="square">
            <a:normAutofit/>
          </a:bodyPr>
          <a:lstStyle/>
          <a:p>
            <a:fld id="{86CB4B4D-7CA3-9044-876B-883B54F8677D}" type="slidenum">
              <a:rPr/>
              <a:t>7</a:t>
            </a:fld>
            <a:endParaRPr/>
          </a:p>
        </p:txBody>
      </p:sp>
    </p:spTree>
    <p:extLst>
      <p:ext uri="{BB962C8B-B14F-4D97-AF65-F5344CB8AC3E}">
        <p14:creationId xmlns:p14="http://schemas.microsoft.com/office/powerpoint/2010/main" val="406399873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D1DA2-11F5-C6EC-9CE5-8B41FD3ABEBF}"/>
            </a:ext>
          </a:extLst>
        </p:cNvPr>
        <p:cNvGrpSpPr/>
        <p:nvPr/>
      </p:nvGrpSpPr>
      <p:grpSpPr>
        <a:xfrm>
          <a:off x="0" y="0"/>
          <a:ext cx="0" cy="0"/>
          <a:chOff x="0" y="0"/>
          <a:chExt cx="0" cy="0"/>
        </a:xfrm>
      </p:grpSpPr>
      <p:sp>
        <p:nvSpPr>
          <p:cNvPr id="144" name="P802.1CQ (“Multicast and Local Address Assignment”) “specifies protocols, procedures, and management objects for locally-unique assignment of 48-bit and 64-bit addresses in IEEE 802 networks. Peer-to-peer address claiming and address server capabilities are specified.”…">
            <a:extLst>
              <a:ext uri="{FF2B5EF4-FFF2-40B4-BE49-F238E27FC236}">
                <a16:creationId xmlns:a16="http://schemas.microsoft.com/office/drawing/2014/main" id="{59786587-33BE-7A39-9652-E50D57DBA58F}"/>
              </a:ext>
            </a:extLst>
          </p:cNvPr>
          <p:cNvSpPr txBox="1">
            <a:spLocks noGrp="1"/>
          </p:cNvSpPr>
          <p:nvPr>
            <p:ph type="body" idx="1"/>
          </p:nvPr>
        </p:nvSpPr>
        <p:spPr>
          <a:xfrm>
            <a:off x="0" y="1297244"/>
            <a:ext cx="8942944" cy="5354835"/>
          </a:xfrm>
          <a:prstGeom prst="rect">
            <a:avLst/>
          </a:prstGeom>
        </p:spPr>
        <p:txBody>
          <a:bodyPr anchor="t">
            <a:noAutofit/>
          </a:bodyPr>
          <a:lstStyle/>
          <a:p>
            <a:pPr marL="760801" indent="-514350" defTabSz="312170">
              <a:spcBef>
                <a:spcPts val="0"/>
              </a:spcBef>
              <a:buFont typeface="Arial" panose="020B0604020202020204" pitchFamily="34" charset="0"/>
              <a:buChar char="•"/>
              <a:defRPr sz="2736"/>
            </a:pPr>
            <a:r>
              <a:rPr lang="en-US" b="0" dirty="0"/>
              <a:t>Per M. Seaman, “Protocol identification in 802 LANs”:</a:t>
            </a:r>
          </a:p>
          <a:p>
            <a:pPr marL="1160851" lvl="1" indent="-514350" defTabSz="312170">
              <a:spcBef>
                <a:spcPts val="0"/>
              </a:spcBef>
              <a:buFont typeface="Arial" panose="020B0604020202020204" pitchFamily="34" charset="0"/>
              <a:buChar char="•"/>
              <a:defRPr sz="2736"/>
            </a:pPr>
            <a:r>
              <a:rPr lang="en-US" b="0" i="1" dirty="0"/>
              <a:t>IEEE Std 802.1H-1995, Recommended Practice for Media Access Control (MAC) Bridging of Ethernet V2.0 in IEEE 802 Local Area Networks was created to clarify that EPD encoding of SNAP Identifiers does not include use of 00-00-00 in the OUI portion of the SNAP Identifier. This Recommended Practice was withdrawn at a time when it was felt no longer necessary to address possible confusion on this point.</a:t>
            </a:r>
          </a:p>
          <a:p>
            <a:pPr marL="1160851" lvl="1" indent="-514350" defTabSz="312170">
              <a:spcBef>
                <a:spcPts val="0"/>
              </a:spcBef>
              <a:buFont typeface="Arial" panose="020B0604020202020204" pitchFamily="34" charset="0"/>
              <a:buChar char="•"/>
              <a:defRPr sz="2736"/>
            </a:pPr>
            <a:endParaRPr lang="en-US" sz="1400" b="0" i="1" dirty="0"/>
          </a:p>
        </p:txBody>
      </p:sp>
      <p:sp>
        <p:nvSpPr>
          <p:cNvPr id="143" name="Key points">
            <a:extLst>
              <a:ext uri="{FF2B5EF4-FFF2-40B4-BE49-F238E27FC236}">
                <a16:creationId xmlns:a16="http://schemas.microsoft.com/office/drawing/2014/main" id="{5245842C-37D3-CEA9-8B82-896BE9A60487}"/>
              </a:ext>
            </a:extLst>
          </p:cNvPr>
          <p:cNvSpPr txBox="1">
            <a:spLocks noGrp="1"/>
          </p:cNvSpPr>
          <p:nvPr>
            <p:ph type="title"/>
          </p:nvPr>
        </p:nvSpPr>
        <p:spPr>
          <a:xfrm>
            <a:off x="323528" y="462683"/>
            <a:ext cx="8449679" cy="878085"/>
          </a:xfrm>
          <a:prstGeom prst="rect">
            <a:avLst/>
          </a:prstGeom>
        </p:spPr>
        <p:txBody>
          <a:bodyPr>
            <a:normAutofit/>
          </a:bodyPr>
          <a:lstStyle/>
          <a:p>
            <a:pPr>
              <a:defRPr sz="1800"/>
            </a:pPr>
            <a:r>
              <a:rPr lang="en-US" sz="3375" dirty="0"/>
              <a:t>View on 802.1H</a:t>
            </a:r>
            <a:endParaRPr sz="3375" dirty="0"/>
          </a:p>
        </p:txBody>
      </p:sp>
      <p:sp>
        <p:nvSpPr>
          <p:cNvPr id="145" name="Slide Number">
            <a:extLst>
              <a:ext uri="{FF2B5EF4-FFF2-40B4-BE49-F238E27FC236}">
                <a16:creationId xmlns:a16="http://schemas.microsoft.com/office/drawing/2014/main" id="{C6302479-2DE6-AD48-C932-397F5CCF5528}"/>
              </a:ext>
            </a:extLst>
          </p:cNvPr>
          <p:cNvSpPr txBox="1">
            <a:spLocks noGrp="1"/>
          </p:cNvSpPr>
          <p:nvPr>
            <p:ph type="sldNum" sz="quarter" idx="2"/>
          </p:nvPr>
        </p:nvSpPr>
        <p:spPr>
          <a:xfrm>
            <a:off x="8773208" y="6512142"/>
            <a:ext cx="169736" cy="196454"/>
          </a:xfrm>
          <a:prstGeom prst="rect">
            <a:avLst/>
          </a:prstGeom>
          <a:extLst>
            <a:ext uri="{C572A759-6A51-4108-AA02-DFA0A04FC94B}">
              <ma14:wrappingTextBoxFlag xmlns="" xmlns:ma14="http://schemas.microsoft.com/office/mac/drawingml/2011/main" val="1"/>
            </a:ext>
          </a:extLst>
        </p:spPr>
        <p:txBody>
          <a:bodyPr wrap="square">
            <a:normAutofit/>
          </a:bodyPr>
          <a:lstStyle/>
          <a:p>
            <a:fld id="{86CB4B4D-7CA3-9044-876B-883B54F8677D}" type="slidenum">
              <a:rPr/>
              <a:t>8</a:t>
            </a:fld>
            <a:endParaRPr/>
          </a:p>
        </p:txBody>
      </p:sp>
    </p:spTree>
    <p:extLst>
      <p:ext uri="{BB962C8B-B14F-4D97-AF65-F5344CB8AC3E}">
        <p14:creationId xmlns:p14="http://schemas.microsoft.com/office/powerpoint/2010/main" val="391957791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C0BDA0-98DF-B504-B681-4E93FCE2468B}"/>
            </a:ext>
          </a:extLst>
        </p:cNvPr>
        <p:cNvGrpSpPr/>
        <p:nvPr/>
      </p:nvGrpSpPr>
      <p:grpSpPr>
        <a:xfrm>
          <a:off x="0" y="0"/>
          <a:ext cx="0" cy="0"/>
          <a:chOff x="0" y="0"/>
          <a:chExt cx="0" cy="0"/>
        </a:xfrm>
      </p:grpSpPr>
      <p:sp>
        <p:nvSpPr>
          <p:cNvPr id="4" name="Date Placeholder 3">
            <a:extLst>
              <a:ext uri="{FF2B5EF4-FFF2-40B4-BE49-F238E27FC236}">
                <a16:creationId xmlns:a16="http://schemas.microsoft.com/office/drawing/2014/main" id="{C7B9CF21-A110-66A4-003A-F7BF39943D08}"/>
              </a:ext>
            </a:extLst>
          </p:cNvPr>
          <p:cNvSpPr>
            <a:spLocks noGrp="1"/>
          </p:cNvSpPr>
          <p:nvPr>
            <p:ph type="dt" idx="15"/>
          </p:nvPr>
        </p:nvSpPr>
        <p:spPr>
          <a:xfrm>
            <a:off x="696912" y="333375"/>
            <a:ext cx="2589203" cy="273050"/>
          </a:xfrm>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7B7F54C9-7C79-79E2-DF18-56D2989F0E0B}"/>
              </a:ext>
            </a:extLst>
          </p:cNvPr>
          <p:cNvSpPr>
            <a:spLocks noGrp="1"/>
          </p:cNvSpPr>
          <p:nvPr>
            <p:ph type="ftr" idx="14"/>
          </p:nvPr>
        </p:nvSpPr>
        <p:spPr>
          <a:xfrm>
            <a:off x="5500694" y="6475413"/>
            <a:ext cx="3041644" cy="180975"/>
          </a:xfrm>
        </p:spPr>
        <p:txBody>
          <a:bodyPr/>
          <a:lstStyle/>
          <a:p>
            <a:r>
              <a:rPr lang="en-GB"/>
              <a:t>Roger B. Marks, EthAirNet Associates</a:t>
            </a:r>
            <a:endParaRPr lang="en-GB" dirty="0"/>
          </a:p>
        </p:txBody>
      </p:sp>
      <p:sp>
        <p:nvSpPr>
          <p:cNvPr id="6" name="Slide Number Placeholder 5">
            <a:extLst>
              <a:ext uri="{FF2B5EF4-FFF2-40B4-BE49-F238E27FC236}">
                <a16:creationId xmlns:a16="http://schemas.microsoft.com/office/drawing/2014/main" id="{BEEF0C34-8D33-4EE9-0C77-D1E135A55208}"/>
              </a:ext>
            </a:extLst>
          </p:cNvPr>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097" name="Rectangle 1">
            <a:extLst>
              <a:ext uri="{FF2B5EF4-FFF2-40B4-BE49-F238E27FC236}">
                <a16:creationId xmlns:a16="http://schemas.microsoft.com/office/drawing/2014/main" id="{41A24C16-5CC2-7C1E-139A-4FAAA6BA7DE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4098" name="Rectangle 2">
            <a:extLst>
              <a:ext uri="{FF2B5EF4-FFF2-40B4-BE49-F238E27FC236}">
                <a16:creationId xmlns:a16="http://schemas.microsoft.com/office/drawing/2014/main" id="{660D33A7-F575-803E-E3A4-2E06E2DD99D3}"/>
              </a:ext>
            </a:extLst>
          </p:cNvPr>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IEEE Std 802-2024, if EtherType is encoded in a Protocol Identifier using Length/Type encoding, the Protocol Identifier Field (PIF) contains only the EtherType.</a:t>
            </a:r>
          </a:p>
        </p:txBody>
      </p:sp>
    </p:spTree>
    <p:extLst>
      <p:ext uri="{BB962C8B-B14F-4D97-AF65-F5344CB8AC3E}">
        <p14:creationId xmlns:p14="http://schemas.microsoft.com/office/powerpoint/2010/main" val="30780739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711</TotalTime>
  <Words>650</Words>
  <Application>Microsoft Macintosh PowerPoint</Application>
  <PresentationFormat>On-screen Show (4:3)</PresentationFormat>
  <Paragraphs>80</Paragraphs>
  <Slides>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 Unicode MS</vt:lpstr>
      <vt:lpstr>Arial</vt:lpstr>
      <vt:lpstr>Courier New</vt:lpstr>
      <vt:lpstr>Times New Roman</vt:lpstr>
      <vt:lpstr>Wingdings</vt:lpstr>
      <vt:lpstr>Office Theme</vt:lpstr>
      <vt:lpstr>Document</vt:lpstr>
      <vt:lpstr>Protocol Identifier Encoding of EtherType </vt:lpstr>
      <vt:lpstr>Abstract</vt:lpstr>
      <vt:lpstr>IEEE Std 802-2024 </vt:lpstr>
      <vt:lpstr>IEEE Std 802-2014 </vt:lpstr>
      <vt:lpstr>Why is the Form X example gone?</vt:lpstr>
      <vt:lpstr>Question 1: Are the LLCs distinct?</vt:lpstr>
      <vt:lpstr>Question 2: Are the delivered frames distinct?</vt:lpstr>
      <vt:lpstr>View on 802.1H</vt:lpstr>
      <vt:lpstr>Conclusion</vt:lpstr>
    </vt:vector>
  </TitlesOfParts>
  <Manager/>
  <Company>EthAirNet Associates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to Update the IEEE 802 Architecture</dc:title>
  <dc:subject>IEEE 802.11-25-0161-00-0arc</dc:subject>
  <dc:creator>Roger Marks</dc:creator>
  <cp:keywords/>
  <dc:description/>
  <cp:lastModifiedBy>Roger Marks</cp:lastModifiedBy>
  <cp:revision>51</cp:revision>
  <cp:lastPrinted>1601-01-01T00:00:00Z</cp:lastPrinted>
  <dcterms:created xsi:type="dcterms:W3CDTF">2014-04-14T10:59:07Z</dcterms:created>
  <dcterms:modified xsi:type="dcterms:W3CDTF">2025-01-14T04:20:28Z</dcterms:modified>
  <cp:category/>
</cp:coreProperties>
</file>