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5F93646-772A-4383-A431-A5324E451B02}">
  <a:tblStyle styleId="{75F93646-772A-4383-A431-A5324E451B02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9ac5d9f6d4_0_79:notes"/>
          <p:cNvSpPr txBox="1"/>
          <p:nvPr>
            <p:ph idx="2" type="hdr"/>
          </p:nvPr>
        </p:nvSpPr>
        <p:spPr>
          <a:xfrm>
            <a:off x="5564915" y="111084"/>
            <a:ext cx="647400" cy="195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802.11-19/xxxxr0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g29ac5d9f6d4_0_79:notes"/>
          <p:cNvSpPr txBox="1"/>
          <p:nvPr/>
        </p:nvSpPr>
        <p:spPr>
          <a:xfrm>
            <a:off x="647344" y="108581"/>
            <a:ext cx="1210200" cy="1983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November 2012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g29ac5d9f6d4_0_79:notes"/>
          <p:cNvSpPr txBox="1"/>
          <p:nvPr>
            <p:ph idx="11" type="ftr"/>
          </p:nvPr>
        </p:nvSpPr>
        <p:spPr>
          <a:xfrm>
            <a:off x="4070307" y="8853135"/>
            <a:ext cx="2142000" cy="1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4" marL="458787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Sindhu Verma (Broadcom)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g29ac5d9f6d4_0_79:notes"/>
          <p:cNvSpPr txBox="1"/>
          <p:nvPr>
            <p:ph idx="12" type="sldNum"/>
          </p:nvPr>
        </p:nvSpPr>
        <p:spPr>
          <a:xfrm>
            <a:off x="3175831" y="8853135"/>
            <a:ext cx="517500" cy="1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" name="Google Shape;82;g29ac5d9f6d4_0_79:notes"/>
          <p:cNvSpPr/>
          <p:nvPr>
            <p:ph idx="3" type="sldImg"/>
          </p:nvPr>
        </p:nvSpPr>
        <p:spPr>
          <a:xfrm>
            <a:off x="390525" y="690563"/>
            <a:ext cx="6077100" cy="3417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3" name="Google Shape;83;g29ac5d9f6d4_0_79:notes"/>
          <p:cNvSpPr txBox="1"/>
          <p:nvPr>
            <p:ph idx="1" type="body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3725" spcFirstLastPara="1" rIns="93725" wrap="square" tIns="460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22b4e46a90_0_8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1" name="Google Shape;91;g322b4e46a90_0_8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a03c660c5e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8" name="Google Shape;98;g2a03c660c5e_0_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0894f21850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6" name="Google Shape;106;g30894f21850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3ec3aa5740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3" name="Google Shape;113;g33ec3aa5740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624966a6f9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0" name="Google Shape;120;g2624966a6f9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254f111094_0_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7" name="Google Shape;127;g3254f111094_0_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624966a6f9_0_78:notes"/>
          <p:cNvSpPr txBox="1"/>
          <p:nvPr>
            <p:ph idx="1" type="body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4" name="Google Shape;134;g2624966a6f9_0_78:notes"/>
          <p:cNvSpPr/>
          <p:nvPr>
            <p:ph idx="2" type="sldImg"/>
          </p:nvPr>
        </p:nvSpPr>
        <p:spPr>
          <a:xfrm>
            <a:off x="392113" y="690563"/>
            <a:ext cx="6075300" cy="3417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" type="body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0" type="dt"/>
          </p:nvPr>
        </p:nvSpPr>
        <p:spPr>
          <a:xfrm>
            <a:off x="-3372431" y="2047325"/>
            <a:ext cx="37053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" name="Google Shape;19;p2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/>
        </p:nvSpPr>
        <p:spPr>
          <a:xfrm>
            <a:off x="6468675" y="4751700"/>
            <a:ext cx="2319900" cy="34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Sindhu Verma et al.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" type="body"/>
          </p:nvPr>
        </p:nvSpPr>
        <p:spPr>
          <a:xfrm rot="5400000">
            <a:off x="3027363" y="-851296"/>
            <a:ext cx="30861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/>
          <p:nvPr>
            <p:ph type="title"/>
          </p:nvPr>
        </p:nvSpPr>
        <p:spPr>
          <a:xfrm rot="5400000">
            <a:off x="5457750" y="1571700"/>
            <a:ext cx="40578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" type="body"/>
          </p:nvPr>
        </p:nvSpPr>
        <p:spPr>
          <a:xfrm rot="5400000">
            <a:off x="1495350" y="-295200"/>
            <a:ext cx="40578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">
  <p:cSld name="Conten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idx="1" type="body"/>
          </p:nvPr>
        </p:nvSpPr>
        <p:spPr>
          <a:xfrm>
            <a:off x="309753" y="891540"/>
            <a:ext cx="8524500" cy="11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23850" lvl="1" marL="9144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–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Font typeface="Arial"/>
              <a:buChar char="–"/>
              <a:defRPr sz="1400"/>
            </a:lvl3pPr>
            <a:lvl4pPr indent="-304800" lvl="3" marL="18288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Arial"/>
              <a:buChar char="–"/>
              <a:defRPr/>
            </a:lvl4pPr>
            <a:lvl5pPr indent="-298450" lvl="4" marL="22860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00"/>
              <a:buFont typeface="Arial"/>
              <a:buChar char="–"/>
              <a:defRPr sz="1100"/>
            </a:lvl5pPr>
            <a:lvl6pPr indent="-317500" lvl="5" marL="27432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type="title"/>
          </p:nvPr>
        </p:nvSpPr>
        <p:spPr>
          <a:xfrm>
            <a:off x="309753" y="342900"/>
            <a:ext cx="8524500" cy="2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1371600" y="2914650"/>
            <a:ext cx="6400800" cy="13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/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indent="-2286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indent="-228600" lvl="2" marL="1371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indent="-228600" lvl="3" marL="18288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indent="-228600" lvl="4" marL="22860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indent="-228600" lvl="5" marL="2743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indent="-228600" lvl="6" marL="32004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indent="-228600" lvl="7" marL="36576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indent="-228600" lvl="8" marL="41148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/>
        </p:txBody>
      </p:sp>
      <p:sp>
        <p:nvSpPr>
          <p:cNvPr id="29" name="Google Shape;29;p4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4064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4064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/>
        </p:txBody>
      </p:sp>
      <p:sp>
        <p:nvSpPr>
          <p:cNvPr id="35" name="Google Shape;35;p5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indent="-330200" lvl="5" marL="2743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indent="-330200" lvl="6" marL="3200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indent="-330200" lvl="7" marL="3657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indent="-330200" lvl="8" marL="4114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/>
        </p:txBody>
      </p:sp>
      <p:sp>
        <p:nvSpPr>
          <p:cNvPr id="41" name="Google Shape;41;p6"/>
          <p:cNvSpPr txBox="1"/>
          <p:nvPr>
            <p:ph idx="3" type="body"/>
          </p:nvPr>
        </p:nvSpPr>
        <p:spPr>
          <a:xfrm>
            <a:off x="4645025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42" name="Google Shape;42;p6"/>
          <p:cNvSpPr txBox="1"/>
          <p:nvPr>
            <p:ph idx="4" type="body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indent="-330200" lvl="5" marL="2743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indent="-330200" lvl="6" marL="3200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indent="-330200" lvl="7" marL="3657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indent="-330200" lvl="8" marL="4114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/>
        </p:txBody>
      </p:sp>
      <p:sp>
        <p:nvSpPr>
          <p:cNvPr id="43" name="Google Shape;43;p6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155625" y="1821350"/>
            <a:ext cx="7182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/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" type="body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431800" lvl="0" marL="4572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indent="-406400" lvl="1" marL="9144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indent="-381000" lvl="2" marL="13716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indent="-355600" lvl="3" marL="18288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indent="-355600" lvl="4" marL="22860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indent="-355600" lvl="5" marL="2743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indent="-355600" lvl="6" marL="3200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indent="-355600" lvl="7" marL="3657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indent="-355600" lvl="8" marL="41148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/>
        </p:txBody>
      </p:sp>
      <p:sp>
        <p:nvSpPr>
          <p:cNvPr id="55" name="Google Shape;55;p9"/>
          <p:cNvSpPr txBox="1"/>
          <p:nvPr>
            <p:ph idx="2" type="body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56" name="Google Shape;56;p9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1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" name="Google Shape;10;p1"/>
          <p:cNvSpPr/>
          <p:nvPr/>
        </p:nvSpPr>
        <p:spPr>
          <a:xfrm>
            <a:off x="5129148" y="248260"/>
            <a:ext cx="32829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4" marL="4572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25</a:t>
            </a:r>
            <a:r>
              <a:rPr b="1" i="0" lang="en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0144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r1</a:t>
            </a:r>
            <a:endParaRPr b="1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1" name="Google Shape;11;p1"/>
          <p:cNvCxnSpPr/>
          <p:nvPr/>
        </p:nvCxnSpPr>
        <p:spPr>
          <a:xfrm>
            <a:off x="685800" y="457200"/>
            <a:ext cx="77724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1"/>
          <p:cNvSpPr/>
          <p:nvPr/>
        </p:nvSpPr>
        <p:spPr>
          <a:xfrm>
            <a:off x="685800" y="4856560"/>
            <a:ext cx="718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" name="Google Shape;13;p1"/>
          <p:cNvCxnSpPr/>
          <p:nvPr/>
        </p:nvCxnSpPr>
        <p:spPr>
          <a:xfrm>
            <a:off x="685813" y="4820875"/>
            <a:ext cx="78486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" name="Google Shape;14;p1"/>
          <p:cNvSpPr txBox="1"/>
          <p:nvPr/>
        </p:nvSpPr>
        <p:spPr>
          <a:xfrm>
            <a:off x="545600" y="150000"/>
            <a:ext cx="1914000" cy="40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January 2025</a:t>
            </a:r>
            <a:endParaRPr b="1"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/>
          <p:nvPr>
            <p:ph type="title"/>
          </p:nvPr>
        </p:nvSpPr>
        <p:spPr>
          <a:xfrm>
            <a:off x="105875" y="668025"/>
            <a:ext cx="8816100" cy="81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I-FCS inclusion in a Trigger frame</a:t>
            </a:r>
            <a:endParaRPr/>
          </a:p>
        </p:txBody>
      </p:sp>
      <p:sp>
        <p:nvSpPr>
          <p:cNvPr id="86" name="Google Shape;86;p14"/>
          <p:cNvSpPr txBox="1"/>
          <p:nvPr>
            <p:ph idx="4294967295" type="body"/>
          </p:nvPr>
        </p:nvSpPr>
        <p:spPr>
          <a:xfrm>
            <a:off x="685799" y="1694702"/>
            <a:ext cx="77724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42900" lvl="0" marL="3429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" sz="2000"/>
              <a:t>Date:</a:t>
            </a:r>
            <a:r>
              <a:rPr b="0" lang="en" sz="2000"/>
              <a:t> </a:t>
            </a:r>
            <a:r>
              <a:rPr b="0" lang="en" sz="2000"/>
              <a:t>2025-</a:t>
            </a:r>
            <a:r>
              <a:rPr b="0" lang="en" sz="2000"/>
              <a:t>01-04</a:t>
            </a:r>
            <a:endParaRPr b="0" sz="2000"/>
          </a:p>
        </p:txBody>
      </p:sp>
      <p:sp>
        <p:nvSpPr>
          <p:cNvPr id="87" name="Google Shape;87;p14"/>
          <p:cNvSpPr/>
          <p:nvPr/>
        </p:nvSpPr>
        <p:spPr>
          <a:xfrm>
            <a:off x="718260" y="2019547"/>
            <a:ext cx="10857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550" lIns="69125" spcFirstLastPara="1" rIns="69125" wrap="square" tIns="34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8" name="Google Shape;88;p14"/>
          <p:cNvGraphicFramePr/>
          <p:nvPr/>
        </p:nvGraphicFramePr>
        <p:xfrm>
          <a:off x="794460" y="241232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{75F93646-772A-4383-A431-A5324E451B02}</a:tableStyleId>
              </a:tblPr>
              <a:tblGrid>
                <a:gridCol w="1586425"/>
                <a:gridCol w="877675"/>
                <a:gridCol w="1695975"/>
                <a:gridCol w="634600"/>
                <a:gridCol w="2367825"/>
              </a:tblGrid>
              <a:tr h="3649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26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Sindhu Verma</a:t>
                      </a:r>
                      <a:endParaRPr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sindhu.verma@broadcom.com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8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Shubhodeep Adhikari</a:t>
                      </a:r>
                      <a:endParaRPr sz="11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shubhodeep.adhikari@broadcom.com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8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Hang Su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/>
          <p:nvPr>
            <p:ph type="title"/>
          </p:nvPr>
        </p:nvSpPr>
        <p:spPr>
          <a:xfrm>
            <a:off x="185150" y="462800"/>
            <a:ext cx="8958900" cy="55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100"/>
              <a:t>Introduction</a:t>
            </a:r>
            <a:endParaRPr sz="2100"/>
          </a:p>
        </p:txBody>
      </p:sp>
      <p:sp>
        <p:nvSpPr>
          <p:cNvPr id="94" name="Google Shape;94;p15"/>
          <p:cNvSpPr txBox="1"/>
          <p:nvPr>
            <p:ph idx="1" type="body"/>
          </p:nvPr>
        </p:nvSpPr>
        <p:spPr>
          <a:xfrm>
            <a:off x="183400" y="1137500"/>
            <a:ext cx="8853300" cy="3466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/>
              <a:t>The following motions regarding intermediate FCS have been agreed in TGbn:</a:t>
            </a:r>
            <a:endParaRPr b="0" sz="1500"/>
          </a:p>
          <a:p>
            <a:pPr indent="-3238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500"/>
              <a:buFont typeface="Times New Roman"/>
              <a:buChar char="○"/>
            </a:pPr>
            <a:r>
              <a:rPr b="0" i="1" lang="en" sz="1500">
                <a:solidFill>
                  <a:srgbClr val="0000FF"/>
                </a:solidFill>
              </a:rPr>
              <a:t>TGbn defines a way in 11bn to include in an initial control frame an intermediate FCS for UHR STA(s) that precedes padding and the FCS field.</a:t>
            </a:r>
            <a:endParaRPr b="0" i="1" sz="1500">
              <a:solidFill>
                <a:srgbClr val="0000FF"/>
              </a:solidFill>
            </a:endParaRPr>
          </a:p>
          <a:p>
            <a:pPr indent="-3238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500"/>
              <a:buFont typeface="Times New Roman"/>
              <a:buChar char="○"/>
            </a:pPr>
            <a:r>
              <a:rPr b="0" i="1" lang="en" sz="1500">
                <a:solidFill>
                  <a:srgbClr val="0000FF"/>
                </a:solidFill>
              </a:rPr>
              <a:t>If an initial control frame includes an intermediate FCS for UHR STA(s) that precedes padding and the FCS field, the intermediate FCS has the size of 32 bits.</a:t>
            </a:r>
            <a:endParaRPr b="0" i="1" sz="1500">
              <a:solidFill>
                <a:srgbClr val="0000FF"/>
              </a:solidFill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/>
              <a:t>The Intermediate FCS is used to provision various switching delays in UHR that are incurred for features like DPS, DSO, EMLSR, IDC processing, etc</a:t>
            </a:r>
            <a:endParaRPr b="0"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/>
              <a:t>Subsequently, there has been wide consensus </a:t>
            </a:r>
            <a:r>
              <a:rPr b="0" lang="en" sz="1500"/>
              <a:t>that the intermediate FCS in a Trigger frame is inserted as a part of </a:t>
            </a:r>
            <a:r>
              <a:rPr b="0" lang="en" sz="1500"/>
              <a:t>one or more the User Info fields</a:t>
            </a:r>
            <a:endParaRPr b="0" sz="1500"/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1500">
              <a:solidFill>
                <a:srgbClr val="0000FF"/>
              </a:solidFill>
            </a:endParaRPr>
          </a:p>
        </p:txBody>
      </p:sp>
      <p:sp>
        <p:nvSpPr>
          <p:cNvPr id="95" name="Google Shape;95;p15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/>
          <p:nvPr>
            <p:ph type="title"/>
          </p:nvPr>
        </p:nvSpPr>
        <p:spPr>
          <a:xfrm>
            <a:off x="185150" y="462800"/>
            <a:ext cx="8958900" cy="55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dk1"/>
                </a:solidFill>
              </a:rPr>
              <a:t>Method of I-FCS inclusion (1)</a:t>
            </a:r>
            <a:endParaRPr sz="2000"/>
          </a:p>
        </p:txBody>
      </p:sp>
      <p:sp>
        <p:nvSpPr>
          <p:cNvPr id="101" name="Google Shape;101;p16"/>
          <p:cNvSpPr txBox="1"/>
          <p:nvPr>
            <p:ph idx="1" type="body"/>
          </p:nvPr>
        </p:nvSpPr>
        <p:spPr>
          <a:xfrm>
            <a:off x="185050" y="931900"/>
            <a:ext cx="8775900" cy="3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4572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b="0" lang="en" sz="1500">
                <a:solidFill>
                  <a:srgbClr val="222222"/>
                </a:solidFill>
                <a:highlight>
                  <a:schemeClr val="lt1"/>
                </a:highlight>
              </a:rPr>
              <a:t>The diagram below shows our proposal on how I-FCS should be included in a Trigger frame as a part of its User Info fields</a:t>
            </a:r>
            <a:endParaRPr b="0" sz="1500">
              <a:solidFill>
                <a:srgbClr val="222222"/>
              </a:solidFill>
              <a:highlight>
                <a:schemeClr val="lt1"/>
              </a:highlight>
            </a:endParaRPr>
          </a:p>
          <a:p>
            <a:pPr indent="-323850" lvl="0" marL="4572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b="0" lang="en" sz="1500">
                <a:solidFill>
                  <a:srgbClr val="222222"/>
                </a:solidFill>
                <a:highlight>
                  <a:schemeClr val="lt1"/>
                </a:highlight>
              </a:rPr>
              <a:t>The I-FCS is included as a part of 2 contiguous User Info fields known as I-FCS User Info fields</a:t>
            </a:r>
            <a:endParaRPr b="0" sz="1500">
              <a:solidFill>
                <a:srgbClr val="222222"/>
              </a:solidFill>
              <a:highlight>
                <a:schemeClr val="lt1"/>
              </a:highlight>
            </a:endParaRPr>
          </a:p>
          <a:p>
            <a:pPr indent="-323850" lvl="0" marL="4572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b="0" lang="en" sz="1500">
                <a:solidFill>
                  <a:srgbClr val="222222"/>
                </a:solidFill>
                <a:highlight>
                  <a:schemeClr val="lt1"/>
                </a:highlight>
              </a:rPr>
              <a:t>The AID in these 2 I-FCS User Info fields should have the same special AID value (iFCS_AID)</a:t>
            </a:r>
            <a:endParaRPr b="0" sz="1500">
              <a:solidFill>
                <a:srgbClr val="222222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1500"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500"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500"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endParaRPr b="0" sz="1800"/>
          </a:p>
          <a:p>
            <a:pPr indent="0" lvl="0" marL="457200" rtl="0" algn="just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b="0" sz="1800"/>
          </a:p>
        </p:txBody>
      </p:sp>
      <p:sp>
        <p:nvSpPr>
          <p:cNvPr id="102" name="Google Shape;102;p16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3" name="Google Shape;103;p16"/>
          <p:cNvPicPr preferRelativeResize="0"/>
          <p:nvPr/>
        </p:nvPicPr>
        <p:blipFill rotWithShape="1">
          <a:blip r:embed="rId3">
            <a:alphaModFix/>
          </a:blip>
          <a:srcRect b="3990" l="0" r="0" t="5511"/>
          <a:stretch/>
        </p:blipFill>
        <p:spPr>
          <a:xfrm>
            <a:off x="488700" y="2153375"/>
            <a:ext cx="7424376" cy="2645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type="title"/>
          </p:nvPr>
        </p:nvSpPr>
        <p:spPr>
          <a:xfrm>
            <a:off x="185150" y="462800"/>
            <a:ext cx="8958900" cy="55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000"/>
              <a:t>Method of I-FCS inclusion (2)</a:t>
            </a:r>
            <a:endParaRPr sz="2000"/>
          </a:p>
        </p:txBody>
      </p:sp>
      <p:sp>
        <p:nvSpPr>
          <p:cNvPr id="109" name="Google Shape;109;p17"/>
          <p:cNvSpPr txBox="1"/>
          <p:nvPr>
            <p:ph idx="1" type="body"/>
          </p:nvPr>
        </p:nvSpPr>
        <p:spPr>
          <a:xfrm>
            <a:off x="185050" y="1017800"/>
            <a:ext cx="8775900" cy="3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4572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b="0" lang="en" sz="1500">
                <a:solidFill>
                  <a:srgbClr val="222222"/>
                </a:solidFill>
                <a:highlight>
                  <a:srgbClr val="FFFFFF"/>
                </a:highlight>
              </a:rPr>
              <a:t>The 32 bits of the actual I-FCS are distributed between the 2 I-FCS User Info fields as follows </a:t>
            </a:r>
            <a:endParaRPr b="0"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Option 1: Keeping 24 bits in the 1st User Info and 8 bits in the 2nd (Has more support per offline discussions)</a:t>
            </a:r>
            <a:endParaRPr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Option 2: K</a:t>
            </a:r>
            <a:r>
              <a:rPr b="0" lang="en" sz="1500">
                <a:solidFill>
                  <a:srgbClr val="222222"/>
                </a:solidFill>
                <a:highlight>
                  <a:srgbClr val="FFFFFF"/>
                </a:highlight>
              </a:rPr>
              <a:t>eeping 16 bits in each User Info</a:t>
            </a:r>
            <a:endParaRPr b="0"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0" marL="4572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b="0" lang="en" sz="1500">
                <a:solidFill>
                  <a:srgbClr val="222222"/>
                </a:solidFill>
                <a:highlight>
                  <a:srgbClr val="FFFFFF"/>
                </a:highlight>
              </a:rPr>
              <a:t>Hence, it is proposed to split the I-FCS bits </a:t>
            </a:r>
            <a:r>
              <a:rPr b="0" lang="en" sz="1500">
                <a:solidFill>
                  <a:srgbClr val="222222"/>
                </a:solidFill>
                <a:highlight>
                  <a:schemeClr val="lt1"/>
                </a:highlight>
              </a:rPr>
              <a:t>k</a:t>
            </a:r>
            <a:r>
              <a:rPr b="0" lang="en" sz="1500">
                <a:solidFill>
                  <a:srgbClr val="222222"/>
                </a:solidFill>
                <a:highlight>
                  <a:schemeClr val="lt1"/>
                </a:highlight>
              </a:rPr>
              <a:t>eeping 24 bits in the 1st User Info and 8 bits in the </a:t>
            </a:r>
            <a:r>
              <a:rPr b="0" lang="en" sz="1500">
                <a:solidFill>
                  <a:srgbClr val="222222"/>
                </a:solidFill>
                <a:highlight>
                  <a:schemeClr val="lt1"/>
                </a:highlight>
              </a:rPr>
              <a:t>2nd</a:t>
            </a:r>
            <a:endParaRPr b="0"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0" marL="4572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b="0" lang="en" sz="1500">
                <a:solidFill>
                  <a:srgbClr val="222222"/>
                </a:solidFill>
                <a:highlight>
                  <a:srgbClr val="FFFFFF"/>
                </a:highlight>
              </a:rPr>
              <a:t>The I-FCS bits in each I-FCS User Info field should start on the byte boundary i.e. they do not start immediately after the 12-bit AID in the I-FCS user info fields but after leaving a gap of 4 reserved bits. </a:t>
            </a:r>
            <a:endParaRPr b="0"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1" marL="9144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>
                <a:solidFill>
                  <a:srgbClr val="222222"/>
                </a:solidFill>
                <a:highlight>
                  <a:srgbClr val="FFFFFF"/>
                </a:highlight>
              </a:rPr>
              <a:t>The 4 reserved bits and other unused bits are set to “Do not care”</a:t>
            </a:r>
            <a:endParaRPr b="0"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23850" lvl="0" marL="4572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b="0" lang="en" sz="1500">
                <a:solidFill>
                  <a:srgbClr val="222222"/>
                </a:solidFill>
                <a:highlight>
                  <a:srgbClr val="FFFFFF"/>
                </a:highlight>
              </a:rPr>
              <a:t>The I-FCS should cover all bytes from FC to the last valid user info before the I-FCS, but not including anything in the I-FCS user info fields or later. In other words, none of the bits including AID in the 2 I-FCS User Info fields or later should be included in the I-FCS calculation</a:t>
            </a:r>
            <a:endParaRPr b="0"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457200" marR="5715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1500"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500"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500">
                <a:highlight>
                  <a:schemeClr val="lt1"/>
                </a:highlight>
              </a:rPr>
              <a:t> </a:t>
            </a:r>
            <a:endParaRPr b="0" sz="1500"/>
          </a:p>
          <a:p>
            <a:pPr indent="0" lvl="0" marL="457200" rtl="0" algn="just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b="0" sz="1500"/>
          </a:p>
        </p:txBody>
      </p:sp>
      <p:sp>
        <p:nvSpPr>
          <p:cNvPr id="110" name="Google Shape;110;p17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type="title"/>
          </p:nvPr>
        </p:nvSpPr>
        <p:spPr>
          <a:xfrm>
            <a:off x="185150" y="462800"/>
            <a:ext cx="8958900" cy="55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000"/>
              <a:t>Method of I-FCS inclusion (3)</a:t>
            </a:r>
            <a:endParaRPr sz="2000"/>
          </a:p>
        </p:txBody>
      </p:sp>
      <p:sp>
        <p:nvSpPr>
          <p:cNvPr id="116" name="Google Shape;116;p18"/>
          <p:cNvSpPr txBox="1"/>
          <p:nvPr>
            <p:ph idx="1" type="body"/>
          </p:nvPr>
        </p:nvSpPr>
        <p:spPr>
          <a:xfrm>
            <a:off x="185050" y="1017800"/>
            <a:ext cx="8775900" cy="3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4572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b="0" lang="en" sz="1500">
                <a:solidFill>
                  <a:srgbClr val="222222"/>
                </a:solidFill>
                <a:highlight>
                  <a:schemeClr val="lt1"/>
                </a:highlight>
              </a:rPr>
              <a:t>When splitting the I-FCS bits keeping </a:t>
            </a:r>
            <a:r>
              <a:rPr b="0" lang="en" sz="1500">
                <a:solidFill>
                  <a:srgbClr val="222222"/>
                </a:solidFill>
                <a:highlight>
                  <a:schemeClr val="lt1"/>
                </a:highlight>
              </a:rPr>
              <a:t>24 bits in the 1st I-FCS User Info and 8 bits in the 2nd</a:t>
            </a:r>
            <a:r>
              <a:rPr b="0" lang="en" sz="1500">
                <a:solidFill>
                  <a:srgbClr val="222222"/>
                </a:solidFill>
                <a:highlight>
                  <a:schemeClr val="lt1"/>
                </a:highlight>
              </a:rPr>
              <a:t>, the ordering of bits also needs to be clarified. It is proposed to have the following ordering/mapping of I-FCS bits in the 2 I-FCS User Info fields:</a:t>
            </a:r>
            <a:endParaRPr b="0" sz="1500">
              <a:solidFill>
                <a:srgbClr val="222222"/>
              </a:solidFill>
              <a:highlight>
                <a:schemeClr val="lt1"/>
              </a:highlight>
            </a:endParaRPr>
          </a:p>
          <a:p>
            <a:pPr indent="-323850" lvl="1" marL="9144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○"/>
            </a:pPr>
            <a:r>
              <a:rPr lang="en" sz="1500"/>
              <a:t>R</a:t>
            </a:r>
            <a:r>
              <a:rPr b="0" lang="en" sz="1500"/>
              <a:t>epresenting IFCS value as IFCS[0:31] where IFCS[0] is the LSB, the IFCS bits are ordered in the 2 consecutive “Dedicated IFCS” User Info fields in the trigger frame as follows:</a:t>
            </a:r>
            <a:endParaRPr sz="1500"/>
          </a:p>
          <a:p>
            <a:pPr indent="-323850" lvl="2" marL="13716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■"/>
            </a:pPr>
            <a:r>
              <a:rPr b="0" lang="en" sz="1500"/>
              <a:t>The 24 bits of IFCS (namely IFCS0 subfield) in the 1st “dedicated IFCS” User Info field contain IFCS[0:23] in the same order (bit 16 of the 1st “dedicated IFCS” User Info field is set to IFCS[0])</a:t>
            </a:r>
            <a:endParaRPr b="0" sz="1500"/>
          </a:p>
          <a:p>
            <a:pPr indent="-323850" lvl="2" marL="13716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■"/>
            </a:pPr>
            <a:r>
              <a:rPr b="0" lang="en" sz="1500"/>
              <a:t>The 8 bits of IFCS (namely IFCS1 subfield) in the 2nd “dedicated IFCS” User Info field contain IFCS[24:31] in the same order (bit 16 of the 2nd “dedicated IFCS” User Info field is set to IFCS[24])</a:t>
            </a:r>
            <a:endParaRPr b="0" sz="1500">
              <a:solidFill>
                <a:srgbClr val="222222"/>
              </a:solidFill>
              <a:highlight>
                <a:schemeClr val="lt1"/>
              </a:highlight>
            </a:endParaRPr>
          </a:p>
          <a:p>
            <a:pPr indent="-323850" lvl="0" marL="457200" marR="5715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Char char="●"/>
            </a:pPr>
            <a:r>
              <a:rPr b="0" lang="en" sz="1500">
                <a:solidFill>
                  <a:srgbClr val="222222"/>
                </a:solidFill>
                <a:highlight>
                  <a:schemeClr val="lt1"/>
                </a:highlight>
              </a:rPr>
              <a:t>The I-FCS User Info fields must occur after any User Infos that concern the candidate recipients of the Trigger frame which require inclusion of I-FCS. They can however be before User Info fields of for example, </a:t>
            </a:r>
            <a:r>
              <a:rPr b="0" lang="en" sz="1500">
                <a:solidFill>
                  <a:srgbClr val="222222"/>
                </a:solidFill>
                <a:highlight>
                  <a:schemeClr val="lt1"/>
                </a:highlight>
              </a:rPr>
              <a:t>pre-UHR</a:t>
            </a:r>
            <a:r>
              <a:rPr b="0" lang="en" sz="1500">
                <a:solidFill>
                  <a:srgbClr val="222222"/>
                </a:solidFill>
                <a:highlight>
                  <a:schemeClr val="lt1"/>
                </a:highlight>
              </a:rPr>
              <a:t> recipients.</a:t>
            </a:r>
            <a:endParaRPr b="0" sz="1500">
              <a:solidFill>
                <a:srgbClr val="222222"/>
              </a:solidFill>
              <a:highlight>
                <a:schemeClr val="lt1"/>
              </a:highlight>
            </a:endParaRPr>
          </a:p>
          <a:p>
            <a:pPr indent="0" lvl="0" marL="457200" marR="5715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457200" marR="5715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1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1500"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500"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500">
                <a:highlight>
                  <a:schemeClr val="lt1"/>
                </a:highlight>
              </a:rPr>
              <a:t> </a:t>
            </a:r>
            <a:endParaRPr b="0" sz="1500"/>
          </a:p>
          <a:p>
            <a:pPr indent="0" lvl="0" marL="457200" rtl="0" algn="just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b="0" sz="1500"/>
          </a:p>
        </p:txBody>
      </p:sp>
      <p:sp>
        <p:nvSpPr>
          <p:cNvPr id="117" name="Google Shape;117;p18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/>
          <p:nvPr>
            <p:ph type="title"/>
          </p:nvPr>
        </p:nvSpPr>
        <p:spPr>
          <a:xfrm>
            <a:off x="669275" y="517772"/>
            <a:ext cx="77292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200"/>
              <a:t>Straw Polls (1)</a:t>
            </a:r>
            <a:endParaRPr sz="2200"/>
          </a:p>
        </p:txBody>
      </p:sp>
      <p:sp>
        <p:nvSpPr>
          <p:cNvPr id="123" name="Google Shape;123;p19"/>
          <p:cNvSpPr txBox="1"/>
          <p:nvPr>
            <p:ph idx="1" type="body"/>
          </p:nvPr>
        </p:nvSpPr>
        <p:spPr>
          <a:xfrm>
            <a:off x="318350" y="1075675"/>
            <a:ext cx="8583900" cy="34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" sz="1500"/>
              <a:t>SP1: Do you agree that the I-FCS in a Trigger frame is included as part of 2 contiguous User Info fields known as I-FCS User Info fields?</a:t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" sz="1500"/>
              <a:t>SP2: Do you agree that the AID in these 2 I-FCS User Info fields have the same special AID12 value of 2011?</a:t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" sz="1500"/>
              <a:t>SP3: Do you agree that the 32 bits of the actual I-FCS are distributed between the 2 I-FCS User Info fields keeping 24 bits in first User Info and 8 bits in second User Info?</a:t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" sz="1500"/>
              <a:t>SP4: Do you agree that the I-FCS bits in each I-FCS User Info field start on the byte boundary after leaving a gap of 4 reserved bits after the AID12 field?</a:t>
            </a:r>
            <a:endParaRPr b="0" sz="1500"/>
          </a:p>
          <a:p>
            <a:pPr indent="0" lvl="0" marL="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3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9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/>
          <p:nvPr>
            <p:ph type="title"/>
          </p:nvPr>
        </p:nvSpPr>
        <p:spPr>
          <a:xfrm>
            <a:off x="669275" y="441572"/>
            <a:ext cx="77292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200"/>
              <a:t>Straw Polls (2)</a:t>
            </a:r>
            <a:endParaRPr sz="2200"/>
          </a:p>
        </p:txBody>
      </p:sp>
      <p:sp>
        <p:nvSpPr>
          <p:cNvPr id="130" name="Google Shape;130;p20"/>
          <p:cNvSpPr txBox="1"/>
          <p:nvPr>
            <p:ph idx="1" type="body"/>
          </p:nvPr>
        </p:nvSpPr>
        <p:spPr>
          <a:xfrm>
            <a:off x="259650" y="1029725"/>
            <a:ext cx="8679900" cy="3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" sz="1500"/>
              <a:t>SP5: Do you agree that the input to the I-FCS computation covers all bytes from the Frame Control field up to and including the last User Info that precedes the I-FCS, but not including anything in the I-FCS User Info fields or later?</a:t>
            </a:r>
            <a:endParaRPr b="0" sz="1500"/>
          </a:p>
          <a:p>
            <a:pPr indent="-323850" lvl="0" marL="457200" rtl="0" algn="just">
              <a:spcBef>
                <a:spcPts val="900"/>
              </a:spcBef>
              <a:spcAft>
                <a:spcPts val="0"/>
              </a:spcAft>
              <a:buSzPts val="1500"/>
              <a:buChar char="•"/>
            </a:pPr>
            <a:r>
              <a:rPr b="0" lang="en" sz="1500"/>
              <a:t>The input of the I-FCS does not cover any of the fields starting from the first IFCS User Info field</a:t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" sz="1500"/>
              <a:t>SP6: Do you agree that the I-FCS User Info fields appear after all User Info fields that are addressed to STAs that require the inclusion of I-FCS?</a:t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1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" sz="1500"/>
              <a:t>SP7: Do you agree that, representing IFCS value as IFCS[0:31] where IFCS[0] is the LSB, the IFCS bits are ordered in the 2 consecutive “Dedicated IFCS” User Info fields in the trigger frame as follows:</a:t>
            </a:r>
            <a:endParaRPr b="0" sz="1500"/>
          </a:p>
          <a:p>
            <a:pPr indent="-323850" lvl="0" marL="457200" rtl="0" algn="just">
              <a:spcBef>
                <a:spcPts val="900"/>
              </a:spcBef>
              <a:spcAft>
                <a:spcPts val="0"/>
              </a:spcAft>
              <a:buSzPts val="1500"/>
              <a:buChar char="•"/>
            </a:pPr>
            <a:r>
              <a:rPr b="0" lang="en" sz="1500"/>
              <a:t>The 24 bits of IFCS (namely IFCS0 subfield) in the 1st “dedicated IFCS” User Info field contain IFCS[0:23] in the same order (bit 16 of the 1st “dedicated IFCS” User Info field is set to IFCS[0])</a:t>
            </a:r>
            <a:endParaRPr b="0" sz="1500"/>
          </a:p>
          <a:p>
            <a:pPr indent="-323850" lvl="0" marL="457200" rtl="0" algn="just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b="0" lang="en" sz="1500"/>
              <a:t>The 8 bits of IFCS (namely IFCS1 subfield) in the 2nd “dedicated IFCS” User Info field contain IFCS[24:31] in the same order (bit 16 of the 2nd “dedicated IFCS” User Info field is set to IFCS[24])</a:t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5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0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1"/>
          <p:cNvSpPr txBox="1"/>
          <p:nvPr>
            <p:ph idx="1" type="body"/>
          </p:nvPr>
        </p:nvSpPr>
        <p:spPr>
          <a:xfrm>
            <a:off x="547750" y="1044150"/>
            <a:ext cx="7772400" cy="37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500"/>
              <a:t>[1] IEEE P802.11be™/D7.0</a:t>
            </a:r>
            <a:endParaRPr b="0" sz="1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" sz="1500"/>
              <a:t>[2] IEEE P802.11bn™/D0.1</a:t>
            </a:r>
            <a:endParaRPr b="0"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" sz="1500"/>
              <a:t>[3] 11-24/0209r9 Specification Framework for TGbn</a:t>
            </a:r>
            <a:endParaRPr b="0" sz="1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500"/>
              <a:t>[4] 11-23/1873r0 Post-FCS MAC padding</a:t>
            </a:r>
            <a:endParaRPr b="0"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600"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sz="1600"/>
          </a:p>
        </p:txBody>
      </p:sp>
      <p:sp>
        <p:nvSpPr>
          <p:cNvPr id="137" name="Google Shape;137;p21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8" name="Google Shape;138;p21"/>
          <p:cNvSpPr txBox="1"/>
          <p:nvPr>
            <p:ph type="title"/>
          </p:nvPr>
        </p:nvSpPr>
        <p:spPr>
          <a:xfrm>
            <a:off x="685800" y="514350"/>
            <a:ext cx="7772400" cy="52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400"/>
              <a:t>Reference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