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74" r:id="rId4"/>
    <p:sldId id="675" r:id="rId5"/>
    <p:sldId id="676" r:id="rId6"/>
    <p:sldId id="677" r:id="rId7"/>
    <p:sldId id="618" r:id="rId8"/>
    <p:sldId id="672" r:id="rId9"/>
    <p:sldId id="670"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4332" autoAdjust="0"/>
  </p:normalViewPr>
  <p:slideViewPr>
    <p:cSldViewPr>
      <p:cViewPr varScale="1">
        <p:scale>
          <a:sx n="81" d="100"/>
          <a:sy n="81" d="100"/>
        </p:scale>
        <p:origin x="1742" y="53"/>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2277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576661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4</a:t>
            </a:fld>
            <a:endParaRPr lang="en-US" altLang="en-US"/>
          </a:p>
        </p:txBody>
      </p:sp>
    </p:spTree>
    <p:extLst>
      <p:ext uri="{BB962C8B-B14F-4D97-AF65-F5344CB8AC3E}">
        <p14:creationId xmlns:p14="http://schemas.microsoft.com/office/powerpoint/2010/main" val="2372228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6</a:t>
            </a:fld>
            <a:endParaRPr lang="en-US" altLang="en-US"/>
          </a:p>
        </p:txBody>
      </p:sp>
    </p:spTree>
    <p:extLst>
      <p:ext uri="{BB962C8B-B14F-4D97-AF65-F5344CB8AC3E}">
        <p14:creationId xmlns:p14="http://schemas.microsoft.com/office/powerpoint/2010/main" val="1845217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252130" y="332601"/>
            <a:ext cx="32060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a:t>
            </a:r>
            <a:r>
              <a:rPr lang="en-US" altLang="zh-CN" sz="1800" b="1" dirty="0"/>
              <a:t>123</a:t>
            </a:r>
            <a:r>
              <a:rPr lang="en-US" altLang="en-US" sz="1800" b="1" dirty="0"/>
              <a:t>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05-01-00bn-non-primary-channel-access-npca.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NPCA - Follow up</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2025-03-</a:t>
            </a:r>
            <a:r>
              <a:rPr lang="en-US" altLang="zh-CN" sz="2000" b="0" dirty="0">
                <a:cs typeface="Arial" panose="020B0604020202020204" pitchFamily="34" charset="0"/>
              </a:rPr>
              <a:t>01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1715077012"/>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597729"/>
            <a:ext cx="8018781" cy="2785378"/>
          </a:xfrm>
          <a:prstGeom prst="rect">
            <a:avLst/>
          </a:prstGeom>
          <a:noFill/>
        </p:spPr>
        <p:txBody>
          <a:bodyPr wrap="square" rtlCol="0">
            <a:spAutoFit/>
          </a:bodyPr>
          <a:lstStyle/>
          <a:p>
            <a:pPr marL="287655" indent="-287655">
              <a:spcBef>
                <a:spcPts val="600"/>
              </a:spcBef>
              <a:spcAft>
                <a:spcPts val="600"/>
              </a:spcAft>
              <a:buFont typeface="Wingdings" panose="05000000000000000000" pitchFamily="2" charset="2"/>
              <a:buChar char="q"/>
            </a:pPr>
            <a:r>
              <a:rPr lang="en-US" altLang="zh-CN" sz="1600" b="1" dirty="0">
                <a:solidFill>
                  <a:schemeClr val="tx2"/>
                </a:solidFill>
              </a:rPr>
              <a:t>SP 2: Do you support to specify a mechanism for triggering switch condition report operation?</a:t>
            </a:r>
          </a:p>
          <a:p>
            <a:pPr marL="287655" indent="-287655">
              <a:spcBef>
                <a:spcPts val="600"/>
              </a:spcBef>
              <a:spcAft>
                <a:spcPts val="600"/>
              </a:spcAft>
              <a:buFont typeface="Wingdings" panose="05000000000000000000" pitchFamily="2" charset="2"/>
              <a:buChar char="Ø"/>
            </a:pPr>
            <a:r>
              <a:rPr lang="en-US" altLang="zh-CN" sz="1600" b="1" dirty="0">
                <a:solidFill>
                  <a:schemeClr val="tx2"/>
                </a:solidFill>
              </a:rPr>
              <a:t>The mechanism is TBD</a:t>
            </a:r>
            <a:endParaRPr lang="zh-CN" altLang="en-US" sz="1600" b="1" dirty="0">
              <a:solidFill>
                <a:schemeClr val="tx2"/>
              </a:solidFill>
            </a:endParaRPr>
          </a:p>
          <a:p>
            <a:pPr marL="287655" indent="-287655">
              <a:lnSpc>
                <a:spcPct val="150000"/>
              </a:lnSpc>
              <a:buFont typeface="Wingdings" panose="05000000000000000000" pitchFamily="2" charset="2"/>
              <a:buChar char="q"/>
            </a:pPr>
            <a:endParaRPr lang="zh-CN" altLang="zh-CN" sz="1600" b="1" dirty="0">
              <a:solidFill>
                <a:schemeClr val="tx2"/>
              </a:solidFill>
            </a:endParaRPr>
          </a:p>
          <a:p>
            <a:pPr marL="263525" indent="274638">
              <a:lnSpc>
                <a:spcPct val="150000"/>
              </a:lnSpc>
              <a:buFont typeface="Wingdings" panose="05000000000000000000" pitchFamily="2" charset="2"/>
              <a:buChar char="Ø"/>
            </a:pPr>
            <a:endParaRPr lang="zh-CN" altLang="en-US" sz="1600" b="1" dirty="0">
              <a:solidFill>
                <a:schemeClr val="tx2"/>
              </a:solidFill>
            </a:endParaRPr>
          </a:p>
          <a:p>
            <a:pPr marL="342900" indent="-342900">
              <a:buFont typeface="Arial" panose="020B0604020202020204" pitchFamily="34" charset="0"/>
              <a:buChar char="•"/>
            </a:pPr>
            <a:endParaRPr lang="en-US" altLang="zh-CN" sz="1600" b="1" dirty="0">
              <a:solidFill>
                <a:schemeClr val="tx2"/>
              </a:solidFill>
            </a:endParaRPr>
          </a:p>
          <a:p>
            <a:pPr marL="287655" indent="-287655">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sz="2800" dirty="0"/>
              <a:t>Introduction</a:t>
            </a:r>
            <a:endParaRPr lang="zh-CN" altLang="en-US" sz="2800"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7858125" cy="4114800"/>
          </a:xfrm>
        </p:spPr>
        <p:txBody>
          <a:bodyPr/>
          <a:lstStyle/>
          <a:p>
            <a:pPr algn="just">
              <a:buFont typeface="Wingdings" panose="05000000000000000000" pitchFamily="2" charset="2"/>
              <a:buChar char="p"/>
            </a:pPr>
            <a:r>
              <a:rPr lang="en-US" altLang="zh-TW" sz="1400" dirty="0"/>
              <a:t>802.11bn task group has agreed to define NPCA operation </a:t>
            </a:r>
            <a:r>
              <a:rPr lang="en-US" altLang="zh-CN" sz="1400" dirty="0"/>
              <a:t>that enables a STA to access the secondary channel while the primary channel is known to be busy due to OBSS traffic. </a:t>
            </a:r>
          </a:p>
          <a:p>
            <a:pPr algn="just">
              <a:buFont typeface="Wingdings" panose="05000000000000000000" pitchFamily="2" charset="2"/>
              <a:buChar char="p"/>
            </a:pPr>
            <a:endParaRPr lang="en-US" altLang="zh-CN" sz="1400" dirty="0"/>
          </a:p>
          <a:p>
            <a:pPr algn="just">
              <a:buFont typeface="Wingdings" panose="05000000000000000000" pitchFamily="2" charset="2"/>
              <a:buChar char="p"/>
            </a:pPr>
            <a:r>
              <a:rPr lang="en-US" altLang="zh-CN" sz="1400" dirty="0"/>
              <a:t>And some behaviors currently specified for NPCA operation in 11bn Draft 0.1 are based on the assumption that NPCA AP and non-AP STA detect the same OBSS traffic.  But due to the complexity of OBSS environment NPCA AP and non-AP STA possibly detect different OBSS traffic that may trigger them to switch from BSS primary channel to NPCA primary channel.</a:t>
            </a:r>
          </a:p>
          <a:p>
            <a:pPr algn="just">
              <a:buFont typeface="Wingdings" panose="05000000000000000000" pitchFamily="2" charset="2"/>
              <a:buChar char="p"/>
            </a:pPr>
            <a:endParaRPr lang="en-US" altLang="zh-CN" sz="1400" dirty="0"/>
          </a:p>
          <a:p>
            <a:pPr algn="just">
              <a:buFont typeface="Wingdings" panose="05000000000000000000" pitchFamily="2" charset="2"/>
              <a:buChar char="p"/>
            </a:pPr>
            <a:r>
              <a:rPr lang="en-US" altLang="zh-CN" sz="1400" dirty="0"/>
              <a:t>It would be more efficient to make sure that NPCA AP and non-AP STA(s) switch to the NPCA primary channel and do frame exchanges due to the same OBSS traffic. </a:t>
            </a:r>
            <a:r>
              <a:rPr lang="en-US" altLang="zh-TW" sz="1400" dirty="0"/>
              <a:t>Therefore a mechanism is needed to have the NPCA STAs  know whether their peer STA switch to the NPCA primary channel due to the same OBSS traffic.</a:t>
            </a:r>
          </a:p>
          <a:p>
            <a:pPr algn="just">
              <a:buFont typeface="Wingdings" panose="05000000000000000000" pitchFamily="2" charset="2"/>
              <a:buChar char="p"/>
            </a:pPr>
            <a:endParaRPr lang="en-US" altLang="zh-TW" sz="1600" dirty="0"/>
          </a:p>
          <a:p>
            <a:pPr algn="just">
              <a:buFont typeface="Wingdings" panose="05000000000000000000" pitchFamily="2" charset="2"/>
              <a:buChar char="p"/>
              <a:tabLst>
                <a:tab pos="360363" algn="l"/>
              </a:tabLst>
            </a:pPr>
            <a:r>
              <a:rPr lang="en-US" altLang="zh-CN" sz="1400" dirty="0"/>
              <a:t>This contribution analyzes the key issues for NPCA operation due to different OBSS traffic that trigger NPCA AP and non-AP STA switch to NPCA primary channel, and proposes candidate solutions for NPCA operation to be considered.</a:t>
            </a:r>
          </a:p>
          <a:p>
            <a:pPr algn="just">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a:xfrm>
            <a:off x="685800" y="685800"/>
            <a:ext cx="8153400" cy="1066800"/>
          </a:xfrm>
        </p:spPr>
        <p:txBody>
          <a:bodyPr/>
          <a:lstStyle/>
          <a:p>
            <a:r>
              <a:rPr lang="en-US" altLang="zh-CN" sz="2800" dirty="0"/>
              <a:t>Cases for different triggering switch conditions (1)</a:t>
            </a:r>
            <a:endParaRPr lang="zh-CN" altLang="en-US" sz="2800"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513689" y="1554441"/>
            <a:ext cx="8687413" cy="2948992"/>
          </a:xfrm>
        </p:spPr>
        <p:txBody>
          <a:bodyPr/>
          <a:lstStyle/>
          <a:p>
            <a:pPr algn="just">
              <a:buFont typeface="Wingdings" panose="05000000000000000000" pitchFamily="2" charset="2"/>
              <a:buChar char="p"/>
            </a:pPr>
            <a:r>
              <a:rPr lang="en-US" altLang="zh-CN" sz="1400" dirty="0"/>
              <a:t>Different triggering switch conditions due to different views on OBSS</a:t>
            </a:r>
          </a:p>
          <a:p>
            <a:pPr algn="just">
              <a:buFont typeface="Wingdings" panose="05000000000000000000" pitchFamily="2" charset="2"/>
              <a:buChar char="l"/>
            </a:pPr>
            <a:r>
              <a:rPr lang="en-US" altLang="zh-CN" sz="1400" dirty="0"/>
              <a:t>An example: An NPCA AP and a NPCA non-AP STA(i.e. STA1) can detect PPDUs from OBSS1, but another NPCA non-AP STA(i.e. STA2) can only detect PPDUs from OBSS2</a:t>
            </a:r>
          </a:p>
          <a:p>
            <a:pPr marL="0" indent="0" algn="just">
              <a:buNone/>
            </a:pPr>
            <a:r>
              <a:rPr lang="en-US" altLang="zh-CN" sz="1400" dirty="0">
                <a:highlight>
                  <a:srgbClr val="FFFF00"/>
                </a:highlight>
              </a:rPr>
              <a:t>(1)   Case 1a: inconsistent switches that result in no frame exchange completed</a:t>
            </a:r>
          </a:p>
          <a:p>
            <a:pPr algn="just">
              <a:buFont typeface="Wingdings" panose="05000000000000000000" pitchFamily="2" charset="2"/>
              <a:buChar char="Ø"/>
            </a:pPr>
            <a:r>
              <a:rPr lang="en-US" altLang="zh-CN" sz="1400" dirty="0"/>
              <a:t>STA2 switch to NPCA primary channel due to OBSS traffic between AP2 and STA2-1 but AP cannot switch to NPCA primary channel,  therefore STA2 cannot do frame exchanges with AP. </a:t>
            </a:r>
          </a:p>
          <a:p>
            <a:pPr marL="0" indent="0" algn="just">
              <a:buNone/>
            </a:pPr>
            <a:r>
              <a:rPr lang="en-US" altLang="zh-CN" sz="1400" dirty="0">
                <a:highlight>
                  <a:srgbClr val="FFFF00"/>
                </a:highlight>
              </a:rPr>
              <a:t>(2)  Case 1b: inconsistent stay duration on NPCA primary channel due to different OBSSs</a:t>
            </a:r>
          </a:p>
          <a:p>
            <a:pPr algn="just">
              <a:buFont typeface="Wingdings" panose="05000000000000000000" pitchFamily="2" charset="2"/>
              <a:buChar char="Ø"/>
            </a:pPr>
            <a:r>
              <a:rPr lang="en-US" altLang="zh-CN" sz="1400" dirty="0"/>
              <a:t>Firstly STA2 switch to NPCA primary channel due to OBSS traffic between AP2 and STA2-1 </a:t>
            </a:r>
          </a:p>
          <a:p>
            <a:pPr algn="just">
              <a:buFont typeface="Wingdings" panose="05000000000000000000" pitchFamily="2" charset="2"/>
              <a:buChar char="Ø"/>
            </a:pPr>
            <a:r>
              <a:rPr lang="en-US" altLang="zh-CN" sz="1400" dirty="0"/>
              <a:t>Then AP and STA1 switch to the NPCA primary channel due to OBSS traffic between AP1 and STA1-1 </a:t>
            </a:r>
          </a:p>
          <a:p>
            <a:pPr algn="just">
              <a:buFont typeface="Wingdings" panose="05000000000000000000" pitchFamily="2" charset="2"/>
              <a:buChar char="Ø"/>
            </a:pPr>
            <a:r>
              <a:rPr lang="en-US" altLang="zh-CN" sz="1400" dirty="0"/>
              <a:t>STA2 obtains TXOP and then does frame exchanges with AP if allowed, but the TXOP duration is limited </a:t>
            </a:r>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a:xfrm>
            <a:off x="4344989" y="6475413"/>
            <a:ext cx="405708" cy="158418"/>
          </a:xfrm>
        </p:spPr>
        <p:txBody>
          <a:bodyPr/>
          <a:lstStyle/>
          <a:p>
            <a:r>
              <a:rPr lang="en-US" altLang="en-US"/>
              <a:t>Slide </a:t>
            </a:r>
            <a:fld id="{0FF88134-36A3-492E-B6B5-2F4703E76746}" type="slidenum">
              <a:rPr lang="en-US" altLang="en-US" smtClean="0"/>
              <a:t>3</a:t>
            </a:fld>
            <a:endParaRPr lang="en-US" altLang="en-US"/>
          </a:p>
        </p:txBody>
      </p:sp>
      <p:sp>
        <p:nvSpPr>
          <p:cNvPr id="30" name="椭圆 29">
            <a:extLst>
              <a:ext uri="{FF2B5EF4-FFF2-40B4-BE49-F238E27FC236}">
                <a16:creationId xmlns:a16="http://schemas.microsoft.com/office/drawing/2014/main" id="{105D7033-32B3-4279-8CCC-C8C9E28A83B7}"/>
              </a:ext>
            </a:extLst>
          </p:cNvPr>
          <p:cNvSpPr/>
          <p:nvPr/>
        </p:nvSpPr>
        <p:spPr bwMode="auto">
          <a:xfrm>
            <a:off x="4528144" y="4275915"/>
            <a:ext cx="2634656" cy="1772749"/>
          </a:xfrm>
          <a:prstGeom prst="ellipse">
            <a:avLst/>
          </a:prstGeom>
          <a:solidFill>
            <a:schemeClr val="accent1">
              <a:lumMod val="20000"/>
              <a:lumOff val="80000"/>
              <a:alpha val="4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grpSp>
        <p:nvGrpSpPr>
          <p:cNvPr id="14" name="组合 13">
            <a:extLst>
              <a:ext uri="{FF2B5EF4-FFF2-40B4-BE49-F238E27FC236}">
                <a16:creationId xmlns:a16="http://schemas.microsoft.com/office/drawing/2014/main" id="{1E42B422-18D1-4716-BDE8-C20B298E6B08}"/>
              </a:ext>
            </a:extLst>
          </p:cNvPr>
          <p:cNvGrpSpPr/>
          <p:nvPr/>
        </p:nvGrpSpPr>
        <p:grpSpPr>
          <a:xfrm>
            <a:off x="1910023" y="4038600"/>
            <a:ext cx="4510246" cy="2081015"/>
            <a:chOff x="1046776" y="3997739"/>
            <a:chExt cx="5894503" cy="2398179"/>
          </a:xfrm>
        </p:grpSpPr>
        <p:sp>
          <p:nvSpPr>
            <p:cNvPr id="10" name="椭圆 9">
              <a:extLst>
                <a:ext uri="{FF2B5EF4-FFF2-40B4-BE49-F238E27FC236}">
                  <a16:creationId xmlns:a16="http://schemas.microsoft.com/office/drawing/2014/main" id="{90C905CA-EBBA-4B9E-93E4-716CAAA44A55}"/>
                </a:ext>
              </a:extLst>
            </p:cNvPr>
            <p:cNvSpPr/>
            <p:nvPr/>
          </p:nvSpPr>
          <p:spPr bwMode="auto">
            <a:xfrm>
              <a:off x="1046776" y="4326303"/>
              <a:ext cx="3292933" cy="2042931"/>
            </a:xfrm>
            <a:prstGeom prst="ellipse">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6" name="椭圆 5">
              <a:extLst>
                <a:ext uri="{FF2B5EF4-FFF2-40B4-BE49-F238E27FC236}">
                  <a16:creationId xmlns:a16="http://schemas.microsoft.com/office/drawing/2014/main" id="{864CA6EA-2CE9-4ED3-8E47-A4AE52D61AF2}"/>
                </a:ext>
              </a:extLst>
            </p:cNvPr>
            <p:cNvSpPr/>
            <p:nvPr/>
          </p:nvSpPr>
          <p:spPr bwMode="auto">
            <a:xfrm>
              <a:off x="2430052" y="4271224"/>
              <a:ext cx="3212427" cy="2124694"/>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7" name="梯形 6">
              <a:extLst>
                <a:ext uri="{FF2B5EF4-FFF2-40B4-BE49-F238E27FC236}">
                  <a16:creationId xmlns:a16="http://schemas.microsoft.com/office/drawing/2014/main" id="{D5C593F3-2124-4251-BBDB-203A8ACA5052}"/>
                </a:ext>
              </a:extLst>
            </p:cNvPr>
            <p:cNvSpPr/>
            <p:nvPr/>
          </p:nvSpPr>
          <p:spPr bwMode="auto">
            <a:xfrm>
              <a:off x="3602165" y="4026781"/>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8" name="椭圆 7">
              <a:extLst>
                <a:ext uri="{FF2B5EF4-FFF2-40B4-BE49-F238E27FC236}">
                  <a16:creationId xmlns:a16="http://schemas.microsoft.com/office/drawing/2014/main" id="{7833BAD2-517A-4FE6-B0E9-8CDAECC71094}"/>
                </a:ext>
              </a:extLst>
            </p:cNvPr>
            <p:cNvSpPr/>
            <p:nvPr/>
          </p:nvSpPr>
          <p:spPr bwMode="auto">
            <a:xfrm>
              <a:off x="3220681" y="5330597"/>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51120E2F-8FEF-40E0-A338-8BE7AC8C4149}"/>
                </a:ext>
              </a:extLst>
            </p:cNvPr>
            <p:cNvSpPr/>
            <p:nvPr/>
          </p:nvSpPr>
          <p:spPr bwMode="auto">
            <a:xfrm>
              <a:off x="4746338" y="5378636"/>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C1833970-A821-4DFD-B998-C6D25400FAE2}"/>
                </a:ext>
              </a:extLst>
            </p:cNvPr>
            <p:cNvSpPr/>
            <p:nvPr/>
          </p:nvSpPr>
          <p:spPr bwMode="auto">
            <a:xfrm>
              <a:off x="2156333" y="4101457"/>
              <a:ext cx="227012" cy="457200"/>
            </a:xfrm>
            <a:prstGeom prst="trapezoid">
              <a:avLst/>
            </a:prstGeom>
            <a:solidFill>
              <a:schemeClr val="accent2">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highlight>
                  <a:srgbClr val="FFFF00"/>
                </a:highlight>
                <a:latin typeface="Times New Roman" panose="02020603050405020304" pitchFamily="18" charset="0"/>
              </a:endParaRPr>
            </a:p>
          </p:txBody>
        </p:sp>
        <p:sp>
          <p:nvSpPr>
            <p:cNvPr id="12" name="文本框 11">
              <a:extLst>
                <a:ext uri="{FF2B5EF4-FFF2-40B4-BE49-F238E27FC236}">
                  <a16:creationId xmlns:a16="http://schemas.microsoft.com/office/drawing/2014/main" id="{D8159A04-6A67-4D2D-9BA6-A9785CBDFCF8}"/>
                </a:ext>
              </a:extLst>
            </p:cNvPr>
            <p:cNvSpPr txBox="1"/>
            <p:nvPr/>
          </p:nvSpPr>
          <p:spPr>
            <a:xfrm>
              <a:off x="1732046" y="4326586"/>
              <a:ext cx="721180" cy="283747"/>
            </a:xfrm>
            <a:prstGeom prst="rect">
              <a:avLst/>
            </a:prstGeom>
            <a:noFill/>
          </p:spPr>
          <p:txBody>
            <a:bodyPr wrap="square" rtlCol="0">
              <a:spAutoFit/>
            </a:bodyPr>
            <a:lstStyle/>
            <a:p>
              <a:r>
                <a:rPr lang="en-US" altLang="zh-CN" sz="1000" b="1" dirty="0"/>
                <a:t>AP1</a:t>
              </a:r>
              <a:endParaRPr lang="zh-CN" altLang="en-US" sz="1000" b="1" dirty="0"/>
            </a:p>
          </p:txBody>
        </p:sp>
        <p:sp>
          <p:nvSpPr>
            <p:cNvPr id="13" name="文本框 12">
              <a:extLst>
                <a:ext uri="{FF2B5EF4-FFF2-40B4-BE49-F238E27FC236}">
                  <a16:creationId xmlns:a16="http://schemas.microsoft.com/office/drawing/2014/main" id="{E79EEE50-38B0-4D0A-A801-101657FCB935}"/>
                </a:ext>
              </a:extLst>
            </p:cNvPr>
            <p:cNvSpPr txBox="1"/>
            <p:nvPr/>
          </p:nvSpPr>
          <p:spPr>
            <a:xfrm>
              <a:off x="2805163" y="4268199"/>
              <a:ext cx="1241452" cy="461090"/>
            </a:xfrm>
            <a:prstGeom prst="rect">
              <a:avLst/>
            </a:prstGeom>
            <a:noFill/>
          </p:spPr>
          <p:txBody>
            <a:bodyPr wrap="square" rtlCol="0">
              <a:spAutoFit/>
            </a:bodyPr>
            <a:lstStyle/>
            <a:p>
              <a:pPr algn="ctr"/>
              <a:r>
                <a:rPr lang="en-US" altLang="zh-CN" sz="1000" b="1" dirty="0"/>
                <a:t>AP</a:t>
              </a:r>
            </a:p>
            <a:p>
              <a:pPr algn="ctr"/>
              <a:r>
                <a:rPr lang="en-US" altLang="zh-CN" sz="1000" b="1" dirty="0"/>
                <a:t>(NPCA AP)</a:t>
              </a:r>
              <a:endParaRPr lang="zh-CN" altLang="en-US" sz="1000" b="1" dirty="0"/>
            </a:p>
          </p:txBody>
        </p:sp>
        <p:sp>
          <p:nvSpPr>
            <p:cNvPr id="15" name="文本框 14">
              <a:extLst>
                <a:ext uri="{FF2B5EF4-FFF2-40B4-BE49-F238E27FC236}">
                  <a16:creationId xmlns:a16="http://schemas.microsoft.com/office/drawing/2014/main" id="{CDCB2904-D9A2-4AA0-87ED-4B4EF71C17C0}"/>
                </a:ext>
              </a:extLst>
            </p:cNvPr>
            <p:cNvSpPr txBox="1"/>
            <p:nvPr/>
          </p:nvSpPr>
          <p:spPr>
            <a:xfrm>
              <a:off x="2637629" y="5236762"/>
              <a:ext cx="889550" cy="283747"/>
            </a:xfrm>
            <a:prstGeom prst="rect">
              <a:avLst/>
            </a:prstGeom>
            <a:noFill/>
          </p:spPr>
          <p:txBody>
            <a:bodyPr wrap="square" rtlCol="0">
              <a:spAutoFit/>
            </a:bodyPr>
            <a:lstStyle/>
            <a:p>
              <a:r>
                <a:rPr lang="en-US" altLang="zh-CN" sz="1000" dirty="0"/>
                <a:t>STA1</a:t>
              </a:r>
              <a:endParaRPr lang="zh-CN" altLang="en-US" sz="1000" dirty="0"/>
            </a:p>
          </p:txBody>
        </p:sp>
        <p:sp>
          <p:nvSpPr>
            <p:cNvPr id="17" name="文本框 16">
              <a:extLst>
                <a:ext uri="{FF2B5EF4-FFF2-40B4-BE49-F238E27FC236}">
                  <a16:creationId xmlns:a16="http://schemas.microsoft.com/office/drawing/2014/main" id="{0B058647-7766-4F89-A8FD-A4717E6FE028}"/>
                </a:ext>
              </a:extLst>
            </p:cNvPr>
            <p:cNvSpPr txBox="1"/>
            <p:nvPr/>
          </p:nvSpPr>
          <p:spPr>
            <a:xfrm>
              <a:off x="4849303" y="5293104"/>
              <a:ext cx="886378" cy="283747"/>
            </a:xfrm>
            <a:prstGeom prst="rect">
              <a:avLst/>
            </a:prstGeom>
            <a:noFill/>
          </p:spPr>
          <p:txBody>
            <a:bodyPr wrap="square" rtlCol="0">
              <a:spAutoFit/>
            </a:bodyPr>
            <a:lstStyle/>
            <a:p>
              <a:r>
                <a:rPr lang="en-US" altLang="zh-CN" sz="1000" dirty="0"/>
                <a:t>STA2</a:t>
              </a:r>
              <a:endParaRPr lang="zh-CN" altLang="en-US" sz="1000" dirty="0"/>
            </a:p>
          </p:txBody>
        </p:sp>
        <p:sp>
          <p:nvSpPr>
            <p:cNvPr id="19" name="椭圆 18">
              <a:extLst>
                <a:ext uri="{FF2B5EF4-FFF2-40B4-BE49-F238E27FC236}">
                  <a16:creationId xmlns:a16="http://schemas.microsoft.com/office/drawing/2014/main" id="{E6928F83-B62E-468C-A9AD-59FEBC87EF62}"/>
                </a:ext>
              </a:extLst>
            </p:cNvPr>
            <p:cNvSpPr/>
            <p:nvPr/>
          </p:nvSpPr>
          <p:spPr bwMode="auto">
            <a:xfrm>
              <a:off x="1778264" y="5185830"/>
              <a:ext cx="152400" cy="152400"/>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707E8F88-9CB9-47E6-816A-655A4A5F69B6}"/>
                </a:ext>
              </a:extLst>
            </p:cNvPr>
            <p:cNvSpPr txBox="1"/>
            <p:nvPr/>
          </p:nvSpPr>
          <p:spPr>
            <a:xfrm>
              <a:off x="1090701" y="5096846"/>
              <a:ext cx="800668" cy="283747"/>
            </a:xfrm>
            <a:prstGeom prst="rect">
              <a:avLst/>
            </a:prstGeom>
            <a:noFill/>
          </p:spPr>
          <p:txBody>
            <a:bodyPr wrap="square" rtlCol="0">
              <a:spAutoFit/>
            </a:bodyPr>
            <a:lstStyle/>
            <a:p>
              <a:r>
                <a:rPr lang="en-US" altLang="zh-CN" sz="1000" dirty="0"/>
                <a:t>STA1-1</a:t>
              </a:r>
              <a:endParaRPr lang="zh-CN" altLang="en-US" sz="1000" dirty="0"/>
            </a:p>
          </p:txBody>
        </p:sp>
        <p:cxnSp>
          <p:nvCxnSpPr>
            <p:cNvPr id="22" name="直接连接符 21">
              <a:extLst>
                <a:ext uri="{FF2B5EF4-FFF2-40B4-BE49-F238E27FC236}">
                  <a16:creationId xmlns:a16="http://schemas.microsoft.com/office/drawing/2014/main" id="{FC9CE7E0-A645-400F-AE6E-F5A2A7A5E4E6}"/>
                </a:ext>
              </a:extLst>
            </p:cNvPr>
            <p:cNvCxnSpPr>
              <a:cxnSpLocks/>
            </p:cNvCxnSpPr>
            <p:nvPr/>
          </p:nvCxnSpPr>
          <p:spPr bwMode="auto">
            <a:xfrm flipH="1">
              <a:off x="1941476" y="4654141"/>
              <a:ext cx="232688" cy="526125"/>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32" name="梯形 31">
              <a:extLst>
                <a:ext uri="{FF2B5EF4-FFF2-40B4-BE49-F238E27FC236}">
                  <a16:creationId xmlns:a16="http://schemas.microsoft.com/office/drawing/2014/main" id="{C4E3465C-F1EE-4C30-885D-FFAA51DDAC95}"/>
                </a:ext>
              </a:extLst>
            </p:cNvPr>
            <p:cNvSpPr/>
            <p:nvPr/>
          </p:nvSpPr>
          <p:spPr bwMode="auto">
            <a:xfrm>
              <a:off x="6195171" y="3997739"/>
              <a:ext cx="227012" cy="457200"/>
            </a:xfrm>
            <a:prstGeom prst="trapezoid">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34" name="文本框 33">
              <a:extLst>
                <a:ext uri="{FF2B5EF4-FFF2-40B4-BE49-F238E27FC236}">
                  <a16:creationId xmlns:a16="http://schemas.microsoft.com/office/drawing/2014/main" id="{D7EFC0B9-49F9-4A00-9386-DED7A9A3ABDB}"/>
                </a:ext>
              </a:extLst>
            </p:cNvPr>
            <p:cNvSpPr txBox="1"/>
            <p:nvPr/>
          </p:nvSpPr>
          <p:spPr>
            <a:xfrm>
              <a:off x="5683235" y="4271224"/>
              <a:ext cx="723675" cy="283747"/>
            </a:xfrm>
            <a:prstGeom prst="rect">
              <a:avLst/>
            </a:prstGeom>
            <a:noFill/>
          </p:spPr>
          <p:txBody>
            <a:bodyPr wrap="square" rtlCol="0">
              <a:spAutoFit/>
            </a:bodyPr>
            <a:lstStyle/>
            <a:p>
              <a:r>
                <a:rPr lang="en-US" altLang="zh-CN" sz="1000" b="1" dirty="0"/>
                <a:t>AP2</a:t>
              </a:r>
              <a:endParaRPr lang="zh-CN" altLang="en-US" sz="1000" b="1" dirty="0"/>
            </a:p>
          </p:txBody>
        </p:sp>
        <p:sp>
          <p:nvSpPr>
            <p:cNvPr id="35" name="文本框 34">
              <a:extLst>
                <a:ext uri="{FF2B5EF4-FFF2-40B4-BE49-F238E27FC236}">
                  <a16:creationId xmlns:a16="http://schemas.microsoft.com/office/drawing/2014/main" id="{13DC0AB1-CA17-4CC4-B286-614F830D29B7}"/>
                </a:ext>
              </a:extLst>
            </p:cNvPr>
            <p:cNvSpPr txBox="1"/>
            <p:nvPr/>
          </p:nvSpPr>
          <p:spPr>
            <a:xfrm>
              <a:off x="6064144" y="5293105"/>
              <a:ext cx="877135" cy="283747"/>
            </a:xfrm>
            <a:prstGeom prst="rect">
              <a:avLst/>
            </a:prstGeom>
            <a:noFill/>
          </p:spPr>
          <p:txBody>
            <a:bodyPr wrap="square" rtlCol="0">
              <a:spAutoFit/>
            </a:bodyPr>
            <a:lstStyle/>
            <a:p>
              <a:r>
                <a:rPr lang="en-US" altLang="zh-CN" sz="1000" dirty="0"/>
                <a:t>STA2-1</a:t>
              </a:r>
              <a:endParaRPr lang="zh-CN" altLang="en-US" sz="1000" dirty="0"/>
            </a:p>
          </p:txBody>
        </p:sp>
        <p:sp>
          <p:nvSpPr>
            <p:cNvPr id="36" name="椭圆 35">
              <a:extLst>
                <a:ext uri="{FF2B5EF4-FFF2-40B4-BE49-F238E27FC236}">
                  <a16:creationId xmlns:a16="http://schemas.microsoft.com/office/drawing/2014/main" id="{9FD52261-A1C7-4E2C-A623-25874BEC7E8A}"/>
                </a:ext>
              </a:extLst>
            </p:cNvPr>
            <p:cNvSpPr/>
            <p:nvPr/>
          </p:nvSpPr>
          <p:spPr bwMode="auto">
            <a:xfrm>
              <a:off x="5938102" y="5339514"/>
              <a:ext cx="152400" cy="152400"/>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cxnSp>
          <p:nvCxnSpPr>
            <p:cNvPr id="37" name="直接连接符 36">
              <a:extLst>
                <a:ext uri="{FF2B5EF4-FFF2-40B4-BE49-F238E27FC236}">
                  <a16:creationId xmlns:a16="http://schemas.microsoft.com/office/drawing/2014/main" id="{77BC2655-E6F7-414C-878E-8EF3B89E2E5D}"/>
                </a:ext>
              </a:extLst>
            </p:cNvPr>
            <p:cNvCxnSpPr>
              <a:cxnSpLocks/>
            </p:cNvCxnSpPr>
            <p:nvPr/>
          </p:nvCxnSpPr>
          <p:spPr bwMode="auto">
            <a:xfrm>
              <a:off x="5851132" y="4634999"/>
              <a:ext cx="143284" cy="571762"/>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24" name="文本框 23">
              <a:extLst>
                <a:ext uri="{FF2B5EF4-FFF2-40B4-BE49-F238E27FC236}">
                  <a16:creationId xmlns:a16="http://schemas.microsoft.com/office/drawing/2014/main" id="{91680F91-5B48-4A42-9FFF-4D58C1CBE626}"/>
                </a:ext>
              </a:extLst>
            </p:cNvPr>
            <p:cNvSpPr txBox="1"/>
            <p:nvPr/>
          </p:nvSpPr>
          <p:spPr>
            <a:xfrm>
              <a:off x="5980286" y="4722771"/>
              <a:ext cx="429769" cy="283747"/>
            </a:xfrm>
            <a:prstGeom prst="rect">
              <a:avLst/>
            </a:prstGeom>
            <a:noFill/>
          </p:spPr>
          <p:txBody>
            <a:bodyPr wrap="square" rtlCol="0">
              <a:spAutoFit/>
            </a:bodyPr>
            <a:lstStyle/>
            <a:p>
              <a:r>
                <a:rPr lang="en-US" altLang="zh-CN" sz="1000" b="1" dirty="0"/>
                <a:t>(1)</a:t>
              </a:r>
              <a:endParaRPr lang="zh-CN" altLang="en-US" sz="1000" b="1" dirty="0"/>
            </a:p>
          </p:txBody>
        </p:sp>
        <p:sp>
          <p:nvSpPr>
            <p:cNvPr id="38" name="文本框 37">
              <a:extLst>
                <a:ext uri="{FF2B5EF4-FFF2-40B4-BE49-F238E27FC236}">
                  <a16:creationId xmlns:a16="http://schemas.microsoft.com/office/drawing/2014/main" id="{D74A68F2-3C8A-48D1-8621-601A7A418C56}"/>
                </a:ext>
              </a:extLst>
            </p:cNvPr>
            <p:cNvSpPr txBox="1"/>
            <p:nvPr/>
          </p:nvSpPr>
          <p:spPr>
            <a:xfrm>
              <a:off x="1714731" y="4700937"/>
              <a:ext cx="429769" cy="283747"/>
            </a:xfrm>
            <a:prstGeom prst="rect">
              <a:avLst/>
            </a:prstGeom>
            <a:noFill/>
          </p:spPr>
          <p:txBody>
            <a:bodyPr wrap="square" rtlCol="0">
              <a:spAutoFit/>
            </a:bodyPr>
            <a:lstStyle/>
            <a:p>
              <a:r>
                <a:rPr lang="en-US" altLang="zh-CN" sz="1000" b="1" dirty="0"/>
                <a:t>(2)</a:t>
              </a:r>
              <a:endParaRPr lang="zh-CN" altLang="en-US" sz="1000" b="1" dirty="0"/>
            </a:p>
          </p:txBody>
        </p:sp>
        <p:sp>
          <p:nvSpPr>
            <p:cNvPr id="25" name="文本框 24">
              <a:extLst>
                <a:ext uri="{FF2B5EF4-FFF2-40B4-BE49-F238E27FC236}">
                  <a16:creationId xmlns:a16="http://schemas.microsoft.com/office/drawing/2014/main" id="{FED13E37-81E8-495C-9712-965DF2CD0BBE}"/>
                </a:ext>
              </a:extLst>
            </p:cNvPr>
            <p:cNvSpPr txBox="1"/>
            <p:nvPr/>
          </p:nvSpPr>
          <p:spPr>
            <a:xfrm>
              <a:off x="1409541" y="5652842"/>
              <a:ext cx="838200" cy="283747"/>
            </a:xfrm>
            <a:prstGeom prst="rect">
              <a:avLst/>
            </a:prstGeom>
            <a:noFill/>
          </p:spPr>
          <p:txBody>
            <a:bodyPr wrap="square" rtlCol="0">
              <a:spAutoFit/>
            </a:bodyPr>
            <a:lstStyle/>
            <a:p>
              <a:r>
                <a:rPr lang="en-US" altLang="zh-CN" sz="1000" dirty="0"/>
                <a:t>OBSS1</a:t>
              </a:r>
              <a:endParaRPr lang="zh-CN" altLang="en-US" sz="1000" dirty="0"/>
            </a:p>
          </p:txBody>
        </p:sp>
        <p:sp>
          <p:nvSpPr>
            <p:cNvPr id="40" name="文本框 39">
              <a:extLst>
                <a:ext uri="{FF2B5EF4-FFF2-40B4-BE49-F238E27FC236}">
                  <a16:creationId xmlns:a16="http://schemas.microsoft.com/office/drawing/2014/main" id="{8C783FFD-58BE-47FA-BE80-BBB285BA7E7F}"/>
                </a:ext>
              </a:extLst>
            </p:cNvPr>
            <p:cNvSpPr txBox="1"/>
            <p:nvPr/>
          </p:nvSpPr>
          <p:spPr>
            <a:xfrm>
              <a:off x="5616396" y="5770419"/>
              <a:ext cx="838200" cy="283747"/>
            </a:xfrm>
            <a:prstGeom prst="rect">
              <a:avLst/>
            </a:prstGeom>
            <a:noFill/>
          </p:spPr>
          <p:txBody>
            <a:bodyPr wrap="square" rtlCol="0">
              <a:spAutoFit/>
            </a:bodyPr>
            <a:lstStyle/>
            <a:p>
              <a:r>
                <a:rPr lang="en-US" altLang="zh-CN" sz="1000" dirty="0"/>
                <a:t>OBSS2</a:t>
              </a:r>
              <a:endParaRPr lang="zh-CN" altLang="en-US" sz="1000" dirty="0"/>
            </a:p>
          </p:txBody>
        </p:sp>
        <p:cxnSp>
          <p:nvCxnSpPr>
            <p:cNvPr id="41" name="直接连接符 40">
              <a:extLst>
                <a:ext uri="{FF2B5EF4-FFF2-40B4-BE49-F238E27FC236}">
                  <a16:creationId xmlns:a16="http://schemas.microsoft.com/office/drawing/2014/main" id="{3AE48161-D442-4FC6-AFB8-46E37E48C30C}"/>
                </a:ext>
              </a:extLst>
            </p:cNvPr>
            <p:cNvCxnSpPr>
              <a:cxnSpLocks/>
            </p:cNvCxnSpPr>
            <p:nvPr/>
          </p:nvCxnSpPr>
          <p:spPr bwMode="auto">
            <a:xfrm flipV="1">
              <a:off x="3544980" y="5385260"/>
              <a:ext cx="1034910" cy="30454"/>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44" name="直接连接符 43">
              <a:extLst>
                <a:ext uri="{FF2B5EF4-FFF2-40B4-BE49-F238E27FC236}">
                  <a16:creationId xmlns:a16="http://schemas.microsoft.com/office/drawing/2014/main" id="{7162961D-6278-4041-A405-BA0F04CDB9EC}"/>
                </a:ext>
              </a:extLst>
            </p:cNvPr>
            <p:cNvCxnSpPr/>
            <p:nvPr/>
          </p:nvCxnSpPr>
          <p:spPr bwMode="auto">
            <a:xfrm>
              <a:off x="3923627" y="5311441"/>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46" name="直接连接符 45">
              <a:extLst>
                <a:ext uri="{FF2B5EF4-FFF2-40B4-BE49-F238E27FC236}">
                  <a16:creationId xmlns:a16="http://schemas.microsoft.com/office/drawing/2014/main" id="{7577B58E-C4A9-4A18-8CFA-AAE66B884FC2}"/>
                </a:ext>
              </a:extLst>
            </p:cNvPr>
            <p:cNvCxnSpPr>
              <a:cxnSpLocks/>
            </p:cNvCxnSpPr>
            <p:nvPr/>
          </p:nvCxnSpPr>
          <p:spPr bwMode="auto">
            <a:xfrm flipH="1">
              <a:off x="3943276" y="5306678"/>
              <a:ext cx="208951" cy="157163"/>
            </a:xfrm>
            <a:prstGeom prst="line">
              <a:avLst/>
            </a:prstGeom>
            <a:solidFill>
              <a:schemeClr val="accent1"/>
            </a:solidFill>
            <a:ln w="28575" cap="flat" cmpd="sng" algn="ctr">
              <a:solidFill>
                <a:srgbClr val="FF0000"/>
              </a:solidFill>
              <a:prstDash val="solid"/>
              <a:round/>
              <a:headEnd type="none" w="sm" len="sm"/>
              <a:tailEnd type="none" w="sm" len="sm"/>
            </a:ln>
          </p:spPr>
        </p:cxnSp>
      </p:grpSp>
      <p:cxnSp>
        <p:nvCxnSpPr>
          <p:cNvPr id="39" name="直接连接符 38">
            <a:extLst>
              <a:ext uri="{FF2B5EF4-FFF2-40B4-BE49-F238E27FC236}">
                <a16:creationId xmlns:a16="http://schemas.microsoft.com/office/drawing/2014/main" id="{122B88DB-503B-4428-A8FF-18E6D61D7B08}"/>
              </a:ext>
            </a:extLst>
          </p:cNvPr>
          <p:cNvCxnSpPr>
            <a:cxnSpLocks/>
          </p:cNvCxnSpPr>
          <p:nvPr/>
        </p:nvCxnSpPr>
        <p:spPr bwMode="auto">
          <a:xfrm>
            <a:off x="4171413" y="4434941"/>
            <a:ext cx="419278" cy="607540"/>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42" name="文本框 41">
            <a:extLst>
              <a:ext uri="{FF2B5EF4-FFF2-40B4-BE49-F238E27FC236}">
                <a16:creationId xmlns:a16="http://schemas.microsoft.com/office/drawing/2014/main" id="{8E97FF7F-3ADC-41BA-A429-46EB523F8B54}"/>
              </a:ext>
            </a:extLst>
          </p:cNvPr>
          <p:cNvSpPr txBox="1"/>
          <p:nvPr/>
        </p:nvSpPr>
        <p:spPr>
          <a:xfrm>
            <a:off x="4296600" y="4550290"/>
            <a:ext cx="328843" cy="246221"/>
          </a:xfrm>
          <a:prstGeom prst="rect">
            <a:avLst/>
          </a:prstGeom>
          <a:noFill/>
        </p:spPr>
        <p:txBody>
          <a:bodyPr wrap="square" rtlCol="0">
            <a:spAutoFit/>
          </a:bodyPr>
          <a:lstStyle/>
          <a:p>
            <a:r>
              <a:rPr lang="en-US" altLang="zh-CN" sz="1000" b="1" dirty="0"/>
              <a:t>(3)</a:t>
            </a:r>
            <a:endParaRPr lang="zh-CN" altLang="en-US" sz="1000" b="1" dirty="0"/>
          </a:p>
        </p:txBody>
      </p:sp>
    </p:spTree>
    <p:extLst>
      <p:ext uri="{BB962C8B-B14F-4D97-AF65-F5344CB8AC3E}">
        <p14:creationId xmlns:p14="http://schemas.microsoft.com/office/powerpoint/2010/main" val="96814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a:xfrm>
            <a:off x="685800" y="685800"/>
            <a:ext cx="8153400" cy="1066800"/>
          </a:xfrm>
        </p:spPr>
        <p:txBody>
          <a:bodyPr/>
          <a:lstStyle/>
          <a:p>
            <a:r>
              <a:rPr lang="en-US" altLang="zh-CN" sz="2800" dirty="0"/>
              <a:t>Cases for different triggering switch conditions (2)</a:t>
            </a:r>
            <a:endParaRPr lang="zh-CN" altLang="en-US" sz="2800"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512792" y="1468276"/>
            <a:ext cx="8326408" cy="4114800"/>
          </a:xfrm>
        </p:spPr>
        <p:txBody>
          <a:bodyPr/>
          <a:lstStyle/>
          <a:p>
            <a:pPr algn="just">
              <a:buFont typeface="Wingdings" panose="05000000000000000000" pitchFamily="2" charset="2"/>
              <a:buChar char="p"/>
            </a:pPr>
            <a:r>
              <a:rPr lang="en-US" altLang="zh-CN" sz="1400" dirty="0"/>
              <a:t>Different triggering switch conditions due to different views on DL/UL  for the same OBSS</a:t>
            </a:r>
          </a:p>
          <a:p>
            <a:pPr algn="just">
              <a:buFont typeface="Wingdings" panose="05000000000000000000" pitchFamily="2" charset="2"/>
              <a:buChar char="l"/>
            </a:pPr>
            <a:r>
              <a:rPr lang="en-US" altLang="zh-CN" sz="1400" dirty="0"/>
              <a:t>Another example: An NPCA AP and a NPCA non-AP STAs(i.e. STA1 and STA2) can detect PPDUs from OBSS1, but STA1 can only detect PPDUs transmitted by AP1 and cannot detect PPDUs transmitted by STA1-1 from OBSS1</a:t>
            </a:r>
          </a:p>
          <a:p>
            <a:pPr marL="0" indent="0" algn="just">
              <a:buNone/>
            </a:pPr>
            <a:r>
              <a:rPr lang="en-US" altLang="zh-CN" sz="1400" dirty="0">
                <a:highlight>
                  <a:srgbClr val="FFFF00"/>
                </a:highlight>
              </a:rPr>
              <a:t>(3)  Case 2a: misaligned switches that also result in no frame exchange completed - as STA1 cannot receive ICF in time on NPCA primary channel</a:t>
            </a:r>
            <a:endParaRPr lang="en-US" altLang="zh-CN" sz="1400" dirty="0"/>
          </a:p>
          <a:p>
            <a:pPr algn="just">
              <a:buFont typeface="Wingdings" panose="05000000000000000000" pitchFamily="2" charset="2"/>
              <a:buChar char="Ø"/>
            </a:pPr>
            <a:r>
              <a:rPr lang="en-US" altLang="zh-CN" sz="1400" dirty="0"/>
              <a:t>Firstly AP1 does frame exchanges with STA1-1 with initial control frame exchange(such as RTS/CTS)</a:t>
            </a:r>
          </a:p>
          <a:p>
            <a:pPr algn="just">
              <a:buFont typeface="Wingdings" panose="05000000000000000000" pitchFamily="2" charset="2"/>
              <a:buChar char="Ø"/>
            </a:pPr>
            <a:r>
              <a:rPr lang="en-US" altLang="zh-CN" sz="1400" dirty="0"/>
              <a:t>Then AP can detect the control frame exchange from OBSS1 and switches to NPCA primary channel</a:t>
            </a:r>
          </a:p>
          <a:p>
            <a:pPr algn="just">
              <a:buFont typeface="Wingdings" panose="05000000000000000000" pitchFamily="2" charset="2"/>
              <a:buChar char="Ø"/>
            </a:pPr>
            <a:r>
              <a:rPr lang="en-US" altLang="zh-CN" sz="1400" dirty="0"/>
              <a:t>But STA1 cannot detect the control frame exchange, but detect the PPDU transmitted by AP1 after the control frame exchange, and then switches to NPCA primary channel.</a:t>
            </a:r>
          </a:p>
          <a:p>
            <a:pPr marL="0" indent="0" algn="just">
              <a:buNone/>
            </a:pPr>
            <a:r>
              <a:rPr lang="en-US" altLang="zh-CN" sz="1400" dirty="0">
                <a:highlight>
                  <a:srgbClr val="FFFF00"/>
                </a:highlight>
              </a:rPr>
              <a:t>(4) Case 2b: inconsistent stay duration on NPCA primary channel even if STA1 can receive ICF in time on NPCA primary channel – as different OBSS traffic is detected respectively by AP and STA1</a:t>
            </a:r>
            <a:endParaRPr lang="en-US" altLang="zh-CN" sz="1400" dirty="0"/>
          </a:p>
          <a:p>
            <a:pPr marL="0" indent="0" algn="just">
              <a:buNone/>
            </a:pPr>
            <a:endParaRPr lang="en-US" altLang="zh-CN" sz="1400" dirty="0"/>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a:xfrm>
            <a:off x="4331450" y="6486978"/>
            <a:ext cx="530225" cy="182562"/>
          </a:xfrm>
        </p:spPr>
        <p:txBody>
          <a:bodyPr/>
          <a:lstStyle/>
          <a:p>
            <a:r>
              <a:rPr lang="en-US" altLang="en-US" dirty="0"/>
              <a:t>Slide </a:t>
            </a:r>
            <a:fld id="{0FF88134-36A3-492E-B6B5-2F4703E76746}" type="slidenum">
              <a:rPr lang="en-US" altLang="en-US" smtClean="0"/>
              <a:t>4</a:t>
            </a:fld>
            <a:endParaRPr lang="en-US" altLang="en-US" dirty="0"/>
          </a:p>
        </p:txBody>
      </p:sp>
      <p:grpSp>
        <p:nvGrpSpPr>
          <p:cNvPr id="10" name="组合 9">
            <a:extLst>
              <a:ext uri="{FF2B5EF4-FFF2-40B4-BE49-F238E27FC236}">
                <a16:creationId xmlns:a16="http://schemas.microsoft.com/office/drawing/2014/main" id="{AB02140F-FC1D-4304-B499-2A4AA8DFAF39}"/>
              </a:ext>
            </a:extLst>
          </p:cNvPr>
          <p:cNvGrpSpPr/>
          <p:nvPr/>
        </p:nvGrpSpPr>
        <p:grpSpPr>
          <a:xfrm>
            <a:off x="619346" y="4413323"/>
            <a:ext cx="4242330" cy="2019761"/>
            <a:chOff x="771745" y="4176917"/>
            <a:chExt cx="4664136" cy="2256168"/>
          </a:xfrm>
        </p:grpSpPr>
        <p:sp>
          <p:nvSpPr>
            <p:cNvPr id="6" name="椭圆 5">
              <a:extLst>
                <a:ext uri="{FF2B5EF4-FFF2-40B4-BE49-F238E27FC236}">
                  <a16:creationId xmlns:a16="http://schemas.microsoft.com/office/drawing/2014/main" id="{864CA6EA-2CE9-4ED3-8E47-A4AE52D61AF2}"/>
                </a:ext>
              </a:extLst>
            </p:cNvPr>
            <p:cNvSpPr/>
            <p:nvPr/>
          </p:nvSpPr>
          <p:spPr bwMode="auto">
            <a:xfrm>
              <a:off x="771745" y="4429647"/>
              <a:ext cx="3159058" cy="2003438"/>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7" name="梯形 6">
              <a:extLst>
                <a:ext uri="{FF2B5EF4-FFF2-40B4-BE49-F238E27FC236}">
                  <a16:creationId xmlns:a16="http://schemas.microsoft.com/office/drawing/2014/main" id="{D5C593F3-2124-4251-BBDB-203A8ACA5052}"/>
                </a:ext>
              </a:extLst>
            </p:cNvPr>
            <p:cNvSpPr/>
            <p:nvPr/>
          </p:nvSpPr>
          <p:spPr bwMode="auto">
            <a:xfrm>
              <a:off x="2535360" y="4176917"/>
              <a:ext cx="227012" cy="457201"/>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3" name="文本框 12">
              <a:extLst>
                <a:ext uri="{FF2B5EF4-FFF2-40B4-BE49-F238E27FC236}">
                  <a16:creationId xmlns:a16="http://schemas.microsoft.com/office/drawing/2014/main" id="{E79EEE50-38B0-4D0A-A801-101657FCB935}"/>
                </a:ext>
              </a:extLst>
            </p:cNvPr>
            <p:cNvSpPr txBox="1"/>
            <p:nvPr/>
          </p:nvSpPr>
          <p:spPr>
            <a:xfrm>
              <a:off x="1708406" y="4394285"/>
              <a:ext cx="1016502" cy="461665"/>
            </a:xfrm>
            <a:prstGeom prst="rect">
              <a:avLst/>
            </a:prstGeom>
            <a:noFill/>
          </p:spPr>
          <p:txBody>
            <a:bodyPr wrap="square" rtlCol="0">
              <a:spAutoFit/>
            </a:bodyPr>
            <a:lstStyle/>
            <a:p>
              <a:pPr algn="ctr"/>
              <a:r>
                <a:rPr lang="en-US" altLang="zh-CN" sz="1000" b="1" dirty="0"/>
                <a:t>AP</a:t>
              </a:r>
            </a:p>
            <a:p>
              <a:pPr algn="ctr"/>
              <a:r>
                <a:rPr lang="en-US" altLang="zh-CN" sz="1000" b="1" dirty="0"/>
                <a:t>(NPCA AP)</a:t>
              </a:r>
              <a:endParaRPr lang="zh-CN" altLang="en-US" sz="1000" b="1" dirty="0"/>
            </a:p>
          </p:txBody>
        </p:sp>
        <p:sp>
          <p:nvSpPr>
            <p:cNvPr id="30" name="椭圆 29">
              <a:extLst>
                <a:ext uri="{FF2B5EF4-FFF2-40B4-BE49-F238E27FC236}">
                  <a16:creationId xmlns:a16="http://schemas.microsoft.com/office/drawing/2014/main" id="{105D7033-32B3-4279-8CCC-C8C9E28A83B7}"/>
                </a:ext>
              </a:extLst>
            </p:cNvPr>
            <p:cNvSpPr/>
            <p:nvPr/>
          </p:nvSpPr>
          <p:spPr bwMode="auto">
            <a:xfrm>
              <a:off x="1809158" y="4372174"/>
              <a:ext cx="3626723" cy="2060910"/>
            </a:xfrm>
            <a:prstGeom prst="ellipse">
              <a:avLst/>
            </a:prstGeom>
            <a:solidFill>
              <a:schemeClr val="accent1">
                <a:lumMod val="20000"/>
                <a:lumOff val="80000"/>
                <a:alpha val="4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32" name="梯形 31">
              <a:extLst>
                <a:ext uri="{FF2B5EF4-FFF2-40B4-BE49-F238E27FC236}">
                  <a16:creationId xmlns:a16="http://schemas.microsoft.com/office/drawing/2014/main" id="{C4E3465C-F1EE-4C30-885D-FFAA51DDAC95}"/>
                </a:ext>
              </a:extLst>
            </p:cNvPr>
            <p:cNvSpPr/>
            <p:nvPr/>
          </p:nvSpPr>
          <p:spPr bwMode="auto">
            <a:xfrm>
              <a:off x="3778718" y="4183928"/>
              <a:ext cx="227012" cy="457200"/>
            </a:xfrm>
            <a:prstGeom prst="trapezoid">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34" name="文本框 33">
              <a:extLst>
                <a:ext uri="{FF2B5EF4-FFF2-40B4-BE49-F238E27FC236}">
                  <a16:creationId xmlns:a16="http://schemas.microsoft.com/office/drawing/2014/main" id="{D7EFC0B9-49F9-4A00-9386-DED7A9A3ABDB}"/>
                </a:ext>
              </a:extLst>
            </p:cNvPr>
            <p:cNvSpPr txBox="1"/>
            <p:nvPr/>
          </p:nvSpPr>
          <p:spPr>
            <a:xfrm>
              <a:off x="4005730" y="4398633"/>
              <a:ext cx="514748" cy="276999"/>
            </a:xfrm>
            <a:prstGeom prst="rect">
              <a:avLst/>
            </a:prstGeom>
            <a:noFill/>
          </p:spPr>
          <p:txBody>
            <a:bodyPr wrap="square" rtlCol="0">
              <a:spAutoFit/>
            </a:bodyPr>
            <a:lstStyle/>
            <a:p>
              <a:r>
                <a:rPr lang="en-US" altLang="zh-CN" sz="1000" b="1" dirty="0"/>
                <a:t>AP1</a:t>
              </a:r>
              <a:endParaRPr lang="zh-CN" altLang="en-US" sz="1000" b="1" dirty="0"/>
            </a:p>
          </p:txBody>
        </p:sp>
        <p:sp>
          <p:nvSpPr>
            <p:cNvPr id="35" name="文本框 34">
              <a:extLst>
                <a:ext uri="{FF2B5EF4-FFF2-40B4-BE49-F238E27FC236}">
                  <a16:creationId xmlns:a16="http://schemas.microsoft.com/office/drawing/2014/main" id="{13DC0AB1-CA17-4CC4-B286-614F830D29B7}"/>
                </a:ext>
              </a:extLst>
            </p:cNvPr>
            <p:cNvSpPr txBox="1"/>
            <p:nvPr/>
          </p:nvSpPr>
          <p:spPr>
            <a:xfrm>
              <a:off x="4298637" y="5471543"/>
              <a:ext cx="730563" cy="276999"/>
            </a:xfrm>
            <a:prstGeom prst="rect">
              <a:avLst/>
            </a:prstGeom>
            <a:noFill/>
          </p:spPr>
          <p:txBody>
            <a:bodyPr wrap="square" rtlCol="0">
              <a:spAutoFit/>
            </a:bodyPr>
            <a:lstStyle/>
            <a:p>
              <a:r>
                <a:rPr lang="en-US" altLang="zh-CN" sz="1000" dirty="0"/>
                <a:t>STA1-1</a:t>
              </a:r>
              <a:endParaRPr lang="zh-CN" altLang="en-US" sz="1000" dirty="0"/>
            </a:p>
          </p:txBody>
        </p:sp>
        <p:sp>
          <p:nvSpPr>
            <p:cNvPr id="36" name="椭圆 35">
              <a:extLst>
                <a:ext uri="{FF2B5EF4-FFF2-40B4-BE49-F238E27FC236}">
                  <a16:creationId xmlns:a16="http://schemas.microsoft.com/office/drawing/2014/main" id="{9FD52261-A1C7-4E2C-A623-25874BEC7E8A}"/>
                </a:ext>
              </a:extLst>
            </p:cNvPr>
            <p:cNvSpPr/>
            <p:nvPr/>
          </p:nvSpPr>
          <p:spPr bwMode="auto">
            <a:xfrm>
              <a:off x="4195111" y="5539539"/>
              <a:ext cx="152400" cy="152400"/>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cxnSp>
          <p:nvCxnSpPr>
            <p:cNvPr id="37" name="直接连接符 36">
              <a:extLst>
                <a:ext uri="{FF2B5EF4-FFF2-40B4-BE49-F238E27FC236}">
                  <a16:creationId xmlns:a16="http://schemas.microsoft.com/office/drawing/2014/main" id="{77BC2655-E6F7-414C-878E-8EF3B89E2E5D}"/>
                </a:ext>
              </a:extLst>
            </p:cNvPr>
            <p:cNvCxnSpPr>
              <a:cxnSpLocks/>
            </p:cNvCxnSpPr>
            <p:nvPr/>
          </p:nvCxnSpPr>
          <p:spPr bwMode="auto">
            <a:xfrm>
              <a:off x="3950256" y="4750489"/>
              <a:ext cx="254123" cy="570311"/>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40" name="文本框 39">
              <a:extLst>
                <a:ext uri="{FF2B5EF4-FFF2-40B4-BE49-F238E27FC236}">
                  <a16:creationId xmlns:a16="http://schemas.microsoft.com/office/drawing/2014/main" id="{8C783FFD-58BE-47FA-BE80-BBB285BA7E7F}"/>
                </a:ext>
              </a:extLst>
            </p:cNvPr>
            <p:cNvSpPr txBox="1"/>
            <p:nvPr/>
          </p:nvSpPr>
          <p:spPr>
            <a:xfrm>
              <a:off x="3873406" y="5970444"/>
              <a:ext cx="838200" cy="276999"/>
            </a:xfrm>
            <a:prstGeom prst="rect">
              <a:avLst/>
            </a:prstGeom>
            <a:noFill/>
          </p:spPr>
          <p:txBody>
            <a:bodyPr wrap="square" rtlCol="0">
              <a:spAutoFit/>
            </a:bodyPr>
            <a:lstStyle/>
            <a:p>
              <a:r>
                <a:rPr lang="en-US" altLang="zh-CN" sz="1000" dirty="0"/>
                <a:t>OBSS1</a:t>
              </a:r>
              <a:endParaRPr lang="zh-CN" altLang="en-US" sz="1000" dirty="0"/>
            </a:p>
          </p:txBody>
        </p:sp>
        <p:sp>
          <p:nvSpPr>
            <p:cNvPr id="29" name="椭圆 28">
              <a:extLst>
                <a:ext uri="{FF2B5EF4-FFF2-40B4-BE49-F238E27FC236}">
                  <a16:creationId xmlns:a16="http://schemas.microsoft.com/office/drawing/2014/main" id="{B5F9F69C-DF86-4585-93BA-AA83D0CB149A}"/>
                </a:ext>
              </a:extLst>
            </p:cNvPr>
            <p:cNvSpPr/>
            <p:nvPr/>
          </p:nvSpPr>
          <p:spPr bwMode="auto">
            <a:xfrm>
              <a:off x="3479940" y="5116104"/>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31" name="文本框 30">
              <a:extLst>
                <a:ext uri="{FF2B5EF4-FFF2-40B4-BE49-F238E27FC236}">
                  <a16:creationId xmlns:a16="http://schemas.microsoft.com/office/drawing/2014/main" id="{EC22BDAB-DBC7-4458-A293-B70B7FF7D33B}"/>
                </a:ext>
              </a:extLst>
            </p:cNvPr>
            <p:cNvSpPr txBox="1"/>
            <p:nvPr/>
          </p:nvSpPr>
          <p:spPr>
            <a:xfrm>
              <a:off x="3074615" y="4934085"/>
              <a:ext cx="730563" cy="276999"/>
            </a:xfrm>
            <a:prstGeom prst="rect">
              <a:avLst/>
            </a:prstGeom>
            <a:noFill/>
          </p:spPr>
          <p:txBody>
            <a:bodyPr wrap="square" rtlCol="0">
              <a:spAutoFit/>
            </a:bodyPr>
            <a:lstStyle/>
            <a:p>
              <a:r>
                <a:rPr lang="en-US" altLang="zh-CN" sz="1000" dirty="0"/>
                <a:t>STA2</a:t>
              </a:r>
              <a:endParaRPr lang="zh-CN" altLang="en-US" sz="1000" dirty="0"/>
            </a:p>
          </p:txBody>
        </p:sp>
        <p:cxnSp>
          <p:nvCxnSpPr>
            <p:cNvPr id="33" name="直接连接符 32">
              <a:extLst>
                <a:ext uri="{FF2B5EF4-FFF2-40B4-BE49-F238E27FC236}">
                  <a16:creationId xmlns:a16="http://schemas.microsoft.com/office/drawing/2014/main" id="{2DC194DA-F4D6-46CA-A8CC-567F9E79A0AA}"/>
                </a:ext>
              </a:extLst>
            </p:cNvPr>
            <p:cNvCxnSpPr>
              <a:cxnSpLocks/>
            </p:cNvCxnSpPr>
            <p:nvPr/>
          </p:nvCxnSpPr>
          <p:spPr bwMode="auto">
            <a:xfrm>
              <a:off x="2469155" y="5504041"/>
              <a:ext cx="1638903" cy="109716"/>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39" name="直接连接符 38">
              <a:extLst>
                <a:ext uri="{FF2B5EF4-FFF2-40B4-BE49-F238E27FC236}">
                  <a16:creationId xmlns:a16="http://schemas.microsoft.com/office/drawing/2014/main" id="{604F212B-C86E-4FBE-B3EE-6ED6EA96338E}"/>
                </a:ext>
              </a:extLst>
            </p:cNvPr>
            <p:cNvCxnSpPr>
              <a:cxnSpLocks/>
            </p:cNvCxnSpPr>
            <p:nvPr/>
          </p:nvCxnSpPr>
          <p:spPr bwMode="auto">
            <a:xfrm>
              <a:off x="3178831" y="5497121"/>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41" name="直接连接符 40">
              <a:extLst>
                <a:ext uri="{FF2B5EF4-FFF2-40B4-BE49-F238E27FC236}">
                  <a16:creationId xmlns:a16="http://schemas.microsoft.com/office/drawing/2014/main" id="{ADC13555-0520-46B7-8911-7DEA964B1BBD}"/>
                </a:ext>
              </a:extLst>
            </p:cNvPr>
            <p:cNvCxnSpPr>
              <a:cxnSpLocks/>
            </p:cNvCxnSpPr>
            <p:nvPr/>
          </p:nvCxnSpPr>
          <p:spPr bwMode="auto">
            <a:xfrm flipH="1">
              <a:off x="3198479" y="5457825"/>
              <a:ext cx="208952" cy="209184"/>
            </a:xfrm>
            <a:prstGeom prst="line">
              <a:avLst/>
            </a:prstGeom>
            <a:solidFill>
              <a:schemeClr val="accent1"/>
            </a:solidFill>
            <a:ln w="28575" cap="flat" cmpd="sng" algn="ctr">
              <a:solidFill>
                <a:srgbClr val="FF0000"/>
              </a:solidFill>
              <a:prstDash val="solid"/>
              <a:round/>
              <a:headEnd type="none" w="sm" len="sm"/>
              <a:tailEnd type="none" w="sm" len="sm"/>
            </a:ln>
          </p:spPr>
        </p:cxnSp>
        <p:sp>
          <p:nvSpPr>
            <p:cNvPr id="25" name="文本框 24">
              <a:extLst>
                <a:ext uri="{FF2B5EF4-FFF2-40B4-BE49-F238E27FC236}">
                  <a16:creationId xmlns:a16="http://schemas.microsoft.com/office/drawing/2014/main" id="{B08CADC9-2440-4C77-A8C8-7E1F4A99C945}"/>
                </a:ext>
              </a:extLst>
            </p:cNvPr>
            <p:cNvSpPr txBox="1"/>
            <p:nvPr/>
          </p:nvSpPr>
          <p:spPr>
            <a:xfrm>
              <a:off x="1728564" y="5377835"/>
              <a:ext cx="720425" cy="275040"/>
            </a:xfrm>
            <a:prstGeom prst="rect">
              <a:avLst/>
            </a:prstGeom>
            <a:noFill/>
          </p:spPr>
          <p:txBody>
            <a:bodyPr wrap="square" rtlCol="0">
              <a:spAutoFit/>
            </a:bodyPr>
            <a:lstStyle/>
            <a:p>
              <a:r>
                <a:rPr lang="en-US" altLang="zh-CN" sz="1000" dirty="0"/>
                <a:t>STA1</a:t>
              </a:r>
              <a:endParaRPr lang="zh-CN" altLang="en-US" sz="1000" dirty="0"/>
            </a:p>
          </p:txBody>
        </p:sp>
        <p:sp>
          <p:nvSpPr>
            <p:cNvPr id="26" name="椭圆 25">
              <a:extLst>
                <a:ext uri="{FF2B5EF4-FFF2-40B4-BE49-F238E27FC236}">
                  <a16:creationId xmlns:a16="http://schemas.microsoft.com/office/drawing/2014/main" id="{036A1797-A141-4794-8980-099ED1EC0011}"/>
                </a:ext>
              </a:extLst>
            </p:cNvPr>
            <p:cNvSpPr/>
            <p:nvPr/>
          </p:nvSpPr>
          <p:spPr bwMode="auto">
            <a:xfrm>
              <a:off x="2214875" y="5427841"/>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grpSp>
      <p:pic>
        <p:nvPicPr>
          <p:cNvPr id="20" name="图片 19">
            <a:extLst>
              <a:ext uri="{FF2B5EF4-FFF2-40B4-BE49-F238E27FC236}">
                <a16:creationId xmlns:a16="http://schemas.microsoft.com/office/drawing/2014/main" id="{11149A83-EC3B-4943-8817-408988AB1D2E}"/>
              </a:ext>
            </a:extLst>
          </p:cNvPr>
          <p:cNvPicPr>
            <a:picLocks noChangeAspect="1"/>
          </p:cNvPicPr>
          <p:nvPr/>
        </p:nvPicPr>
        <p:blipFill>
          <a:blip r:embed="rId3"/>
          <a:stretch>
            <a:fillRect/>
          </a:stretch>
        </p:blipFill>
        <p:spPr>
          <a:xfrm>
            <a:off x="4824539" y="4518106"/>
            <a:ext cx="4319461" cy="1914977"/>
          </a:xfrm>
          <a:prstGeom prst="rect">
            <a:avLst/>
          </a:prstGeom>
        </p:spPr>
      </p:pic>
    </p:spTree>
    <p:extLst>
      <p:ext uri="{BB962C8B-B14F-4D97-AF65-F5344CB8AC3E}">
        <p14:creationId xmlns:p14="http://schemas.microsoft.com/office/powerpoint/2010/main" val="2826719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ED6907-3C96-4F2C-88A3-85C5B4ECDF64}"/>
              </a:ext>
            </a:extLst>
          </p:cNvPr>
          <p:cNvSpPr>
            <a:spLocks noGrp="1"/>
          </p:cNvSpPr>
          <p:nvPr>
            <p:ph type="title"/>
          </p:nvPr>
        </p:nvSpPr>
        <p:spPr>
          <a:xfrm>
            <a:off x="685800" y="685800"/>
            <a:ext cx="8382000" cy="1066800"/>
          </a:xfrm>
        </p:spPr>
        <p:txBody>
          <a:bodyPr/>
          <a:lstStyle/>
          <a:p>
            <a:r>
              <a:rPr lang="en-US" altLang="zh-CN" sz="2800" dirty="0"/>
              <a:t>Issues for different triggering switch conditions - Summary </a:t>
            </a:r>
            <a:endParaRPr lang="zh-CN" altLang="en-US" sz="2800" dirty="0"/>
          </a:p>
        </p:txBody>
      </p:sp>
      <p:sp>
        <p:nvSpPr>
          <p:cNvPr id="3" name="内容占位符 2">
            <a:extLst>
              <a:ext uri="{FF2B5EF4-FFF2-40B4-BE49-F238E27FC236}">
                <a16:creationId xmlns:a16="http://schemas.microsoft.com/office/drawing/2014/main" id="{BB8608BF-ACCF-4E4B-9BE5-0E43C3C53E2B}"/>
              </a:ext>
            </a:extLst>
          </p:cNvPr>
          <p:cNvSpPr>
            <a:spLocks noGrp="1"/>
          </p:cNvSpPr>
          <p:nvPr>
            <p:ph idx="1"/>
          </p:nvPr>
        </p:nvSpPr>
        <p:spPr>
          <a:xfrm>
            <a:off x="685800" y="1981200"/>
            <a:ext cx="8229600" cy="4114800"/>
          </a:xfrm>
        </p:spPr>
        <p:txBody>
          <a:bodyPr/>
          <a:lstStyle/>
          <a:p>
            <a:pPr algn="just">
              <a:buFont typeface="Wingdings" panose="05000000000000000000" pitchFamily="2" charset="2"/>
              <a:buChar char="p"/>
            </a:pPr>
            <a:r>
              <a:rPr lang="en-US" altLang="zh-CN" sz="1400" dirty="0"/>
              <a:t>Different triggering switch conditions would result in low medium efficiency:</a:t>
            </a:r>
          </a:p>
          <a:p>
            <a:pPr algn="just">
              <a:buFont typeface="Wingdings" panose="05000000000000000000" pitchFamily="2" charset="2"/>
              <a:buChar char="Ø"/>
            </a:pPr>
            <a:r>
              <a:rPr lang="en-US" altLang="zh-CN" sz="1400" dirty="0"/>
              <a:t>inconsistent switches from BSS primary channel to NPCA primary channel for different NPCA STAs that result in invalid or useless switches</a:t>
            </a:r>
          </a:p>
          <a:p>
            <a:pPr algn="just">
              <a:buFont typeface="Wingdings" panose="05000000000000000000" pitchFamily="2" charset="2"/>
              <a:buChar char="Ø"/>
            </a:pPr>
            <a:r>
              <a:rPr lang="en-US" altLang="zh-CN" sz="1400" dirty="0"/>
              <a:t>misaligned switches from BSS primary channel to NPCA primary channel that result in failed frame exchanges.</a:t>
            </a:r>
          </a:p>
          <a:p>
            <a:pPr algn="just">
              <a:buFont typeface="Wingdings" panose="05000000000000000000" pitchFamily="2" charset="2"/>
              <a:buChar char="Ø"/>
            </a:pPr>
            <a:r>
              <a:rPr lang="en-US" altLang="zh-CN" sz="1400" dirty="0"/>
              <a:t>Inconsistent stay duration and/or available BW on NPCA primary channel for different NPCA STAs that have switched to NPCA primary channel that results in limited potential TXOP duration for frame exchange.</a:t>
            </a:r>
          </a:p>
          <a:p>
            <a:pPr algn="just">
              <a:buFont typeface="Wingdings" panose="05000000000000000000" pitchFamily="2" charset="2"/>
              <a:buChar char="Ø"/>
            </a:pPr>
            <a:endParaRPr lang="en-US" altLang="zh-CN" sz="1400" dirty="0"/>
          </a:p>
          <a:p>
            <a:pPr algn="just">
              <a:buFont typeface="Wingdings" panose="05000000000000000000" pitchFamily="2" charset="2"/>
              <a:buChar char="p"/>
            </a:pPr>
            <a:r>
              <a:rPr lang="en-US" altLang="zh-TW" sz="1400" dirty="0"/>
              <a:t>A mechanism or tool is required to resolve the issues that would be helpful:</a:t>
            </a:r>
          </a:p>
          <a:p>
            <a:pPr algn="just">
              <a:buFont typeface="Wingdings" panose="05000000000000000000" pitchFamily="2" charset="2"/>
              <a:buChar char="Ø"/>
            </a:pPr>
            <a:r>
              <a:rPr lang="en-US" altLang="zh-TW" sz="1400" dirty="0"/>
              <a:t>NPCA STA can collect </a:t>
            </a:r>
            <a:r>
              <a:rPr lang="en-US" altLang="zh-CN" sz="1400" dirty="0"/>
              <a:t>the information of the triggering switch conditions from </a:t>
            </a:r>
            <a:r>
              <a:rPr lang="en-US" altLang="zh-TW" sz="1400" dirty="0"/>
              <a:t>its peer STA(s) on the NPCA primary channel and then determine the target peer STA(s) for subsequent transmission based on the information.</a:t>
            </a:r>
          </a:p>
          <a:p>
            <a:pPr algn="just">
              <a:buFont typeface="Wingdings" panose="05000000000000000000" pitchFamily="2" charset="2"/>
              <a:buChar char="Ø"/>
            </a:pPr>
            <a:r>
              <a:rPr lang="en-US" altLang="zh-TW" sz="1400" dirty="0"/>
              <a:t>NPCA STA can also confirm whether its peer STA switches to the NPCA primary channel due to the same OBSS traffic when it has switched to NPCA primary channel.</a:t>
            </a:r>
          </a:p>
          <a:p>
            <a:pPr algn="just">
              <a:buFont typeface="Wingdings" panose="05000000000000000000" pitchFamily="2" charset="2"/>
              <a:buChar char="Ø"/>
            </a:pPr>
            <a:endParaRPr lang="en-US" altLang="zh-CN" sz="1400" dirty="0"/>
          </a:p>
        </p:txBody>
      </p:sp>
      <p:sp>
        <p:nvSpPr>
          <p:cNvPr id="4" name="页脚占位符 3">
            <a:extLst>
              <a:ext uri="{FF2B5EF4-FFF2-40B4-BE49-F238E27FC236}">
                <a16:creationId xmlns:a16="http://schemas.microsoft.com/office/drawing/2014/main" id="{BBDA8823-2F49-4287-8939-049278B5B64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1275859-D104-4DEA-9AA9-CA42902281CC}"/>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400633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B340DD-527A-4A44-8936-D338A97361B0}"/>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1453DFA-8ABD-4FE9-B8DF-87DDF1B8FC15}"/>
              </a:ext>
            </a:extLst>
          </p:cNvPr>
          <p:cNvSpPr>
            <a:spLocks noGrp="1"/>
          </p:cNvSpPr>
          <p:nvPr>
            <p:ph idx="1"/>
          </p:nvPr>
        </p:nvSpPr>
        <p:spPr>
          <a:xfrm>
            <a:off x="304800" y="1469892"/>
            <a:ext cx="8610600" cy="2894457"/>
          </a:xfrm>
        </p:spPr>
        <p:txBody>
          <a:bodyPr/>
          <a:lstStyle/>
          <a:p>
            <a:pPr>
              <a:buFont typeface="Wingdings" panose="05000000000000000000" pitchFamily="2" charset="2"/>
              <a:buChar char="p"/>
            </a:pPr>
            <a:r>
              <a:rPr lang="en-US" altLang="zh-CN" sz="1400" dirty="0"/>
              <a:t>Propose to provide a mechanism for triggering switch condition report operation</a:t>
            </a:r>
            <a:endParaRPr lang="en-US" altLang="zh-TW" sz="1400" dirty="0"/>
          </a:p>
          <a:p>
            <a:pPr algn="just">
              <a:buFont typeface="Wingdings" panose="05000000000000000000" pitchFamily="2" charset="2"/>
              <a:buChar char="Ø"/>
            </a:pPr>
            <a:r>
              <a:rPr lang="en-US" altLang="zh-CN" sz="1400" dirty="0"/>
              <a:t>triggering switch condition report refers to the report on the condition of OBSS traffic that triggers NPCA STA to switch from BSS primary channel to NPCA primary channel, and its related info. may include:</a:t>
            </a:r>
          </a:p>
          <a:p>
            <a:pPr algn="just">
              <a:buFont typeface="Arial" panose="020B0604020202020204" pitchFamily="34" charset="0"/>
              <a:buChar char="•"/>
            </a:pPr>
            <a:r>
              <a:rPr lang="en-US" altLang="zh-CN" sz="1400" dirty="0"/>
              <a:t>Whether it is consistent with the peer STA’s if it knows triggering switch condition for the peer STA.</a:t>
            </a:r>
          </a:p>
          <a:p>
            <a:pPr algn="just">
              <a:buFont typeface="Arial" panose="020B0604020202020204" pitchFamily="34" charset="0"/>
              <a:buChar char="•"/>
            </a:pPr>
            <a:r>
              <a:rPr lang="en-US" altLang="zh-CN" sz="1400" dirty="0"/>
              <a:t>Triggering condition type (HE/EHT/UHR PPDU-based or control frame exchange)</a:t>
            </a:r>
          </a:p>
          <a:p>
            <a:pPr algn="just">
              <a:buFont typeface="Arial" panose="020B0604020202020204" pitchFamily="34" charset="0"/>
              <a:buChar char="•"/>
            </a:pPr>
            <a:r>
              <a:rPr lang="en-US" altLang="zh-CN" sz="1400" dirty="0"/>
              <a:t>OBSS color, OBSS BSSID, UL/DL, Duration, RSSI…</a:t>
            </a:r>
          </a:p>
          <a:p>
            <a:pPr algn="just">
              <a:buFont typeface="Wingdings" panose="05000000000000000000" pitchFamily="2" charset="2"/>
              <a:buChar char="Ø"/>
            </a:pPr>
            <a:r>
              <a:rPr lang="en-US" altLang="zh-CN" sz="1400" dirty="0"/>
              <a:t>NPCA STA delivers triggering switch condition during frame exchanges on NPCA primary channel to assist its peer STA to know its triggering switch condition, that is helpful for the subsequent data frame exchanges.</a:t>
            </a:r>
          </a:p>
          <a:p>
            <a:pPr algn="just">
              <a:buFont typeface="Arial" panose="020B0604020202020204" pitchFamily="34" charset="0"/>
              <a:buChar char="•"/>
            </a:pPr>
            <a:r>
              <a:rPr lang="en-US" altLang="zh-CN" sz="1400" dirty="0"/>
              <a:t>For example, NPCA AP send triggering switch condition report poll frame as an initial control frame to trigger its associated NPCA STAs to response with their triggering switch condition report .</a:t>
            </a:r>
          </a:p>
          <a:p>
            <a:pPr algn="just">
              <a:buFont typeface="Arial" panose="020B0604020202020204" pitchFamily="34" charset="0"/>
              <a:buChar char="•"/>
            </a:pPr>
            <a:r>
              <a:rPr lang="en-US" altLang="zh-CN" sz="1400" dirty="0"/>
              <a:t>NPCA STA explicitly deliver triggering switch condition report in response to AP.</a:t>
            </a:r>
          </a:p>
          <a:p>
            <a:pPr algn="just">
              <a:buFont typeface="Arial" panose="020B0604020202020204" pitchFamily="34" charset="0"/>
              <a:buChar char="•"/>
            </a:pPr>
            <a:r>
              <a:rPr lang="en-US" altLang="zh-CN" sz="1400" dirty="0"/>
              <a:t>NPCA STA can also indicate whether its triggering switch condition is consistent with AP’s.</a:t>
            </a:r>
          </a:p>
          <a:p>
            <a:pPr algn="just">
              <a:buFont typeface="Arial" panose="020B0604020202020204" pitchFamily="34" charset="0"/>
              <a:buChar char="•"/>
            </a:pPr>
            <a:endParaRPr lang="en-US" altLang="zh-CN" sz="1200" dirty="0"/>
          </a:p>
        </p:txBody>
      </p:sp>
      <p:sp>
        <p:nvSpPr>
          <p:cNvPr id="4" name="页脚占位符 3">
            <a:extLst>
              <a:ext uri="{FF2B5EF4-FFF2-40B4-BE49-F238E27FC236}">
                <a16:creationId xmlns:a16="http://schemas.microsoft.com/office/drawing/2014/main" id="{892D2B6D-5703-4931-8FFF-75C575C547D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E4417C6-4049-4B4C-A07F-E14CC167F92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Rectangle 2">
            <a:extLst>
              <a:ext uri="{FF2B5EF4-FFF2-40B4-BE49-F238E27FC236}">
                <a16:creationId xmlns:a16="http://schemas.microsoft.com/office/drawing/2014/main" id="{73C518E3-6BD0-4D0C-85ED-A79A4971CEF9}"/>
              </a:ext>
            </a:extLst>
          </p:cNvPr>
          <p:cNvSpPr>
            <a:spLocks noChangeArrowheads="1"/>
          </p:cNvSpPr>
          <p:nvPr/>
        </p:nvSpPr>
        <p:spPr bwMode="auto">
          <a:xfrm>
            <a:off x="1066800" y="3657599"/>
            <a:ext cx="845177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pSp>
        <p:nvGrpSpPr>
          <p:cNvPr id="9" name="组合 8">
            <a:extLst>
              <a:ext uri="{FF2B5EF4-FFF2-40B4-BE49-F238E27FC236}">
                <a16:creationId xmlns:a16="http://schemas.microsoft.com/office/drawing/2014/main" id="{5BA328AD-D73E-4C0D-B0E3-F4ECCD45BF7E}"/>
              </a:ext>
            </a:extLst>
          </p:cNvPr>
          <p:cNvGrpSpPr/>
          <p:nvPr/>
        </p:nvGrpSpPr>
        <p:grpSpPr>
          <a:xfrm>
            <a:off x="685800" y="4648199"/>
            <a:ext cx="4038600" cy="1744287"/>
            <a:chOff x="771745" y="4183928"/>
            <a:chExt cx="4664136" cy="2249157"/>
          </a:xfrm>
        </p:grpSpPr>
        <p:sp>
          <p:nvSpPr>
            <p:cNvPr id="10" name="椭圆 9">
              <a:extLst>
                <a:ext uri="{FF2B5EF4-FFF2-40B4-BE49-F238E27FC236}">
                  <a16:creationId xmlns:a16="http://schemas.microsoft.com/office/drawing/2014/main" id="{27647F27-103F-4D22-98EE-AF9C51BD5BB8}"/>
                </a:ext>
              </a:extLst>
            </p:cNvPr>
            <p:cNvSpPr/>
            <p:nvPr/>
          </p:nvSpPr>
          <p:spPr bwMode="auto">
            <a:xfrm>
              <a:off x="771745" y="4429647"/>
              <a:ext cx="3159058" cy="2003438"/>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294C06F1-9346-4C96-AE93-26CD387A1955}"/>
                </a:ext>
              </a:extLst>
            </p:cNvPr>
            <p:cNvSpPr/>
            <p:nvPr/>
          </p:nvSpPr>
          <p:spPr bwMode="auto">
            <a:xfrm>
              <a:off x="2220684" y="4198608"/>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2" name="文本框 11">
              <a:extLst>
                <a:ext uri="{FF2B5EF4-FFF2-40B4-BE49-F238E27FC236}">
                  <a16:creationId xmlns:a16="http://schemas.microsoft.com/office/drawing/2014/main" id="{4C93F715-301D-4E6E-8CB5-44802F8B326A}"/>
                </a:ext>
              </a:extLst>
            </p:cNvPr>
            <p:cNvSpPr txBox="1"/>
            <p:nvPr/>
          </p:nvSpPr>
          <p:spPr>
            <a:xfrm>
              <a:off x="1452652" y="4424975"/>
              <a:ext cx="1016503" cy="461665"/>
            </a:xfrm>
            <a:prstGeom prst="rect">
              <a:avLst/>
            </a:prstGeom>
            <a:noFill/>
          </p:spPr>
          <p:txBody>
            <a:bodyPr wrap="square" rtlCol="0">
              <a:spAutoFit/>
            </a:bodyPr>
            <a:lstStyle/>
            <a:p>
              <a:pPr algn="ctr"/>
              <a:r>
                <a:rPr lang="en-US" altLang="zh-CN" sz="1000" b="1" dirty="0"/>
                <a:t>AP</a:t>
              </a:r>
            </a:p>
            <a:p>
              <a:pPr algn="ctr"/>
              <a:r>
                <a:rPr lang="en-US" altLang="zh-CN" sz="1000" b="1" dirty="0"/>
                <a:t>(NPCA AP)</a:t>
              </a:r>
              <a:endParaRPr lang="zh-CN" altLang="en-US" sz="1000" b="1" dirty="0"/>
            </a:p>
          </p:txBody>
        </p:sp>
        <p:sp>
          <p:nvSpPr>
            <p:cNvPr id="13" name="椭圆 12">
              <a:extLst>
                <a:ext uri="{FF2B5EF4-FFF2-40B4-BE49-F238E27FC236}">
                  <a16:creationId xmlns:a16="http://schemas.microsoft.com/office/drawing/2014/main" id="{63C47B18-98DD-4B91-96D9-9DD459A0964F}"/>
                </a:ext>
              </a:extLst>
            </p:cNvPr>
            <p:cNvSpPr/>
            <p:nvPr/>
          </p:nvSpPr>
          <p:spPr bwMode="auto">
            <a:xfrm>
              <a:off x="1809158" y="4372174"/>
              <a:ext cx="3626723" cy="2060910"/>
            </a:xfrm>
            <a:prstGeom prst="ellipse">
              <a:avLst/>
            </a:prstGeom>
            <a:solidFill>
              <a:schemeClr val="accent1">
                <a:lumMod val="20000"/>
                <a:lumOff val="80000"/>
                <a:alpha val="4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14" name="梯形 13">
              <a:extLst>
                <a:ext uri="{FF2B5EF4-FFF2-40B4-BE49-F238E27FC236}">
                  <a16:creationId xmlns:a16="http://schemas.microsoft.com/office/drawing/2014/main" id="{EF421057-453A-4093-A31A-8289CCF50E32}"/>
                </a:ext>
              </a:extLst>
            </p:cNvPr>
            <p:cNvSpPr/>
            <p:nvPr/>
          </p:nvSpPr>
          <p:spPr bwMode="auto">
            <a:xfrm>
              <a:off x="3778718" y="4183928"/>
              <a:ext cx="227012" cy="457200"/>
            </a:xfrm>
            <a:prstGeom prst="trapezoid">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5" name="文本框 14">
              <a:extLst>
                <a:ext uri="{FF2B5EF4-FFF2-40B4-BE49-F238E27FC236}">
                  <a16:creationId xmlns:a16="http://schemas.microsoft.com/office/drawing/2014/main" id="{8BBAA3DE-644B-45E7-A81F-88BD9BBF0A48}"/>
                </a:ext>
              </a:extLst>
            </p:cNvPr>
            <p:cNvSpPr txBox="1"/>
            <p:nvPr/>
          </p:nvSpPr>
          <p:spPr>
            <a:xfrm>
              <a:off x="4005730" y="4398633"/>
              <a:ext cx="514748" cy="276999"/>
            </a:xfrm>
            <a:prstGeom prst="rect">
              <a:avLst/>
            </a:prstGeom>
            <a:noFill/>
          </p:spPr>
          <p:txBody>
            <a:bodyPr wrap="square" rtlCol="0">
              <a:spAutoFit/>
            </a:bodyPr>
            <a:lstStyle/>
            <a:p>
              <a:r>
                <a:rPr lang="en-US" altLang="zh-CN" sz="1000" b="1" dirty="0"/>
                <a:t>AP1</a:t>
              </a:r>
              <a:endParaRPr lang="zh-CN" altLang="en-US" sz="1000" b="1" dirty="0"/>
            </a:p>
          </p:txBody>
        </p:sp>
        <p:sp>
          <p:nvSpPr>
            <p:cNvPr id="16" name="文本框 15">
              <a:extLst>
                <a:ext uri="{FF2B5EF4-FFF2-40B4-BE49-F238E27FC236}">
                  <a16:creationId xmlns:a16="http://schemas.microsoft.com/office/drawing/2014/main" id="{8C5B615E-8D2A-48AB-8111-5CD810CF565A}"/>
                </a:ext>
              </a:extLst>
            </p:cNvPr>
            <p:cNvSpPr txBox="1"/>
            <p:nvPr/>
          </p:nvSpPr>
          <p:spPr>
            <a:xfrm>
              <a:off x="4298637" y="5471543"/>
              <a:ext cx="730563" cy="276999"/>
            </a:xfrm>
            <a:prstGeom prst="rect">
              <a:avLst/>
            </a:prstGeom>
            <a:noFill/>
          </p:spPr>
          <p:txBody>
            <a:bodyPr wrap="square" rtlCol="0">
              <a:spAutoFit/>
            </a:bodyPr>
            <a:lstStyle/>
            <a:p>
              <a:r>
                <a:rPr lang="en-US" altLang="zh-CN" sz="1000" dirty="0"/>
                <a:t>STA1-1</a:t>
              </a:r>
              <a:endParaRPr lang="zh-CN" altLang="en-US" sz="1000" dirty="0"/>
            </a:p>
          </p:txBody>
        </p:sp>
        <p:sp>
          <p:nvSpPr>
            <p:cNvPr id="17" name="椭圆 16">
              <a:extLst>
                <a:ext uri="{FF2B5EF4-FFF2-40B4-BE49-F238E27FC236}">
                  <a16:creationId xmlns:a16="http://schemas.microsoft.com/office/drawing/2014/main" id="{C1D74DD3-2B8D-4626-8799-1309575DFB74}"/>
                </a:ext>
              </a:extLst>
            </p:cNvPr>
            <p:cNvSpPr/>
            <p:nvPr/>
          </p:nvSpPr>
          <p:spPr bwMode="auto">
            <a:xfrm>
              <a:off x="4195111" y="5539539"/>
              <a:ext cx="152400" cy="152400"/>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cxnSp>
          <p:nvCxnSpPr>
            <p:cNvPr id="18" name="直接连接符 17">
              <a:extLst>
                <a:ext uri="{FF2B5EF4-FFF2-40B4-BE49-F238E27FC236}">
                  <a16:creationId xmlns:a16="http://schemas.microsoft.com/office/drawing/2014/main" id="{F1DCB5A7-DD93-49A7-AAFF-FD5F40804ED7}"/>
                </a:ext>
              </a:extLst>
            </p:cNvPr>
            <p:cNvCxnSpPr>
              <a:cxnSpLocks/>
            </p:cNvCxnSpPr>
            <p:nvPr/>
          </p:nvCxnSpPr>
          <p:spPr bwMode="auto">
            <a:xfrm>
              <a:off x="3956380" y="4797747"/>
              <a:ext cx="254123" cy="570311"/>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19" name="文本框 18">
              <a:extLst>
                <a:ext uri="{FF2B5EF4-FFF2-40B4-BE49-F238E27FC236}">
                  <a16:creationId xmlns:a16="http://schemas.microsoft.com/office/drawing/2014/main" id="{7ECD3A83-C2EF-4042-9CB1-7D011E2DA758}"/>
                </a:ext>
              </a:extLst>
            </p:cNvPr>
            <p:cNvSpPr txBox="1"/>
            <p:nvPr/>
          </p:nvSpPr>
          <p:spPr>
            <a:xfrm>
              <a:off x="3873406" y="5970444"/>
              <a:ext cx="838200" cy="276999"/>
            </a:xfrm>
            <a:prstGeom prst="rect">
              <a:avLst/>
            </a:prstGeom>
            <a:noFill/>
          </p:spPr>
          <p:txBody>
            <a:bodyPr wrap="square" rtlCol="0">
              <a:spAutoFit/>
            </a:bodyPr>
            <a:lstStyle/>
            <a:p>
              <a:r>
                <a:rPr lang="en-US" altLang="zh-CN" sz="1000" dirty="0"/>
                <a:t>OBSS1</a:t>
              </a:r>
              <a:endParaRPr lang="zh-CN" altLang="en-US" sz="1000" dirty="0"/>
            </a:p>
          </p:txBody>
        </p:sp>
        <p:sp>
          <p:nvSpPr>
            <p:cNvPr id="20" name="椭圆 19">
              <a:extLst>
                <a:ext uri="{FF2B5EF4-FFF2-40B4-BE49-F238E27FC236}">
                  <a16:creationId xmlns:a16="http://schemas.microsoft.com/office/drawing/2014/main" id="{C1491C06-D7D1-4DEB-8573-9F51D7454095}"/>
                </a:ext>
              </a:extLst>
            </p:cNvPr>
            <p:cNvSpPr/>
            <p:nvPr/>
          </p:nvSpPr>
          <p:spPr bwMode="auto">
            <a:xfrm>
              <a:off x="3479940" y="5116104"/>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21" name="文本框 20">
              <a:extLst>
                <a:ext uri="{FF2B5EF4-FFF2-40B4-BE49-F238E27FC236}">
                  <a16:creationId xmlns:a16="http://schemas.microsoft.com/office/drawing/2014/main" id="{62CFE9E6-1941-4F95-A1D7-7E96435DEEC7}"/>
                </a:ext>
              </a:extLst>
            </p:cNvPr>
            <p:cNvSpPr txBox="1"/>
            <p:nvPr/>
          </p:nvSpPr>
          <p:spPr>
            <a:xfrm>
              <a:off x="2998824" y="4978416"/>
              <a:ext cx="730563" cy="276999"/>
            </a:xfrm>
            <a:prstGeom prst="rect">
              <a:avLst/>
            </a:prstGeom>
            <a:noFill/>
          </p:spPr>
          <p:txBody>
            <a:bodyPr wrap="square" rtlCol="0">
              <a:spAutoFit/>
            </a:bodyPr>
            <a:lstStyle/>
            <a:p>
              <a:r>
                <a:rPr lang="en-US" altLang="zh-CN" sz="1000" dirty="0"/>
                <a:t>STA2</a:t>
              </a:r>
              <a:endParaRPr lang="zh-CN" altLang="en-US" sz="1000" dirty="0"/>
            </a:p>
          </p:txBody>
        </p:sp>
        <p:cxnSp>
          <p:nvCxnSpPr>
            <p:cNvPr id="22" name="直接连接符 21">
              <a:extLst>
                <a:ext uri="{FF2B5EF4-FFF2-40B4-BE49-F238E27FC236}">
                  <a16:creationId xmlns:a16="http://schemas.microsoft.com/office/drawing/2014/main" id="{E129C0CE-616C-4A1F-9609-8F099204CE17}"/>
                </a:ext>
              </a:extLst>
            </p:cNvPr>
            <p:cNvCxnSpPr>
              <a:cxnSpLocks/>
            </p:cNvCxnSpPr>
            <p:nvPr/>
          </p:nvCxnSpPr>
          <p:spPr bwMode="auto">
            <a:xfrm>
              <a:off x="2469155" y="5504041"/>
              <a:ext cx="1536575" cy="65907"/>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23" name="直接连接符 22">
              <a:extLst>
                <a:ext uri="{FF2B5EF4-FFF2-40B4-BE49-F238E27FC236}">
                  <a16:creationId xmlns:a16="http://schemas.microsoft.com/office/drawing/2014/main" id="{D6F45277-CFC6-47D9-BD79-A04A91C18D31}"/>
                </a:ext>
              </a:extLst>
            </p:cNvPr>
            <p:cNvCxnSpPr>
              <a:cxnSpLocks/>
            </p:cNvCxnSpPr>
            <p:nvPr/>
          </p:nvCxnSpPr>
          <p:spPr bwMode="auto">
            <a:xfrm>
              <a:off x="3178831" y="5497121"/>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24" name="直接连接符 23">
              <a:extLst>
                <a:ext uri="{FF2B5EF4-FFF2-40B4-BE49-F238E27FC236}">
                  <a16:creationId xmlns:a16="http://schemas.microsoft.com/office/drawing/2014/main" id="{B58A6C42-9655-4F12-81C4-4AFEC81EB64E}"/>
                </a:ext>
              </a:extLst>
            </p:cNvPr>
            <p:cNvCxnSpPr>
              <a:cxnSpLocks/>
            </p:cNvCxnSpPr>
            <p:nvPr/>
          </p:nvCxnSpPr>
          <p:spPr bwMode="auto">
            <a:xfrm flipH="1">
              <a:off x="3198479" y="5457825"/>
              <a:ext cx="208952" cy="209184"/>
            </a:xfrm>
            <a:prstGeom prst="line">
              <a:avLst/>
            </a:prstGeom>
            <a:solidFill>
              <a:schemeClr val="accent1"/>
            </a:solidFill>
            <a:ln w="28575" cap="flat" cmpd="sng" algn="ctr">
              <a:solidFill>
                <a:srgbClr val="FF0000"/>
              </a:solidFill>
              <a:prstDash val="solid"/>
              <a:round/>
              <a:headEnd type="none" w="sm" len="sm"/>
              <a:tailEnd type="none" w="sm" len="sm"/>
            </a:ln>
          </p:spPr>
        </p:cxnSp>
        <p:sp>
          <p:nvSpPr>
            <p:cNvPr id="25" name="文本框 24">
              <a:extLst>
                <a:ext uri="{FF2B5EF4-FFF2-40B4-BE49-F238E27FC236}">
                  <a16:creationId xmlns:a16="http://schemas.microsoft.com/office/drawing/2014/main" id="{D4A49120-4AEB-49AA-95BE-518C56172B4C}"/>
                </a:ext>
              </a:extLst>
            </p:cNvPr>
            <p:cNvSpPr txBox="1"/>
            <p:nvPr/>
          </p:nvSpPr>
          <p:spPr>
            <a:xfrm>
              <a:off x="1728564" y="5377835"/>
              <a:ext cx="720425" cy="275040"/>
            </a:xfrm>
            <a:prstGeom prst="rect">
              <a:avLst/>
            </a:prstGeom>
            <a:noFill/>
          </p:spPr>
          <p:txBody>
            <a:bodyPr wrap="square" rtlCol="0">
              <a:spAutoFit/>
            </a:bodyPr>
            <a:lstStyle/>
            <a:p>
              <a:r>
                <a:rPr lang="en-US" altLang="zh-CN" sz="1000" dirty="0"/>
                <a:t>STA1</a:t>
              </a:r>
              <a:endParaRPr lang="zh-CN" altLang="en-US" sz="1000" dirty="0"/>
            </a:p>
          </p:txBody>
        </p:sp>
        <p:sp>
          <p:nvSpPr>
            <p:cNvPr id="26" name="椭圆 25">
              <a:extLst>
                <a:ext uri="{FF2B5EF4-FFF2-40B4-BE49-F238E27FC236}">
                  <a16:creationId xmlns:a16="http://schemas.microsoft.com/office/drawing/2014/main" id="{BD86860A-78B9-4796-B860-E755C5E5D135}"/>
                </a:ext>
              </a:extLst>
            </p:cNvPr>
            <p:cNvSpPr/>
            <p:nvPr/>
          </p:nvSpPr>
          <p:spPr bwMode="auto">
            <a:xfrm>
              <a:off x="2214875" y="5427841"/>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grpSp>
      <p:pic>
        <p:nvPicPr>
          <p:cNvPr id="29" name="图片 28">
            <a:extLst>
              <a:ext uri="{FF2B5EF4-FFF2-40B4-BE49-F238E27FC236}">
                <a16:creationId xmlns:a16="http://schemas.microsoft.com/office/drawing/2014/main" id="{650071E6-5CD8-4296-B678-5D71E764097C}"/>
              </a:ext>
            </a:extLst>
          </p:cNvPr>
          <p:cNvPicPr>
            <a:picLocks noChangeAspect="1"/>
          </p:cNvPicPr>
          <p:nvPr/>
        </p:nvPicPr>
        <p:blipFill>
          <a:blip r:embed="rId3"/>
          <a:stretch>
            <a:fillRect/>
          </a:stretch>
        </p:blipFill>
        <p:spPr>
          <a:xfrm>
            <a:off x="4689046" y="4751019"/>
            <a:ext cx="4378754" cy="1650419"/>
          </a:xfrm>
          <a:prstGeom prst="rect">
            <a:avLst/>
          </a:prstGeom>
        </p:spPr>
      </p:pic>
    </p:spTree>
    <p:extLst>
      <p:ext uri="{BB962C8B-B14F-4D97-AF65-F5344CB8AC3E}">
        <p14:creationId xmlns:p14="http://schemas.microsoft.com/office/powerpoint/2010/main" val="2236959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US" altLang="zh-TW" sz="1400" dirty="0"/>
              <a:t>There are several issues for d</a:t>
            </a:r>
            <a:r>
              <a:rPr lang="en-US" altLang="zh-CN" sz="1400" dirty="0"/>
              <a:t>ifferent triggering switch conditions</a:t>
            </a:r>
            <a:r>
              <a:rPr lang="en-US" altLang="zh-TW" sz="1400" dirty="0"/>
              <a:t> needed to be addressed for NPCA operation, such as </a:t>
            </a:r>
            <a:r>
              <a:rPr lang="zh-CN" altLang="en-US" sz="1400" dirty="0"/>
              <a:t>：</a:t>
            </a:r>
            <a:endParaRPr lang="en-US" altLang="zh-CN" sz="1400" dirty="0"/>
          </a:p>
          <a:p>
            <a:pPr algn="just">
              <a:buFont typeface="Wingdings" panose="05000000000000000000" pitchFamily="2" charset="2"/>
              <a:buChar char="Ø"/>
            </a:pPr>
            <a:r>
              <a:rPr lang="en-US" altLang="zh-CN" sz="1400" dirty="0"/>
              <a:t>Inconsistent or misaligned switches</a:t>
            </a:r>
          </a:p>
          <a:p>
            <a:pPr algn="just">
              <a:buFont typeface="Wingdings" panose="05000000000000000000" pitchFamily="2" charset="2"/>
              <a:buChar char="Ø"/>
            </a:pPr>
            <a:r>
              <a:rPr lang="en-US" altLang="zh-CN" sz="1400" dirty="0"/>
              <a:t>Inconsistent stay duration and/or available BW on NPCA primary channel</a:t>
            </a:r>
          </a:p>
          <a:p>
            <a:pPr algn="just">
              <a:buFont typeface="Wingdings" panose="05000000000000000000" pitchFamily="2" charset="2"/>
              <a:buChar char="Ø"/>
            </a:pPr>
            <a:endParaRPr lang="en-US" altLang="zh-TW" sz="1400" dirty="0"/>
          </a:p>
          <a:p>
            <a:pPr algn="just">
              <a:buFont typeface="Wingdings" panose="05000000000000000000" pitchFamily="2" charset="2"/>
              <a:buChar char="p"/>
            </a:pPr>
            <a:r>
              <a:rPr lang="en-US" altLang="zh-CN" sz="1400" dirty="0"/>
              <a:t>This contribution proposes to provide a mechanism for triggering switch condition report operation to </a:t>
            </a:r>
            <a:r>
              <a:rPr lang="en-US" altLang="zh-TW" sz="1400" dirty="0"/>
              <a:t>resolve the issues that would be helpful:</a:t>
            </a:r>
          </a:p>
          <a:p>
            <a:pPr algn="just">
              <a:buFont typeface="Wingdings" panose="05000000000000000000" pitchFamily="2" charset="2"/>
              <a:buChar char="Ø"/>
            </a:pPr>
            <a:r>
              <a:rPr lang="en-US" altLang="zh-TW" sz="1400" dirty="0"/>
              <a:t>NPCA STA can collect </a:t>
            </a:r>
            <a:r>
              <a:rPr lang="en-US" altLang="zh-CN" sz="1400" dirty="0"/>
              <a:t>the triggering switch condition reports from </a:t>
            </a:r>
            <a:r>
              <a:rPr lang="en-US" altLang="zh-TW" sz="1400" dirty="0"/>
              <a:t>its peer STA(s) on the NPCA primary channel and then determine the target peer STA(s) for subsequent transmission.</a:t>
            </a:r>
          </a:p>
          <a:p>
            <a:pPr algn="just">
              <a:buFont typeface="Wingdings" panose="05000000000000000000" pitchFamily="2" charset="2"/>
              <a:buChar char="Ø"/>
            </a:pPr>
            <a:r>
              <a:rPr lang="en-US" altLang="zh-TW" sz="1400" dirty="0"/>
              <a:t>NPCA STA can also confirm whether its peer STA switches to the NPCA primary channel due to the same OBSS traffic when it has switched to NPCA primary channel.</a:t>
            </a:r>
            <a:endParaRPr lang="en-US" altLang="zh-CN" sz="1400" b="0" dirty="0"/>
          </a:p>
          <a:p>
            <a:endParaRPr lang="en-US" altLang="zh-CN" sz="1400" b="0" kern="1200" dirty="0">
              <a:solidFill>
                <a:schemeClr val="tx2"/>
              </a:solidFill>
            </a:endParaRPr>
          </a:p>
          <a:p>
            <a:endParaRPr lang="en-US" altLang="zh-CN" sz="1400" b="0" kern="1200" dirty="0">
              <a:solidFill>
                <a:schemeClr val="tx2"/>
              </a:solidFill>
            </a:endParaRPr>
          </a:p>
          <a:p>
            <a:endParaRPr lang="zh-CN" altLang="en-US" sz="14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a:extLst>
              <a:ext uri="{FF2B5EF4-FFF2-40B4-BE49-F238E27FC236}">
                <a16:creationId xmlns:a16="http://schemas.microsoft.com/office/drawing/2014/main" id="{411DFF4D-A672-4254-BC06-1CCD0F82EC8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84B509-2277-4152-911E-0047A061D8E3}"/>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Title 1">
            <a:extLst>
              <a:ext uri="{FF2B5EF4-FFF2-40B4-BE49-F238E27FC236}">
                <a16:creationId xmlns:a16="http://schemas.microsoft.com/office/drawing/2014/main" id="{F9082A4C-720A-4534-BD55-B8ACEAEA0CCD}"/>
              </a:ext>
            </a:extLst>
          </p:cNvPr>
          <p:cNvSpPr>
            <a:spLocks noGrp="1"/>
          </p:cNvSpPr>
          <p:nvPr>
            <p:ph type="title"/>
          </p:nvPr>
        </p:nvSpPr>
        <p:spPr>
          <a:xfrm>
            <a:off x="685800" y="685800"/>
            <a:ext cx="7772400" cy="685800"/>
          </a:xfrm>
        </p:spPr>
        <p:txBody>
          <a:bodyPr/>
          <a:lstStyle/>
          <a:p>
            <a:r>
              <a:rPr lang="en-US" dirty="0"/>
              <a:t>References</a:t>
            </a:r>
          </a:p>
        </p:txBody>
      </p:sp>
      <p:sp>
        <p:nvSpPr>
          <p:cNvPr id="7" name="Content Placeholder 2">
            <a:extLst>
              <a:ext uri="{FF2B5EF4-FFF2-40B4-BE49-F238E27FC236}">
                <a16:creationId xmlns:a16="http://schemas.microsoft.com/office/drawing/2014/main" id="{03E72C84-6245-47E4-A6A9-7E271DC88329}"/>
              </a:ext>
            </a:extLst>
          </p:cNvPr>
          <p:cNvSpPr>
            <a:spLocks noGrp="1"/>
          </p:cNvSpPr>
          <p:nvPr>
            <p:ph idx="1"/>
          </p:nvPr>
        </p:nvSpPr>
        <p:spPr>
          <a:xfrm>
            <a:off x="533400" y="1600200"/>
            <a:ext cx="8305800" cy="4267201"/>
          </a:xfrm>
        </p:spPr>
        <p:txBody>
          <a:bodyPr>
            <a:noAutofit/>
          </a:bodyPr>
          <a:lstStyle/>
          <a:p>
            <a:pPr marL="0" indent="0">
              <a:buNone/>
            </a:pPr>
            <a:r>
              <a:rPr lang="en-US" altLang="zh-CN" sz="1600" b="0" dirty="0"/>
              <a:t>[1] Draft P802.11bn_D0.1</a:t>
            </a:r>
          </a:p>
          <a:p>
            <a:pPr marL="0" indent="0">
              <a:buNone/>
            </a:pPr>
            <a:r>
              <a:rPr lang="en-US" altLang="zh-CN" sz="1600" b="0" dirty="0"/>
              <a:t>[3] non-primary channel access (NPCA) - follow up, </a:t>
            </a:r>
            <a:r>
              <a:rPr lang="en-US" altLang="zh-CN" sz="1200" b="0" i="0" dirty="0">
                <a:solidFill>
                  <a:srgbClr val="000000"/>
                </a:solidFill>
                <a:effectLst/>
                <a:latin typeface="Verdana" panose="020B0604030504040204" pitchFamily="34" charset="0"/>
                <a:hlinkClick r:id="rId2"/>
              </a:rPr>
              <a:t>https://mentor.ieee.org/802.11/dcn/24/11-24-0495-00-00bn-non-primary-channel-access-npca-follow-up.pptx</a:t>
            </a:r>
            <a:endParaRPr lang="en-US" altLang="zh-CN" sz="1200" b="0" i="0" dirty="0">
              <a:solidFill>
                <a:srgbClr val="000000"/>
              </a:solidFill>
              <a:effectLst/>
              <a:latin typeface="Verdana" panose="020B0604030504040204" pitchFamily="34" charset="0"/>
            </a:endParaRPr>
          </a:p>
          <a:p>
            <a:pPr marL="0" indent="0">
              <a:buNone/>
            </a:pPr>
            <a:r>
              <a:rPr lang="en-US" altLang="zh-CN" sz="1600" b="0" dirty="0"/>
              <a:t>[4] Non-primary channel access (NPCA), </a:t>
            </a:r>
            <a:r>
              <a:rPr lang="en-US" altLang="zh-CN" sz="1200" b="0" i="0" dirty="0">
                <a:solidFill>
                  <a:srgbClr val="000000"/>
                </a:solidFill>
                <a:effectLst/>
                <a:latin typeface="Verdana" panose="020B0604030504040204" pitchFamily="34" charset="0"/>
                <a:hlinkClick r:id="rId3"/>
              </a:rPr>
              <a:t>https://mentor.ieee.org/802.11/dcn/23/11-23-2005-01-00bn-non-primary-channel-access-npca.pptx</a:t>
            </a:r>
            <a:endParaRPr lang="en-US" altLang="zh-CN" sz="1200" b="0" i="0" dirty="0">
              <a:solidFill>
                <a:srgbClr val="000000"/>
              </a:solidFill>
              <a:effectLst/>
              <a:latin typeface="Verdana" panose="020B0604030504040204" pitchFamily="34" charset="0"/>
            </a:endParaRPr>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Tree>
    <p:extLst>
      <p:ext uri="{BB962C8B-B14F-4D97-AF65-F5344CB8AC3E}">
        <p14:creationId xmlns:p14="http://schemas.microsoft.com/office/powerpoint/2010/main" val="299516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F9BC03-5DCC-4AB9-8A57-18B60584C923}"/>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 1</a:t>
            </a:r>
            <a:endParaRPr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F42197F3-BDDD-4B2C-AEC4-A6A4C26C0655}"/>
              </a:ext>
            </a:extLst>
          </p:cNvPr>
          <p:cNvSpPr>
            <a:spLocks noGrp="1"/>
          </p:cNvSpPr>
          <p:nvPr>
            <p:ph idx="1"/>
          </p:nvPr>
        </p:nvSpPr>
        <p:spPr>
          <a:xfrm>
            <a:off x="685800" y="1981200"/>
            <a:ext cx="8077200" cy="4114800"/>
          </a:xfrm>
        </p:spPr>
        <p:txBody>
          <a:bodyPr/>
          <a:lstStyle/>
          <a:p>
            <a:pPr marL="287655" indent="-287655">
              <a:spcBef>
                <a:spcPts val="600"/>
              </a:spcBef>
              <a:spcAft>
                <a:spcPts val="600"/>
              </a:spcAft>
              <a:buFont typeface="Wingdings" panose="05000000000000000000" pitchFamily="2" charset="2"/>
              <a:buChar char="q"/>
            </a:pPr>
            <a:r>
              <a:rPr lang="en-US" altLang="zh-CN" sz="1400" dirty="0"/>
              <a:t>SP1: Do you support to specify a mechanism to </a:t>
            </a:r>
            <a:r>
              <a:rPr lang="en-US" altLang="zh-TW" sz="1400" dirty="0"/>
              <a:t>resolve the issues due to d</a:t>
            </a:r>
            <a:r>
              <a:rPr lang="en-US" altLang="zh-CN" sz="1400" dirty="0"/>
              <a:t>ifferent triggering switch conditions for NPCA operation to make sure</a:t>
            </a:r>
            <a:r>
              <a:rPr lang="en-US" altLang="zh-TW" sz="1400" dirty="0"/>
              <a:t>:</a:t>
            </a:r>
          </a:p>
          <a:p>
            <a:pPr algn="just">
              <a:buFont typeface="Wingdings" panose="05000000000000000000" pitchFamily="2" charset="2"/>
              <a:buChar char="Ø"/>
            </a:pPr>
            <a:r>
              <a:rPr lang="en-US" altLang="zh-TW" sz="1400" dirty="0"/>
              <a:t>NPCA STA can collect </a:t>
            </a:r>
            <a:r>
              <a:rPr lang="en-US" altLang="zh-CN" sz="1400" dirty="0"/>
              <a:t>the information of the triggering switch conditions from </a:t>
            </a:r>
            <a:r>
              <a:rPr lang="en-US" altLang="zh-TW" sz="1400" dirty="0"/>
              <a:t>its peer STA(s) on the NPCA primary channel and then determine the target peer STA(s) for subsequent transmission based on the information.</a:t>
            </a:r>
          </a:p>
          <a:p>
            <a:pPr algn="just">
              <a:buFont typeface="Wingdings" panose="05000000000000000000" pitchFamily="2" charset="2"/>
              <a:buChar char="Ø"/>
            </a:pPr>
            <a:r>
              <a:rPr lang="en-US" altLang="zh-TW" sz="1400" dirty="0"/>
              <a:t>NPCA STA can also confirm whether its peer STA switches to the NPCA primary channel due to the same OBSS traffic when it has switched to NPCA primary channel.</a:t>
            </a:r>
          </a:p>
          <a:p>
            <a:pPr marL="0" indent="0" algn="just">
              <a:buNone/>
            </a:pPr>
            <a:r>
              <a:rPr lang="en-US" altLang="zh-CN" sz="1400" dirty="0"/>
              <a:t>     The mechanism is TBD</a:t>
            </a:r>
            <a:endParaRPr lang="zh-CN" altLang="en-US" sz="1400" dirty="0"/>
          </a:p>
          <a:p>
            <a:endParaRPr lang="zh-CN" altLang="en-US" sz="1400" dirty="0"/>
          </a:p>
        </p:txBody>
      </p:sp>
      <p:sp>
        <p:nvSpPr>
          <p:cNvPr id="4" name="页脚占位符 3">
            <a:extLst>
              <a:ext uri="{FF2B5EF4-FFF2-40B4-BE49-F238E27FC236}">
                <a16:creationId xmlns:a16="http://schemas.microsoft.com/office/drawing/2014/main" id="{9E46371D-5C45-4003-A637-A89DB0F7364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83B72D9-86CF-44BF-A12F-0BC349CF1407}"/>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97132151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11385</TotalTime>
  <Words>1470</Words>
  <Application>Microsoft Office PowerPoint</Application>
  <PresentationFormat>全屏显示(4:3)</PresentationFormat>
  <Paragraphs>157</Paragraphs>
  <Slides>10</Slides>
  <Notes>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vt:lpstr>
      <vt:lpstr>Times New Roman</vt:lpstr>
      <vt:lpstr>Verdana</vt:lpstr>
      <vt:lpstr>Wingdings</vt:lpstr>
      <vt:lpstr>802-11-Submission</vt:lpstr>
      <vt:lpstr>Further Considerations on  NPCA - Follow up</vt:lpstr>
      <vt:lpstr>Introduction</vt:lpstr>
      <vt:lpstr>Cases for different triggering switch conditions (1)</vt:lpstr>
      <vt:lpstr>Cases for different triggering switch conditions (2)</vt:lpstr>
      <vt:lpstr>Issues for different triggering switch conditions - Summary </vt:lpstr>
      <vt:lpstr>Candidate Solution</vt:lpstr>
      <vt:lpstr>Summary</vt:lpstr>
      <vt:lpstr>References</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3950</cp:revision>
  <cp:lastPrinted>2014-11-04T15:04:00Z</cp:lastPrinted>
  <dcterms:created xsi:type="dcterms:W3CDTF">2007-04-17T18:10:00Z</dcterms:created>
  <dcterms:modified xsi:type="dcterms:W3CDTF">2025-03-11T15:15:24Z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