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bookmarkIdSeed="2">
  <p:sldMasterIdLst>
    <p:sldMasterId id="2147483648" r:id="rId1"/>
  </p:sldMasterIdLst>
  <p:notesMasterIdLst>
    <p:notesMasterId r:id="rId10"/>
  </p:notesMasterIdLst>
  <p:handoutMasterIdLst>
    <p:handoutMasterId r:id="rId11"/>
  </p:handoutMasterIdLst>
  <p:sldIdLst>
    <p:sldId id="269" r:id="rId2"/>
    <p:sldId id="611" r:id="rId3"/>
    <p:sldId id="664" r:id="rId4"/>
    <p:sldId id="666" r:id="rId5"/>
    <p:sldId id="665" r:id="rId6"/>
    <p:sldId id="667" r:id="rId7"/>
    <p:sldId id="312" r:id="rId8"/>
    <p:sldId id="663"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45" autoAdjust="0"/>
    <p:restoredTop sz="82620" autoAdjust="0"/>
  </p:normalViewPr>
  <p:slideViewPr>
    <p:cSldViewPr>
      <p:cViewPr varScale="1">
        <p:scale>
          <a:sx n="70" d="100"/>
          <a:sy n="70" d="100"/>
        </p:scale>
        <p:origin x="2054"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2</a:t>
            </a:fld>
            <a:endParaRPr lang="en-US" altLang="en-US"/>
          </a:p>
        </p:txBody>
      </p:sp>
    </p:spTree>
    <p:extLst>
      <p:ext uri="{BB962C8B-B14F-4D97-AF65-F5344CB8AC3E}">
        <p14:creationId xmlns:p14="http://schemas.microsoft.com/office/powerpoint/2010/main" val="2320952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5</a:t>
            </a:fld>
            <a:endParaRPr lang="en-US" altLang="en-US"/>
          </a:p>
        </p:txBody>
      </p:sp>
    </p:spTree>
    <p:extLst>
      <p:ext uri="{BB962C8B-B14F-4D97-AF65-F5344CB8AC3E}">
        <p14:creationId xmlns:p14="http://schemas.microsoft.com/office/powerpoint/2010/main" val="1445264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252130" y="332601"/>
            <a:ext cx="32060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802.11-25/122r1</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April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4/11-24-0679-04-00bn-thoughts-on-functionality-and-security-architecture-for-uhr-seamless-roaming.pptx" TargetMode="External"/><Relationship Id="rId2" Type="http://schemas.openxmlformats.org/officeDocument/2006/relationships/hyperlink" Target="https://mentor.ieee.org/802.11/dcn/25/11-25-0014-14-00bn-tgbn-motions-list-part-2.ppt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566-00-00bn-pdt-mac-on-seamless-roaming-part-1.docx" TargetMode="External"/><Relationship Id="rId4" Type="http://schemas.openxmlformats.org/officeDocument/2006/relationships/hyperlink" Target="https://mentor.ieee.org/802.11/dcn/24/11-24-1882-02-00bn-link-setup-for-seamless-roaming.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304800" y="838200"/>
            <a:ext cx="8686800" cy="1066800"/>
          </a:xfrm>
        </p:spPr>
        <p:txBody>
          <a:bodyPr/>
          <a:lstStyle/>
          <a:p>
            <a:r>
              <a:rPr lang="en-US" altLang="zh-CN" dirty="0">
                <a:latin typeface="Arial" panose="020B0604020202020204" pitchFamily="34" charset="0"/>
                <a:cs typeface="Arial" panose="020B0604020202020204" pitchFamily="34" charset="0"/>
              </a:rPr>
              <a:t>Further Considerations on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Seamless Roaming</a:t>
            </a:r>
          </a:p>
        </p:txBody>
      </p:sp>
      <p:sp>
        <p:nvSpPr>
          <p:cNvPr id="13318" name="Rectangle 6"/>
          <p:cNvSpPr>
            <a:spLocks noGrp="1" noChangeArrowheads="1"/>
          </p:cNvSpPr>
          <p:nvPr>
            <p:ph type="body" idx="1"/>
          </p:nvPr>
        </p:nvSpPr>
        <p:spPr>
          <a:xfrm>
            <a:off x="685800" y="21336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a:t>
            </a:r>
            <a:r>
              <a:rPr lang="en-US" altLang="zh-CN" sz="2000" b="0" dirty="0">
                <a:cs typeface="Arial" panose="020B0604020202020204" pitchFamily="34" charset="0"/>
              </a:rPr>
              <a:t>5</a:t>
            </a:r>
            <a:r>
              <a:rPr lang="en-US" altLang="en-US" sz="2000" b="0" dirty="0">
                <a:cs typeface="Arial" panose="020B0604020202020204" pitchFamily="34" charset="0"/>
              </a:rPr>
              <a:t>-0</a:t>
            </a:r>
            <a:r>
              <a:rPr lang="en-US" altLang="zh-CN" sz="2000" b="0" dirty="0">
                <a:cs typeface="Arial" panose="020B0604020202020204" pitchFamily="34" charset="0"/>
              </a:rPr>
              <a:t>4</a:t>
            </a:r>
            <a:r>
              <a:rPr lang="en-US" altLang="en-US" sz="2000" b="0" dirty="0">
                <a:cs typeface="Arial" panose="020B0604020202020204" pitchFamily="34" charset="0"/>
              </a:rPr>
              <a:t>-</a:t>
            </a:r>
            <a:r>
              <a:rPr lang="en-US" altLang="zh-CN" sz="2000" b="0" dirty="0">
                <a:cs typeface="Arial" panose="020B0604020202020204" pitchFamily="34" charset="0"/>
              </a:rPr>
              <a:t>10</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6571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Arial" panose="020B0604020202020204" pitchFamily="34" charset="0"/>
                <a:cs typeface="Arial" panose="020B0604020202020204" pitchFamily="34" charset="0"/>
              </a:rPr>
              <a:t> Authors:</a:t>
            </a:r>
            <a:endParaRPr lang="en-US" altLang="en-US" sz="2000" b="0" dirty="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8" name="Table 7">
            <a:extLst>
              <a:ext uri="{FF2B5EF4-FFF2-40B4-BE49-F238E27FC236}">
                <a16:creationId xmlns:a16="http://schemas.microsoft.com/office/drawing/2014/main" id="{D0D039D2-C163-484F-9CA9-D3BC5C2D63FE}"/>
              </a:ext>
            </a:extLst>
          </p:cNvPr>
          <p:cNvGraphicFramePr>
            <a:graphicFrameLocks noGrp="1"/>
          </p:cNvGraphicFramePr>
          <p:nvPr>
            <p:extLst>
              <p:ext uri="{D42A27DB-BD31-4B8C-83A1-F6EECF244321}">
                <p14:modId xmlns:p14="http://schemas.microsoft.com/office/powerpoint/2010/main" val="120388551"/>
              </p:ext>
            </p:extLst>
          </p:nvPr>
        </p:nvGraphicFramePr>
        <p:xfrm>
          <a:off x="719138" y="3270771"/>
          <a:ext cx="7858124" cy="1817127"/>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326849">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54087">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5875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494611671"/>
                  </a:ext>
                </a:extLst>
              </a:tr>
              <a:tr h="24513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Ning Gao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418120347"/>
                  </a:ext>
                </a:extLst>
              </a:tr>
              <a:tr h="27075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Yapu Li</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275251171"/>
                  </a:ext>
                </a:extLst>
              </a:tr>
              <a:tr h="225033">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800" b="0" i="0" kern="1200" dirty="0">
                          <a:solidFill>
                            <a:schemeClr val="tx1"/>
                          </a:solidFill>
                          <a:effectLst/>
                          <a:latin typeface="+mn-lt"/>
                          <a:ea typeface="+mn-ea"/>
                          <a:cs typeface="+mn-cs"/>
                        </a:rPr>
                        <a:t>Liangxiao Xin</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711706489"/>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16741"/>
            <a:ext cx="8001000" cy="4114800"/>
          </a:xfrm>
        </p:spPr>
        <p:txBody>
          <a:bodyPr/>
          <a:lstStyle/>
          <a:p>
            <a:pPr algn="just">
              <a:buFont typeface="Wingdings" panose="05000000000000000000" pitchFamily="2" charset="2"/>
              <a:buChar char="p"/>
              <a:tabLst>
                <a:tab pos="360363" algn="l"/>
              </a:tabLst>
            </a:pPr>
            <a:r>
              <a:rPr lang="en-US" altLang="zh-CN" sz="1400" dirty="0"/>
              <a:t>TGbn has agreed to specify a seamless roaming procedure that a non-AP MLD can use to transition from its current AP MLD to a target AP MLD without requiring reassociation within the same Seamless Mobility Domain (SMD)</a:t>
            </a:r>
          </a:p>
          <a:p>
            <a:pPr algn="just">
              <a:buFont typeface="Wingdings" panose="05000000000000000000" pitchFamily="2" charset="2"/>
              <a:buChar char="p"/>
              <a:tabLst>
                <a:tab pos="360363" algn="l"/>
              </a:tabLst>
            </a:pPr>
            <a:endParaRPr lang="en-US" altLang="zh-CN" sz="1400" dirty="0"/>
          </a:p>
          <a:p>
            <a:pPr algn="just">
              <a:buFont typeface="Wingdings" panose="05000000000000000000" pitchFamily="2" charset="2"/>
              <a:buChar char="p"/>
              <a:tabLst>
                <a:tab pos="360363" algn="l"/>
              </a:tabLst>
            </a:pPr>
            <a:r>
              <a:rPr lang="en-US" altLang="zh-CN" sz="1400" dirty="0"/>
              <a:t>During the transition the non-AP MLD preserves the context for data transmission to maintain data continuity for a seamless experience and minimizes the time during which connectivity between the non-AP MLD and the DS is lost. </a:t>
            </a:r>
          </a:p>
          <a:p>
            <a:pPr algn="just">
              <a:buFont typeface="Wingdings" panose="05000000000000000000" pitchFamily="2" charset="2"/>
              <a:buChar char="p"/>
              <a:tabLst>
                <a:tab pos="360363" algn="l"/>
              </a:tabLst>
            </a:pPr>
            <a:endParaRPr lang="en-US" altLang="zh-CN" sz="1400" dirty="0"/>
          </a:p>
          <a:p>
            <a:pPr algn="just">
              <a:buFont typeface="Wingdings" panose="05000000000000000000" pitchFamily="2" charset="2"/>
              <a:buChar char="p"/>
              <a:tabLst>
                <a:tab pos="360363" algn="l"/>
              </a:tabLst>
            </a:pPr>
            <a:r>
              <a:rPr lang="en-US" altLang="zh-CN" sz="1400" dirty="0"/>
              <a:t>The PMKSA and PTKSA created as part of RSNA security association established between the non-AP MLD and the SMD-ME is a key feature for seamless roaming</a:t>
            </a:r>
          </a:p>
          <a:p>
            <a:pPr algn="just">
              <a:buFont typeface="Wingdings" panose="05000000000000000000" pitchFamily="2" charset="2"/>
              <a:buChar char="Ø"/>
              <a:tabLst>
                <a:tab pos="360363" algn="l"/>
              </a:tabLst>
            </a:pPr>
            <a:r>
              <a:rPr lang="en-US" altLang="zh-CN" sz="1400" dirty="0"/>
              <a:t>PTK sharing: The non-AP MLD roams by using a single encryption key (in the single PTKSA) when remaining in state 4 with the SMD-ME</a:t>
            </a:r>
          </a:p>
          <a:p>
            <a:pPr algn="just">
              <a:buFont typeface="Wingdings" panose="05000000000000000000" pitchFamily="2" charset="2"/>
              <a:buChar char="Ø"/>
              <a:tabLst>
                <a:tab pos="360363" algn="l"/>
              </a:tabLst>
            </a:pPr>
            <a:r>
              <a:rPr lang="en-US" altLang="zh-CN" sz="1400" dirty="0"/>
              <a:t>per-AP MLD TK : The non-AP MLD roams using different (per-AP MLD) TKs for encryption</a:t>
            </a:r>
            <a:r>
              <a:rPr lang="en-US" altLang="zh-CN" sz="1400" b="0" dirty="0"/>
              <a:t>.</a:t>
            </a:r>
            <a:endParaRPr lang="en-US" altLang="zh-CN" sz="1400" dirty="0"/>
          </a:p>
          <a:p>
            <a:pPr marL="0" indent="0" algn="just">
              <a:buNone/>
              <a:tabLst>
                <a:tab pos="360363" algn="l"/>
              </a:tabLst>
            </a:pPr>
            <a:endParaRPr lang="en-US" altLang="zh-TW" sz="1400" dirty="0"/>
          </a:p>
          <a:p>
            <a:pPr algn="just">
              <a:buFont typeface="Wingdings" panose="05000000000000000000" pitchFamily="2" charset="2"/>
              <a:buChar char="p"/>
              <a:tabLst>
                <a:tab pos="360363" algn="l"/>
              </a:tabLst>
            </a:pPr>
            <a:r>
              <a:rPr lang="en-US" altLang="zh-CN" sz="1400" dirty="0"/>
              <a:t>This contribution analyses how to guarantee the data continuity for seamless experience while reducing the risk of data breaching due to PTK sharing, and proposes a mechanism </a:t>
            </a:r>
            <a:r>
              <a:rPr lang="en-US" altLang="zh-CN" sz="1400" kern="1200" dirty="0">
                <a:solidFill>
                  <a:schemeClr val="tx2"/>
                </a:solidFill>
                <a:latin typeface="Times New Roman" panose="02020603050405020304" pitchFamily="18" charset="0"/>
              </a:rPr>
              <a:t>for  RSNA rekeying</a:t>
            </a:r>
            <a:r>
              <a:rPr lang="en-US" altLang="zh-CN" sz="1400" dirty="0"/>
              <a:t> to improve seamless roaming.</a:t>
            </a:r>
          </a:p>
          <a:p>
            <a:pPr lvl="1" algn="just">
              <a:buFont typeface="Arial" panose="020B0604020202020204" pitchFamily="34" charset="0"/>
              <a:buChar char="•"/>
              <a:tabLst>
                <a:tab pos="360363" algn="l"/>
              </a:tabLst>
            </a:pPr>
            <a:endParaRPr lang="zh-CN" altLang="zh-CN" sz="14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C9428F-1546-48F8-BE41-6E9EB3A2BB17}"/>
              </a:ext>
            </a:extLst>
          </p:cNvPr>
          <p:cNvSpPr>
            <a:spLocks noGrp="1"/>
          </p:cNvSpPr>
          <p:nvPr>
            <p:ph type="title"/>
          </p:nvPr>
        </p:nvSpPr>
        <p:spPr/>
        <p:txBody>
          <a:bodyPr/>
          <a:lstStyle/>
          <a:p>
            <a:r>
              <a:rPr lang="en-US" altLang="zh-CN" dirty="0"/>
              <a:t>Recap</a:t>
            </a:r>
            <a:endParaRPr lang="zh-CN" altLang="en-US" dirty="0"/>
          </a:p>
        </p:txBody>
      </p:sp>
      <p:sp>
        <p:nvSpPr>
          <p:cNvPr id="3" name="内容占位符 2">
            <a:extLst>
              <a:ext uri="{FF2B5EF4-FFF2-40B4-BE49-F238E27FC236}">
                <a16:creationId xmlns:a16="http://schemas.microsoft.com/office/drawing/2014/main" id="{3E03F26A-DF84-456F-BD68-50770E8CDDFB}"/>
              </a:ext>
            </a:extLst>
          </p:cNvPr>
          <p:cNvSpPr>
            <a:spLocks noGrp="1"/>
          </p:cNvSpPr>
          <p:nvPr>
            <p:ph idx="1"/>
          </p:nvPr>
        </p:nvSpPr>
        <p:spPr>
          <a:xfrm>
            <a:off x="685800" y="1905000"/>
            <a:ext cx="7772400" cy="4114800"/>
          </a:xfrm>
        </p:spPr>
        <p:txBody>
          <a:bodyPr/>
          <a:lstStyle/>
          <a:p>
            <a:pPr algn="just">
              <a:buFont typeface="Wingdings" panose="05000000000000000000" pitchFamily="2" charset="2"/>
              <a:buChar char="p"/>
              <a:tabLst>
                <a:tab pos="360363" algn="l"/>
              </a:tabLst>
            </a:pPr>
            <a:r>
              <a:rPr lang="en-GB" altLang="zh-CN" sz="1400" dirty="0"/>
              <a:t>Seamless Roaming</a:t>
            </a:r>
            <a:endParaRPr lang="zh-CN" altLang="zh-CN" sz="1400" dirty="0"/>
          </a:p>
          <a:p>
            <a:pPr algn="just">
              <a:buFont typeface="Wingdings" panose="05000000000000000000" pitchFamily="2" charset="2"/>
              <a:buChar char="Ø"/>
              <a:tabLst>
                <a:tab pos="360363" algn="l"/>
              </a:tabLst>
            </a:pPr>
            <a:r>
              <a:rPr lang="en-US" altLang="zh-CN" sz="1400" dirty="0"/>
              <a:t>PMK/PTK sharing: </a:t>
            </a:r>
          </a:p>
          <a:p>
            <a:pPr algn="just">
              <a:buFont typeface="Arial" panose="020B0604020202020204" pitchFamily="34" charset="0"/>
              <a:buChar char="•"/>
              <a:tabLst>
                <a:tab pos="360363" algn="l"/>
              </a:tabLst>
            </a:pPr>
            <a:r>
              <a:rPr lang="en-US" altLang="zh-CN" sz="1400" dirty="0"/>
              <a:t>When a non-AP MLD is in the process of roaming from the current AP MLD to a target AP MLD within the SMD, the same PMKSA/ PTKSA, established with the SMD-ME, shall be used to protect communications with the current AP MLD and the target AP MLD.[Motion 285/286] </a:t>
            </a:r>
          </a:p>
          <a:p>
            <a:pPr algn="just">
              <a:buFont typeface="Arial" panose="020B0604020202020204" pitchFamily="34" charset="0"/>
              <a:buChar char="•"/>
              <a:tabLst>
                <a:tab pos="360363" algn="l"/>
              </a:tabLst>
            </a:pPr>
            <a:endParaRPr lang="en-US" altLang="zh-CN" sz="1400" dirty="0"/>
          </a:p>
          <a:p>
            <a:pPr algn="just">
              <a:buFont typeface="Wingdings" panose="05000000000000000000" pitchFamily="2" charset="2"/>
              <a:buChar char="Ø"/>
              <a:tabLst>
                <a:tab pos="360363" algn="l"/>
              </a:tabLst>
            </a:pPr>
            <a:r>
              <a:rPr lang="en-US" altLang="zh-CN" sz="1400" dirty="0"/>
              <a:t>PTK renegotiation: </a:t>
            </a:r>
          </a:p>
          <a:p>
            <a:pPr algn="just">
              <a:buFont typeface="Arial" panose="020B0604020202020204" pitchFamily="34" charset="0"/>
              <a:buChar char="•"/>
              <a:tabLst>
                <a:tab pos="360363" algn="l"/>
              </a:tabLst>
            </a:pPr>
            <a:r>
              <a:rPr lang="en-US" altLang="zh-CN" sz="1400" dirty="0"/>
              <a:t>Non-AP MLD and the target AP MLD derive the PTK based on the shared PMK and </a:t>
            </a:r>
            <a:r>
              <a:rPr lang="en-US" altLang="zh-CN" sz="1400" dirty="0" err="1"/>
              <a:t>DHss</a:t>
            </a:r>
            <a:r>
              <a:rPr lang="en-US" altLang="zh-CN" sz="1400" dirty="0"/>
              <a:t> in TBD request and TBD response frames.[Motion 356]</a:t>
            </a:r>
          </a:p>
          <a:p>
            <a:pPr algn="just">
              <a:buFont typeface="Wingdings" panose="05000000000000000000" pitchFamily="2" charset="2"/>
              <a:buChar char="p"/>
              <a:tabLst>
                <a:tab pos="360363" algn="l"/>
              </a:tabLst>
            </a:pPr>
            <a:endParaRPr lang="en-US" altLang="zh-CN" sz="1400" dirty="0"/>
          </a:p>
          <a:p>
            <a:pPr algn="just">
              <a:buFont typeface="Wingdings" panose="05000000000000000000" pitchFamily="2" charset="2"/>
              <a:buChar char="p"/>
              <a:tabLst>
                <a:tab pos="360363" algn="l"/>
              </a:tabLst>
            </a:pPr>
            <a:r>
              <a:rPr lang="en-US" altLang="zh-CN" sz="1400" dirty="0"/>
              <a:t>RSNA rekeying</a:t>
            </a:r>
          </a:p>
          <a:p>
            <a:pPr algn="just">
              <a:buFont typeface="Wingdings" panose="05000000000000000000" pitchFamily="2" charset="2"/>
              <a:buChar char="Ø"/>
              <a:tabLst>
                <a:tab pos="360363" algn="l"/>
              </a:tabLst>
            </a:pPr>
            <a:r>
              <a:rPr lang="en-US" altLang="zh-CN" sz="1400" dirty="0"/>
              <a:t>Rekeying is the process by which an existing security association is renewed or a new instance of an existing type of security association (e.g., PTKSA, GTKSA) is created.</a:t>
            </a:r>
          </a:p>
          <a:p>
            <a:pPr algn="just">
              <a:buFont typeface="Wingdings" panose="05000000000000000000" pitchFamily="2" charset="2"/>
              <a:buChar char="Ø"/>
              <a:tabLst>
                <a:tab pos="360363" algn="l"/>
              </a:tabLst>
            </a:pPr>
            <a:r>
              <a:rPr lang="en-US" altLang="zh-CN" sz="1400" dirty="0"/>
              <a:t>When both ends of the link support extended key IDs for individually addressed frames, it is possible to install the new PTKSA without data loss, provided the new PTKSA uses a different key ID from the old PTKSA.</a:t>
            </a:r>
            <a:endParaRPr lang="zh-CN" altLang="en-US" sz="1400" dirty="0"/>
          </a:p>
        </p:txBody>
      </p:sp>
      <p:sp>
        <p:nvSpPr>
          <p:cNvPr id="4" name="页脚占位符 3">
            <a:extLst>
              <a:ext uri="{FF2B5EF4-FFF2-40B4-BE49-F238E27FC236}">
                <a16:creationId xmlns:a16="http://schemas.microsoft.com/office/drawing/2014/main" id="{F0446971-1825-46F8-8303-21FCED7E5AE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5EA78FF3-03E0-47F3-AE44-4A3B63D4CE0A}"/>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Tree>
    <p:extLst>
      <p:ext uri="{BB962C8B-B14F-4D97-AF65-F5344CB8AC3E}">
        <p14:creationId xmlns:p14="http://schemas.microsoft.com/office/powerpoint/2010/main" val="2349378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468A6C-DA60-4DD6-8FF0-0158B77375AB}"/>
              </a:ext>
            </a:extLst>
          </p:cNvPr>
          <p:cNvSpPr>
            <a:spLocks noGrp="1"/>
          </p:cNvSpPr>
          <p:nvPr>
            <p:ph type="title"/>
          </p:nvPr>
        </p:nvSpPr>
        <p:spPr/>
        <p:txBody>
          <a:bodyPr/>
          <a:lstStyle/>
          <a:p>
            <a:r>
              <a:rPr lang="en-US" altLang="zh-CN" sz="2400" dirty="0"/>
              <a:t>Proposal: RSNA rekeying before/after roaming execution	</a:t>
            </a:r>
            <a:endParaRPr lang="zh-CN" altLang="en-US" sz="2400" dirty="0"/>
          </a:p>
        </p:txBody>
      </p:sp>
      <p:sp>
        <p:nvSpPr>
          <p:cNvPr id="3" name="内容占位符 2">
            <a:extLst>
              <a:ext uri="{FF2B5EF4-FFF2-40B4-BE49-F238E27FC236}">
                <a16:creationId xmlns:a16="http://schemas.microsoft.com/office/drawing/2014/main" id="{30F44EE0-46B9-4121-AE51-D615C3E0008A}"/>
              </a:ext>
            </a:extLst>
          </p:cNvPr>
          <p:cNvSpPr>
            <a:spLocks noGrp="1"/>
          </p:cNvSpPr>
          <p:nvPr>
            <p:ph idx="1"/>
          </p:nvPr>
        </p:nvSpPr>
        <p:spPr>
          <a:xfrm>
            <a:off x="685799" y="1524000"/>
            <a:ext cx="3810001" cy="4114800"/>
          </a:xfrm>
        </p:spPr>
        <p:txBody>
          <a:bodyPr/>
          <a:lstStyle/>
          <a:p>
            <a:pPr algn="just">
              <a:buFont typeface="Wingdings" panose="05000000000000000000" pitchFamily="2" charset="2"/>
              <a:buChar char="p"/>
            </a:pPr>
            <a:r>
              <a:rPr lang="en-US" altLang="zh-CN" sz="1400" dirty="0"/>
              <a:t>Proposal:</a:t>
            </a:r>
          </a:p>
          <a:p>
            <a:pPr algn="just">
              <a:buFont typeface="+mj-lt"/>
              <a:buAutoNum type="arabicPeriod"/>
            </a:pPr>
            <a:r>
              <a:rPr lang="en-US" altLang="zh-CN" sz="1400" dirty="0"/>
              <a:t>The non-AP MLD establishes the PMKSA and PTKSA as part of RSNA security association with the SMD and use it to protect the data communications with the current AP MLD, and for future possible roaming it creates another instance of security association with the SMD-ME for seamless roaming and catches the PTKSA before the initiation of the roaming</a:t>
            </a:r>
          </a:p>
          <a:p>
            <a:pPr algn="just">
              <a:buFont typeface="+mj-lt"/>
              <a:buAutoNum type="arabicPeriod"/>
            </a:pPr>
            <a:r>
              <a:rPr lang="en-US" altLang="zh-CN" sz="1400" dirty="0"/>
              <a:t>After the initiation of the roaming, the non-AP MLD installs the PTKSA for seamless roaming before the roaming execution.</a:t>
            </a:r>
          </a:p>
          <a:p>
            <a:pPr algn="just">
              <a:buFont typeface="+mj-lt"/>
              <a:buAutoNum type="arabicPeriod"/>
            </a:pPr>
            <a:r>
              <a:rPr lang="en-US" altLang="zh-CN" sz="1400" dirty="0"/>
              <a:t>The PTKSA(i.e. the PTKSA for seamless roaming ) remains the same when it transitions from its current AP MLD to a target AP MLD within the same SMD.</a:t>
            </a:r>
          </a:p>
          <a:p>
            <a:pPr algn="just">
              <a:buFont typeface="+mj-lt"/>
              <a:buAutoNum type="arabicPeriod"/>
            </a:pPr>
            <a:r>
              <a:rPr lang="en-US" altLang="zh-CN" sz="1400" dirty="0"/>
              <a:t>After the roaming execution the non-AP MLD renews the PTKSA.</a:t>
            </a:r>
          </a:p>
          <a:p>
            <a:pPr algn="just"/>
            <a:endParaRPr lang="en-US" altLang="zh-CN" sz="1400" dirty="0"/>
          </a:p>
          <a:p>
            <a:pPr algn="just"/>
            <a:endParaRPr lang="en-US" altLang="zh-CN" sz="1400" dirty="0"/>
          </a:p>
          <a:p>
            <a:pPr algn="just"/>
            <a:endParaRPr lang="en-US" altLang="zh-CN" sz="1400" dirty="0"/>
          </a:p>
          <a:p>
            <a:pPr algn="just"/>
            <a:endParaRPr lang="zh-CN" altLang="en-US" sz="1400" dirty="0"/>
          </a:p>
        </p:txBody>
      </p:sp>
      <p:sp>
        <p:nvSpPr>
          <p:cNvPr id="4" name="页脚占位符 3">
            <a:extLst>
              <a:ext uri="{FF2B5EF4-FFF2-40B4-BE49-F238E27FC236}">
                <a16:creationId xmlns:a16="http://schemas.microsoft.com/office/drawing/2014/main" id="{681A9727-567E-491F-BAA7-60509F303A6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4990B225-5501-4562-95B7-8C52E5315F3E}"/>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
        <p:nvSpPr>
          <p:cNvPr id="28" name="Rectangle">
            <a:extLst>
              <a:ext uri="{FF2B5EF4-FFF2-40B4-BE49-F238E27FC236}">
                <a16:creationId xmlns:a16="http://schemas.microsoft.com/office/drawing/2014/main" id="{35190472-BDC4-4F06-A94F-FD13664BAEC9}"/>
              </a:ext>
            </a:extLst>
          </p:cNvPr>
          <p:cNvSpPr/>
          <p:nvPr/>
        </p:nvSpPr>
        <p:spPr>
          <a:xfrm>
            <a:off x="4794912" y="2119793"/>
            <a:ext cx="1165704" cy="294697"/>
          </a:xfrm>
          <a:prstGeom prst="rect">
            <a:avLst/>
          </a:prstGeom>
          <a:noFill/>
          <a:ln w="25400" cap="flat">
            <a:solidFill>
              <a:srgbClr val="000000"/>
            </a:solidFill>
            <a:prstDash val="solid"/>
            <a:miter lim="400000"/>
          </a:ln>
          <a:effectLst/>
        </p:spPr>
        <p:txBody>
          <a:bodyPr wrap="square" lIns="45718" tIns="45718" rIns="45718" bIns="45718" numCol="1" anchor="ctr">
            <a:noAutofit/>
          </a:bodyPr>
          <a:lstStyle/>
          <a:p>
            <a:pPr algn="ctr" defTabSz="825500">
              <a:defRPr sz="1100">
                <a:solidFill>
                  <a:srgbClr val="1C7AC1"/>
                </a:solidFill>
                <a:latin typeface="Helvetica Neue"/>
                <a:ea typeface="Helvetica Neue"/>
                <a:cs typeface="Helvetica Neue"/>
                <a:sym typeface="Helvetica Neue"/>
              </a:defRPr>
            </a:pPr>
            <a:endParaRPr/>
          </a:p>
        </p:txBody>
      </p:sp>
      <p:sp>
        <p:nvSpPr>
          <p:cNvPr id="29" name="Non-AP MLD 1">
            <a:extLst>
              <a:ext uri="{FF2B5EF4-FFF2-40B4-BE49-F238E27FC236}">
                <a16:creationId xmlns:a16="http://schemas.microsoft.com/office/drawing/2014/main" id="{E48E1C8E-4287-40B1-9583-A54F756AD34B}"/>
              </a:ext>
            </a:extLst>
          </p:cNvPr>
          <p:cNvSpPr txBox="1"/>
          <p:nvPr/>
        </p:nvSpPr>
        <p:spPr>
          <a:xfrm>
            <a:off x="4725471" y="2114154"/>
            <a:ext cx="1281838" cy="28725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lvl1pPr algn="ctr" defTabSz="825500">
              <a:defRPr sz="1200">
                <a:solidFill>
                  <a:srgbClr val="1C7AC1"/>
                </a:solidFill>
              </a:defRPr>
            </a:lvl1pPr>
          </a:lstStyle>
          <a:p>
            <a:r>
              <a:rPr b="1" dirty="0">
                <a:solidFill>
                  <a:schemeClr val="tx1"/>
                </a:solidFill>
              </a:rPr>
              <a:t>Non-AP MLD</a:t>
            </a:r>
          </a:p>
        </p:txBody>
      </p:sp>
      <p:sp>
        <p:nvSpPr>
          <p:cNvPr id="30" name="Line">
            <a:extLst>
              <a:ext uri="{FF2B5EF4-FFF2-40B4-BE49-F238E27FC236}">
                <a16:creationId xmlns:a16="http://schemas.microsoft.com/office/drawing/2014/main" id="{84889668-8F1E-4B12-B7AC-28C7801BE410}"/>
              </a:ext>
            </a:extLst>
          </p:cNvPr>
          <p:cNvSpPr/>
          <p:nvPr/>
        </p:nvSpPr>
        <p:spPr>
          <a:xfrm flipV="1">
            <a:off x="5410676" y="2410121"/>
            <a:ext cx="4" cy="3542011"/>
          </a:xfrm>
          <a:prstGeom prst="line">
            <a:avLst/>
          </a:prstGeom>
          <a:ln w="25400">
            <a:solidFill>
              <a:srgbClr val="999999"/>
            </a:solidFill>
            <a:miter lim="400000"/>
          </a:ln>
        </p:spPr>
        <p:txBody>
          <a:bodyPr lIns="45718" tIns="45718" rIns="45718" bIns="45718"/>
          <a:lstStyle/>
          <a:p>
            <a:endParaRPr/>
          </a:p>
        </p:txBody>
      </p:sp>
      <p:sp>
        <p:nvSpPr>
          <p:cNvPr id="31" name="Line">
            <a:extLst>
              <a:ext uri="{FF2B5EF4-FFF2-40B4-BE49-F238E27FC236}">
                <a16:creationId xmlns:a16="http://schemas.microsoft.com/office/drawing/2014/main" id="{5397E2DC-A934-463F-B0BC-4BC1A80DB39A}"/>
              </a:ext>
            </a:extLst>
          </p:cNvPr>
          <p:cNvSpPr/>
          <p:nvPr/>
        </p:nvSpPr>
        <p:spPr>
          <a:xfrm flipV="1">
            <a:off x="6871898" y="2431749"/>
            <a:ext cx="3" cy="3542012"/>
          </a:xfrm>
          <a:prstGeom prst="line">
            <a:avLst/>
          </a:prstGeom>
          <a:ln w="25400">
            <a:solidFill>
              <a:srgbClr val="999999"/>
            </a:solidFill>
            <a:miter lim="400000"/>
          </a:ln>
        </p:spPr>
        <p:txBody>
          <a:bodyPr lIns="45718" tIns="45718" rIns="45718" bIns="45718"/>
          <a:lstStyle/>
          <a:p>
            <a:endParaRPr/>
          </a:p>
        </p:txBody>
      </p:sp>
      <p:sp>
        <p:nvSpPr>
          <p:cNvPr id="32" name="Line">
            <a:extLst>
              <a:ext uri="{FF2B5EF4-FFF2-40B4-BE49-F238E27FC236}">
                <a16:creationId xmlns:a16="http://schemas.microsoft.com/office/drawing/2014/main" id="{E48A0316-B4AB-442A-B917-88DCA22501C6}"/>
              </a:ext>
            </a:extLst>
          </p:cNvPr>
          <p:cNvSpPr/>
          <p:nvPr/>
        </p:nvSpPr>
        <p:spPr>
          <a:xfrm flipV="1">
            <a:off x="8396667" y="2427751"/>
            <a:ext cx="3" cy="3480051"/>
          </a:xfrm>
          <a:prstGeom prst="line">
            <a:avLst/>
          </a:prstGeom>
          <a:ln w="25400">
            <a:solidFill>
              <a:srgbClr val="999999"/>
            </a:solidFill>
            <a:miter lim="400000"/>
          </a:ln>
        </p:spPr>
        <p:txBody>
          <a:bodyPr lIns="45718" tIns="45718" rIns="45718" bIns="45718"/>
          <a:lstStyle/>
          <a:p>
            <a:endParaRPr/>
          </a:p>
        </p:txBody>
      </p:sp>
      <p:sp>
        <p:nvSpPr>
          <p:cNvPr id="33" name="Link addition request">
            <a:extLst>
              <a:ext uri="{FF2B5EF4-FFF2-40B4-BE49-F238E27FC236}">
                <a16:creationId xmlns:a16="http://schemas.microsoft.com/office/drawing/2014/main" id="{B34A8D7A-ADAE-4363-9BC4-C346902B480C}"/>
              </a:ext>
            </a:extLst>
          </p:cNvPr>
          <p:cNvSpPr txBox="1"/>
          <p:nvPr/>
        </p:nvSpPr>
        <p:spPr>
          <a:xfrm>
            <a:off x="5590070" y="4012111"/>
            <a:ext cx="834478" cy="2415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defTabSz="825500">
              <a:defRPr sz="1200"/>
            </a:pPr>
            <a:r>
              <a:rPr lang="en-US" b="1" dirty="0"/>
              <a:t>R</a:t>
            </a:r>
            <a:r>
              <a:rPr lang="en-US" altLang="zh-CN" b="1" dirty="0"/>
              <a:t>oaming </a:t>
            </a:r>
            <a:r>
              <a:rPr b="1" dirty="0"/>
              <a:t>request</a:t>
            </a:r>
          </a:p>
        </p:txBody>
      </p:sp>
      <p:sp>
        <p:nvSpPr>
          <p:cNvPr id="34" name="Serving AP MLD">
            <a:extLst>
              <a:ext uri="{FF2B5EF4-FFF2-40B4-BE49-F238E27FC236}">
                <a16:creationId xmlns:a16="http://schemas.microsoft.com/office/drawing/2014/main" id="{39D0CAB9-8E45-473F-805E-9C2B52608550}"/>
              </a:ext>
            </a:extLst>
          </p:cNvPr>
          <p:cNvSpPr txBox="1"/>
          <p:nvPr/>
        </p:nvSpPr>
        <p:spPr>
          <a:xfrm>
            <a:off x="6220809" y="2140493"/>
            <a:ext cx="1256308" cy="28725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defPPr>
              <a:defRPr lang="zh-CN"/>
            </a:defPPr>
            <a:lvl1pPr algn="ctr" defTabSz="825500">
              <a:defRPr sz="1200" b="1"/>
            </a:lvl1pPr>
          </a:lstStyle>
          <a:p>
            <a:r>
              <a:rPr dirty="0"/>
              <a:t>Serving AP MLD</a:t>
            </a:r>
          </a:p>
        </p:txBody>
      </p:sp>
      <p:sp>
        <p:nvSpPr>
          <p:cNvPr id="35" name="Rectangle">
            <a:extLst>
              <a:ext uri="{FF2B5EF4-FFF2-40B4-BE49-F238E27FC236}">
                <a16:creationId xmlns:a16="http://schemas.microsoft.com/office/drawing/2014/main" id="{0AACC1E5-D407-46F5-884D-D48B72FDD9CC}"/>
              </a:ext>
            </a:extLst>
          </p:cNvPr>
          <p:cNvSpPr/>
          <p:nvPr/>
        </p:nvSpPr>
        <p:spPr>
          <a:xfrm>
            <a:off x="4761352" y="2622738"/>
            <a:ext cx="1379938" cy="380835"/>
          </a:xfrm>
          <a:prstGeom prst="rect">
            <a:avLst/>
          </a:prstGeom>
          <a:solidFill>
            <a:schemeClr val="bg1"/>
          </a:solidFill>
          <a:ln w="12700" cap="flat">
            <a:solidFill>
              <a:schemeClr val="tx1"/>
            </a:solidFill>
            <a:prstDash val="solid"/>
            <a:miter lim="400000"/>
          </a:ln>
          <a:effectLst/>
        </p:spPr>
        <p:txBody>
          <a:bodyPr wrap="square" lIns="45718" tIns="45718" rIns="45718" bIns="45718" numCol="1" anchor="ctr">
            <a:noAutofit/>
          </a:bodyPr>
          <a:lstStyle/>
          <a:p>
            <a:pPr algn="ctr" defTabSz="825500">
              <a:defRPr sz="1100">
                <a:solidFill>
                  <a:srgbClr val="1C7AC1"/>
                </a:solidFill>
                <a:latin typeface="Helvetica Neue"/>
                <a:ea typeface="Helvetica Neue"/>
                <a:cs typeface="Helvetica Neue"/>
                <a:sym typeface="Helvetica Neue"/>
              </a:defRPr>
            </a:pPr>
            <a:r>
              <a:rPr lang="en-US" b="1" dirty="0">
                <a:solidFill>
                  <a:schemeClr val="bg2">
                    <a:lumMod val="10000"/>
                  </a:schemeClr>
                </a:solidFill>
              </a:rPr>
              <a:t>Decides to roam</a:t>
            </a:r>
            <a:endParaRPr b="1" dirty="0">
              <a:solidFill>
                <a:schemeClr val="bg2">
                  <a:lumMod val="10000"/>
                </a:schemeClr>
              </a:solidFill>
            </a:endParaRPr>
          </a:p>
        </p:txBody>
      </p:sp>
      <p:sp>
        <p:nvSpPr>
          <p:cNvPr id="36" name="Line">
            <a:extLst>
              <a:ext uri="{FF2B5EF4-FFF2-40B4-BE49-F238E27FC236}">
                <a16:creationId xmlns:a16="http://schemas.microsoft.com/office/drawing/2014/main" id="{943A25F8-FA56-4107-A0B2-539A27D0095B}"/>
              </a:ext>
            </a:extLst>
          </p:cNvPr>
          <p:cNvSpPr/>
          <p:nvPr/>
        </p:nvSpPr>
        <p:spPr>
          <a:xfrm>
            <a:off x="5394326" y="4301214"/>
            <a:ext cx="1479399" cy="3"/>
          </a:xfrm>
          <a:prstGeom prst="line">
            <a:avLst/>
          </a:prstGeom>
          <a:ln w="25400">
            <a:solidFill>
              <a:schemeClr val="tx1"/>
            </a:solidFill>
            <a:tailEnd type="triangle"/>
          </a:ln>
        </p:spPr>
        <p:txBody>
          <a:bodyPr lIns="45718" tIns="45718" rIns="45718" bIns="45718"/>
          <a:lstStyle/>
          <a:p>
            <a:endParaRPr dirty="0"/>
          </a:p>
        </p:txBody>
      </p:sp>
      <p:sp>
        <p:nvSpPr>
          <p:cNvPr id="37" name="Line">
            <a:extLst>
              <a:ext uri="{FF2B5EF4-FFF2-40B4-BE49-F238E27FC236}">
                <a16:creationId xmlns:a16="http://schemas.microsoft.com/office/drawing/2014/main" id="{7DFAB3EC-05C0-4844-B524-A2FB71247865}"/>
              </a:ext>
            </a:extLst>
          </p:cNvPr>
          <p:cNvSpPr/>
          <p:nvPr/>
        </p:nvSpPr>
        <p:spPr>
          <a:xfrm flipH="1" flipV="1">
            <a:off x="5427031" y="5111661"/>
            <a:ext cx="1430711" cy="15301"/>
          </a:xfrm>
          <a:prstGeom prst="line">
            <a:avLst/>
          </a:prstGeom>
          <a:ln w="25400">
            <a:solidFill>
              <a:schemeClr val="tx1"/>
            </a:solidFill>
            <a:tailEnd type="triangle"/>
          </a:ln>
        </p:spPr>
        <p:txBody>
          <a:bodyPr lIns="45718" tIns="45718" rIns="45718" bIns="45718"/>
          <a:lstStyle/>
          <a:p>
            <a:endParaRPr dirty="0"/>
          </a:p>
        </p:txBody>
      </p:sp>
      <p:sp>
        <p:nvSpPr>
          <p:cNvPr id="38" name="Rectangle">
            <a:extLst>
              <a:ext uri="{FF2B5EF4-FFF2-40B4-BE49-F238E27FC236}">
                <a16:creationId xmlns:a16="http://schemas.microsoft.com/office/drawing/2014/main" id="{EB38B685-3875-4965-9A8C-575989E697C3}"/>
              </a:ext>
            </a:extLst>
          </p:cNvPr>
          <p:cNvSpPr/>
          <p:nvPr/>
        </p:nvSpPr>
        <p:spPr>
          <a:xfrm>
            <a:off x="6245571" y="2128177"/>
            <a:ext cx="1180161" cy="303572"/>
          </a:xfrm>
          <a:prstGeom prst="rect">
            <a:avLst/>
          </a:prstGeom>
          <a:noFill/>
          <a:ln w="25400" cap="flat">
            <a:solidFill>
              <a:srgbClr val="000000"/>
            </a:solidFill>
            <a:prstDash val="solid"/>
            <a:miter lim="400000"/>
          </a:ln>
          <a:effectLst/>
        </p:spPr>
        <p:txBody>
          <a:bodyPr wrap="square" lIns="45718" tIns="45718" rIns="45718" bIns="45718" numCol="1" anchor="ctr">
            <a:noAutofit/>
          </a:bodyPr>
          <a:lstStyle/>
          <a:p>
            <a:pPr algn="ctr" defTabSz="825500">
              <a:defRPr sz="1100">
                <a:solidFill>
                  <a:srgbClr val="1C7AC1"/>
                </a:solidFill>
                <a:latin typeface="Helvetica Neue"/>
                <a:ea typeface="Helvetica Neue"/>
                <a:cs typeface="Helvetica Neue"/>
                <a:sym typeface="Helvetica Neue"/>
              </a:defRPr>
            </a:pPr>
            <a:endParaRPr/>
          </a:p>
        </p:txBody>
      </p:sp>
      <p:sp>
        <p:nvSpPr>
          <p:cNvPr id="39" name="Serving AP MLD">
            <a:extLst>
              <a:ext uri="{FF2B5EF4-FFF2-40B4-BE49-F238E27FC236}">
                <a16:creationId xmlns:a16="http://schemas.microsoft.com/office/drawing/2014/main" id="{9E4D30EA-6B01-4FD2-B057-3491CCB90CD6}"/>
              </a:ext>
            </a:extLst>
          </p:cNvPr>
          <p:cNvSpPr txBox="1"/>
          <p:nvPr/>
        </p:nvSpPr>
        <p:spPr>
          <a:xfrm>
            <a:off x="7691637" y="2146945"/>
            <a:ext cx="1256304" cy="28725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numCol="1" anchor="ctr">
            <a:spAutoFit/>
          </a:bodyPr>
          <a:lstStyle>
            <a:defPPr>
              <a:defRPr lang="zh-CN"/>
            </a:defPPr>
            <a:lvl1pPr algn="ctr" defTabSz="825500">
              <a:defRPr sz="1200" b="1"/>
            </a:lvl1pPr>
          </a:lstStyle>
          <a:p>
            <a:r>
              <a:rPr lang="en-US" altLang="zh-CN" dirty="0"/>
              <a:t>Target</a:t>
            </a:r>
            <a:r>
              <a:rPr dirty="0"/>
              <a:t> AP MLD</a:t>
            </a:r>
          </a:p>
        </p:txBody>
      </p:sp>
      <p:sp>
        <p:nvSpPr>
          <p:cNvPr id="40" name="Rectangle">
            <a:extLst>
              <a:ext uri="{FF2B5EF4-FFF2-40B4-BE49-F238E27FC236}">
                <a16:creationId xmlns:a16="http://schemas.microsoft.com/office/drawing/2014/main" id="{8A39FB13-96A3-4217-AFC6-301A52672786}"/>
              </a:ext>
            </a:extLst>
          </p:cNvPr>
          <p:cNvSpPr/>
          <p:nvPr/>
        </p:nvSpPr>
        <p:spPr>
          <a:xfrm>
            <a:off x="7688214" y="2134862"/>
            <a:ext cx="1256308" cy="320434"/>
          </a:xfrm>
          <a:prstGeom prst="rect">
            <a:avLst/>
          </a:prstGeom>
          <a:noFill/>
          <a:ln w="25400" cap="flat">
            <a:solidFill>
              <a:srgbClr val="000000"/>
            </a:solidFill>
            <a:prstDash val="solid"/>
            <a:miter lim="400000"/>
          </a:ln>
          <a:effectLst/>
        </p:spPr>
        <p:txBody>
          <a:bodyPr wrap="square" lIns="45718" tIns="45718" rIns="45718" bIns="45718" numCol="1" anchor="ctr">
            <a:noAutofit/>
          </a:bodyPr>
          <a:lstStyle/>
          <a:p>
            <a:pPr algn="ctr" defTabSz="825500">
              <a:defRPr sz="1100">
                <a:solidFill>
                  <a:srgbClr val="1C7AC1"/>
                </a:solidFill>
                <a:latin typeface="Helvetica Neue"/>
                <a:ea typeface="Helvetica Neue"/>
                <a:cs typeface="Helvetica Neue"/>
                <a:sym typeface="Helvetica Neue"/>
              </a:defRPr>
            </a:pPr>
            <a:endParaRPr/>
          </a:p>
        </p:txBody>
      </p:sp>
      <p:sp>
        <p:nvSpPr>
          <p:cNvPr id="41" name="矩形 40">
            <a:extLst>
              <a:ext uri="{FF2B5EF4-FFF2-40B4-BE49-F238E27FC236}">
                <a16:creationId xmlns:a16="http://schemas.microsoft.com/office/drawing/2014/main" id="{E8903E07-6C52-4420-A910-AB5F781F6F58}"/>
              </a:ext>
            </a:extLst>
          </p:cNvPr>
          <p:cNvSpPr/>
          <p:nvPr/>
        </p:nvSpPr>
        <p:spPr>
          <a:xfrm>
            <a:off x="6162675" y="1858961"/>
            <a:ext cx="2905125" cy="69316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本框 41">
            <a:extLst>
              <a:ext uri="{FF2B5EF4-FFF2-40B4-BE49-F238E27FC236}">
                <a16:creationId xmlns:a16="http://schemas.microsoft.com/office/drawing/2014/main" id="{7FEAF3C0-8911-43C2-B850-BD7F73C21FDC}"/>
              </a:ext>
            </a:extLst>
          </p:cNvPr>
          <p:cNvSpPr txBox="1"/>
          <p:nvPr/>
        </p:nvSpPr>
        <p:spPr>
          <a:xfrm>
            <a:off x="7351256" y="1897695"/>
            <a:ext cx="459683" cy="241508"/>
          </a:xfrm>
          <a:prstGeom prst="rect">
            <a:avLst/>
          </a:prstGeom>
          <a:noFill/>
          <a:ln w="12700" cap="flat">
            <a:noFill/>
            <a:miter lim="400000"/>
          </a:ln>
          <a:effectLst/>
        </p:spPr>
        <p:txBody>
          <a:bodyPr wrap="square" lIns="50800" tIns="50800" rIns="50800" bIns="50800" numCol="1" anchor="ctr">
            <a:spAutoFit/>
          </a:bodyPr>
          <a:lstStyle>
            <a:defPPr>
              <a:defRPr lang="zh-CN"/>
            </a:defPPr>
            <a:lvl1pPr algn="ctr" defTabSz="825500">
              <a:defRPr sz="1200" b="1"/>
            </a:lvl1pPr>
          </a:lstStyle>
          <a:p>
            <a:r>
              <a:rPr lang="en-US" altLang="zh-CN" dirty="0"/>
              <a:t>SMD</a:t>
            </a:r>
            <a:endParaRPr lang="zh-CN" altLang="en-US" dirty="0"/>
          </a:p>
        </p:txBody>
      </p:sp>
      <p:sp>
        <p:nvSpPr>
          <p:cNvPr id="43" name="Link addition request">
            <a:extLst>
              <a:ext uri="{FF2B5EF4-FFF2-40B4-BE49-F238E27FC236}">
                <a16:creationId xmlns:a16="http://schemas.microsoft.com/office/drawing/2014/main" id="{4BE780D7-32FB-4DE4-9102-A9280F30AFC8}"/>
              </a:ext>
            </a:extLst>
          </p:cNvPr>
          <p:cNvSpPr txBox="1"/>
          <p:nvPr/>
        </p:nvSpPr>
        <p:spPr>
          <a:xfrm>
            <a:off x="5557578" y="4830129"/>
            <a:ext cx="899462" cy="2415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defTabSz="825500">
              <a:defRPr sz="1200"/>
            </a:pPr>
            <a:r>
              <a:rPr lang="en-US" b="1" dirty="0"/>
              <a:t>R</a:t>
            </a:r>
            <a:r>
              <a:rPr lang="en-US" altLang="zh-CN" b="1" dirty="0"/>
              <a:t>oaming </a:t>
            </a:r>
            <a:r>
              <a:rPr b="1" dirty="0"/>
              <a:t>re</a:t>
            </a:r>
            <a:r>
              <a:rPr lang="en-US" b="1" dirty="0"/>
              <a:t>sponse</a:t>
            </a:r>
            <a:endParaRPr b="1" dirty="0"/>
          </a:p>
        </p:txBody>
      </p:sp>
      <p:sp>
        <p:nvSpPr>
          <p:cNvPr id="44" name="Line">
            <a:extLst>
              <a:ext uri="{FF2B5EF4-FFF2-40B4-BE49-F238E27FC236}">
                <a16:creationId xmlns:a16="http://schemas.microsoft.com/office/drawing/2014/main" id="{3F2A920D-470F-46BD-B31E-1EAE5885A384}"/>
              </a:ext>
            </a:extLst>
          </p:cNvPr>
          <p:cNvSpPr/>
          <p:nvPr/>
        </p:nvSpPr>
        <p:spPr>
          <a:xfrm>
            <a:off x="6871898" y="4535429"/>
            <a:ext cx="1524769" cy="0"/>
          </a:xfrm>
          <a:prstGeom prst="line">
            <a:avLst/>
          </a:prstGeom>
          <a:ln w="25400">
            <a:solidFill>
              <a:schemeClr val="tx1"/>
            </a:solidFill>
            <a:prstDash val="dash"/>
            <a:tailEnd type="triangle"/>
          </a:ln>
        </p:spPr>
        <p:txBody>
          <a:bodyPr lIns="45718" tIns="45718" rIns="45718" bIns="45718"/>
          <a:lstStyle/>
          <a:p>
            <a:endParaRPr dirty="0"/>
          </a:p>
        </p:txBody>
      </p:sp>
      <p:sp>
        <p:nvSpPr>
          <p:cNvPr id="45" name="Line">
            <a:extLst>
              <a:ext uri="{FF2B5EF4-FFF2-40B4-BE49-F238E27FC236}">
                <a16:creationId xmlns:a16="http://schemas.microsoft.com/office/drawing/2014/main" id="{C8B4B6FA-84C0-476B-96B1-FC2AB64E7476}"/>
              </a:ext>
            </a:extLst>
          </p:cNvPr>
          <p:cNvSpPr/>
          <p:nvPr/>
        </p:nvSpPr>
        <p:spPr>
          <a:xfrm flipH="1">
            <a:off x="6871790" y="4784682"/>
            <a:ext cx="1524876" cy="0"/>
          </a:xfrm>
          <a:prstGeom prst="line">
            <a:avLst/>
          </a:prstGeom>
          <a:ln w="25400">
            <a:solidFill>
              <a:schemeClr val="tx1"/>
            </a:solidFill>
            <a:prstDash val="dash"/>
            <a:tailEnd type="triangle"/>
          </a:ln>
        </p:spPr>
        <p:txBody>
          <a:bodyPr lIns="45718" tIns="45718" rIns="45718" bIns="45718"/>
          <a:lstStyle/>
          <a:p>
            <a:endParaRPr dirty="0"/>
          </a:p>
        </p:txBody>
      </p:sp>
      <p:sp>
        <p:nvSpPr>
          <p:cNvPr id="46" name="文本框 45">
            <a:extLst>
              <a:ext uri="{FF2B5EF4-FFF2-40B4-BE49-F238E27FC236}">
                <a16:creationId xmlns:a16="http://schemas.microsoft.com/office/drawing/2014/main" id="{D5C41E8D-2006-4C80-B42C-F35DF238C6DE}"/>
              </a:ext>
            </a:extLst>
          </p:cNvPr>
          <p:cNvSpPr txBox="1"/>
          <p:nvPr/>
        </p:nvSpPr>
        <p:spPr>
          <a:xfrm>
            <a:off x="6977446" y="4235577"/>
            <a:ext cx="812816" cy="241508"/>
          </a:xfrm>
          <a:prstGeom prst="rect">
            <a:avLst/>
          </a:prstGeom>
          <a:ln w="12700">
            <a:miter lim="400000"/>
          </a:ln>
        </p:spPr>
        <p:txBody>
          <a:bodyPr wrap="none" lIns="50800" tIns="50800" rIns="50800" bIns="50800" anchor="ctr">
            <a:spAutoFit/>
          </a:bodyPr>
          <a:lstStyle>
            <a:defPPr>
              <a:defRPr lang="zh-CN"/>
            </a:defPPr>
            <a:lvl1pPr defTabSz="825500">
              <a:defRPr sz="1200" b="1"/>
            </a:lvl1pPr>
          </a:lstStyle>
          <a:p>
            <a:r>
              <a:rPr lang="en-US" altLang="zh-CN" dirty="0"/>
              <a:t>Context Transfer</a:t>
            </a:r>
            <a:endParaRPr lang="zh-CN" altLang="en-US" dirty="0"/>
          </a:p>
        </p:txBody>
      </p:sp>
      <p:sp>
        <p:nvSpPr>
          <p:cNvPr id="47" name="Rectangle">
            <a:extLst>
              <a:ext uri="{FF2B5EF4-FFF2-40B4-BE49-F238E27FC236}">
                <a16:creationId xmlns:a16="http://schemas.microsoft.com/office/drawing/2014/main" id="{31AF5782-5496-440A-9D41-8965F9037D3B}"/>
              </a:ext>
            </a:extLst>
          </p:cNvPr>
          <p:cNvSpPr/>
          <p:nvPr/>
        </p:nvSpPr>
        <p:spPr>
          <a:xfrm>
            <a:off x="4761351" y="3505200"/>
            <a:ext cx="1379939" cy="380835"/>
          </a:xfrm>
          <a:prstGeom prst="rect">
            <a:avLst/>
          </a:prstGeom>
          <a:solidFill>
            <a:schemeClr val="bg1"/>
          </a:solidFill>
          <a:ln w="12700" cap="flat">
            <a:solidFill>
              <a:schemeClr val="tx1"/>
            </a:solidFill>
            <a:prstDash val="dash"/>
            <a:miter lim="400000"/>
          </a:ln>
          <a:effectLst/>
        </p:spPr>
        <p:txBody>
          <a:bodyPr wrap="square" lIns="45718" tIns="45718" rIns="45718" bIns="45718" numCol="1" anchor="ctr">
            <a:noAutofit/>
          </a:bodyPr>
          <a:lstStyle/>
          <a:p>
            <a:pPr algn="ctr" defTabSz="825500">
              <a:defRPr sz="1100">
                <a:solidFill>
                  <a:srgbClr val="1C7AC1"/>
                </a:solidFill>
                <a:latin typeface="Helvetica Neue"/>
                <a:ea typeface="Helvetica Neue"/>
                <a:cs typeface="Helvetica Neue"/>
                <a:sym typeface="Helvetica Neue"/>
              </a:defRPr>
            </a:pPr>
            <a:r>
              <a:rPr lang="en-US" b="1" dirty="0">
                <a:solidFill>
                  <a:schemeClr val="bg2">
                    <a:lumMod val="10000"/>
                  </a:schemeClr>
                </a:solidFill>
              </a:rPr>
              <a:t>Install the PTKSA for roaming</a:t>
            </a:r>
            <a:endParaRPr b="1" dirty="0">
              <a:solidFill>
                <a:schemeClr val="bg2">
                  <a:lumMod val="10000"/>
                </a:schemeClr>
              </a:solidFill>
            </a:endParaRPr>
          </a:p>
        </p:txBody>
      </p:sp>
      <p:sp>
        <p:nvSpPr>
          <p:cNvPr id="48" name="Rectangle">
            <a:extLst>
              <a:ext uri="{FF2B5EF4-FFF2-40B4-BE49-F238E27FC236}">
                <a16:creationId xmlns:a16="http://schemas.microsoft.com/office/drawing/2014/main" id="{5639AE6F-C70E-46CB-B0B1-694782482C17}"/>
              </a:ext>
            </a:extLst>
          </p:cNvPr>
          <p:cNvSpPr/>
          <p:nvPr/>
        </p:nvSpPr>
        <p:spPr>
          <a:xfrm>
            <a:off x="4794912" y="5479384"/>
            <a:ext cx="1379939" cy="380835"/>
          </a:xfrm>
          <a:prstGeom prst="rect">
            <a:avLst/>
          </a:prstGeom>
          <a:solidFill>
            <a:schemeClr val="bg1"/>
          </a:solidFill>
          <a:ln w="12700" cap="flat">
            <a:solidFill>
              <a:schemeClr val="tx1"/>
            </a:solidFill>
            <a:prstDash val="dash"/>
            <a:miter lim="400000"/>
          </a:ln>
          <a:effectLst/>
        </p:spPr>
        <p:txBody>
          <a:bodyPr wrap="square" lIns="45718" tIns="45718" rIns="45718" bIns="45718" numCol="1" anchor="ctr">
            <a:noAutofit/>
          </a:bodyPr>
          <a:lstStyle/>
          <a:p>
            <a:pPr algn="ctr" defTabSz="825500"/>
            <a:r>
              <a:rPr lang="en-US" sz="1100" b="1" dirty="0">
                <a:solidFill>
                  <a:schemeClr val="bg2">
                    <a:lumMod val="10000"/>
                  </a:schemeClr>
                </a:solidFill>
                <a:latin typeface="Helvetica Neue"/>
              </a:rPr>
              <a:t>Install the new PTKSA</a:t>
            </a:r>
            <a:endParaRPr sz="1100" b="1" dirty="0">
              <a:solidFill>
                <a:schemeClr val="bg2">
                  <a:lumMod val="10000"/>
                </a:schemeClr>
              </a:solidFill>
              <a:latin typeface="Helvetica Neue"/>
            </a:endParaRPr>
          </a:p>
        </p:txBody>
      </p:sp>
      <p:cxnSp>
        <p:nvCxnSpPr>
          <p:cNvPr id="51" name="直接连接符 50">
            <a:extLst>
              <a:ext uri="{FF2B5EF4-FFF2-40B4-BE49-F238E27FC236}">
                <a16:creationId xmlns:a16="http://schemas.microsoft.com/office/drawing/2014/main" id="{1982E264-5888-48A0-819E-7B7C92429ADF}"/>
              </a:ext>
            </a:extLst>
          </p:cNvPr>
          <p:cNvCxnSpPr/>
          <p:nvPr/>
        </p:nvCxnSpPr>
        <p:spPr bwMode="auto">
          <a:xfrm>
            <a:off x="5406706" y="3276600"/>
            <a:ext cx="1454637" cy="0"/>
          </a:xfrm>
          <a:prstGeom prst="line">
            <a:avLst/>
          </a:prstGeom>
          <a:solidFill>
            <a:schemeClr val="accent1"/>
          </a:solidFill>
          <a:ln w="12700" cap="flat" cmpd="sng" algn="ctr">
            <a:solidFill>
              <a:schemeClr val="tx1"/>
            </a:solidFill>
            <a:prstDash val="dash"/>
            <a:round/>
            <a:headEnd type="stealth" w="sm" len="sm"/>
            <a:tailEnd type="stealth" w="sm" len="sm"/>
          </a:ln>
        </p:spPr>
      </p:cxnSp>
      <p:sp>
        <p:nvSpPr>
          <p:cNvPr id="52" name="文本框 51">
            <a:extLst>
              <a:ext uri="{FF2B5EF4-FFF2-40B4-BE49-F238E27FC236}">
                <a16:creationId xmlns:a16="http://schemas.microsoft.com/office/drawing/2014/main" id="{70B1C3E5-6E70-4811-A47A-3C06BFA3570D}"/>
              </a:ext>
            </a:extLst>
          </p:cNvPr>
          <p:cNvSpPr txBox="1"/>
          <p:nvPr/>
        </p:nvSpPr>
        <p:spPr>
          <a:xfrm>
            <a:off x="5634937" y="3045588"/>
            <a:ext cx="1171743" cy="276999"/>
          </a:xfrm>
          <a:prstGeom prst="rect">
            <a:avLst/>
          </a:prstGeom>
          <a:noFill/>
        </p:spPr>
        <p:txBody>
          <a:bodyPr wrap="square" rtlCol="0">
            <a:spAutoFit/>
          </a:bodyPr>
          <a:lstStyle/>
          <a:p>
            <a:r>
              <a:rPr lang="en-US" altLang="zh-CN" dirty="0"/>
              <a:t>RSNA rekeying</a:t>
            </a:r>
            <a:endParaRPr lang="zh-CN" altLang="en-US" dirty="0"/>
          </a:p>
        </p:txBody>
      </p:sp>
    </p:spTree>
    <p:extLst>
      <p:ext uri="{BB962C8B-B14F-4D97-AF65-F5344CB8AC3E}">
        <p14:creationId xmlns:p14="http://schemas.microsoft.com/office/powerpoint/2010/main" val="257312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B64EB7E-4957-48E1-A30E-7B0BBDC09913}"/>
              </a:ext>
            </a:extLst>
          </p:cNvPr>
          <p:cNvSpPr>
            <a:spLocks noGrp="1"/>
          </p:cNvSpPr>
          <p:nvPr>
            <p:ph type="title"/>
          </p:nvPr>
        </p:nvSpPr>
        <p:spPr/>
        <p:txBody>
          <a:bodyPr/>
          <a:lstStyle/>
          <a:p>
            <a:r>
              <a:rPr lang="en-US" altLang="zh-CN" sz="2400" dirty="0"/>
              <a:t>Proposal: RSNA rekeying before/after roaming execution</a:t>
            </a:r>
            <a:endParaRPr lang="zh-CN" altLang="en-US" sz="2400" dirty="0"/>
          </a:p>
        </p:txBody>
      </p:sp>
      <p:sp>
        <p:nvSpPr>
          <p:cNvPr id="4" name="页脚占位符 3">
            <a:extLst>
              <a:ext uri="{FF2B5EF4-FFF2-40B4-BE49-F238E27FC236}">
                <a16:creationId xmlns:a16="http://schemas.microsoft.com/office/drawing/2014/main" id="{F5E70032-1BB6-40B1-9064-96157E005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9987BBE1-8473-41D5-A6FA-12A43D4A7280}"/>
              </a:ext>
            </a:extLst>
          </p:cNvPr>
          <p:cNvSpPr>
            <a:spLocks noGrp="1"/>
          </p:cNvSpPr>
          <p:nvPr>
            <p:ph type="sldNum" sz="quarter" idx="12"/>
          </p:nvPr>
        </p:nvSpPr>
        <p:spPr>
          <a:xfrm>
            <a:off x="5867401" y="6858000"/>
            <a:ext cx="612498" cy="281176"/>
          </a:xfrm>
        </p:spPr>
        <p:txBody>
          <a:bodyPr/>
          <a:lstStyle/>
          <a:p>
            <a:r>
              <a:rPr lang="en-US" altLang="en-US"/>
              <a:t>Slide </a:t>
            </a:r>
            <a:fld id="{0FF88134-36A3-492E-B6B5-2F4703E76746}" type="slidenum">
              <a:rPr lang="en-US" altLang="en-US" smtClean="0"/>
              <a:t>5</a:t>
            </a:fld>
            <a:endParaRPr lang="en-US" altLang="en-US"/>
          </a:p>
        </p:txBody>
      </p:sp>
      <p:cxnSp>
        <p:nvCxnSpPr>
          <p:cNvPr id="7" name="直接箭头连接符 6">
            <a:extLst>
              <a:ext uri="{FF2B5EF4-FFF2-40B4-BE49-F238E27FC236}">
                <a16:creationId xmlns:a16="http://schemas.microsoft.com/office/drawing/2014/main" id="{728AE937-FE15-49F2-ACA9-87B3DF7AD0AC}"/>
              </a:ext>
            </a:extLst>
          </p:cNvPr>
          <p:cNvCxnSpPr>
            <a:cxnSpLocks/>
          </p:cNvCxnSpPr>
          <p:nvPr/>
        </p:nvCxnSpPr>
        <p:spPr bwMode="auto">
          <a:xfrm>
            <a:off x="838200" y="5652338"/>
            <a:ext cx="7467600" cy="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9" name="矩形 8">
            <a:extLst>
              <a:ext uri="{FF2B5EF4-FFF2-40B4-BE49-F238E27FC236}">
                <a16:creationId xmlns:a16="http://schemas.microsoft.com/office/drawing/2014/main" id="{70D1BEAE-A0C6-45D8-9CF0-87282F2DD845}"/>
              </a:ext>
            </a:extLst>
          </p:cNvPr>
          <p:cNvSpPr/>
          <p:nvPr/>
        </p:nvSpPr>
        <p:spPr bwMode="auto">
          <a:xfrm>
            <a:off x="1524000" y="4088681"/>
            <a:ext cx="3429000" cy="711934"/>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3" name="矩形 12">
            <a:extLst>
              <a:ext uri="{FF2B5EF4-FFF2-40B4-BE49-F238E27FC236}">
                <a16:creationId xmlns:a16="http://schemas.microsoft.com/office/drawing/2014/main" id="{BDA75B03-F3BA-470C-B405-D598E645A061}"/>
              </a:ext>
            </a:extLst>
          </p:cNvPr>
          <p:cNvSpPr/>
          <p:nvPr/>
        </p:nvSpPr>
        <p:spPr bwMode="auto">
          <a:xfrm>
            <a:off x="2057400" y="4362253"/>
            <a:ext cx="188259" cy="118782"/>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cxnSp>
        <p:nvCxnSpPr>
          <p:cNvPr id="16" name="直接连接符 15">
            <a:extLst>
              <a:ext uri="{FF2B5EF4-FFF2-40B4-BE49-F238E27FC236}">
                <a16:creationId xmlns:a16="http://schemas.microsoft.com/office/drawing/2014/main" id="{2BC5F20B-F042-49D8-820C-09474DA14946}"/>
              </a:ext>
            </a:extLst>
          </p:cNvPr>
          <p:cNvCxnSpPr>
            <a:cxnSpLocks/>
          </p:cNvCxnSpPr>
          <p:nvPr/>
        </p:nvCxnSpPr>
        <p:spPr bwMode="auto">
          <a:xfrm>
            <a:off x="1828800" y="5629926"/>
            <a:ext cx="914400" cy="0"/>
          </a:xfrm>
          <a:prstGeom prst="line">
            <a:avLst/>
          </a:prstGeom>
          <a:solidFill>
            <a:schemeClr val="accent1"/>
          </a:solidFill>
          <a:ln w="57150" cap="flat" cmpd="sng" algn="ctr">
            <a:solidFill>
              <a:srgbClr val="FF0000"/>
            </a:solidFill>
            <a:prstDash val="solid"/>
            <a:round/>
            <a:headEnd type="none" w="sm" len="sm"/>
            <a:tailEnd type="none" w="sm" len="sm"/>
          </a:ln>
        </p:spPr>
      </p:cxnSp>
      <p:sp>
        <p:nvSpPr>
          <p:cNvPr id="18" name="椭圆 17">
            <a:extLst>
              <a:ext uri="{FF2B5EF4-FFF2-40B4-BE49-F238E27FC236}">
                <a16:creationId xmlns:a16="http://schemas.microsoft.com/office/drawing/2014/main" id="{DF82B146-74B7-4B00-ADEE-50FAD85C3D5D}"/>
              </a:ext>
            </a:extLst>
          </p:cNvPr>
          <p:cNvSpPr/>
          <p:nvPr/>
        </p:nvSpPr>
        <p:spPr bwMode="auto">
          <a:xfrm>
            <a:off x="990600" y="5257816"/>
            <a:ext cx="152400" cy="174695"/>
          </a:xfrm>
          <a:prstGeom prst="ellipse">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3" name="等腰三角形 2">
            <a:extLst>
              <a:ext uri="{FF2B5EF4-FFF2-40B4-BE49-F238E27FC236}">
                <a16:creationId xmlns:a16="http://schemas.microsoft.com/office/drawing/2014/main" id="{5363DE40-A80D-4F2D-938F-F7DEA013BBD4}"/>
              </a:ext>
            </a:extLst>
          </p:cNvPr>
          <p:cNvSpPr/>
          <p:nvPr/>
        </p:nvSpPr>
        <p:spPr bwMode="auto">
          <a:xfrm>
            <a:off x="1739153" y="4991118"/>
            <a:ext cx="228600" cy="228596"/>
          </a:xfrm>
          <a:prstGeom prst="triangle">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4" name="等腰三角形 13">
            <a:extLst>
              <a:ext uri="{FF2B5EF4-FFF2-40B4-BE49-F238E27FC236}">
                <a16:creationId xmlns:a16="http://schemas.microsoft.com/office/drawing/2014/main" id="{79ABD1A9-A91F-4A82-991A-EA6B222FCA34}"/>
              </a:ext>
            </a:extLst>
          </p:cNvPr>
          <p:cNvSpPr/>
          <p:nvPr/>
        </p:nvSpPr>
        <p:spPr bwMode="auto">
          <a:xfrm>
            <a:off x="2628900" y="4976885"/>
            <a:ext cx="228600" cy="228596"/>
          </a:xfrm>
          <a:prstGeom prst="triangle">
            <a:avLst/>
          </a:prstGeom>
          <a:solidFill>
            <a:srgbClr val="FFFF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5" name="矩形 14">
            <a:extLst>
              <a:ext uri="{FF2B5EF4-FFF2-40B4-BE49-F238E27FC236}">
                <a16:creationId xmlns:a16="http://schemas.microsoft.com/office/drawing/2014/main" id="{F2030510-B693-4F4F-A667-620060A4A4FC}"/>
              </a:ext>
            </a:extLst>
          </p:cNvPr>
          <p:cNvSpPr/>
          <p:nvPr/>
        </p:nvSpPr>
        <p:spPr bwMode="auto">
          <a:xfrm>
            <a:off x="2472017" y="4362253"/>
            <a:ext cx="188259" cy="118782"/>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7" name="矩形 16">
            <a:extLst>
              <a:ext uri="{FF2B5EF4-FFF2-40B4-BE49-F238E27FC236}">
                <a16:creationId xmlns:a16="http://schemas.microsoft.com/office/drawing/2014/main" id="{4DB946BA-0128-4502-BECD-2D6918BD2443}"/>
              </a:ext>
            </a:extLst>
          </p:cNvPr>
          <p:cNvSpPr/>
          <p:nvPr/>
        </p:nvSpPr>
        <p:spPr bwMode="auto">
          <a:xfrm>
            <a:off x="4009464" y="4362253"/>
            <a:ext cx="188259" cy="118782"/>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cxnSp>
        <p:nvCxnSpPr>
          <p:cNvPr id="19" name="直接连接符 18">
            <a:extLst>
              <a:ext uri="{FF2B5EF4-FFF2-40B4-BE49-F238E27FC236}">
                <a16:creationId xmlns:a16="http://schemas.microsoft.com/office/drawing/2014/main" id="{046169CC-B222-4515-8534-6DC4430468FD}"/>
              </a:ext>
            </a:extLst>
          </p:cNvPr>
          <p:cNvCxnSpPr>
            <a:cxnSpLocks/>
          </p:cNvCxnSpPr>
          <p:nvPr/>
        </p:nvCxnSpPr>
        <p:spPr bwMode="auto">
          <a:xfrm>
            <a:off x="3780864" y="5629926"/>
            <a:ext cx="914400" cy="0"/>
          </a:xfrm>
          <a:prstGeom prst="line">
            <a:avLst/>
          </a:prstGeom>
          <a:solidFill>
            <a:schemeClr val="accent1"/>
          </a:solidFill>
          <a:ln w="57150" cap="flat" cmpd="sng" algn="ctr">
            <a:solidFill>
              <a:srgbClr val="FF0000"/>
            </a:solidFill>
            <a:prstDash val="solid"/>
            <a:round/>
            <a:headEnd type="none" w="sm" len="sm"/>
            <a:tailEnd type="none" w="sm" len="sm"/>
          </a:ln>
        </p:spPr>
      </p:cxnSp>
      <p:sp>
        <p:nvSpPr>
          <p:cNvPr id="20" name="等腰三角形 19">
            <a:extLst>
              <a:ext uri="{FF2B5EF4-FFF2-40B4-BE49-F238E27FC236}">
                <a16:creationId xmlns:a16="http://schemas.microsoft.com/office/drawing/2014/main" id="{C4E62033-7E93-4737-BEEB-5F391591D6AC}"/>
              </a:ext>
            </a:extLst>
          </p:cNvPr>
          <p:cNvSpPr/>
          <p:nvPr/>
        </p:nvSpPr>
        <p:spPr bwMode="auto">
          <a:xfrm>
            <a:off x="3691217" y="4953016"/>
            <a:ext cx="228600" cy="228596"/>
          </a:xfrm>
          <a:prstGeom prst="triangle">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21" name="等腰三角形 20">
            <a:extLst>
              <a:ext uri="{FF2B5EF4-FFF2-40B4-BE49-F238E27FC236}">
                <a16:creationId xmlns:a16="http://schemas.microsoft.com/office/drawing/2014/main" id="{B4DA6F0A-3671-48A7-BE5B-B67A98F9E354}"/>
              </a:ext>
            </a:extLst>
          </p:cNvPr>
          <p:cNvSpPr/>
          <p:nvPr/>
        </p:nvSpPr>
        <p:spPr bwMode="auto">
          <a:xfrm>
            <a:off x="4580964" y="4976885"/>
            <a:ext cx="228600" cy="228596"/>
          </a:xfrm>
          <a:prstGeom prst="triangle">
            <a:avLst/>
          </a:prstGeom>
          <a:solidFill>
            <a:srgbClr val="FFFF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zh-CN" altLang="en-US"/>
          </a:p>
        </p:txBody>
      </p:sp>
      <p:sp>
        <p:nvSpPr>
          <p:cNvPr id="22" name="矩形 21">
            <a:extLst>
              <a:ext uri="{FF2B5EF4-FFF2-40B4-BE49-F238E27FC236}">
                <a16:creationId xmlns:a16="http://schemas.microsoft.com/office/drawing/2014/main" id="{B840B426-7F4F-4A84-8D1B-2554C93FD2D7}"/>
              </a:ext>
            </a:extLst>
          </p:cNvPr>
          <p:cNvSpPr/>
          <p:nvPr/>
        </p:nvSpPr>
        <p:spPr bwMode="auto">
          <a:xfrm>
            <a:off x="4424081" y="4362253"/>
            <a:ext cx="188259" cy="118782"/>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cxnSp>
        <p:nvCxnSpPr>
          <p:cNvPr id="11" name="直接箭头连接符 10">
            <a:extLst>
              <a:ext uri="{FF2B5EF4-FFF2-40B4-BE49-F238E27FC236}">
                <a16:creationId xmlns:a16="http://schemas.microsoft.com/office/drawing/2014/main" id="{F097608B-9F02-4B9E-8D0B-46D87863AE07}"/>
              </a:ext>
            </a:extLst>
          </p:cNvPr>
          <p:cNvCxnSpPr>
            <a:cxnSpLocks/>
            <a:stCxn id="18" idx="6"/>
            <a:endCxn id="3" idx="2"/>
          </p:cNvCxnSpPr>
          <p:nvPr/>
        </p:nvCxnSpPr>
        <p:spPr bwMode="auto">
          <a:xfrm flipV="1">
            <a:off x="1143000" y="5219714"/>
            <a:ext cx="596153" cy="125450"/>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24" name="直接箭头连接符 23">
            <a:extLst>
              <a:ext uri="{FF2B5EF4-FFF2-40B4-BE49-F238E27FC236}">
                <a16:creationId xmlns:a16="http://schemas.microsoft.com/office/drawing/2014/main" id="{FDB7E6A2-1320-4B3B-B958-AD4DF3610736}"/>
              </a:ext>
            </a:extLst>
          </p:cNvPr>
          <p:cNvCxnSpPr>
            <a:stCxn id="3" idx="0"/>
            <a:endCxn id="13" idx="1"/>
          </p:cNvCxnSpPr>
          <p:nvPr/>
        </p:nvCxnSpPr>
        <p:spPr bwMode="auto">
          <a:xfrm flipV="1">
            <a:off x="1853453" y="4421644"/>
            <a:ext cx="203947" cy="569474"/>
          </a:xfrm>
          <a:prstGeom prst="straightConnector1">
            <a:avLst/>
          </a:prstGeom>
          <a:solidFill>
            <a:schemeClr val="accent1"/>
          </a:solidFill>
          <a:ln w="12700" cap="flat" cmpd="sng" algn="ctr">
            <a:solidFill>
              <a:schemeClr val="tx1"/>
            </a:solidFill>
            <a:prstDash val="dash"/>
            <a:round/>
            <a:headEnd type="none" w="sm" len="sm"/>
            <a:tailEnd type="triangle"/>
          </a:ln>
        </p:spPr>
      </p:cxnSp>
      <p:sp>
        <p:nvSpPr>
          <p:cNvPr id="25" name="内容占位符 2">
            <a:extLst>
              <a:ext uri="{FF2B5EF4-FFF2-40B4-BE49-F238E27FC236}">
                <a16:creationId xmlns:a16="http://schemas.microsoft.com/office/drawing/2014/main" id="{EC32219B-19EC-4089-8911-DE0BBECF6076}"/>
              </a:ext>
            </a:extLst>
          </p:cNvPr>
          <p:cNvSpPr>
            <a:spLocks noGrp="1"/>
          </p:cNvSpPr>
          <p:nvPr>
            <p:ph idx="1"/>
          </p:nvPr>
        </p:nvSpPr>
        <p:spPr>
          <a:xfrm>
            <a:off x="685799" y="1523999"/>
            <a:ext cx="8458201" cy="2370517"/>
          </a:xfrm>
        </p:spPr>
        <p:txBody>
          <a:bodyPr/>
          <a:lstStyle/>
          <a:p>
            <a:pPr algn="just">
              <a:buFont typeface="Wingdings" panose="05000000000000000000" pitchFamily="2" charset="2"/>
              <a:buChar char="p"/>
            </a:pPr>
            <a:r>
              <a:rPr lang="en-US" altLang="zh-CN" sz="1400" dirty="0"/>
              <a:t>Benefits: </a:t>
            </a:r>
          </a:p>
          <a:p>
            <a:pPr algn="just"/>
            <a:r>
              <a:rPr lang="en-US" altLang="zh-CN" sz="1400" dirty="0"/>
              <a:t>Avoiding the renegotiation of PTKSA during the transition to decrease the signaling overhead and reduce the impact on the data continuity for seamless experience</a:t>
            </a:r>
          </a:p>
          <a:p>
            <a:pPr algn="just"/>
            <a:r>
              <a:rPr lang="en-US" altLang="zh-CN" sz="1400" dirty="0"/>
              <a:t>reducing the risk of data breaching due to PTK sharing during transition</a:t>
            </a:r>
          </a:p>
          <a:p>
            <a:pPr algn="just"/>
            <a:r>
              <a:rPr lang="en-US" altLang="zh-CN" sz="1400" dirty="0"/>
              <a:t>Making the security sensible to clients to relieve their worries</a:t>
            </a:r>
          </a:p>
          <a:p>
            <a:pPr algn="just"/>
            <a:endParaRPr lang="en-US" altLang="zh-CN" sz="1400" dirty="0"/>
          </a:p>
          <a:p>
            <a:pPr algn="just">
              <a:buFont typeface="Wingdings" panose="05000000000000000000" pitchFamily="2" charset="2"/>
              <a:buChar char="p"/>
            </a:pPr>
            <a:r>
              <a:rPr lang="en-US" altLang="zh-CN" sz="1400" dirty="0"/>
              <a:t>An</a:t>
            </a:r>
            <a:r>
              <a:rPr lang="zh-CN" altLang="en-US" sz="1400" dirty="0"/>
              <a:t> </a:t>
            </a:r>
            <a:r>
              <a:rPr lang="en-US" altLang="zh-CN" sz="1400" dirty="0"/>
              <a:t>example:</a:t>
            </a:r>
            <a:r>
              <a:rPr lang="zh-CN" altLang="en-US" sz="1400" dirty="0"/>
              <a:t> </a:t>
            </a:r>
            <a:r>
              <a:rPr lang="en-US" altLang="zh-CN" sz="1400" dirty="0"/>
              <a:t>The client supporting seamless roaming holds two keys wherein one key for regular secure data communication with currently associated AP out of the roaming phase, one key for roaming</a:t>
            </a:r>
            <a:endParaRPr lang="zh-CN" altLang="en-US" sz="1400" dirty="0"/>
          </a:p>
          <a:p>
            <a:pPr algn="just">
              <a:buFont typeface="Wingdings" panose="05000000000000000000" pitchFamily="2" charset="2"/>
              <a:buChar char="Ø"/>
            </a:pPr>
            <a:r>
              <a:rPr lang="en-US" altLang="zh-CN" sz="1400" dirty="0"/>
              <a:t>Catches the key for roaming before the initiation of the roaming</a:t>
            </a:r>
          </a:p>
          <a:p>
            <a:pPr algn="just">
              <a:buFont typeface="Wingdings" panose="05000000000000000000" pitchFamily="2" charset="2"/>
              <a:buChar char="Ø"/>
            </a:pPr>
            <a:r>
              <a:rPr lang="en-US" altLang="zh-CN" sz="1400" dirty="0"/>
              <a:t>Only the key for roaming is shared among the Aps within the SMD</a:t>
            </a:r>
          </a:p>
          <a:p>
            <a:pPr algn="just"/>
            <a:endParaRPr lang="en-US" altLang="zh-CN" sz="1400" dirty="0"/>
          </a:p>
          <a:p>
            <a:pPr algn="just"/>
            <a:endParaRPr lang="zh-CN" altLang="en-US" sz="1400" dirty="0"/>
          </a:p>
        </p:txBody>
      </p:sp>
      <p:cxnSp>
        <p:nvCxnSpPr>
          <p:cNvPr id="27" name="直接箭头连接符 26">
            <a:extLst>
              <a:ext uri="{FF2B5EF4-FFF2-40B4-BE49-F238E27FC236}">
                <a16:creationId xmlns:a16="http://schemas.microsoft.com/office/drawing/2014/main" id="{D7D41203-BBC6-48FE-BA08-8B1BD5846B9D}"/>
              </a:ext>
            </a:extLst>
          </p:cNvPr>
          <p:cNvCxnSpPr>
            <a:stCxn id="13" idx="3"/>
            <a:endCxn id="15" idx="1"/>
          </p:cNvCxnSpPr>
          <p:nvPr/>
        </p:nvCxnSpPr>
        <p:spPr bwMode="auto">
          <a:xfrm>
            <a:off x="2245659" y="4421644"/>
            <a:ext cx="226358" cy="0"/>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29" name="直接箭头连接符 28">
            <a:extLst>
              <a:ext uri="{FF2B5EF4-FFF2-40B4-BE49-F238E27FC236}">
                <a16:creationId xmlns:a16="http://schemas.microsoft.com/office/drawing/2014/main" id="{0DF002B0-8100-4D68-BF9A-CA4575AA1AC0}"/>
              </a:ext>
            </a:extLst>
          </p:cNvPr>
          <p:cNvCxnSpPr>
            <a:stCxn id="15" idx="3"/>
            <a:endCxn id="14" idx="0"/>
          </p:cNvCxnSpPr>
          <p:nvPr/>
        </p:nvCxnSpPr>
        <p:spPr bwMode="auto">
          <a:xfrm>
            <a:off x="2660276" y="4421644"/>
            <a:ext cx="82924" cy="555241"/>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31" name="直接箭头连接符 30">
            <a:extLst>
              <a:ext uri="{FF2B5EF4-FFF2-40B4-BE49-F238E27FC236}">
                <a16:creationId xmlns:a16="http://schemas.microsoft.com/office/drawing/2014/main" id="{05821CAA-21F4-44BD-BDC7-F02FAC3D72FE}"/>
              </a:ext>
            </a:extLst>
          </p:cNvPr>
          <p:cNvCxnSpPr>
            <a:cxnSpLocks/>
            <a:stCxn id="14" idx="4"/>
            <a:endCxn id="20" idx="2"/>
          </p:cNvCxnSpPr>
          <p:nvPr/>
        </p:nvCxnSpPr>
        <p:spPr bwMode="auto">
          <a:xfrm flipV="1">
            <a:off x="2857500" y="5181612"/>
            <a:ext cx="833717" cy="23869"/>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33" name="直接箭头连接符 32">
            <a:extLst>
              <a:ext uri="{FF2B5EF4-FFF2-40B4-BE49-F238E27FC236}">
                <a16:creationId xmlns:a16="http://schemas.microsoft.com/office/drawing/2014/main" id="{C5B65DC8-B145-4696-B8E0-B6D976F60070}"/>
              </a:ext>
            </a:extLst>
          </p:cNvPr>
          <p:cNvCxnSpPr>
            <a:cxnSpLocks/>
            <a:endCxn id="17" idx="1"/>
          </p:cNvCxnSpPr>
          <p:nvPr/>
        </p:nvCxnSpPr>
        <p:spPr bwMode="auto">
          <a:xfrm flipV="1">
            <a:off x="3817843" y="4421644"/>
            <a:ext cx="191621" cy="622794"/>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35" name="直接箭头连接符 34">
            <a:extLst>
              <a:ext uri="{FF2B5EF4-FFF2-40B4-BE49-F238E27FC236}">
                <a16:creationId xmlns:a16="http://schemas.microsoft.com/office/drawing/2014/main" id="{73A5F46C-76FD-4250-B354-B3AC7E2F1D7F}"/>
              </a:ext>
            </a:extLst>
          </p:cNvPr>
          <p:cNvCxnSpPr/>
          <p:nvPr/>
        </p:nvCxnSpPr>
        <p:spPr bwMode="auto">
          <a:xfrm>
            <a:off x="4191000" y="4404835"/>
            <a:ext cx="226358" cy="0"/>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36" name="直接箭头连接符 35">
            <a:extLst>
              <a:ext uri="{FF2B5EF4-FFF2-40B4-BE49-F238E27FC236}">
                <a16:creationId xmlns:a16="http://schemas.microsoft.com/office/drawing/2014/main" id="{09284773-F360-4CED-88A8-78E7B3AD7D22}"/>
              </a:ext>
            </a:extLst>
          </p:cNvPr>
          <p:cNvCxnSpPr>
            <a:cxnSpLocks/>
            <a:stCxn id="22" idx="3"/>
          </p:cNvCxnSpPr>
          <p:nvPr/>
        </p:nvCxnSpPr>
        <p:spPr bwMode="auto">
          <a:xfrm>
            <a:off x="4612340" y="4421644"/>
            <a:ext cx="79559" cy="591941"/>
          </a:xfrm>
          <a:prstGeom prst="straightConnector1">
            <a:avLst/>
          </a:prstGeom>
          <a:solidFill>
            <a:schemeClr val="accent1"/>
          </a:solidFill>
          <a:ln w="12700" cap="flat" cmpd="sng" algn="ctr">
            <a:solidFill>
              <a:schemeClr val="tx1"/>
            </a:solidFill>
            <a:prstDash val="dash"/>
            <a:round/>
            <a:headEnd type="none" w="sm" len="sm"/>
            <a:tailEnd type="triangle"/>
          </a:ln>
        </p:spPr>
      </p:cxnSp>
      <p:sp>
        <p:nvSpPr>
          <p:cNvPr id="38" name="矩形 37">
            <a:extLst>
              <a:ext uri="{FF2B5EF4-FFF2-40B4-BE49-F238E27FC236}">
                <a16:creationId xmlns:a16="http://schemas.microsoft.com/office/drawing/2014/main" id="{6316F7D0-E107-4D76-B2EC-C038F4DCE345}"/>
              </a:ext>
            </a:extLst>
          </p:cNvPr>
          <p:cNvSpPr/>
          <p:nvPr/>
        </p:nvSpPr>
        <p:spPr bwMode="auto">
          <a:xfrm>
            <a:off x="5410195" y="4088681"/>
            <a:ext cx="2209805" cy="711934"/>
          </a:xfrm>
          <a:prstGeom prst="rect">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39" name="菱形 38">
            <a:extLst>
              <a:ext uri="{FF2B5EF4-FFF2-40B4-BE49-F238E27FC236}">
                <a16:creationId xmlns:a16="http://schemas.microsoft.com/office/drawing/2014/main" id="{6634F168-244E-41E4-9AA1-34235242144A}"/>
              </a:ext>
            </a:extLst>
          </p:cNvPr>
          <p:cNvSpPr/>
          <p:nvPr/>
        </p:nvSpPr>
        <p:spPr bwMode="auto">
          <a:xfrm>
            <a:off x="5684525" y="5111691"/>
            <a:ext cx="335275" cy="174698"/>
          </a:xfrm>
          <a:prstGeom prst="diamond">
            <a:avLst/>
          </a:prstGeom>
          <a:solidFill>
            <a:srgbClr val="FFFF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zh-CN" altLang="en-US"/>
          </a:p>
        </p:txBody>
      </p:sp>
      <p:cxnSp>
        <p:nvCxnSpPr>
          <p:cNvPr id="41" name="直接箭头连接符 40">
            <a:extLst>
              <a:ext uri="{FF2B5EF4-FFF2-40B4-BE49-F238E27FC236}">
                <a16:creationId xmlns:a16="http://schemas.microsoft.com/office/drawing/2014/main" id="{6B0E65FF-0DCC-40D3-AC59-827A19094B4F}"/>
              </a:ext>
            </a:extLst>
          </p:cNvPr>
          <p:cNvCxnSpPr>
            <a:cxnSpLocks/>
            <a:stCxn id="21" idx="4"/>
            <a:endCxn id="39" idx="1"/>
          </p:cNvCxnSpPr>
          <p:nvPr/>
        </p:nvCxnSpPr>
        <p:spPr bwMode="auto">
          <a:xfrm flipV="1">
            <a:off x="4809564" y="5199040"/>
            <a:ext cx="874961" cy="6441"/>
          </a:xfrm>
          <a:prstGeom prst="straightConnector1">
            <a:avLst/>
          </a:prstGeom>
          <a:solidFill>
            <a:schemeClr val="accent1"/>
          </a:solidFill>
          <a:ln w="12700" cap="flat" cmpd="sng" algn="ctr">
            <a:solidFill>
              <a:schemeClr val="tx1"/>
            </a:solidFill>
            <a:prstDash val="dash"/>
            <a:round/>
            <a:headEnd type="none" w="sm" len="sm"/>
            <a:tailEnd type="triangle"/>
          </a:ln>
        </p:spPr>
      </p:cxnSp>
      <p:cxnSp>
        <p:nvCxnSpPr>
          <p:cNvPr id="54" name="直接箭头连接符 53">
            <a:extLst>
              <a:ext uri="{FF2B5EF4-FFF2-40B4-BE49-F238E27FC236}">
                <a16:creationId xmlns:a16="http://schemas.microsoft.com/office/drawing/2014/main" id="{73E2C899-2E22-4320-BD2A-C55FF80FCBD9}"/>
              </a:ext>
            </a:extLst>
          </p:cNvPr>
          <p:cNvCxnSpPr>
            <a:cxnSpLocks/>
            <a:stCxn id="39" idx="3"/>
            <a:endCxn id="57" idx="1"/>
          </p:cNvCxnSpPr>
          <p:nvPr/>
        </p:nvCxnSpPr>
        <p:spPr bwMode="auto">
          <a:xfrm flipV="1">
            <a:off x="6019800" y="4445299"/>
            <a:ext cx="282388" cy="753741"/>
          </a:xfrm>
          <a:prstGeom prst="straightConnector1">
            <a:avLst/>
          </a:prstGeom>
          <a:solidFill>
            <a:schemeClr val="accent1"/>
          </a:solidFill>
          <a:ln w="12700" cap="flat" cmpd="sng" algn="ctr">
            <a:solidFill>
              <a:schemeClr val="tx1"/>
            </a:solidFill>
            <a:prstDash val="dash"/>
            <a:round/>
            <a:headEnd type="none" w="sm" len="sm"/>
            <a:tailEnd type="triangle"/>
          </a:ln>
        </p:spPr>
      </p:cxnSp>
      <p:sp>
        <p:nvSpPr>
          <p:cNvPr id="57" name="矩形 56">
            <a:extLst>
              <a:ext uri="{FF2B5EF4-FFF2-40B4-BE49-F238E27FC236}">
                <a16:creationId xmlns:a16="http://schemas.microsoft.com/office/drawing/2014/main" id="{CF978B65-1A23-4060-BE2A-07D641830EFE}"/>
              </a:ext>
            </a:extLst>
          </p:cNvPr>
          <p:cNvSpPr/>
          <p:nvPr/>
        </p:nvSpPr>
        <p:spPr bwMode="auto">
          <a:xfrm>
            <a:off x="6302188" y="4385908"/>
            <a:ext cx="188259" cy="118782"/>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62" name="文本框 61">
            <a:extLst>
              <a:ext uri="{FF2B5EF4-FFF2-40B4-BE49-F238E27FC236}">
                <a16:creationId xmlns:a16="http://schemas.microsoft.com/office/drawing/2014/main" id="{28069C11-5BC4-408E-ACBB-53B97DBDA43B}"/>
              </a:ext>
            </a:extLst>
          </p:cNvPr>
          <p:cNvSpPr txBox="1"/>
          <p:nvPr/>
        </p:nvSpPr>
        <p:spPr>
          <a:xfrm>
            <a:off x="2980759" y="4108909"/>
            <a:ext cx="605118" cy="276999"/>
          </a:xfrm>
          <a:prstGeom prst="rect">
            <a:avLst/>
          </a:prstGeom>
          <a:noFill/>
        </p:spPr>
        <p:txBody>
          <a:bodyPr wrap="square" rtlCol="0">
            <a:spAutoFit/>
          </a:bodyPr>
          <a:lstStyle/>
          <a:p>
            <a:r>
              <a:rPr lang="en-US" altLang="zh-CN" dirty="0"/>
              <a:t>SMD1</a:t>
            </a:r>
            <a:endParaRPr lang="zh-CN" altLang="en-US" dirty="0"/>
          </a:p>
        </p:txBody>
      </p:sp>
      <p:sp>
        <p:nvSpPr>
          <p:cNvPr id="63" name="文本框 62">
            <a:extLst>
              <a:ext uri="{FF2B5EF4-FFF2-40B4-BE49-F238E27FC236}">
                <a16:creationId xmlns:a16="http://schemas.microsoft.com/office/drawing/2014/main" id="{545EBB79-ADE4-41F2-A2D3-EC6CEF359911}"/>
              </a:ext>
            </a:extLst>
          </p:cNvPr>
          <p:cNvSpPr txBox="1"/>
          <p:nvPr/>
        </p:nvSpPr>
        <p:spPr>
          <a:xfrm>
            <a:off x="6107200" y="4127106"/>
            <a:ext cx="605118" cy="276999"/>
          </a:xfrm>
          <a:prstGeom prst="rect">
            <a:avLst/>
          </a:prstGeom>
          <a:noFill/>
        </p:spPr>
        <p:txBody>
          <a:bodyPr wrap="square" rtlCol="0">
            <a:spAutoFit/>
          </a:bodyPr>
          <a:lstStyle/>
          <a:p>
            <a:r>
              <a:rPr lang="en-US" altLang="zh-CN" dirty="0"/>
              <a:t>SMD2</a:t>
            </a:r>
            <a:endParaRPr lang="zh-CN" altLang="en-US" dirty="0"/>
          </a:p>
        </p:txBody>
      </p:sp>
      <p:sp>
        <p:nvSpPr>
          <p:cNvPr id="65" name="文本框 64">
            <a:extLst>
              <a:ext uri="{FF2B5EF4-FFF2-40B4-BE49-F238E27FC236}">
                <a16:creationId xmlns:a16="http://schemas.microsoft.com/office/drawing/2014/main" id="{0BA5214A-1B00-44AD-A8FF-050A1070C3A8}"/>
              </a:ext>
            </a:extLst>
          </p:cNvPr>
          <p:cNvSpPr txBox="1"/>
          <p:nvPr/>
        </p:nvSpPr>
        <p:spPr>
          <a:xfrm>
            <a:off x="7772400" y="5386487"/>
            <a:ext cx="596153" cy="276999"/>
          </a:xfrm>
          <a:prstGeom prst="rect">
            <a:avLst/>
          </a:prstGeom>
          <a:noFill/>
        </p:spPr>
        <p:txBody>
          <a:bodyPr wrap="square" rtlCol="0">
            <a:spAutoFit/>
          </a:bodyPr>
          <a:lstStyle/>
          <a:p>
            <a:r>
              <a:rPr lang="en-US" altLang="zh-CN" b="1" dirty="0"/>
              <a:t>Time</a:t>
            </a:r>
            <a:endParaRPr lang="zh-CN" altLang="en-US" b="1" dirty="0"/>
          </a:p>
        </p:txBody>
      </p:sp>
      <p:cxnSp>
        <p:nvCxnSpPr>
          <p:cNvPr id="67" name="直接连接符 66">
            <a:extLst>
              <a:ext uri="{FF2B5EF4-FFF2-40B4-BE49-F238E27FC236}">
                <a16:creationId xmlns:a16="http://schemas.microsoft.com/office/drawing/2014/main" id="{832105C3-DA9A-4143-9227-5D333A7CF3CE}"/>
              </a:ext>
            </a:extLst>
          </p:cNvPr>
          <p:cNvCxnSpPr>
            <a:cxnSpLocks/>
          </p:cNvCxnSpPr>
          <p:nvPr/>
        </p:nvCxnSpPr>
        <p:spPr bwMode="auto">
          <a:xfrm>
            <a:off x="914400" y="5629926"/>
            <a:ext cx="914400" cy="0"/>
          </a:xfrm>
          <a:prstGeom prst="line">
            <a:avLst/>
          </a:prstGeom>
          <a:solidFill>
            <a:schemeClr val="accent1"/>
          </a:solidFill>
          <a:ln w="57150" cap="flat" cmpd="sng" algn="ctr">
            <a:solidFill>
              <a:schemeClr val="accent1">
                <a:lumMod val="50000"/>
              </a:schemeClr>
            </a:solidFill>
            <a:prstDash val="solid"/>
            <a:round/>
            <a:headEnd type="none" w="sm" len="sm"/>
            <a:tailEnd type="none" w="sm" len="sm"/>
          </a:ln>
        </p:spPr>
      </p:cxnSp>
      <p:cxnSp>
        <p:nvCxnSpPr>
          <p:cNvPr id="68" name="直接连接符 67">
            <a:extLst>
              <a:ext uri="{FF2B5EF4-FFF2-40B4-BE49-F238E27FC236}">
                <a16:creationId xmlns:a16="http://schemas.microsoft.com/office/drawing/2014/main" id="{017957D8-C0EA-4CD2-B178-5B8E10207376}"/>
              </a:ext>
            </a:extLst>
          </p:cNvPr>
          <p:cNvCxnSpPr>
            <a:cxnSpLocks/>
          </p:cNvCxnSpPr>
          <p:nvPr/>
        </p:nvCxnSpPr>
        <p:spPr bwMode="auto">
          <a:xfrm flipV="1">
            <a:off x="2743200" y="5627743"/>
            <a:ext cx="1043268" cy="4367"/>
          </a:xfrm>
          <a:prstGeom prst="line">
            <a:avLst/>
          </a:prstGeom>
          <a:solidFill>
            <a:schemeClr val="accent1"/>
          </a:solidFill>
          <a:ln w="57150" cap="flat" cmpd="sng" algn="ctr">
            <a:solidFill>
              <a:schemeClr val="accent1">
                <a:lumMod val="50000"/>
              </a:schemeClr>
            </a:solidFill>
            <a:prstDash val="solid"/>
            <a:round/>
            <a:headEnd type="none" w="sm" len="sm"/>
            <a:tailEnd type="none" w="sm" len="sm"/>
          </a:ln>
        </p:spPr>
      </p:cxnSp>
      <p:cxnSp>
        <p:nvCxnSpPr>
          <p:cNvPr id="71" name="直接连接符 70">
            <a:extLst>
              <a:ext uri="{FF2B5EF4-FFF2-40B4-BE49-F238E27FC236}">
                <a16:creationId xmlns:a16="http://schemas.microsoft.com/office/drawing/2014/main" id="{3A07BCCE-D5F0-4067-A10D-358AAF2F5D2C}"/>
              </a:ext>
            </a:extLst>
          </p:cNvPr>
          <p:cNvCxnSpPr>
            <a:cxnSpLocks/>
          </p:cNvCxnSpPr>
          <p:nvPr/>
        </p:nvCxnSpPr>
        <p:spPr bwMode="auto">
          <a:xfrm>
            <a:off x="4693019" y="5632110"/>
            <a:ext cx="1174382" cy="10114"/>
          </a:xfrm>
          <a:prstGeom prst="line">
            <a:avLst/>
          </a:prstGeom>
          <a:solidFill>
            <a:schemeClr val="accent1"/>
          </a:solidFill>
          <a:ln w="57150" cap="flat" cmpd="sng" algn="ctr">
            <a:solidFill>
              <a:schemeClr val="accent1">
                <a:lumMod val="50000"/>
              </a:schemeClr>
            </a:solidFill>
            <a:prstDash val="solid"/>
            <a:round/>
            <a:headEnd type="none" w="sm" len="sm"/>
            <a:tailEnd type="none" w="sm" len="sm"/>
          </a:ln>
        </p:spPr>
      </p:cxnSp>
      <p:sp>
        <p:nvSpPr>
          <p:cNvPr id="74" name="等腰三角形 73">
            <a:extLst>
              <a:ext uri="{FF2B5EF4-FFF2-40B4-BE49-F238E27FC236}">
                <a16:creationId xmlns:a16="http://schemas.microsoft.com/office/drawing/2014/main" id="{06E3E3A3-0D66-40BA-95E0-1BD72918B9F5}"/>
              </a:ext>
            </a:extLst>
          </p:cNvPr>
          <p:cNvSpPr/>
          <p:nvPr/>
        </p:nvSpPr>
        <p:spPr bwMode="auto">
          <a:xfrm>
            <a:off x="1066800" y="5715000"/>
            <a:ext cx="228600" cy="228596"/>
          </a:xfrm>
          <a:prstGeom prst="triangle">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76" name="文本框 75">
            <a:extLst>
              <a:ext uri="{FF2B5EF4-FFF2-40B4-BE49-F238E27FC236}">
                <a16:creationId xmlns:a16="http://schemas.microsoft.com/office/drawing/2014/main" id="{1DBBFE9A-6F7E-440B-B2BD-9553F159558D}"/>
              </a:ext>
            </a:extLst>
          </p:cNvPr>
          <p:cNvSpPr txBox="1"/>
          <p:nvPr/>
        </p:nvSpPr>
        <p:spPr>
          <a:xfrm>
            <a:off x="1244974" y="5715000"/>
            <a:ext cx="2057401" cy="276999"/>
          </a:xfrm>
          <a:prstGeom prst="rect">
            <a:avLst/>
          </a:prstGeom>
          <a:noFill/>
        </p:spPr>
        <p:txBody>
          <a:bodyPr wrap="square" rtlCol="0">
            <a:spAutoFit/>
          </a:bodyPr>
          <a:lstStyle/>
          <a:p>
            <a:r>
              <a:rPr lang="en-US" altLang="zh-CN" b="1" dirty="0"/>
              <a:t>PTKSA installation</a:t>
            </a:r>
            <a:endParaRPr lang="zh-CN" altLang="en-US" b="1" dirty="0"/>
          </a:p>
        </p:txBody>
      </p:sp>
      <p:sp>
        <p:nvSpPr>
          <p:cNvPr id="77" name="菱形 76">
            <a:extLst>
              <a:ext uri="{FF2B5EF4-FFF2-40B4-BE49-F238E27FC236}">
                <a16:creationId xmlns:a16="http://schemas.microsoft.com/office/drawing/2014/main" id="{42C57079-7AF8-4133-91F6-021647675115}"/>
              </a:ext>
            </a:extLst>
          </p:cNvPr>
          <p:cNvSpPr/>
          <p:nvPr/>
        </p:nvSpPr>
        <p:spPr bwMode="auto">
          <a:xfrm>
            <a:off x="6224652" y="5766150"/>
            <a:ext cx="335275" cy="174698"/>
          </a:xfrm>
          <a:prstGeom prst="diamond">
            <a:avLst/>
          </a:prstGeom>
          <a:solidFill>
            <a:srgbClr val="FFFF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endParaRPr lang="zh-CN" altLang="en-US"/>
          </a:p>
        </p:txBody>
      </p:sp>
      <p:sp>
        <p:nvSpPr>
          <p:cNvPr id="79" name="文本框 78">
            <a:extLst>
              <a:ext uri="{FF2B5EF4-FFF2-40B4-BE49-F238E27FC236}">
                <a16:creationId xmlns:a16="http://schemas.microsoft.com/office/drawing/2014/main" id="{47938F8C-C8E6-48E8-A4B8-9FC61DA7D211}"/>
              </a:ext>
            </a:extLst>
          </p:cNvPr>
          <p:cNvSpPr txBox="1"/>
          <p:nvPr/>
        </p:nvSpPr>
        <p:spPr>
          <a:xfrm>
            <a:off x="6508378" y="5735942"/>
            <a:ext cx="1645022" cy="276999"/>
          </a:xfrm>
          <a:prstGeom prst="rect">
            <a:avLst/>
          </a:prstGeom>
          <a:noFill/>
        </p:spPr>
        <p:txBody>
          <a:bodyPr wrap="square" rtlCol="0">
            <a:spAutoFit/>
          </a:bodyPr>
          <a:lstStyle/>
          <a:p>
            <a:r>
              <a:rPr lang="en-US" altLang="zh-CN" b="1" dirty="0"/>
              <a:t>PTKSA renegotiation</a:t>
            </a:r>
            <a:endParaRPr lang="zh-CN" altLang="en-US" b="1" dirty="0"/>
          </a:p>
        </p:txBody>
      </p:sp>
      <p:sp>
        <p:nvSpPr>
          <p:cNvPr id="80" name="文本框 79">
            <a:extLst>
              <a:ext uri="{FF2B5EF4-FFF2-40B4-BE49-F238E27FC236}">
                <a16:creationId xmlns:a16="http://schemas.microsoft.com/office/drawing/2014/main" id="{D073A5E2-55E8-4033-B1D0-B2A0B9762DE6}"/>
              </a:ext>
            </a:extLst>
          </p:cNvPr>
          <p:cNvSpPr txBox="1"/>
          <p:nvPr/>
        </p:nvSpPr>
        <p:spPr>
          <a:xfrm>
            <a:off x="452718" y="5209401"/>
            <a:ext cx="605117" cy="276999"/>
          </a:xfrm>
          <a:prstGeom prst="rect">
            <a:avLst/>
          </a:prstGeom>
          <a:noFill/>
        </p:spPr>
        <p:txBody>
          <a:bodyPr wrap="square" rtlCol="0">
            <a:spAutoFit/>
          </a:bodyPr>
          <a:lstStyle/>
          <a:p>
            <a:r>
              <a:rPr lang="en-US" altLang="zh-CN" b="1" dirty="0"/>
              <a:t>Client</a:t>
            </a:r>
            <a:endParaRPr lang="zh-CN" altLang="en-US" b="1" dirty="0"/>
          </a:p>
        </p:txBody>
      </p:sp>
      <p:cxnSp>
        <p:nvCxnSpPr>
          <p:cNvPr id="81" name="直接连接符 80">
            <a:extLst>
              <a:ext uri="{FF2B5EF4-FFF2-40B4-BE49-F238E27FC236}">
                <a16:creationId xmlns:a16="http://schemas.microsoft.com/office/drawing/2014/main" id="{47B5080F-031C-4865-B2C3-1F324B5977CD}"/>
              </a:ext>
            </a:extLst>
          </p:cNvPr>
          <p:cNvCxnSpPr>
            <a:cxnSpLocks/>
          </p:cNvCxnSpPr>
          <p:nvPr/>
        </p:nvCxnSpPr>
        <p:spPr bwMode="auto">
          <a:xfrm>
            <a:off x="838200" y="6248400"/>
            <a:ext cx="914400" cy="0"/>
          </a:xfrm>
          <a:prstGeom prst="line">
            <a:avLst/>
          </a:prstGeom>
          <a:solidFill>
            <a:schemeClr val="accent1"/>
          </a:solidFill>
          <a:ln w="57150" cap="flat" cmpd="sng" algn="ctr">
            <a:solidFill>
              <a:srgbClr val="FF0000"/>
            </a:solidFill>
            <a:prstDash val="solid"/>
            <a:round/>
            <a:headEnd type="none" w="sm" len="sm"/>
            <a:tailEnd type="none" w="sm" len="sm"/>
          </a:ln>
        </p:spPr>
      </p:cxnSp>
      <p:sp>
        <p:nvSpPr>
          <p:cNvPr id="82" name="文本框 81">
            <a:extLst>
              <a:ext uri="{FF2B5EF4-FFF2-40B4-BE49-F238E27FC236}">
                <a16:creationId xmlns:a16="http://schemas.microsoft.com/office/drawing/2014/main" id="{3BA250F0-254B-4B4D-968C-484280E1C9F5}"/>
              </a:ext>
            </a:extLst>
          </p:cNvPr>
          <p:cNvSpPr txBox="1"/>
          <p:nvPr/>
        </p:nvSpPr>
        <p:spPr>
          <a:xfrm>
            <a:off x="1708892" y="6109900"/>
            <a:ext cx="3929908" cy="276999"/>
          </a:xfrm>
          <a:prstGeom prst="rect">
            <a:avLst/>
          </a:prstGeom>
          <a:noFill/>
        </p:spPr>
        <p:txBody>
          <a:bodyPr wrap="square" rtlCol="0">
            <a:spAutoFit/>
          </a:bodyPr>
          <a:lstStyle/>
          <a:p>
            <a:r>
              <a:rPr lang="en-US" altLang="zh-CN" b="1" dirty="0"/>
              <a:t>Potential risk of data </a:t>
            </a:r>
            <a:r>
              <a:rPr lang="en-US" altLang="zh-CN" sz="1200" b="1" dirty="0"/>
              <a:t>breaching due to PTKSA sharing</a:t>
            </a:r>
            <a:r>
              <a:rPr lang="en-US" altLang="zh-CN" b="1" dirty="0"/>
              <a:t> </a:t>
            </a:r>
            <a:endParaRPr lang="zh-CN" altLang="en-US" b="1" dirty="0"/>
          </a:p>
        </p:txBody>
      </p:sp>
      <p:cxnSp>
        <p:nvCxnSpPr>
          <p:cNvPr id="83" name="直接连接符 82">
            <a:extLst>
              <a:ext uri="{FF2B5EF4-FFF2-40B4-BE49-F238E27FC236}">
                <a16:creationId xmlns:a16="http://schemas.microsoft.com/office/drawing/2014/main" id="{A087A50B-FC2F-4B60-A920-4A876FAC1BF1}"/>
              </a:ext>
            </a:extLst>
          </p:cNvPr>
          <p:cNvCxnSpPr>
            <a:cxnSpLocks/>
          </p:cNvCxnSpPr>
          <p:nvPr/>
        </p:nvCxnSpPr>
        <p:spPr bwMode="auto">
          <a:xfrm flipV="1">
            <a:off x="5628154" y="6275706"/>
            <a:ext cx="851745" cy="4368"/>
          </a:xfrm>
          <a:prstGeom prst="line">
            <a:avLst/>
          </a:prstGeom>
          <a:solidFill>
            <a:schemeClr val="accent1"/>
          </a:solidFill>
          <a:ln w="57150" cap="flat" cmpd="sng" algn="ctr">
            <a:solidFill>
              <a:schemeClr val="accent1">
                <a:lumMod val="50000"/>
              </a:schemeClr>
            </a:solidFill>
            <a:prstDash val="solid"/>
            <a:round/>
            <a:headEnd type="none" w="sm" len="sm"/>
            <a:tailEnd type="none" w="sm" len="sm"/>
          </a:ln>
        </p:spPr>
      </p:cxnSp>
      <p:sp>
        <p:nvSpPr>
          <p:cNvPr id="84" name="文本框 83">
            <a:extLst>
              <a:ext uri="{FF2B5EF4-FFF2-40B4-BE49-F238E27FC236}">
                <a16:creationId xmlns:a16="http://schemas.microsoft.com/office/drawing/2014/main" id="{F054B0BE-995D-4F53-8C85-95BE49115C11}"/>
              </a:ext>
            </a:extLst>
          </p:cNvPr>
          <p:cNvSpPr txBox="1"/>
          <p:nvPr/>
        </p:nvSpPr>
        <p:spPr>
          <a:xfrm>
            <a:off x="6510062" y="6120057"/>
            <a:ext cx="2633938" cy="276999"/>
          </a:xfrm>
          <a:prstGeom prst="rect">
            <a:avLst/>
          </a:prstGeom>
          <a:noFill/>
        </p:spPr>
        <p:txBody>
          <a:bodyPr wrap="square" rtlCol="0">
            <a:spAutoFit/>
          </a:bodyPr>
          <a:lstStyle>
            <a:defPPr>
              <a:defRPr lang="en-US"/>
            </a:defPPr>
            <a:lvl1pPr>
              <a:defRPr b="1"/>
            </a:lvl1pPr>
          </a:lstStyle>
          <a:p>
            <a:r>
              <a:rPr lang="en-US" altLang="zh-CN" dirty="0"/>
              <a:t>Regular secure data communication</a:t>
            </a:r>
            <a:endParaRPr lang="zh-CN" altLang="en-US" dirty="0"/>
          </a:p>
        </p:txBody>
      </p:sp>
      <p:sp>
        <p:nvSpPr>
          <p:cNvPr id="86" name="等腰三角形 85">
            <a:extLst>
              <a:ext uri="{FF2B5EF4-FFF2-40B4-BE49-F238E27FC236}">
                <a16:creationId xmlns:a16="http://schemas.microsoft.com/office/drawing/2014/main" id="{77BBC911-1695-43E3-91C1-BC9820B90D7B}"/>
              </a:ext>
            </a:extLst>
          </p:cNvPr>
          <p:cNvSpPr/>
          <p:nvPr/>
        </p:nvSpPr>
        <p:spPr bwMode="auto">
          <a:xfrm>
            <a:off x="3593274" y="5689594"/>
            <a:ext cx="228600" cy="228596"/>
          </a:xfrm>
          <a:prstGeom prst="triangle">
            <a:avLst/>
          </a:prstGeom>
          <a:solidFill>
            <a:srgbClr val="FFFF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87" name="文本框 86">
            <a:extLst>
              <a:ext uri="{FF2B5EF4-FFF2-40B4-BE49-F238E27FC236}">
                <a16:creationId xmlns:a16="http://schemas.microsoft.com/office/drawing/2014/main" id="{A140744F-295F-4527-BC33-A63C03286B90}"/>
              </a:ext>
            </a:extLst>
          </p:cNvPr>
          <p:cNvSpPr txBox="1"/>
          <p:nvPr/>
        </p:nvSpPr>
        <p:spPr>
          <a:xfrm>
            <a:off x="3805518" y="5723827"/>
            <a:ext cx="1604678" cy="276999"/>
          </a:xfrm>
          <a:prstGeom prst="rect">
            <a:avLst/>
          </a:prstGeom>
          <a:noFill/>
        </p:spPr>
        <p:txBody>
          <a:bodyPr wrap="square" rtlCol="0">
            <a:spAutoFit/>
          </a:bodyPr>
          <a:lstStyle/>
          <a:p>
            <a:r>
              <a:rPr lang="en-US" altLang="zh-CN" b="1" dirty="0"/>
              <a:t>PTKSA renewal</a:t>
            </a:r>
            <a:endParaRPr lang="zh-CN" altLang="en-US" b="1" dirty="0"/>
          </a:p>
        </p:txBody>
      </p:sp>
      <p:sp>
        <p:nvSpPr>
          <p:cNvPr id="91" name="文本框 90">
            <a:extLst>
              <a:ext uri="{FF2B5EF4-FFF2-40B4-BE49-F238E27FC236}">
                <a16:creationId xmlns:a16="http://schemas.microsoft.com/office/drawing/2014/main" id="{63884813-72B2-49AE-94D0-1798D3095D53}"/>
              </a:ext>
            </a:extLst>
          </p:cNvPr>
          <p:cNvSpPr txBox="1"/>
          <p:nvPr/>
        </p:nvSpPr>
        <p:spPr>
          <a:xfrm>
            <a:off x="1716740" y="4250695"/>
            <a:ext cx="457200" cy="276999"/>
          </a:xfrm>
          <a:prstGeom prst="rect">
            <a:avLst/>
          </a:prstGeom>
          <a:noFill/>
        </p:spPr>
        <p:txBody>
          <a:bodyPr wrap="square" rtlCol="0">
            <a:spAutoFit/>
          </a:bodyPr>
          <a:lstStyle/>
          <a:p>
            <a:r>
              <a:rPr lang="en-US" altLang="zh-CN" dirty="0"/>
              <a:t>AP</a:t>
            </a:r>
            <a:endParaRPr lang="zh-CN" altLang="en-US" dirty="0"/>
          </a:p>
        </p:txBody>
      </p:sp>
      <p:sp>
        <p:nvSpPr>
          <p:cNvPr id="92" name="文本框 91">
            <a:extLst>
              <a:ext uri="{FF2B5EF4-FFF2-40B4-BE49-F238E27FC236}">
                <a16:creationId xmlns:a16="http://schemas.microsoft.com/office/drawing/2014/main" id="{65FED325-3DE8-4AE5-97EF-12BC6423948E}"/>
              </a:ext>
            </a:extLst>
          </p:cNvPr>
          <p:cNvSpPr txBox="1"/>
          <p:nvPr/>
        </p:nvSpPr>
        <p:spPr>
          <a:xfrm>
            <a:off x="5932393" y="4293044"/>
            <a:ext cx="457200" cy="276999"/>
          </a:xfrm>
          <a:prstGeom prst="rect">
            <a:avLst/>
          </a:prstGeom>
          <a:noFill/>
        </p:spPr>
        <p:txBody>
          <a:bodyPr wrap="square" rtlCol="0">
            <a:spAutoFit/>
          </a:bodyPr>
          <a:lstStyle/>
          <a:p>
            <a:r>
              <a:rPr lang="en-US" altLang="zh-CN" dirty="0"/>
              <a:t>AP</a:t>
            </a:r>
            <a:endParaRPr lang="zh-CN" altLang="en-US" dirty="0"/>
          </a:p>
        </p:txBody>
      </p:sp>
    </p:spTree>
    <p:extLst>
      <p:ext uri="{BB962C8B-B14F-4D97-AF65-F5344CB8AC3E}">
        <p14:creationId xmlns:p14="http://schemas.microsoft.com/office/powerpoint/2010/main" val="1545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565FA6-4886-454A-B15F-7DACE8DA05DD}"/>
              </a:ext>
            </a:extLst>
          </p:cNvPr>
          <p:cNvSpPr>
            <a:spLocks noGrp="1"/>
          </p:cNvSpPr>
          <p:nvPr>
            <p:ph type="title"/>
          </p:nvPr>
        </p:nvSpPr>
        <p:spPr/>
        <p:txBody>
          <a:bodyPr/>
          <a:lstStyle/>
          <a:p>
            <a:r>
              <a:rPr lang="en-US" altLang="zh-CN" dirty="0"/>
              <a:t>Summary</a:t>
            </a:r>
            <a:endParaRPr lang="zh-CN" altLang="en-US" dirty="0"/>
          </a:p>
        </p:txBody>
      </p:sp>
      <p:sp>
        <p:nvSpPr>
          <p:cNvPr id="3" name="内容占位符 2">
            <a:extLst>
              <a:ext uri="{FF2B5EF4-FFF2-40B4-BE49-F238E27FC236}">
                <a16:creationId xmlns:a16="http://schemas.microsoft.com/office/drawing/2014/main" id="{9652ECAB-E250-4E1B-8F13-2845386C79A4}"/>
              </a:ext>
            </a:extLst>
          </p:cNvPr>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algn="just">
              <a:buFont typeface="Wingdings" panose="05000000000000000000" pitchFamily="2" charset="2"/>
              <a:buChar char="p"/>
              <a:tabLst>
                <a:tab pos="360363" algn="l"/>
              </a:tabLst>
            </a:pPr>
            <a:r>
              <a:rPr lang="en-US" altLang="zh-CN" sz="1600" dirty="0"/>
              <a:t>The signaling overhead needs to be minimized during the process of roaming from the current AP MLD to a target AP MLD for a seamless experience.</a:t>
            </a:r>
          </a:p>
          <a:p>
            <a:pPr algn="just">
              <a:buFont typeface="Wingdings" panose="05000000000000000000" pitchFamily="2" charset="2"/>
              <a:buChar char="p"/>
              <a:tabLst>
                <a:tab pos="360363" algn="l"/>
              </a:tabLst>
            </a:pPr>
            <a:endParaRPr lang="en-US" altLang="zh-CN" sz="1600" dirty="0"/>
          </a:p>
          <a:p>
            <a:pPr algn="just">
              <a:buFont typeface="Wingdings" panose="05000000000000000000" pitchFamily="2" charset="2"/>
              <a:buChar char="p"/>
              <a:tabLst>
                <a:tab pos="360363" algn="l"/>
              </a:tabLst>
            </a:pPr>
            <a:r>
              <a:rPr lang="en-US" altLang="zh-CN" sz="1600" dirty="0"/>
              <a:t>Since the PMKSA and PTKSA created as part of RSNA security association are established between the non-AP MLD and the SMD-ME, RSNA rekeying before/after roaming execution can be considered.</a:t>
            </a:r>
            <a:endParaRPr lang="zh-CN" altLang="en-US" sz="1600" dirty="0"/>
          </a:p>
        </p:txBody>
      </p:sp>
      <p:sp>
        <p:nvSpPr>
          <p:cNvPr id="4" name="页脚占位符 3">
            <a:extLst>
              <a:ext uri="{FF2B5EF4-FFF2-40B4-BE49-F238E27FC236}">
                <a16:creationId xmlns:a16="http://schemas.microsoft.com/office/drawing/2014/main" id="{E85E0588-BD08-4AF4-9587-28047BDFB32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361175C-0E99-47F4-B0F0-9EA598C332B9}"/>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3983031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References</a:t>
            </a:r>
          </a:p>
        </p:txBody>
      </p:sp>
      <p:sp>
        <p:nvSpPr>
          <p:cNvPr id="3" name="Content Placeholder 2"/>
          <p:cNvSpPr>
            <a:spLocks noGrp="1"/>
          </p:cNvSpPr>
          <p:nvPr>
            <p:ph idx="1"/>
          </p:nvPr>
        </p:nvSpPr>
        <p:spPr>
          <a:xfrm>
            <a:off x="609600" y="1600199"/>
            <a:ext cx="7848600" cy="4267201"/>
          </a:xfrm>
        </p:spPr>
        <p:txBody>
          <a:bodyPr>
            <a:noAutofit/>
          </a:bodyPr>
          <a:lstStyle/>
          <a:p>
            <a:pPr marL="0" indent="0">
              <a:buNone/>
            </a:pPr>
            <a:r>
              <a:rPr lang="en-US" altLang="zh-CN" sz="1400" b="0" dirty="0">
                <a:solidFill>
                  <a:srgbClr val="000000"/>
                </a:solidFill>
                <a:latin typeface="Verdana" panose="020B0604030504040204" pitchFamily="34" charset="0"/>
              </a:rPr>
              <a:t>[1] Draft P802.11bn_D0.2 </a:t>
            </a:r>
          </a:p>
          <a:p>
            <a:pPr marL="0" indent="0">
              <a:buNone/>
            </a:pPr>
            <a:r>
              <a:rPr lang="en-US" altLang="zh-CN" sz="1400" b="0" dirty="0">
                <a:solidFill>
                  <a:srgbClr val="000000"/>
                </a:solidFill>
                <a:latin typeface="Verdana" panose="020B0604030504040204" pitchFamily="34" charset="0"/>
              </a:rPr>
              <a:t>[2] </a:t>
            </a:r>
            <a:r>
              <a:rPr lang="en-US" altLang="en-US" sz="1400" b="0" dirty="0" err="1">
                <a:solidFill>
                  <a:srgbClr val="000000"/>
                </a:solidFill>
                <a:latin typeface="Verdana" panose="020B0604030504040204" pitchFamily="34" charset="0"/>
              </a:rPr>
              <a:t>TGbn</a:t>
            </a:r>
            <a:r>
              <a:rPr lang="en-US" altLang="en-US" sz="1400" b="0" dirty="0">
                <a:solidFill>
                  <a:srgbClr val="000000"/>
                </a:solidFill>
                <a:latin typeface="Verdana" panose="020B0604030504040204" pitchFamily="34" charset="0"/>
              </a:rPr>
              <a:t> Motions List - Part 2, </a:t>
            </a:r>
            <a:r>
              <a:rPr lang="en-US" altLang="en-US" sz="1400" b="0" dirty="0">
                <a:solidFill>
                  <a:srgbClr val="000000"/>
                </a:solidFill>
                <a:latin typeface="Verdana" panose="020B0604030504040204" pitchFamily="34" charset="0"/>
                <a:hlinkClick r:id="rId2"/>
              </a:rPr>
              <a:t>https://mentor.ieee.org/802.11/dcn/25/11-25-0014-14-00bn-tgbn-motions-list-part-2.pptx</a:t>
            </a:r>
            <a:endParaRPr lang="en-US" altLang="en-US" sz="1400" b="0" dirty="0">
              <a:solidFill>
                <a:srgbClr val="000000"/>
              </a:solidFill>
              <a:latin typeface="Verdana" panose="020B0604030504040204" pitchFamily="34" charset="0"/>
            </a:endParaRPr>
          </a:p>
          <a:p>
            <a:pPr marL="0" indent="0">
              <a:buNone/>
            </a:pPr>
            <a:r>
              <a:rPr lang="en-US" altLang="zh-CN" sz="1400" b="0" dirty="0">
                <a:solidFill>
                  <a:srgbClr val="000000"/>
                </a:solidFill>
                <a:latin typeface="Verdana" panose="020B0604030504040204" pitchFamily="34" charset="0"/>
              </a:rPr>
              <a:t>[3] Thoughts on Functionality </a:t>
            </a:r>
            <a:r>
              <a:rPr lang="en-US" altLang="zh-CN" sz="1400" b="0" i="0" dirty="0">
                <a:solidFill>
                  <a:srgbClr val="000000"/>
                </a:solidFill>
                <a:effectLst/>
                <a:latin typeface="Verdana" panose="020B0604030504040204" pitchFamily="34" charset="0"/>
              </a:rPr>
              <a:t>and Security Architecture for UHR Seamless Roaming</a:t>
            </a:r>
            <a:r>
              <a:rPr lang="en-US" altLang="zh-CN" sz="1400" b="0" dirty="0">
                <a:latin typeface="+mn-ea"/>
                <a:ea typeface="+mn-ea"/>
              </a:rPr>
              <a:t>, </a:t>
            </a:r>
            <a:r>
              <a:rPr lang="en-US" altLang="zh-CN" sz="1400" b="0" i="0" dirty="0">
                <a:solidFill>
                  <a:srgbClr val="000000"/>
                </a:solidFill>
                <a:effectLst/>
                <a:latin typeface="+mn-ea"/>
                <a:ea typeface="+mn-ea"/>
                <a:hlinkClick r:id="rId3"/>
              </a:rPr>
              <a:t>https://mentor.ieee.org/802.11/dcn/24/11-24-0679-04-00bn-thoughts-on-functionality-and-security-architecture-for-uhr-seamless-roaming.pptx</a:t>
            </a:r>
            <a:endParaRPr lang="en-US" altLang="zh-CN" sz="1400" b="0" i="0" dirty="0">
              <a:solidFill>
                <a:srgbClr val="000000"/>
              </a:solidFill>
              <a:effectLst/>
              <a:latin typeface="+mn-ea"/>
              <a:ea typeface="+mn-ea"/>
            </a:endParaRPr>
          </a:p>
          <a:p>
            <a:pPr marL="0" indent="0">
              <a:buNone/>
            </a:pPr>
            <a:r>
              <a:rPr lang="en-US" altLang="zh-CN" sz="1400" b="0" i="0" dirty="0">
                <a:solidFill>
                  <a:srgbClr val="000000"/>
                </a:solidFill>
                <a:effectLst/>
                <a:latin typeface="Verdana" panose="020B0604030504040204" pitchFamily="34" charset="0"/>
              </a:rPr>
              <a:t>[4] Link Setup for Seamless Roaming</a:t>
            </a:r>
            <a:r>
              <a:rPr lang="en-US" altLang="zh-CN" sz="1400" b="0" dirty="0">
                <a:solidFill>
                  <a:srgbClr val="000000"/>
                </a:solidFill>
                <a:latin typeface="Verdana" panose="020B0604030504040204" pitchFamily="34" charset="0"/>
              </a:rPr>
              <a:t>,</a:t>
            </a:r>
            <a:r>
              <a:rPr lang="zh-CN" altLang="en-US" sz="1400" b="0" dirty="0">
                <a:solidFill>
                  <a:srgbClr val="000000"/>
                </a:solidFill>
                <a:latin typeface="Verdana" panose="020B0604030504040204" pitchFamily="34" charset="0"/>
              </a:rPr>
              <a:t> </a:t>
            </a:r>
            <a:r>
              <a:rPr lang="en-US" altLang="zh-CN" sz="1400" b="0" dirty="0">
                <a:solidFill>
                  <a:srgbClr val="000000"/>
                </a:solidFill>
                <a:latin typeface="Verdana" panose="020B0604030504040204" pitchFamily="34" charset="0"/>
                <a:hlinkClick r:id="rId4"/>
              </a:rPr>
              <a:t>https://mentor.ieee.org/802.11/dcn/24/11-24-1882-02-00bn-link-setup-for-seamless-roaming.pptx</a:t>
            </a:r>
            <a:endParaRPr lang="en-US" altLang="zh-CN" sz="1400" b="0" dirty="0">
              <a:solidFill>
                <a:srgbClr val="000000"/>
              </a:solidFill>
              <a:latin typeface="Verdana" panose="020B0604030504040204" pitchFamily="34" charset="0"/>
            </a:endParaRPr>
          </a:p>
          <a:p>
            <a:pPr marL="0" indent="0">
              <a:buNone/>
            </a:pPr>
            <a:r>
              <a:rPr lang="en-US" altLang="zh-CN" sz="1400" b="0" i="0" dirty="0">
                <a:solidFill>
                  <a:srgbClr val="000000"/>
                </a:solidFill>
                <a:effectLst/>
                <a:latin typeface="Verdana" panose="020B0604030504040204" pitchFamily="34" charset="0"/>
              </a:rPr>
              <a:t>[5] PDT MAC on Seamless Roaming Part 1, </a:t>
            </a:r>
            <a:r>
              <a:rPr lang="en-US" altLang="zh-CN" sz="1400" b="0" i="0" dirty="0">
                <a:solidFill>
                  <a:srgbClr val="000000"/>
                </a:solidFill>
                <a:effectLst/>
                <a:latin typeface="Verdana" panose="020B0604030504040204" pitchFamily="34" charset="0"/>
                <a:hlinkClick r:id="rId5"/>
              </a:rPr>
              <a:t>https://mentor.ieee.org/802.11/dcn/25/11-25-0566-00-00bn-pdt-mac-on-seamless-roaming-part-1.docx</a:t>
            </a:r>
            <a:endParaRPr lang="en-US" altLang="zh-CN" sz="1400" b="0" i="0" dirty="0">
              <a:solidFill>
                <a:srgbClr val="000000"/>
              </a:solidFill>
              <a:effectLst/>
              <a:latin typeface="Verdana" panose="020B0604030504040204" pitchFamily="34" charset="0"/>
            </a:endParaRPr>
          </a:p>
          <a:p>
            <a:pPr marL="0" indent="0">
              <a:buNone/>
            </a:pPr>
            <a:endParaRPr lang="en-US" altLang="zh-CN" sz="1400"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60AC0A-2479-4BC8-81B5-80C25042C094}"/>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SP1</a:t>
            </a:r>
            <a:endParaRPr lang="zh-CN" altLang="en-US" dirty="0"/>
          </a:p>
        </p:txBody>
      </p:sp>
      <p:sp>
        <p:nvSpPr>
          <p:cNvPr id="3" name="内容占位符 2">
            <a:extLst>
              <a:ext uri="{FF2B5EF4-FFF2-40B4-BE49-F238E27FC236}">
                <a16:creationId xmlns:a16="http://schemas.microsoft.com/office/drawing/2014/main" id="{2C5E3650-99B7-40E4-A42B-44A7F3C8AF6F}"/>
              </a:ext>
            </a:extLst>
          </p:cNvPr>
          <p:cNvSpPr>
            <a:spLocks noGrp="1"/>
          </p:cNvSpPr>
          <p:nvPr>
            <p:ph idx="1"/>
          </p:nvPr>
        </p:nvSpPr>
        <p:spPr>
          <a:xfrm>
            <a:off x="649940" y="1676400"/>
            <a:ext cx="8113059" cy="4114800"/>
          </a:xfrm>
        </p:spPr>
        <p:txBody>
          <a:bodyPr/>
          <a:lstStyle/>
          <a:p>
            <a:pPr marL="287655" indent="-287655" algn="just">
              <a:spcBef>
                <a:spcPct val="0"/>
              </a:spcBef>
              <a:buFont typeface="Wingdings" panose="05000000000000000000" pitchFamily="2" charset="2"/>
              <a:buChar char="q"/>
            </a:pPr>
            <a:r>
              <a:rPr lang="en-US" altLang="zh-CN" sz="1600" kern="1200" dirty="0">
                <a:solidFill>
                  <a:schemeClr val="tx2"/>
                </a:solidFill>
                <a:latin typeface="Times New Roman" panose="02020603050405020304" pitchFamily="18" charset="0"/>
                <a:cs typeface="+mn-cs"/>
              </a:rPr>
              <a:t>SP1 : Do you support to specify a mechanism for  RSNA rekeying before/after roaming execution by using PTK sharing for</a:t>
            </a:r>
            <a:r>
              <a:rPr lang="zh-CN" altLang="en-US" sz="1600" kern="1200" dirty="0">
                <a:solidFill>
                  <a:schemeClr val="tx2"/>
                </a:solidFill>
                <a:latin typeface="Times New Roman" panose="02020603050405020304" pitchFamily="18" charset="0"/>
                <a:cs typeface="+mn-cs"/>
              </a:rPr>
              <a:t> </a:t>
            </a:r>
            <a:r>
              <a:rPr lang="en-US" altLang="zh-CN" sz="1600" kern="1200" dirty="0">
                <a:solidFill>
                  <a:schemeClr val="tx2"/>
                </a:solidFill>
                <a:latin typeface="Times New Roman" panose="02020603050405020304" pitchFamily="18" charset="0"/>
                <a:cs typeface="+mn-cs"/>
              </a:rPr>
              <a:t>seamless</a:t>
            </a:r>
            <a:r>
              <a:rPr lang="zh-CN" altLang="en-US" sz="1600" kern="1200" dirty="0">
                <a:solidFill>
                  <a:schemeClr val="tx2"/>
                </a:solidFill>
                <a:latin typeface="Times New Roman" panose="02020603050405020304" pitchFamily="18" charset="0"/>
                <a:cs typeface="+mn-cs"/>
              </a:rPr>
              <a:t> </a:t>
            </a:r>
            <a:r>
              <a:rPr lang="en-US" altLang="zh-CN" sz="1600" kern="1200" dirty="0">
                <a:solidFill>
                  <a:schemeClr val="tx2"/>
                </a:solidFill>
                <a:latin typeface="Times New Roman" panose="02020603050405020304" pitchFamily="18" charset="0"/>
                <a:cs typeface="+mn-cs"/>
              </a:rPr>
              <a:t>roaming?</a:t>
            </a:r>
            <a:endParaRPr lang="zh-CN" altLang="zh-CN" sz="1600" kern="1200" dirty="0">
              <a:solidFill>
                <a:schemeClr val="tx2"/>
              </a:solidFill>
              <a:latin typeface="Times New Roman" panose="02020603050405020304" pitchFamily="18" charset="0"/>
              <a:cs typeface="+mn-cs"/>
            </a:endParaRPr>
          </a:p>
          <a:p>
            <a:endParaRPr lang="zh-CN" altLang="en-US" sz="1600" dirty="0"/>
          </a:p>
        </p:txBody>
      </p:sp>
      <p:sp>
        <p:nvSpPr>
          <p:cNvPr id="4" name="页脚占位符 3">
            <a:extLst>
              <a:ext uri="{FF2B5EF4-FFF2-40B4-BE49-F238E27FC236}">
                <a16:creationId xmlns:a16="http://schemas.microsoft.com/office/drawing/2014/main" id="{FAF4A6C1-7F90-4B45-97FD-71A24D0ED3B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A9AA411B-2001-4CF4-A517-CF4A7855AA3F}"/>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Tree>
    <p:extLst>
      <p:ext uri="{BB962C8B-B14F-4D97-AF65-F5344CB8AC3E}">
        <p14:creationId xmlns:p14="http://schemas.microsoft.com/office/powerpoint/2010/main" val="102716619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10056</TotalTime>
  <Words>994</Words>
  <Application>Microsoft Office PowerPoint</Application>
  <PresentationFormat>全屏显示(4:3)</PresentationFormat>
  <Paragraphs>118</Paragraphs>
  <Slides>8</Slides>
  <Notes>3</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8</vt:i4>
      </vt:variant>
    </vt:vector>
  </HeadingPairs>
  <TitlesOfParts>
    <vt:vector size="14" baseType="lpstr">
      <vt:lpstr>Helvetica Neue</vt:lpstr>
      <vt:lpstr>Arial</vt:lpstr>
      <vt:lpstr>Times New Roman</vt:lpstr>
      <vt:lpstr>Verdana</vt:lpstr>
      <vt:lpstr>Wingdings</vt:lpstr>
      <vt:lpstr>802-11-Submission</vt:lpstr>
      <vt:lpstr>Further Considerations on  Seamless Roaming</vt:lpstr>
      <vt:lpstr>Introduction</vt:lpstr>
      <vt:lpstr>Recap</vt:lpstr>
      <vt:lpstr>Proposal: RSNA rekeying before/after roaming execution </vt:lpstr>
      <vt:lpstr>Proposal: RSNA rekeying before/after roaming execution</vt:lpstr>
      <vt:lpstr>Summary</vt:lpstr>
      <vt:lpstr>References</vt:lpstr>
      <vt:lpstr>SP1</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3755</cp:revision>
  <cp:lastPrinted>2014-11-04T15:04:00Z</cp:lastPrinted>
  <dcterms:created xsi:type="dcterms:W3CDTF">2007-04-17T18:10:00Z</dcterms:created>
  <dcterms:modified xsi:type="dcterms:W3CDTF">2025-04-14T14:48:18Z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