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6" r:id="rId4"/>
    <p:sldId id="267" r:id="rId5"/>
    <p:sldId id="268" r:id="rId6"/>
    <p:sldId id="1230" r:id="rId7"/>
    <p:sldId id="1244" r:id="rId8"/>
    <p:sldId id="1234" r:id="rId9"/>
    <p:sldId id="1238" r:id="rId10"/>
    <p:sldId id="1239" r:id="rId11"/>
    <p:sldId id="1242" r:id="rId12"/>
    <p:sldId id="1243" r:id="rId13"/>
    <p:sldId id="1240" r:id="rId14"/>
    <p:sldId id="269" r:id="rId15"/>
    <p:sldId id="270" r:id="rId16"/>
    <p:sldId id="1241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94660"/>
  </p:normalViewPr>
  <p:slideViewPr>
    <p:cSldViewPr>
      <p:cViewPr varScale="1">
        <p:scale>
          <a:sx n="77" d="100"/>
          <a:sy n="77" d="100"/>
        </p:scale>
        <p:origin x="208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Julia Feng, Mediatek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Julia Feng, Mediatek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 Feng, Mediatek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 Feng, Mediatek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Julia Feng, </a:t>
            </a:r>
            <a:r>
              <a:rPr lang="en-GB" dirty="0" err="1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Julia Feng, et al., </a:t>
            </a:r>
            <a:r>
              <a:rPr lang="en-GB" dirty="0" err="1"/>
              <a:t>Mediatek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Julia Feng,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Julia Feng, Mediatek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Julia Feng, Mediatek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Julia Feng, Mediatek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Julia Feng, Mediatek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Julia Feng,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Julia Feng,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Julia Feng, Mediatek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Simplified Carrier Synchronization for </a:t>
            </a:r>
            <a:r>
              <a:rPr lang="en-US" dirty="0" err="1"/>
              <a:t>CoBF</a:t>
            </a:r>
            <a:r>
              <a:rPr lang="en-US" dirty="0"/>
              <a:t> Transmissions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3823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Mar.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Julia Feng, et al., </a:t>
            </a:r>
            <a:r>
              <a:rPr lang="en-GB" dirty="0" err="1"/>
              <a:t>Mediatek</a:t>
            </a:r>
            <a:r>
              <a:rPr lang="en-GB" dirty="0"/>
              <a:t> Inc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D1FFF84B-3854-2AE1-0E97-C231817E59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760489"/>
              </p:ext>
            </p:extLst>
          </p:nvPr>
        </p:nvGraphicFramePr>
        <p:xfrm>
          <a:off x="993775" y="2595563"/>
          <a:ext cx="9507538" cy="308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19144" imgH="3440753" progId="Word.Document.8">
                  <p:embed/>
                </p:oleObj>
              </mc:Choice>
              <mc:Fallback>
                <p:oleObj name="Document" r:id="rId3" imgW="10619144" imgH="344075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0B34182B-10A3-2F2F-A8CB-65B10D40C2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595563"/>
                        <a:ext cx="9507538" cy="3087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917C3-12C0-7E71-422D-15971AA8A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Re-use of CSIs w/t or w/o CFO Pre-corrections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50251-4872-F808-59A6-EBAD284E7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For best performance of DL SU/MU-MIMO transmissions, the in-BSS CSIs of STA2 to be re-used should not include CFO pre-corrections.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AP2 performs EHT MU sounding and obtains STA2 CSI without CFO pre-corrections.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AP2 reuses the STA2 CSI for </a:t>
            </a:r>
            <a:r>
              <a:rPr lang="en-US" sz="1600" dirty="0" err="1"/>
              <a:t>CoBF</a:t>
            </a:r>
            <a:r>
              <a:rPr lang="en-US" sz="1600" dirty="0"/>
              <a:t> transmission by applying CFO corrections.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For best performance of </a:t>
            </a:r>
            <a:r>
              <a:rPr lang="en-US" sz="2000" dirty="0" err="1"/>
              <a:t>CoBF</a:t>
            </a:r>
            <a:r>
              <a:rPr lang="en-US" sz="2000" dirty="0"/>
              <a:t> transmissions, the in-BSS CSIs of STA2 to be re-used should include CFO pre-corrections.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AP2 applies CFO pre-corrections to transmit NDP during </a:t>
            </a:r>
            <a:r>
              <a:rPr lang="en-US" sz="1600" dirty="0" err="1"/>
              <a:t>CoBF</a:t>
            </a:r>
            <a:r>
              <a:rPr lang="en-US" sz="1600" dirty="0"/>
              <a:t> in-BSS sounding, and obtains STA2 CSI with CFO pre-corrections.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AP2 reuses STA2 in-BSS CSI for DL MU-MIMO transmission by removing CFO pre-correction.</a:t>
            </a:r>
          </a:p>
          <a:p>
            <a:pPr marL="457200">
              <a:buFont typeface="Wingdings" panose="05000000000000000000" pitchFamily="2" charset="2"/>
              <a:buChar char="§"/>
            </a:pPr>
            <a:r>
              <a:rPr lang="en-US" sz="2000" dirty="0"/>
              <a:t>We propose two CFO pre-correction schemes in sequential sounding to enable the re-use of CSIs with minimum impact on DL SU/MU-MIMO or </a:t>
            </a:r>
            <a:r>
              <a:rPr lang="en-US" sz="2000" dirty="0" err="1"/>
              <a:t>CoBF</a:t>
            </a:r>
            <a:r>
              <a:rPr lang="en-US" sz="2000" dirty="0"/>
              <a:t> performance.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97DD0-02FE-A0FA-D1A2-DA3244C12C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A363F-C1F0-859E-EC87-59D4355817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Julia Feng, et al.,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C89FB0-1E64-E6DA-7979-1AC8637759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116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13A0D8-D9D9-6E5A-5E28-C3D3F8F963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38EFE-E958-2E12-70FD-1CEDF381E6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Julia Feng, et al.,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3D3AAE-CA3A-264C-25B9-521B001AEC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Mar. 2025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136B49A-7D00-7B4B-9C77-CCAE9013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49905"/>
          </a:xfrm>
        </p:spPr>
        <p:txBody>
          <a:bodyPr/>
          <a:lstStyle/>
          <a:p>
            <a:r>
              <a:rPr lang="en-US" sz="3200" b="1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Re-use CSIs – Scheme 1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AA0F194-8690-2309-299C-5BAC8C10F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477639"/>
            <a:ext cx="10361084" cy="104979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Scheme 1 – No impact on DL SU/MU-MIMO performance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AP2 doesn’t pre-correct CFOs on NDP sent in in-BSS sounding phase in </a:t>
            </a:r>
            <a:r>
              <a:rPr lang="en-US" sz="1600" dirty="0" err="1"/>
              <a:t>CoBF</a:t>
            </a:r>
            <a:r>
              <a:rPr lang="en-US" sz="1600" dirty="0"/>
              <a:t> sequential sounding.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AP2 reuses the STA2 CSIs obtained during in-BSS sounding for </a:t>
            </a:r>
            <a:r>
              <a:rPr lang="en-US" sz="1600" dirty="0" err="1"/>
              <a:t>CoBF</a:t>
            </a:r>
            <a:r>
              <a:rPr lang="en-US" sz="1600" dirty="0"/>
              <a:t> transmission by applying CFO corrections.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8D2F6CB-B36F-C624-34D8-F9CD6CD4E6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07" y="3581400"/>
            <a:ext cx="5888303" cy="20574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C936E10-7F6E-7226-5DFC-1D73ADEE0387}"/>
              </a:ext>
            </a:extLst>
          </p:cNvPr>
          <p:cNvSpPr/>
          <p:nvPr/>
        </p:nvSpPr>
        <p:spPr>
          <a:xfrm>
            <a:off x="3264669" y="3429000"/>
            <a:ext cx="1407738" cy="2344738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A36A95-8075-DC03-89A8-FE2A9743DE3A}"/>
              </a:ext>
            </a:extLst>
          </p:cNvPr>
          <p:cNvSpPr txBox="1"/>
          <p:nvPr/>
        </p:nvSpPr>
        <p:spPr>
          <a:xfrm>
            <a:off x="3444934" y="5804844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 STAs In-BSS sounding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E6AE09-BE69-BF7C-0FAD-197BA82290A9}"/>
              </a:ext>
            </a:extLst>
          </p:cNvPr>
          <p:cNvSpPr/>
          <p:nvPr/>
        </p:nvSpPr>
        <p:spPr>
          <a:xfrm>
            <a:off x="4677593" y="3429000"/>
            <a:ext cx="1333500" cy="237584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C67687-D215-6654-5ECB-AD4723015E6D}"/>
              </a:ext>
            </a:extLst>
          </p:cNvPr>
          <p:cNvSpPr txBox="1"/>
          <p:nvPr/>
        </p:nvSpPr>
        <p:spPr>
          <a:xfrm>
            <a:off x="4788824" y="5773737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 STAs cross-BSS sounding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1BF9F5E-2DD9-65A6-8807-2880C97C3F9F}"/>
              </a:ext>
            </a:extLst>
          </p:cNvPr>
          <p:cNvGrpSpPr/>
          <p:nvPr/>
        </p:nvGrpSpPr>
        <p:grpSpPr>
          <a:xfrm>
            <a:off x="6233555" y="3877018"/>
            <a:ext cx="5518734" cy="2358384"/>
            <a:chOff x="364607" y="402440"/>
            <a:chExt cx="5743941" cy="2275514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A09F0A3-6EDC-3D7E-AA07-A0236A28048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67307" y="754920"/>
              <a:ext cx="5694291" cy="14728"/>
            </a:xfrm>
            <a:prstGeom prst="line">
              <a:avLst/>
            </a:prstGeom>
            <a:noFill/>
            <a:ln w="127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0D3FE78-01E0-3C9B-A8AB-89247145B44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5507" y="1195148"/>
              <a:ext cx="5653343" cy="20210"/>
            </a:xfrm>
            <a:prstGeom prst="line">
              <a:avLst/>
            </a:prstGeom>
            <a:noFill/>
            <a:ln w="127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0A63652-2335-2AA9-BB62-5DC8C5D7657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75007" y="1641763"/>
              <a:ext cx="5695593" cy="11672"/>
            </a:xfrm>
            <a:prstGeom prst="line">
              <a:avLst/>
            </a:prstGeom>
            <a:noFill/>
            <a:ln w="127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4AE3D2F-0783-A0D1-770A-23AE35BF130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64607" y="2092613"/>
              <a:ext cx="5731393" cy="17217"/>
            </a:xfrm>
            <a:prstGeom prst="line">
              <a:avLst/>
            </a:prstGeom>
            <a:noFill/>
            <a:ln w="127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2">
              <a:extLst>
                <a:ext uri="{FF2B5EF4-FFF2-40B4-BE49-F238E27FC236}">
                  <a16:creationId xmlns:a16="http://schemas.microsoft.com/office/drawing/2014/main" id="{300C8541-00CD-77EC-FD77-72BAE61B77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4361" y="986518"/>
              <a:ext cx="751815" cy="220403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PPDU 1-2</a:t>
              </a:r>
              <a:endPara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0" name="Left Brace 19">
              <a:extLst>
                <a:ext uri="{FF2B5EF4-FFF2-40B4-BE49-F238E27FC236}">
                  <a16:creationId xmlns:a16="http://schemas.microsoft.com/office/drawing/2014/main" id="{228FAC27-3041-62F7-B0ED-FE93BD9EFAF7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314608" y="1264772"/>
              <a:ext cx="91201" cy="1939639"/>
            </a:xfrm>
            <a:prstGeom prst="leftBrace">
              <a:avLst>
                <a:gd name="adj1" fmla="val 8369"/>
                <a:gd name="adj2" fmla="val 50000"/>
              </a:avLst>
            </a:prstGeom>
            <a:noFill/>
            <a:ln w="9525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Text Box 2">
              <a:extLst>
                <a:ext uri="{FF2B5EF4-FFF2-40B4-BE49-F238E27FC236}">
                  <a16:creationId xmlns:a16="http://schemas.microsoft.com/office/drawing/2014/main" id="{6F8C8AA8-8A25-A134-BF0E-9F5657FC14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329" y="2489880"/>
              <a:ext cx="1858780" cy="184047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solidFill>
                    <a:schemeClr val="tx1"/>
                  </a:solidFill>
                  <a:effectLst/>
                  <a:latin typeface="+mj-lt"/>
                  <a:ea typeface="DengXian" panose="02010600030101010101" pitchFamily="2" charset="-122"/>
                  <a:cs typeface="Times New Roman" panose="02020603050405020304" pitchFamily="18" charset="0"/>
                </a:rPr>
                <a:t>AP1 is sharing AP</a:t>
              </a:r>
            </a:p>
          </p:txBody>
        </p:sp>
        <p:sp>
          <p:nvSpPr>
            <p:cNvPr id="22" name="Text Box 32">
              <a:extLst>
                <a:ext uri="{FF2B5EF4-FFF2-40B4-BE49-F238E27FC236}">
                  <a16:creationId xmlns:a16="http://schemas.microsoft.com/office/drawing/2014/main" id="{5A40F208-0259-97FD-3FDA-C10B63452A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402" y="522616"/>
              <a:ext cx="279406" cy="1918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3" name="Text Box 32">
              <a:extLst>
                <a:ext uri="{FF2B5EF4-FFF2-40B4-BE49-F238E27FC236}">
                  <a16:creationId xmlns:a16="http://schemas.microsoft.com/office/drawing/2014/main" id="{CB618E21-A815-F6DD-51EB-F020491637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702" y="960822"/>
              <a:ext cx="279406" cy="1911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4" name="Text Box 32">
              <a:extLst>
                <a:ext uri="{FF2B5EF4-FFF2-40B4-BE49-F238E27FC236}">
                  <a16:creationId xmlns:a16="http://schemas.microsoft.com/office/drawing/2014/main" id="{3F53B9A0-51D3-D600-CCC5-D52AD28F5C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002" y="1407829"/>
              <a:ext cx="279406" cy="1911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32">
              <a:extLst>
                <a:ext uri="{FF2B5EF4-FFF2-40B4-BE49-F238E27FC236}">
                  <a16:creationId xmlns:a16="http://schemas.microsoft.com/office/drawing/2014/main" id="{EBD2B42B-246A-B77D-7B28-8AEA346F5A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002" y="1865636"/>
              <a:ext cx="279406" cy="1911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6" name="Left Brace 25">
              <a:extLst>
                <a:ext uri="{FF2B5EF4-FFF2-40B4-BE49-F238E27FC236}">
                  <a16:creationId xmlns:a16="http://schemas.microsoft.com/office/drawing/2014/main" id="{3504DF89-439E-0DF0-F2A9-C22024B77E14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3268259" y="1429525"/>
              <a:ext cx="71801" cy="1590732"/>
            </a:xfrm>
            <a:prstGeom prst="leftBrace">
              <a:avLst>
                <a:gd name="adj1" fmla="val 8308"/>
                <a:gd name="adj2" fmla="val 50000"/>
              </a:avLst>
            </a:prstGeom>
            <a:noFill/>
            <a:ln w="9525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 Box 32">
              <a:extLst>
                <a:ext uri="{FF2B5EF4-FFF2-40B4-BE49-F238E27FC236}">
                  <a16:creationId xmlns:a16="http://schemas.microsoft.com/office/drawing/2014/main" id="{4A9C7DE2-F4D7-CADA-E6E9-E8AB3BA21E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4239" y="958322"/>
              <a:ext cx="278806" cy="1930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8" name="Text Box 32">
              <a:extLst>
                <a:ext uri="{FF2B5EF4-FFF2-40B4-BE49-F238E27FC236}">
                  <a16:creationId xmlns:a16="http://schemas.microsoft.com/office/drawing/2014/main" id="{68978454-B4FE-C920-BD60-DDAF2E617F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8239" y="543816"/>
              <a:ext cx="278706" cy="1924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9" name="Text Box 32">
              <a:extLst>
                <a:ext uri="{FF2B5EF4-FFF2-40B4-BE49-F238E27FC236}">
                  <a16:creationId xmlns:a16="http://schemas.microsoft.com/office/drawing/2014/main" id="{2F33C70D-7B4F-3770-73B2-5B1AFDA34C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1840" y="1420529"/>
              <a:ext cx="278806" cy="1924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0" name="Text Box 32">
              <a:extLst>
                <a:ext uri="{FF2B5EF4-FFF2-40B4-BE49-F238E27FC236}">
                  <a16:creationId xmlns:a16="http://schemas.microsoft.com/office/drawing/2014/main" id="{D7671536-929C-E325-2E19-87356DFA3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7640" y="1864036"/>
              <a:ext cx="278706" cy="1924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1" name="Text Box 32">
              <a:extLst>
                <a:ext uri="{FF2B5EF4-FFF2-40B4-BE49-F238E27FC236}">
                  <a16:creationId xmlns:a16="http://schemas.microsoft.com/office/drawing/2014/main" id="{80B0B9FD-F7E0-FDBC-CAF2-A974B53663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9946" y="947522"/>
              <a:ext cx="278806" cy="1931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2" name="Text Box 32">
              <a:extLst>
                <a:ext uri="{FF2B5EF4-FFF2-40B4-BE49-F238E27FC236}">
                  <a16:creationId xmlns:a16="http://schemas.microsoft.com/office/drawing/2014/main" id="{BA2ED196-2B3E-E49F-6772-0358FB1071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1046" y="529116"/>
              <a:ext cx="278806" cy="1924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3" name="Text Box 32">
              <a:extLst>
                <a:ext uri="{FF2B5EF4-FFF2-40B4-BE49-F238E27FC236}">
                  <a16:creationId xmlns:a16="http://schemas.microsoft.com/office/drawing/2014/main" id="{F4D1CA50-A722-220E-9DA0-96FE9BD39E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3246" y="1409829"/>
              <a:ext cx="278806" cy="1924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4" name="Text Box 32">
              <a:extLst>
                <a:ext uri="{FF2B5EF4-FFF2-40B4-BE49-F238E27FC236}">
                  <a16:creationId xmlns:a16="http://schemas.microsoft.com/office/drawing/2014/main" id="{0BBDA19D-42B0-343A-B78D-4728EF01B5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4746" y="1857535"/>
              <a:ext cx="278706" cy="1924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5" name="Text Box 2">
              <a:extLst>
                <a:ext uri="{FF2B5EF4-FFF2-40B4-BE49-F238E27FC236}">
                  <a16:creationId xmlns:a16="http://schemas.microsoft.com/office/drawing/2014/main" id="{59389523-292E-CDFD-A842-4938148715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6350" y="986518"/>
              <a:ext cx="360707" cy="220903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TF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6" name="Text Box 2">
              <a:extLst>
                <a:ext uri="{FF2B5EF4-FFF2-40B4-BE49-F238E27FC236}">
                  <a16:creationId xmlns:a16="http://schemas.microsoft.com/office/drawing/2014/main" id="{E88F947C-30EA-06B1-8A62-9699860DDA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2659" y="530116"/>
              <a:ext cx="751815" cy="221003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PPDU 2-1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7" name="Text Box 2">
              <a:extLst>
                <a:ext uri="{FF2B5EF4-FFF2-40B4-BE49-F238E27FC236}">
                  <a16:creationId xmlns:a16="http://schemas.microsoft.com/office/drawing/2014/main" id="{23A7E97F-7772-6F6E-59A0-053A613D40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259" y="982203"/>
              <a:ext cx="751215" cy="220403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PPDU 2-2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8" name="Text Box 2">
              <a:extLst>
                <a:ext uri="{FF2B5EF4-FFF2-40B4-BE49-F238E27FC236}">
                  <a16:creationId xmlns:a16="http://schemas.microsoft.com/office/drawing/2014/main" id="{70B94778-FA65-7E95-0B91-B8700A6331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5640" y="1359628"/>
              <a:ext cx="831117" cy="167956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tx1"/>
                  </a:solidFill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Pre-correct</a:t>
              </a:r>
              <a:r>
                <a:rPr lang="en-US" sz="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CFO</a:t>
              </a:r>
              <a:endPara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39" name="Connector: Curved 38">
              <a:extLst>
                <a:ext uri="{FF2B5EF4-FFF2-40B4-BE49-F238E27FC236}">
                  <a16:creationId xmlns:a16="http://schemas.microsoft.com/office/drawing/2014/main" id="{666FF659-BD19-8E17-EB0E-937CB6ED734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52349" y="1098624"/>
              <a:ext cx="522810" cy="270104"/>
            </a:xfrm>
            <a:prstGeom prst="curvedConnector3">
              <a:avLst>
                <a:gd name="adj1" fmla="val 82222"/>
              </a:avLst>
            </a:prstGeom>
            <a:noFill/>
            <a:ln w="635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" name="Text Box 2">
              <a:extLst>
                <a:ext uri="{FF2B5EF4-FFF2-40B4-BE49-F238E27FC236}">
                  <a16:creationId xmlns:a16="http://schemas.microsoft.com/office/drawing/2014/main" id="{CA82D484-F683-CC63-3B5D-E28119F5EA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6050" y="751119"/>
              <a:ext cx="360707" cy="153002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TF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41" name="Connector: Curved 40">
              <a:extLst>
                <a:ext uri="{FF2B5EF4-FFF2-40B4-BE49-F238E27FC236}">
                  <a16:creationId xmlns:a16="http://schemas.microsoft.com/office/drawing/2014/main" id="{2F5CD960-B3B3-7181-9406-1DECAC2A208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2569263" y="1142726"/>
              <a:ext cx="280504" cy="153601"/>
            </a:xfrm>
            <a:prstGeom prst="curvedConnector2">
              <a:avLst/>
            </a:prstGeom>
            <a:noFill/>
            <a:ln w="635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Connector: Curved 41">
              <a:extLst>
                <a:ext uri="{FF2B5EF4-FFF2-40B4-BE49-F238E27FC236}">
                  <a16:creationId xmlns:a16="http://schemas.microsoft.com/office/drawing/2014/main" id="{45EE8D62-6855-D998-8E71-3F35211B684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146768" y="640618"/>
              <a:ext cx="135901" cy="187003"/>
            </a:xfrm>
            <a:prstGeom prst="curvedConnector3">
              <a:avLst>
                <a:gd name="adj1" fmla="val 50000"/>
              </a:avLst>
            </a:prstGeom>
            <a:noFill/>
            <a:ln w="635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Text Box 86">
              <a:extLst>
                <a:ext uri="{FF2B5EF4-FFF2-40B4-BE49-F238E27FC236}">
                  <a16:creationId xmlns:a16="http://schemas.microsoft.com/office/drawing/2014/main" id="{AF8884C9-D2AA-4B4F-5CB0-1F6EDF5CA4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2541" y="576135"/>
              <a:ext cx="404111" cy="178794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Est CFO   </a:t>
              </a:r>
              <a:br>
                <a:rPr lang="en-US" sz="1100" i="1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</a:b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4" name="Text Box 87">
              <a:extLst>
                <a:ext uri="{FF2B5EF4-FFF2-40B4-BE49-F238E27FC236}">
                  <a16:creationId xmlns:a16="http://schemas.microsoft.com/office/drawing/2014/main" id="{264DCA2E-D2B8-B882-28C6-D1154299F7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667" y="402440"/>
              <a:ext cx="714392" cy="180774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tx1"/>
                  </a:solidFill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Pre-correct</a:t>
              </a:r>
              <a:r>
                <a:rPr lang="en-US" sz="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CFO</a:t>
              </a:r>
              <a:endPara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D11519F5-1F36-ABB5-16A7-790973FF0CC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966367" y="904122"/>
              <a:ext cx="300" cy="64501"/>
            </a:xfrm>
            <a:prstGeom prst="straightConnector1">
              <a:avLst/>
            </a:prstGeom>
            <a:noFill/>
            <a:ln w="635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" name="Left Brace 45">
              <a:extLst>
                <a:ext uri="{FF2B5EF4-FFF2-40B4-BE49-F238E27FC236}">
                  <a16:creationId xmlns:a16="http://schemas.microsoft.com/office/drawing/2014/main" id="{349C4470-E0A1-6C48-A86A-1FDBFCD5BCB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5230394" y="1431944"/>
              <a:ext cx="71755" cy="1590675"/>
            </a:xfrm>
            <a:prstGeom prst="leftBrace">
              <a:avLst>
                <a:gd name="adj1" fmla="val 8308"/>
                <a:gd name="adj2" fmla="val 50000"/>
              </a:avLst>
            </a:prstGeom>
            <a:noFill/>
            <a:ln w="9525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7" name="Text Box 2">
              <a:extLst>
                <a:ext uri="{FF2B5EF4-FFF2-40B4-BE49-F238E27FC236}">
                  <a16:creationId xmlns:a16="http://schemas.microsoft.com/office/drawing/2014/main" id="{052272D4-4411-A8AA-F0BB-E849926543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1001" y="2489866"/>
              <a:ext cx="1637547" cy="188088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solidFill>
                    <a:schemeClr val="tx1"/>
                  </a:solidFill>
                  <a:effectLst/>
                  <a:latin typeface="+mj-lt"/>
                  <a:ea typeface="DengXian" panose="02010600030101010101" pitchFamily="2" charset="-122"/>
                  <a:cs typeface="Times New Roman" panose="02020603050405020304" pitchFamily="18" charset="0"/>
                </a:rPr>
                <a:t>AP2 DL MU-MIMO</a:t>
              </a:r>
            </a:p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b="1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 </a:t>
              </a:r>
              <a:endPara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8" name="Text Box 32">
              <a:extLst>
                <a:ext uri="{FF2B5EF4-FFF2-40B4-BE49-F238E27FC236}">
                  <a16:creationId xmlns:a16="http://schemas.microsoft.com/office/drawing/2014/main" id="{2F1F37A8-C648-B4EB-CDF1-5DEEB4F04D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3340" y="960817"/>
              <a:ext cx="278765" cy="192405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9" name="Text Box 32">
              <a:extLst>
                <a:ext uri="{FF2B5EF4-FFF2-40B4-BE49-F238E27FC236}">
                  <a16:creationId xmlns:a16="http://schemas.microsoft.com/office/drawing/2014/main" id="{81DF8DFE-FCF4-5CA6-5957-493CB6B9A1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7305" y="546162"/>
              <a:ext cx="278130" cy="191770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0" name="Text Box 32">
              <a:extLst>
                <a:ext uri="{FF2B5EF4-FFF2-40B4-BE49-F238E27FC236}">
                  <a16:creationId xmlns:a16="http://schemas.microsoft.com/office/drawing/2014/main" id="{C36D7B63-225A-75FB-F25B-080E5C0225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1120" y="1423097"/>
              <a:ext cx="278765" cy="191770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1" name="Text Box 32">
              <a:extLst>
                <a:ext uri="{FF2B5EF4-FFF2-40B4-BE49-F238E27FC236}">
                  <a16:creationId xmlns:a16="http://schemas.microsoft.com/office/drawing/2014/main" id="{2DCFC679-DD59-508E-76E5-22B35E7FD6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6023" y="1840500"/>
              <a:ext cx="278765" cy="191135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2" name="Text Box 2">
              <a:extLst>
                <a:ext uri="{FF2B5EF4-FFF2-40B4-BE49-F238E27FC236}">
                  <a16:creationId xmlns:a16="http://schemas.microsoft.com/office/drawing/2014/main" id="{69B2610D-DDD5-9B07-231F-F4C563B2CB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433" y="543811"/>
              <a:ext cx="360680" cy="220345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TF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3" name="Text Box 2">
              <a:extLst>
                <a:ext uri="{FF2B5EF4-FFF2-40B4-BE49-F238E27FC236}">
                  <a16:creationId xmlns:a16="http://schemas.microsoft.com/office/drawing/2014/main" id="{B0EE560E-6410-0147-266C-65015AA002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4361" y="543171"/>
              <a:ext cx="751205" cy="220980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PPDU 1-1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4" name="Text Box 2">
              <a:extLst>
                <a:ext uri="{FF2B5EF4-FFF2-40B4-BE49-F238E27FC236}">
                  <a16:creationId xmlns:a16="http://schemas.microsoft.com/office/drawing/2014/main" id="{D90DC4E4-BDB5-4A19-3A1B-B057E2B259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808" y="1216313"/>
              <a:ext cx="360680" cy="152400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TF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5" name="Text Box 86">
              <a:extLst>
                <a:ext uri="{FF2B5EF4-FFF2-40B4-BE49-F238E27FC236}">
                  <a16:creationId xmlns:a16="http://schemas.microsoft.com/office/drawing/2014/main" id="{60197242-E6B0-4515-08F6-4435EAB86F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160" y="1020435"/>
              <a:ext cx="354304" cy="194945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Est CFO  </a:t>
              </a:r>
              <a:endPara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955F14D5-B567-6322-E178-168C4AF748C7}"/>
                </a:ext>
              </a:extLst>
            </p:cNvPr>
            <p:cNvCxnSpPr/>
            <p:nvPr/>
          </p:nvCxnSpPr>
          <p:spPr>
            <a:xfrm>
              <a:off x="846944" y="776081"/>
              <a:ext cx="3204" cy="4402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or: Curved 56">
              <a:extLst>
                <a:ext uri="{FF2B5EF4-FFF2-40B4-BE49-F238E27FC236}">
                  <a16:creationId xmlns:a16="http://schemas.microsoft.com/office/drawing/2014/main" id="{976E9639-6F9C-6CC9-D45C-5CD8029C6DE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30488" y="1096705"/>
              <a:ext cx="123873" cy="195791"/>
            </a:xfrm>
            <a:prstGeom prst="curvedConnector3">
              <a:avLst>
                <a:gd name="adj1" fmla="val 50000"/>
              </a:avLst>
            </a:prstGeom>
            <a:noFill/>
            <a:ln w="635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8" name="Text Box 2">
              <a:extLst>
                <a:ext uri="{FF2B5EF4-FFF2-40B4-BE49-F238E27FC236}">
                  <a16:creationId xmlns:a16="http://schemas.microsoft.com/office/drawing/2014/main" id="{800BAA07-8306-751C-3A92-C62FF117BF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5129" y="1391370"/>
              <a:ext cx="806366" cy="127612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tx1"/>
                  </a:solidFill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Pre-correct</a:t>
              </a:r>
              <a:r>
                <a:rPr lang="en-US" sz="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CFO</a:t>
              </a:r>
              <a:endPara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9" name="Text Box 2">
              <a:extLst>
                <a:ext uri="{FF2B5EF4-FFF2-40B4-BE49-F238E27FC236}">
                  <a16:creationId xmlns:a16="http://schemas.microsoft.com/office/drawing/2014/main" id="{79762A91-9A1F-3F94-4EB3-FF6E9A742C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768" y="974819"/>
              <a:ext cx="751205" cy="220345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PPDU 1-2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60" name="Text Box 2">
              <a:extLst>
                <a:ext uri="{FF2B5EF4-FFF2-40B4-BE49-F238E27FC236}">
                  <a16:creationId xmlns:a16="http://schemas.microsoft.com/office/drawing/2014/main" id="{E459F254-60D8-A6B7-D53B-997E6426DB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636" y="2323511"/>
              <a:ext cx="1821003" cy="145837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solidFill>
                    <a:schemeClr val="tx1"/>
                  </a:solidFill>
                  <a:effectLst/>
                  <a:latin typeface="+mj-lt"/>
                  <a:ea typeface="DengXian" panose="02010600030101010101" pitchFamily="2" charset="-122"/>
                  <a:cs typeface="Times New Roman" panose="02020603050405020304" pitchFamily="18" charset="0"/>
                </a:rPr>
                <a:t>TXOP 1, AP1-AP2 </a:t>
              </a:r>
              <a:r>
                <a:rPr lang="en-US" sz="1200" dirty="0" err="1">
                  <a:solidFill>
                    <a:schemeClr val="tx1"/>
                  </a:solidFill>
                  <a:effectLst/>
                  <a:latin typeface="+mj-lt"/>
                  <a:ea typeface="DengXian" panose="02010600030101010101" pitchFamily="2" charset="-122"/>
                  <a:cs typeface="Times New Roman" panose="02020603050405020304" pitchFamily="18" charset="0"/>
                </a:rPr>
                <a:t>CoBF</a:t>
              </a:r>
              <a:r>
                <a:rPr lang="en-US" sz="1200" dirty="0">
                  <a:solidFill>
                    <a:schemeClr val="tx1"/>
                  </a:solidFill>
                  <a:effectLst/>
                  <a:latin typeface="+mj-lt"/>
                  <a:ea typeface="DengXian" panose="02010600030101010101" pitchFamily="2" charset="-122"/>
                  <a:cs typeface="Times New Roman" panose="02020603050405020304" pitchFamily="18" charset="0"/>
                </a:rPr>
                <a:t>  </a:t>
              </a:r>
            </a:p>
          </p:txBody>
        </p:sp>
        <p:sp>
          <p:nvSpPr>
            <p:cNvPr id="61" name="Text Box 2">
              <a:extLst>
                <a:ext uri="{FF2B5EF4-FFF2-40B4-BE49-F238E27FC236}">
                  <a16:creationId xmlns:a16="http://schemas.microsoft.com/office/drawing/2014/main" id="{1DBB5490-FF37-8C95-863E-40C198EE39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5963" y="2314292"/>
              <a:ext cx="711200" cy="155575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solidFill>
                    <a:schemeClr val="tx1"/>
                  </a:solidFill>
                  <a:effectLst/>
                  <a:latin typeface="+mj-lt"/>
                  <a:ea typeface="DengXian" panose="02010600030101010101" pitchFamily="2" charset="-122"/>
                  <a:cs typeface="Times New Roman" panose="02020603050405020304" pitchFamily="18" charset="0"/>
                </a:rPr>
                <a:t>TXOP 3</a:t>
              </a:r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4806C9EC-E7D8-7884-0419-8FB90095CCD9}"/>
              </a:ext>
            </a:extLst>
          </p:cNvPr>
          <p:cNvSpPr/>
          <p:nvPr/>
        </p:nvSpPr>
        <p:spPr>
          <a:xfrm>
            <a:off x="6392564" y="3921581"/>
            <a:ext cx="1407738" cy="1857606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4973EA8-1A56-067D-0455-7737A95AABC5}"/>
              </a:ext>
            </a:extLst>
          </p:cNvPr>
          <p:cNvSpPr/>
          <p:nvPr/>
        </p:nvSpPr>
        <p:spPr>
          <a:xfrm>
            <a:off x="8397232" y="3890271"/>
            <a:ext cx="1407738" cy="1857606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7E829B9-CDED-7C75-966A-03F7A3AF9536}"/>
              </a:ext>
            </a:extLst>
          </p:cNvPr>
          <p:cNvSpPr/>
          <p:nvPr/>
        </p:nvSpPr>
        <p:spPr>
          <a:xfrm>
            <a:off x="10201592" y="3890271"/>
            <a:ext cx="1407738" cy="1857606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A5C82C5-0C48-D0FF-0BD4-5F024C2DC263}"/>
              </a:ext>
            </a:extLst>
          </p:cNvPr>
          <p:cNvSpPr txBox="1"/>
          <p:nvPr/>
        </p:nvSpPr>
        <p:spPr>
          <a:xfrm>
            <a:off x="6389843" y="2708506"/>
            <a:ext cx="3101598" cy="535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AP2 corrects in-BSS CSI of STA2 with CFO for </a:t>
            </a:r>
            <a:r>
              <a:rPr lang="en-US" sz="1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steering matrix calculation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6DA09AB1-CF9F-6EC6-5425-0CEEB0E85169}"/>
              </a:ext>
            </a:extLst>
          </p:cNvPr>
          <p:cNvCxnSpPr>
            <a:cxnSpLocks/>
            <a:stCxn id="65" idx="2"/>
            <a:endCxn id="62" idx="0"/>
          </p:cNvCxnSpPr>
          <p:nvPr/>
        </p:nvCxnSpPr>
        <p:spPr>
          <a:xfrm flipH="1">
            <a:off x="7096433" y="3244102"/>
            <a:ext cx="844209" cy="677479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7E00AF6-2DA5-B96D-80EB-6F4EC664925B}"/>
              </a:ext>
            </a:extLst>
          </p:cNvPr>
          <p:cNvCxnSpPr>
            <a:cxnSpLocks/>
            <a:stCxn id="65" idx="2"/>
            <a:endCxn id="63" idx="0"/>
          </p:cNvCxnSpPr>
          <p:nvPr/>
        </p:nvCxnSpPr>
        <p:spPr>
          <a:xfrm>
            <a:off x="7940642" y="3244102"/>
            <a:ext cx="1160459" cy="646169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FCC22474-019B-6494-2F45-90898A3C4732}"/>
              </a:ext>
            </a:extLst>
          </p:cNvPr>
          <p:cNvSpPr txBox="1"/>
          <p:nvPr/>
        </p:nvSpPr>
        <p:spPr>
          <a:xfrm>
            <a:off x="1308456" y="4295864"/>
            <a:ext cx="1407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est</a:t>
            </a:r>
            <a:r>
              <a:rPr lang="en-US" sz="1400" dirty="0">
                <a:solidFill>
                  <a:schemeClr val="tx1"/>
                </a:solidFill>
              </a:rPr>
              <a:t> CFO</a:t>
            </a:r>
          </a:p>
        </p:txBody>
      </p:sp>
      <p:cxnSp>
        <p:nvCxnSpPr>
          <p:cNvPr id="69" name="Connector: Curved 68">
            <a:extLst>
              <a:ext uri="{FF2B5EF4-FFF2-40B4-BE49-F238E27FC236}">
                <a16:creationId xmlns:a16="http://schemas.microsoft.com/office/drawing/2014/main" id="{FA0B34CB-BFFE-9694-9817-796CCC71B534}"/>
              </a:ext>
            </a:extLst>
          </p:cNvPr>
          <p:cNvCxnSpPr>
            <a:stCxn id="68" idx="0"/>
          </p:cNvCxnSpPr>
          <p:nvPr/>
        </p:nvCxnSpPr>
        <p:spPr bwMode="auto">
          <a:xfrm rot="16200000" flipH="1">
            <a:off x="2050906" y="4257296"/>
            <a:ext cx="196526" cy="273662"/>
          </a:xfrm>
          <a:prstGeom prst="curvedConnector4">
            <a:avLst>
              <a:gd name="adj1" fmla="val 44414"/>
              <a:gd name="adj2" fmla="val 554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628C95E3-5508-1B1C-F040-B411A0E5EAA2}"/>
              </a:ext>
            </a:extLst>
          </p:cNvPr>
          <p:cNvSpPr txBox="1"/>
          <p:nvPr/>
        </p:nvSpPr>
        <p:spPr>
          <a:xfrm>
            <a:off x="1230140" y="4594860"/>
            <a:ext cx="1407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Pre-correct CFO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C98F889-7707-3A15-11A9-AED8ADE80FF9}"/>
              </a:ext>
            </a:extLst>
          </p:cNvPr>
          <p:cNvSpPr/>
          <p:nvPr/>
        </p:nvSpPr>
        <p:spPr>
          <a:xfrm>
            <a:off x="512587" y="3431272"/>
            <a:ext cx="1324966" cy="2344738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61B643D-08DD-CDAC-1589-1D1A99281FBA}"/>
              </a:ext>
            </a:extLst>
          </p:cNvPr>
          <p:cNvSpPr txBox="1"/>
          <p:nvPr/>
        </p:nvSpPr>
        <p:spPr>
          <a:xfrm>
            <a:off x="692852" y="5807116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 STAs In-BSS sounding 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57E0050-B016-994D-55FC-9C957743BE30}"/>
              </a:ext>
            </a:extLst>
          </p:cNvPr>
          <p:cNvSpPr/>
          <p:nvPr/>
        </p:nvSpPr>
        <p:spPr>
          <a:xfrm>
            <a:off x="1837553" y="3431272"/>
            <a:ext cx="1421458" cy="237584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95AE0CA-0B5B-BAA9-ACCB-7CC045A2443F}"/>
              </a:ext>
            </a:extLst>
          </p:cNvPr>
          <p:cNvSpPr txBox="1"/>
          <p:nvPr/>
        </p:nvSpPr>
        <p:spPr>
          <a:xfrm>
            <a:off x="2036742" y="5776009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 STAs cross-BSS sounding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45950FA-ADE4-AD5E-9477-AD65C1FB4B29}"/>
              </a:ext>
            </a:extLst>
          </p:cNvPr>
          <p:cNvSpPr txBox="1"/>
          <p:nvPr/>
        </p:nvSpPr>
        <p:spPr>
          <a:xfrm>
            <a:off x="1837553" y="2692837"/>
            <a:ext cx="1835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AP2 Pre-corrects CFO on NDP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8835E47-0BFA-7945-B218-5B70E01C5B3C}"/>
              </a:ext>
            </a:extLst>
          </p:cNvPr>
          <p:cNvCxnSpPr>
            <a:cxnSpLocks/>
            <a:endCxn id="73" idx="0"/>
          </p:cNvCxnSpPr>
          <p:nvPr/>
        </p:nvCxnSpPr>
        <p:spPr>
          <a:xfrm flipH="1">
            <a:off x="2548282" y="3138301"/>
            <a:ext cx="161597" cy="29297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 Box 2">
            <a:extLst>
              <a:ext uri="{FF2B5EF4-FFF2-40B4-BE49-F238E27FC236}">
                <a16:creationId xmlns:a16="http://schemas.microsoft.com/office/drawing/2014/main" id="{22950481-3111-64E6-40F0-5B57BEB5D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6298" y="5858496"/>
            <a:ext cx="1749606" cy="151148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chemeClr val="tx1"/>
                </a:solidFill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TXOP 2, AP1-AP2 </a:t>
            </a:r>
            <a:r>
              <a:rPr lang="en-US" sz="1200" dirty="0" err="1">
                <a:solidFill>
                  <a:schemeClr val="tx1"/>
                </a:solidFill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200" dirty="0">
                <a:solidFill>
                  <a:schemeClr val="tx1"/>
                </a:solidFill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78" name="Text Box 2">
            <a:extLst>
              <a:ext uri="{FF2B5EF4-FFF2-40B4-BE49-F238E27FC236}">
                <a16:creationId xmlns:a16="http://schemas.microsoft.com/office/drawing/2014/main" id="{2140E4AB-BCE1-FDDE-88F7-2CBB1FF54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4246" y="6022897"/>
            <a:ext cx="1785901" cy="190750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chemeClr val="tx1"/>
                </a:solidFill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AP2 is sharing AP</a:t>
            </a:r>
          </a:p>
        </p:txBody>
      </p:sp>
    </p:spTree>
    <p:extLst>
      <p:ext uri="{BB962C8B-B14F-4D97-AF65-F5344CB8AC3E}">
        <p14:creationId xmlns:p14="http://schemas.microsoft.com/office/powerpoint/2010/main" val="2286390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62165-761F-6A18-A793-8374B367AE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318BD-0EA3-7EEF-7552-07AC7013CC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Julia Feng, et al.,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FF8689-3C02-DF20-ADB6-584F2CE524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Mar. 2025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1C78BF4-DC55-81EF-D5BD-09D5F5975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44" y="1489211"/>
            <a:ext cx="10361084" cy="1216762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000" dirty="0"/>
              <a:t>Scheme 2 – No impact on </a:t>
            </a:r>
            <a:r>
              <a:rPr lang="en-US" sz="2000" dirty="0" err="1"/>
              <a:t>CoBF</a:t>
            </a:r>
            <a:r>
              <a:rPr lang="en-US" sz="2000" dirty="0"/>
              <a:t> performance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AP2 pre-correct CFO when transmit in-BSS sounding and cross-BSS sounding NDPs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/>
              <a:t>AP2 reuses the in-BSS CSIs of STA2 obtained during </a:t>
            </a:r>
            <a:r>
              <a:rPr lang="en-US" sz="1600" dirty="0" err="1"/>
              <a:t>CoBF</a:t>
            </a:r>
            <a:r>
              <a:rPr lang="en-US" sz="1600" dirty="0"/>
              <a:t> sounding for DL MU-MIMO transmission by removing CFO pre-correction.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74ED66-CB14-2E9B-4E62-9FEA10C08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614604"/>
            <a:ext cx="5888303" cy="20574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292E1A5-D61E-372C-81BA-6AC55477852D}"/>
              </a:ext>
            </a:extLst>
          </p:cNvPr>
          <p:cNvSpPr/>
          <p:nvPr/>
        </p:nvSpPr>
        <p:spPr>
          <a:xfrm>
            <a:off x="3363027" y="3517584"/>
            <a:ext cx="1437573" cy="2289358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30905E-548E-DCBF-2A91-0BD93F94E897}"/>
              </a:ext>
            </a:extLst>
          </p:cNvPr>
          <p:cNvSpPr txBox="1"/>
          <p:nvPr/>
        </p:nvSpPr>
        <p:spPr>
          <a:xfrm>
            <a:off x="3573127" y="5838048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 STAs In-BSS sounding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C3B507-A93C-1907-30C5-4DEC0BC50E78}"/>
              </a:ext>
            </a:extLst>
          </p:cNvPr>
          <p:cNvSpPr/>
          <p:nvPr/>
        </p:nvSpPr>
        <p:spPr>
          <a:xfrm>
            <a:off x="4805786" y="3517584"/>
            <a:ext cx="1333500" cy="232046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E28984-76E1-AC9E-B037-8E909D5ED50D}"/>
              </a:ext>
            </a:extLst>
          </p:cNvPr>
          <p:cNvSpPr txBox="1"/>
          <p:nvPr/>
        </p:nvSpPr>
        <p:spPr>
          <a:xfrm>
            <a:off x="4910185" y="5871309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 STAs cross-BSS sounding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8995D37-5C4E-2942-495E-50AAF4880943}"/>
              </a:ext>
            </a:extLst>
          </p:cNvPr>
          <p:cNvGrpSpPr/>
          <p:nvPr/>
        </p:nvGrpSpPr>
        <p:grpSpPr>
          <a:xfrm>
            <a:off x="6361748" y="3923475"/>
            <a:ext cx="5506678" cy="2352250"/>
            <a:chOff x="364607" y="415227"/>
            <a:chExt cx="5731393" cy="2269596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8F08353-D510-213A-33A9-DEB7EE23381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67307" y="754920"/>
              <a:ext cx="5694291" cy="14728"/>
            </a:xfrm>
            <a:prstGeom prst="line">
              <a:avLst/>
            </a:prstGeom>
            <a:noFill/>
            <a:ln w="127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B552E80-7A0C-8463-36F9-1CF9BA38CB7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85507" y="1195148"/>
              <a:ext cx="5653343" cy="20210"/>
            </a:xfrm>
            <a:prstGeom prst="line">
              <a:avLst/>
            </a:prstGeom>
            <a:noFill/>
            <a:ln w="127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0584211-DB0A-DCFE-A3E8-CF7E0003BCF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75007" y="1641763"/>
              <a:ext cx="5695593" cy="11672"/>
            </a:xfrm>
            <a:prstGeom prst="line">
              <a:avLst/>
            </a:prstGeom>
            <a:noFill/>
            <a:ln w="127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C25EA98-996B-C419-EE56-C169A51D835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64607" y="2092613"/>
              <a:ext cx="5731393" cy="17217"/>
            </a:xfrm>
            <a:prstGeom prst="line">
              <a:avLst/>
            </a:prstGeom>
            <a:noFill/>
            <a:ln w="127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Text Box 2">
              <a:extLst>
                <a:ext uri="{FF2B5EF4-FFF2-40B4-BE49-F238E27FC236}">
                  <a16:creationId xmlns:a16="http://schemas.microsoft.com/office/drawing/2014/main" id="{FD7BADA7-B53E-D8A8-BA49-27F687E0EB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4361" y="986518"/>
              <a:ext cx="751815" cy="220403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PPDU 1-2</a:t>
              </a:r>
              <a:endPara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9" name="Left Brace 18">
              <a:extLst>
                <a:ext uri="{FF2B5EF4-FFF2-40B4-BE49-F238E27FC236}">
                  <a16:creationId xmlns:a16="http://schemas.microsoft.com/office/drawing/2014/main" id="{C9D085CD-E3C6-FE25-2378-8F302CB93751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1314608" y="1264772"/>
              <a:ext cx="91201" cy="1939639"/>
            </a:xfrm>
            <a:prstGeom prst="leftBrace">
              <a:avLst>
                <a:gd name="adj1" fmla="val 8369"/>
                <a:gd name="adj2" fmla="val 50000"/>
              </a:avLst>
            </a:prstGeom>
            <a:noFill/>
            <a:ln w="9525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Text Box 2">
              <a:extLst>
                <a:ext uri="{FF2B5EF4-FFF2-40B4-BE49-F238E27FC236}">
                  <a16:creationId xmlns:a16="http://schemas.microsoft.com/office/drawing/2014/main" id="{3698AECF-AF05-7FEF-110B-8D8F85D014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329" y="2510804"/>
              <a:ext cx="1657733" cy="16312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solidFill>
                    <a:schemeClr val="tx1"/>
                  </a:solidFill>
                  <a:effectLst/>
                  <a:latin typeface="+mj-lt"/>
                  <a:ea typeface="DengXian" panose="02010600030101010101" pitchFamily="2" charset="-122"/>
                  <a:cs typeface="Times New Roman" panose="02020603050405020304" pitchFamily="18" charset="0"/>
                </a:rPr>
                <a:t>AP1 is sharing AP</a:t>
              </a:r>
            </a:p>
          </p:txBody>
        </p:sp>
        <p:sp>
          <p:nvSpPr>
            <p:cNvPr id="21" name="Text Box 32">
              <a:extLst>
                <a:ext uri="{FF2B5EF4-FFF2-40B4-BE49-F238E27FC236}">
                  <a16:creationId xmlns:a16="http://schemas.microsoft.com/office/drawing/2014/main" id="{74147C33-38FB-6870-B796-B465B0F086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402" y="522616"/>
              <a:ext cx="279406" cy="1918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2" name="Text Box 32">
              <a:extLst>
                <a:ext uri="{FF2B5EF4-FFF2-40B4-BE49-F238E27FC236}">
                  <a16:creationId xmlns:a16="http://schemas.microsoft.com/office/drawing/2014/main" id="{15193C6E-F31F-A3EB-2C56-17F10F7D69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702" y="960822"/>
              <a:ext cx="279406" cy="1911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3" name="Text Box 32">
              <a:extLst>
                <a:ext uri="{FF2B5EF4-FFF2-40B4-BE49-F238E27FC236}">
                  <a16:creationId xmlns:a16="http://schemas.microsoft.com/office/drawing/2014/main" id="{BFDE91F0-7071-832F-4698-9D4B90285F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002" y="1407829"/>
              <a:ext cx="279406" cy="1911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4" name="Text Box 32">
              <a:extLst>
                <a:ext uri="{FF2B5EF4-FFF2-40B4-BE49-F238E27FC236}">
                  <a16:creationId xmlns:a16="http://schemas.microsoft.com/office/drawing/2014/main" id="{3F4ABED1-429B-D5FC-2E64-D35DCEB4BC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002" y="1865636"/>
              <a:ext cx="279406" cy="1911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5" name="Left Brace 24">
              <a:extLst>
                <a:ext uri="{FF2B5EF4-FFF2-40B4-BE49-F238E27FC236}">
                  <a16:creationId xmlns:a16="http://schemas.microsoft.com/office/drawing/2014/main" id="{76CE1C78-80D0-9A6F-539F-68ECBEF0599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3268259" y="1429525"/>
              <a:ext cx="71801" cy="1590732"/>
            </a:xfrm>
            <a:prstGeom prst="leftBrace">
              <a:avLst>
                <a:gd name="adj1" fmla="val 8308"/>
                <a:gd name="adj2" fmla="val 50000"/>
              </a:avLst>
            </a:prstGeom>
            <a:noFill/>
            <a:ln w="9525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Text Box 32">
              <a:extLst>
                <a:ext uri="{FF2B5EF4-FFF2-40B4-BE49-F238E27FC236}">
                  <a16:creationId xmlns:a16="http://schemas.microsoft.com/office/drawing/2014/main" id="{2ADFF65B-A120-0F53-3BD1-50470D841E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4239" y="958322"/>
              <a:ext cx="278806" cy="1930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7" name="Text Box 32">
              <a:extLst>
                <a:ext uri="{FF2B5EF4-FFF2-40B4-BE49-F238E27FC236}">
                  <a16:creationId xmlns:a16="http://schemas.microsoft.com/office/drawing/2014/main" id="{7CA45C59-A2F7-2B05-B51B-969E22E3F1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8239" y="543816"/>
              <a:ext cx="278706" cy="1924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8" name="Text Box 32">
              <a:extLst>
                <a:ext uri="{FF2B5EF4-FFF2-40B4-BE49-F238E27FC236}">
                  <a16:creationId xmlns:a16="http://schemas.microsoft.com/office/drawing/2014/main" id="{8097CD81-6D43-CC04-1F20-4C68F43DA0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1840" y="1420529"/>
              <a:ext cx="278806" cy="1924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9" name="Text Box 32">
              <a:extLst>
                <a:ext uri="{FF2B5EF4-FFF2-40B4-BE49-F238E27FC236}">
                  <a16:creationId xmlns:a16="http://schemas.microsoft.com/office/drawing/2014/main" id="{BEBC4D35-1F6F-F941-4B84-3BE5BACA18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7640" y="1864036"/>
              <a:ext cx="278706" cy="1924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0" name="Text Box 32">
              <a:extLst>
                <a:ext uri="{FF2B5EF4-FFF2-40B4-BE49-F238E27FC236}">
                  <a16:creationId xmlns:a16="http://schemas.microsoft.com/office/drawing/2014/main" id="{62DA4A99-B479-40D2-6379-A08FEDF957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9946" y="947522"/>
              <a:ext cx="278806" cy="1931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1" name="Text Box 32">
              <a:extLst>
                <a:ext uri="{FF2B5EF4-FFF2-40B4-BE49-F238E27FC236}">
                  <a16:creationId xmlns:a16="http://schemas.microsoft.com/office/drawing/2014/main" id="{A3C8D8A5-3487-8879-45B3-CB37CA204C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1046" y="529116"/>
              <a:ext cx="278806" cy="1924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2" name="Text Box 32">
              <a:extLst>
                <a:ext uri="{FF2B5EF4-FFF2-40B4-BE49-F238E27FC236}">
                  <a16:creationId xmlns:a16="http://schemas.microsoft.com/office/drawing/2014/main" id="{CB842ACC-DE79-D0BA-F44C-2FA2D1F61A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3246" y="1409829"/>
              <a:ext cx="278806" cy="1924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3" name="Text Box 32">
              <a:extLst>
                <a:ext uri="{FF2B5EF4-FFF2-40B4-BE49-F238E27FC236}">
                  <a16:creationId xmlns:a16="http://schemas.microsoft.com/office/drawing/2014/main" id="{D18148C1-C131-B2A7-DD2D-CD3711FAF5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4746" y="1857535"/>
              <a:ext cx="278706" cy="192403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4" name="Text Box 2">
              <a:extLst>
                <a:ext uri="{FF2B5EF4-FFF2-40B4-BE49-F238E27FC236}">
                  <a16:creationId xmlns:a16="http://schemas.microsoft.com/office/drawing/2014/main" id="{CA3C2E97-F8F5-3E3F-3868-838DA52FD5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6350" y="986518"/>
              <a:ext cx="360707" cy="220903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TF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5" name="Text Box 2">
              <a:extLst>
                <a:ext uri="{FF2B5EF4-FFF2-40B4-BE49-F238E27FC236}">
                  <a16:creationId xmlns:a16="http://schemas.microsoft.com/office/drawing/2014/main" id="{61C1120F-715D-AFA7-18D1-66CDFDCE48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2659" y="530116"/>
              <a:ext cx="751815" cy="221003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PPDU 2-1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6" name="Text Box 2">
              <a:extLst>
                <a:ext uri="{FF2B5EF4-FFF2-40B4-BE49-F238E27FC236}">
                  <a16:creationId xmlns:a16="http://schemas.microsoft.com/office/drawing/2014/main" id="{F06309A0-5D8D-8718-2CF3-A3E0517380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259" y="982203"/>
              <a:ext cx="751215" cy="220403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PPDU 2-2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7" name="Text Box 2">
              <a:extLst>
                <a:ext uri="{FF2B5EF4-FFF2-40B4-BE49-F238E27FC236}">
                  <a16:creationId xmlns:a16="http://schemas.microsoft.com/office/drawing/2014/main" id="{084DB1ED-4613-13E6-90B4-30ACDBF6A0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5640" y="1359628"/>
              <a:ext cx="863280" cy="200562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tx1"/>
                  </a:solidFill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Pre-correct</a:t>
              </a:r>
              <a:r>
                <a:rPr lang="en-US" sz="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CFO</a:t>
              </a:r>
              <a:endPara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38" name="Connector: Curved 37">
              <a:extLst>
                <a:ext uri="{FF2B5EF4-FFF2-40B4-BE49-F238E27FC236}">
                  <a16:creationId xmlns:a16="http://schemas.microsoft.com/office/drawing/2014/main" id="{BDB18727-C577-E60A-86A5-49BA6ABE519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52349" y="1098624"/>
              <a:ext cx="522810" cy="270104"/>
            </a:xfrm>
            <a:prstGeom prst="curvedConnector3">
              <a:avLst>
                <a:gd name="adj1" fmla="val 82222"/>
              </a:avLst>
            </a:prstGeom>
            <a:noFill/>
            <a:ln w="635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Text Box 2">
              <a:extLst>
                <a:ext uri="{FF2B5EF4-FFF2-40B4-BE49-F238E27FC236}">
                  <a16:creationId xmlns:a16="http://schemas.microsoft.com/office/drawing/2014/main" id="{8E6145F8-96EB-F4F4-ED6D-824ADEA531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6050" y="751119"/>
              <a:ext cx="360707" cy="153002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TF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40" name="Connector: Curved 39">
              <a:extLst>
                <a:ext uri="{FF2B5EF4-FFF2-40B4-BE49-F238E27FC236}">
                  <a16:creationId xmlns:a16="http://schemas.microsoft.com/office/drawing/2014/main" id="{F432BD7B-F209-BF91-7B42-AC0C17CDC18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2569263" y="1142726"/>
              <a:ext cx="280504" cy="153601"/>
            </a:xfrm>
            <a:prstGeom prst="curvedConnector2">
              <a:avLst/>
            </a:prstGeom>
            <a:noFill/>
            <a:ln w="635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Connector: Curved 40">
              <a:extLst>
                <a:ext uri="{FF2B5EF4-FFF2-40B4-BE49-F238E27FC236}">
                  <a16:creationId xmlns:a16="http://schemas.microsoft.com/office/drawing/2014/main" id="{21BE62C7-5D30-9F15-A781-5DE89849F41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146768" y="640618"/>
              <a:ext cx="135901" cy="187003"/>
            </a:xfrm>
            <a:prstGeom prst="curvedConnector3">
              <a:avLst>
                <a:gd name="adj1" fmla="val 50000"/>
              </a:avLst>
            </a:prstGeom>
            <a:noFill/>
            <a:ln w="635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" name="Text Box 86">
              <a:extLst>
                <a:ext uri="{FF2B5EF4-FFF2-40B4-BE49-F238E27FC236}">
                  <a16:creationId xmlns:a16="http://schemas.microsoft.com/office/drawing/2014/main" id="{722973FC-8FAD-D7B9-D620-51EBD98FA4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2541" y="576135"/>
              <a:ext cx="404111" cy="178794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Est CFO   </a:t>
              </a:r>
              <a:br>
                <a:rPr lang="en-US" sz="1100" i="1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DengXian" panose="02010600030101010101" pitchFamily="2" charset="-122"/>
                  <a:cs typeface="Times New Roman" panose="02020603050405020304" pitchFamily="18" charset="0"/>
                </a:rPr>
              </a:b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3" name="Text Box 87">
              <a:extLst>
                <a:ext uri="{FF2B5EF4-FFF2-40B4-BE49-F238E27FC236}">
                  <a16:creationId xmlns:a16="http://schemas.microsoft.com/office/drawing/2014/main" id="{649D3135-3D27-B91D-E074-90CCF18497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667" y="415227"/>
              <a:ext cx="759030" cy="167986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tx1"/>
                  </a:solidFill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Pre-correct</a:t>
              </a:r>
              <a:r>
                <a:rPr lang="en-US" sz="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CFO</a:t>
              </a:r>
              <a:endPara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255AF21E-EDFC-41F9-97F6-DB4E61FA5D2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2966367" y="904122"/>
              <a:ext cx="300" cy="64501"/>
            </a:xfrm>
            <a:prstGeom prst="straightConnector1">
              <a:avLst/>
            </a:prstGeom>
            <a:noFill/>
            <a:ln w="635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" name="Left Brace 44">
              <a:extLst>
                <a:ext uri="{FF2B5EF4-FFF2-40B4-BE49-F238E27FC236}">
                  <a16:creationId xmlns:a16="http://schemas.microsoft.com/office/drawing/2014/main" id="{77A500C9-5E08-F99A-AF5B-6D805BBA919B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5230394" y="1431944"/>
              <a:ext cx="71755" cy="1590675"/>
            </a:xfrm>
            <a:prstGeom prst="leftBrace">
              <a:avLst>
                <a:gd name="adj1" fmla="val 8308"/>
                <a:gd name="adj2" fmla="val 50000"/>
              </a:avLst>
            </a:prstGeom>
            <a:noFill/>
            <a:ln w="9525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Text Box 2">
              <a:extLst>
                <a:ext uri="{FF2B5EF4-FFF2-40B4-BE49-F238E27FC236}">
                  <a16:creationId xmlns:a16="http://schemas.microsoft.com/office/drawing/2014/main" id="{7C6989EE-06CE-8164-D883-BB93A949CC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3513" y="2496735"/>
              <a:ext cx="1327300" cy="188088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solidFill>
                    <a:schemeClr val="tx1"/>
                  </a:solidFill>
                  <a:effectLst/>
                  <a:latin typeface="+mj-lt"/>
                  <a:ea typeface="DengXian" panose="02010600030101010101" pitchFamily="2" charset="-122"/>
                  <a:cs typeface="Times New Roman" panose="02020603050405020304" pitchFamily="18" charset="0"/>
                </a:rPr>
                <a:t>AP2 DL MU-MIMO</a:t>
              </a:r>
            </a:p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b="1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 </a:t>
              </a:r>
              <a:endPara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7" name="Text Box 32">
              <a:extLst>
                <a:ext uri="{FF2B5EF4-FFF2-40B4-BE49-F238E27FC236}">
                  <a16:creationId xmlns:a16="http://schemas.microsoft.com/office/drawing/2014/main" id="{09CEA347-267F-F72F-69B3-68C9658CF5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3340" y="960817"/>
              <a:ext cx="278765" cy="192405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8" name="Text Box 32">
              <a:extLst>
                <a:ext uri="{FF2B5EF4-FFF2-40B4-BE49-F238E27FC236}">
                  <a16:creationId xmlns:a16="http://schemas.microsoft.com/office/drawing/2014/main" id="{830E0795-013A-54E5-23DA-C74E1E1BCD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7305" y="546162"/>
              <a:ext cx="278130" cy="191770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49" name="Text Box 32">
              <a:extLst>
                <a:ext uri="{FF2B5EF4-FFF2-40B4-BE49-F238E27FC236}">
                  <a16:creationId xmlns:a16="http://schemas.microsoft.com/office/drawing/2014/main" id="{FE4F0330-2285-D060-C5AC-E9B2ADE35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1120" y="1423097"/>
              <a:ext cx="278765" cy="191770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0" name="Text Box 32">
              <a:extLst>
                <a:ext uri="{FF2B5EF4-FFF2-40B4-BE49-F238E27FC236}">
                  <a16:creationId xmlns:a16="http://schemas.microsoft.com/office/drawing/2014/main" id="{D84E2A5D-9352-767B-24BD-3658BB12C2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6023" y="1840500"/>
              <a:ext cx="278765" cy="191135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1" name="Text Box 2">
              <a:extLst>
                <a:ext uri="{FF2B5EF4-FFF2-40B4-BE49-F238E27FC236}">
                  <a16:creationId xmlns:a16="http://schemas.microsoft.com/office/drawing/2014/main" id="{A8B43BC9-8AAE-E13C-C39E-05366622F0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433" y="543811"/>
              <a:ext cx="360680" cy="220345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TF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2" name="Text Box 2">
              <a:extLst>
                <a:ext uri="{FF2B5EF4-FFF2-40B4-BE49-F238E27FC236}">
                  <a16:creationId xmlns:a16="http://schemas.microsoft.com/office/drawing/2014/main" id="{82DC961B-847C-D91C-1B9E-BE2D95EC7C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4361" y="543171"/>
              <a:ext cx="751205" cy="220980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PPDU 1-1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3" name="Text Box 2">
              <a:extLst>
                <a:ext uri="{FF2B5EF4-FFF2-40B4-BE49-F238E27FC236}">
                  <a16:creationId xmlns:a16="http://schemas.microsoft.com/office/drawing/2014/main" id="{FF25A011-BCED-8007-232C-A6890A18FE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808" y="1216313"/>
              <a:ext cx="360680" cy="152400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TF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4" name="Text Box 86">
              <a:extLst>
                <a:ext uri="{FF2B5EF4-FFF2-40B4-BE49-F238E27FC236}">
                  <a16:creationId xmlns:a16="http://schemas.microsoft.com/office/drawing/2014/main" id="{DC130104-EF59-72C5-FC97-DB842DF821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160" y="1020435"/>
              <a:ext cx="354304" cy="194945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Est CFO  </a:t>
              </a:r>
              <a:endPara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4A016366-602C-E51B-B455-8188B850DDD0}"/>
                </a:ext>
              </a:extLst>
            </p:cNvPr>
            <p:cNvCxnSpPr/>
            <p:nvPr/>
          </p:nvCxnSpPr>
          <p:spPr>
            <a:xfrm>
              <a:off x="846944" y="776081"/>
              <a:ext cx="3204" cy="44021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or: Curved 55">
              <a:extLst>
                <a:ext uri="{FF2B5EF4-FFF2-40B4-BE49-F238E27FC236}">
                  <a16:creationId xmlns:a16="http://schemas.microsoft.com/office/drawing/2014/main" id="{56CD3A6C-64E1-06CC-A72B-E36C4D9B722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030488" y="1096705"/>
              <a:ext cx="123873" cy="195791"/>
            </a:xfrm>
            <a:prstGeom prst="curvedConnector3">
              <a:avLst>
                <a:gd name="adj1" fmla="val 50000"/>
              </a:avLst>
            </a:prstGeom>
            <a:noFill/>
            <a:ln w="635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7" name="Text Box 2">
              <a:extLst>
                <a:ext uri="{FF2B5EF4-FFF2-40B4-BE49-F238E27FC236}">
                  <a16:creationId xmlns:a16="http://schemas.microsoft.com/office/drawing/2014/main" id="{DE080849-14F1-88FC-4745-1885B2A85E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2667" y="1327087"/>
              <a:ext cx="806366" cy="229102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dirty="0">
                  <a:solidFill>
                    <a:schemeClr val="tx1"/>
                  </a:solidFill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Pre-correct</a:t>
              </a:r>
              <a:r>
                <a:rPr lang="en-US" sz="8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 CFO</a:t>
              </a:r>
              <a:endParaRPr lang="en-US" sz="1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8" name="Text Box 2">
              <a:extLst>
                <a:ext uri="{FF2B5EF4-FFF2-40B4-BE49-F238E27FC236}">
                  <a16:creationId xmlns:a16="http://schemas.microsoft.com/office/drawing/2014/main" id="{12F8065D-D078-89AC-D728-63CC9874C3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768" y="974819"/>
              <a:ext cx="751205" cy="220345"/>
            </a:xfrm>
            <a:prstGeom prst="rect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0" tIns="4572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CBF PPDU 1-2</a:t>
              </a:r>
              <a:endParaRPr lang="en-US" sz="11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9" name="Text Box 2">
              <a:extLst>
                <a:ext uri="{FF2B5EF4-FFF2-40B4-BE49-F238E27FC236}">
                  <a16:creationId xmlns:a16="http://schemas.microsoft.com/office/drawing/2014/main" id="{4CDCFAAC-624C-D06E-281F-1532B45D5B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159" y="2314292"/>
              <a:ext cx="1633903" cy="140348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solidFill>
                    <a:schemeClr val="tx1"/>
                  </a:solidFill>
                  <a:effectLst/>
                  <a:latin typeface="+mj-lt"/>
                  <a:ea typeface="DengXian" panose="02010600030101010101" pitchFamily="2" charset="-122"/>
                  <a:cs typeface="Times New Roman" panose="02020603050405020304" pitchFamily="18" charset="0"/>
                </a:rPr>
                <a:t>TXOP 1, AP1-AP2 </a:t>
              </a:r>
              <a:r>
                <a:rPr lang="en-US" sz="1200" dirty="0" err="1">
                  <a:solidFill>
                    <a:schemeClr val="tx1"/>
                  </a:solidFill>
                  <a:effectLst/>
                  <a:latin typeface="+mj-lt"/>
                  <a:ea typeface="DengXian" panose="02010600030101010101" pitchFamily="2" charset="-122"/>
                  <a:cs typeface="Times New Roman" panose="02020603050405020304" pitchFamily="18" charset="0"/>
                </a:rPr>
                <a:t>CoBF</a:t>
              </a:r>
              <a:r>
                <a:rPr lang="en-US" sz="1200" dirty="0">
                  <a:solidFill>
                    <a:schemeClr val="tx1"/>
                  </a:solidFill>
                  <a:effectLst/>
                  <a:latin typeface="+mj-lt"/>
                  <a:ea typeface="DengXian" panose="02010600030101010101" pitchFamily="2" charset="-122"/>
                  <a:cs typeface="Times New Roman" panose="02020603050405020304" pitchFamily="18" charset="0"/>
                </a:rPr>
                <a:t>  </a:t>
              </a:r>
            </a:p>
          </p:txBody>
        </p:sp>
        <p:sp>
          <p:nvSpPr>
            <p:cNvPr id="60" name="Text Box 2">
              <a:extLst>
                <a:ext uri="{FF2B5EF4-FFF2-40B4-BE49-F238E27FC236}">
                  <a16:creationId xmlns:a16="http://schemas.microsoft.com/office/drawing/2014/main" id="{D3DF5CF7-6E2E-B6F7-B8C2-1103DC9165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5963" y="2314292"/>
              <a:ext cx="711200" cy="155575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solidFill>
                    <a:schemeClr val="tx1"/>
                  </a:solidFill>
                  <a:effectLst/>
                  <a:latin typeface="+mj-lt"/>
                  <a:ea typeface="DengXian" panose="02010600030101010101" pitchFamily="2" charset="-122"/>
                  <a:cs typeface="Times New Roman" panose="02020603050405020304" pitchFamily="18" charset="0"/>
                </a:rPr>
                <a:t>TXOP 3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C54993DA-F8FC-9D9E-21D0-4B82502AD177}"/>
              </a:ext>
            </a:extLst>
          </p:cNvPr>
          <p:cNvSpPr/>
          <p:nvPr/>
        </p:nvSpPr>
        <p:spPr>
          <a:xfrm>
            <a:off x="6520757" y="3954785"/>
            <a:ext cx="1407738" cy="1857606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E06B1C1-55E5-20DC-5651-5F6AFACAC716}"/>
              </a:ext>
            </a:extLst>
          </p:cNvPr>
          <p:cNvSpPr/>
          <p:nvPr/>
        </p:nvSpPr>
        <p:spPr>
          <a:xfrm>
            <a:off x="8525425" y="3923475"/>
            <a:ext cx="1407738" cy="1857606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4567BA5-67BF-894B-CA58-788699093B0C}"/>
              </a:ext>
            </a:extLst>
          </p:cNvPr>
          <p:cNvSpPr/>
          <p:nvPr/>
        </p:nvSpPr>
        <p:spPr>
          <a:xfrm>
            <a:off x="10329785" y="3923475"/>
            <a:ext cx="1407738" cy="1857606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0EEC254-244D-9436-E9FC-CE3920DA3721}"/>
              </a:ext>
            </a:extLst>
          </p:cNvPr>
          <p:cNvSpPr txBox="1"/>
          <p:nvPr/>
        </p:nvSpPr>
        <p:spPr>
          <a:xfrm>
            <a:off x="8522047" y="2883620"/>
            <a:ext cx="3476327" cy="535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AP2 removes CFO from  in-BSS CSI of STA2 for DL MU-MIMO steering matrix calculation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F4B00D7-7C77-91A1-D50B-C973ED8C4C33}"/>
              </a:ext>
            </a:extLst>
          </p:cNvPr>
          <p:cNvCxnSpPr>
            <a:cxnSpLocks/>
            <a:stCxn id="64" idx="2"/>
            <a:endCxn id="63" idx="0"/>
          </p:cNvCxnSpPr>
          <p:nvPr/>
        </p:nvCxnSpPr>
        <p:spPr>
          <a:xfrm>
            <a:off x="10260211" y="3419216"/>
            <a:ext cx="773443" cy="504259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1B95754F-8F7D-B023-CE63-81FD57AA3C4C}"/>
              </a:ext>
            </a:extLst>
          </p:cNvPr>
          <p:cNvSpPr txBox="1"/>
          <p:nvPr/>
        </p:nvSpPr>
        <p:spPr>
          <a:xfrm>
            <a:off x="1436649" y="4329068"/>
            <a:ext cx="1407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chemeClr val="tx1"/>
                </a:solidFill>
              </a:rPr>
              <a:t>est</a:t>
            </a:r>
            <a:r>
              <a:rPr lang="en-US" sz="1400" dirty="0">
                <a:solidFill>
                  <a:schemeClr val="tx1"/>
                </a:solidFill>
              </a:rPr>
              <a:t> CFO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25E45EE-7E68-CBD4-64DF-A700CE8D6917}"/>
              </a:ext>
            </a:extLst>
          </p:cNvPr>
          <p:cNvSpPr txBox="1"/>
          <p:nvPr/>
        </p:nvSpPr>
        <p:spPr>
          <a:xfrm>
            <a:off x="1358333" y="4628064"/>
            <a:ext cx="1407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Pre-correct CFO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94ECCAE-C24B-A55D-D819-78648EB99C00}"/>
              </a:ext>
            </a:extLst>
          </p:cNvPr>
          <p:cNvSpPr/>
          <p:nvPr/>
        </p:nvSpPr>
        <p:spPr>
          <a:xfrm>
            <a:off x="1957790" y="3517584"/>
            <a:ext cx="1407738" cy="2286098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49DA99D-C03D-1BBC-6669-C78895681D1A}"/>
              </a:ext>
            </a:extLst>
          </p:cNvPr>
          <p:cNvSpPr/>
          <p:nvPr/>
        </p:nvSpPr>
        <p:spPr>
          <a:xfrm>
            <a:off x="553197" y="3517585"/>
            <a:ext cx="1407738" cy="228486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86F4661-C183-719F-BC83-545F2F7D9F6C}"/>
              </a:ext>
            </a:extLst>
          </p:cNvPr>
          <p:cNvSpPr txBox="1"/>
          <p:nvPr/>
        </p:nvSpPr>
        <p:spPr>
          <a:xfrm>
            <a:off x="807031" y="5884814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 STAs In-BSS sounding 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828AE3F-2B02-B4F7-65C1-5BF63B610C0A}"/>
              </a:ext>
            </a:extLst>
          </p:cNvPr>
          <p:cNvSpPr txBox="1"/>
          <p:nvPr/>
        </p:nvSpPr>
        <p:spPr>
          <a:xfrm>
            <a:off x="2095481" y="5884813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 STAs cross-BSS sounding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107315F-56E6-F9B0-76C3-7CF55804B433}"/>
              </a:ext>
            </a:extLst>
          </p:cNvPr>
          <p:cNvSpPr txBox="1"/>
          <p:nvPr/>
        </p:nvSpPr>
        <p:spPr>
          <a:xfrm>
            <a:off x="2414193" y="2788338"/>
            <a:ext cx="1835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AP2 Pre-corrects CFO on NDPs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A55CBA79-A852-D18A-F643-9020ACD69575}"/>
              </a:ext>
            </a:extLst>
          </p:cNvPr>
          <p:cNvCxnSpPr>
            <a:cxnSpLocks/>
            <a:stCxn id="72" idx="2"/>
            <a:endCxn id="68" idx="0"/>
          </p:cNvCxnSpPr>
          <p:nvPr/>
        </p:nvCxnSpPr>
        <p:spPr>
          <a:xfrm flipH="1">
            <a:off x="2661659" y="3311558"/>
            <a:ext cx="670506" cy="20602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7F22105F-8CAF-FCB7-2FE9-AB744042835F}"/>
              </a:ext>
            </a:extLst>
          </p:cNvPr>
          <p:cNvCxnSpPr>
            <a:cxnSpLocks/>
            <a:stCxn id="72" idx="2"/>
            <a:endCxn id="9" idx="0"/>
          </p:cNvCxnSpPr>
          <p:nvPr/>
        </p:nvCxnSpPr>
        <p:spPr>
          <a:xfrm>
            <a:off x="3332165" y="3311558"/>
            <a:ext cx="749649" cy="20602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ctor: Curved 74">
            <a:extLst>
              <a:ext uri="{FF2B5EF4-FFF2-40B4-BE49-F238E27FC236}">
                <a16:creationId xmlns:a16="http://schemas.microsoft.com/office/drawing/2014/main" id="{6FEAC320-4B7C-CB25-3A3D-551ABA19F12E}"/>
              </a:ext>
            </a:extLst>
          </p:cNvPr>
          <p:cNvCxnSpPr>
            <a:cxnSpLocks/>
            <a:stCxn id="76" idx="2"/>
          </p:cNvCxnSpPr>
          <p:nvPr/>
        </p:nvCxnSpPr>
        <p:spPr bwMode="auto">
          <a:xfrm flipV="1">
            <a:off x="2365513" y="4607233"/>
            <a:ext cx="1450641" cy="183428"/>
          </a:xfrm>
          <a:prstGeom prst="curvedConnector3">
            <a:avLst>
              <a:gd name="adj1" fmla="val 97961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C0E28E7E-A5F9-F77A-E9EF-DCF9BFF14951}"/>
              </a:ext>
            </a:extLst>
          </p:cNvPr>
          <p:cNvSpPr/>
          <p:nvPr/>
        </p:nvSpPr>
        <p:spPr bwMode="auto">
          <a:xfrm>
            <a:off x="2134320" y="4328491"/>
            <a:ext cx="231193" cy="462170"/>
          </a:xfrm>
          <a:custGeom>
            <a:avLst/>
            <a:gdLst>
              <a:gd name="connsiteX0" fmla="*/ 2593 w 231193"/>
              <a:gd name="connsiteY0" fmla="*/ 0 h 462170"/>
              <a:gd name="connsiteX1" fmla="*/ 32410 w 231193"/>
              <a:gd name="connsiteY1" fmla="*/ 173935 h 462170"/>
              <a:gd name="connsiteX2" fmla="*/ 231193 w 231193"/>
              <a:gd name="connsiteY2" fmla="*/ 462170 h 462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1193" h="462170">
                <a:moveTo>
                  <a:pt x="2593" y="0"/>
                </a:moveTo>
                <a:cubicBezTo>
                  <a:pt x="-1549" y="48453"/>
                  <a:pt x="-5690" y="96907"/>
                  <a:pt x="32410" y="173935"/>
                </a:cubicBezTo>
                <a:cubicBezTo>
                  <a:pt x="70510" y="250963"/>
                  <a:pt x="150851" y="356566"/>
                  <a:pt x="231193" y="46217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7" name="Connector: Curved 76">
            <a:extLst>
              <a:ext uri="{FF2B5EF4-FFF2-40B4-BE49-F238E27FC236}">
                <a16:creationId xmlns:a16="http://schemas.microsoft.com/office/drawing/2014/main" id="{7286CDFB-85D6-5CCC-7BB3-5498F5A8CD6E}"/>
              </a:ext>
            </a:extLst>
          </p:cNvPr>
          <p:cNvCxnSpPr>
            <a:stCxn id="76" idx="1"/>
          </p:cNvCxnSpPr>
          <p:nvPr/>
        </p:nvCxnSpPr>
        <p:spPr bwMode="auto">
          <a:xfrm>
            <a:off x="2166730" y="4502426"/>
            <a:ext cx="247463" cy="867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Text Box 2">
            <a:extLst>
              <a:ext uri="{FF2B5EF4-FFF2-40B4-BE49-F238E27FC236}">
                <a16:creationId xmlns:a16="http://schemas.microsoft.com/office/drawing/2014/main" id="{9516CC6E-FA8B-7ADF-7C2A-5ECAD341F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1865" y="5899590"/>
            <a:ext cx="1569841" cy="145459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chemeClr val="tx1"/>
                </a:solidFill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TXOP </a:t>
            </a:r>
            <a:r>
              <a:rPr lang="en-US" sz="1200" dirty="0">
                <a:solidFill>
                  <a:schemeClr val="tx1"/>
                </a:solidFill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sz="1200" dirty="0">
                <a:solidFill>
                  <a:schemeClr val="tx1"/>
                </a:solidFill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, AP1-AP2 </a:t>
            </a:r>
            <a:r>
              <a:rPr lang="en-US" sz="1200" dirty="0" err="1">
                <a:solidFill>
                  <a:schemeClr val="tx1"/>
                </a:solidFill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200" dirty="0">
                <a:solidFill>
                  <a:schemeClr val="tx1"/>
                </a:solidFill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79" name="Text Box 2">
            <a:extLst>
              <a:ext uri="{FF2B5EF4-FFF2-40B4-BE49-F238E27FC236}">
                <a16:creationId xmlns:a16="http://schemas.microsoft.com/office/drawing/2014/main" id="{0D3C5C72-2840-7900-1746-7829C3825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4775" y="6083566"/>
            <a:ext cx="1592737" cy="169064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chemeClr val="tx1"/>
                </a:solidFill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AP2 is sharing AP</a:t>
            </a:r>
          </a:p>
        </p:txBody>
      </p:sp>
      <p:sp>
        <p:nvSpPr>
          <p:cNvPr id="80" name="Title 1">
            <a:extLst>
              <a:ext uri="{FF2B5EF4-FFF2-40B4-BE49-F238E27FC236}">
                <a16:creationId xmlns:a16="http://schemas.microsoft.com/office/drawing/2014/main" id="{6519634C-0783-16F8-7928-52CE62AD7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72304"/>
          </a:xfrm>
        </p:spPr>
        <p:txBody>
          <a:bodyPr/>
          <a:lstStyle/>
          <a:p>
            <a:r>
              <a:rPr lang="en-US" sz="3200" b="1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Re-use CSIs – Scheme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840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86CB7-710C-425F-29D4-B0B635FD4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r>
              <a:rPr lang="en-US" sz="2800" dirty="0" err="1"/>
              <a:t>Sync_follower</a:t>
            </a:r>
            <a:r>
              <a:rPr lang="en-US" sz="2800" dirty="0"/>
              <a:t> Optionally </a:t>
            </a:r>
            <a:r>
              <a:rPr lang="en-US" sz="2800" b="1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en-US" sz="2800" dirty="0"/>
              <a:t>re-corrects CFO on In-BSS Sounding NDP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90731-290F-BA46-38CE-ED01790FB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21123"/>
            <a:ext cx="10361084" cy="4113213"/>
          </a:xfrm>
        </p:spPr>
        <p:txBody>
          <a:bodyPr/>
          <a:lstStyle/>
          <a:p>
            <a:pPr marL="400050">
              <a:buFont typeface="Wingdings" panose="05000000000000000000" pitchFamily="2" charset="2"/>
              <a:buChar char="q"/>
            </a:pPr>
            <a:r>
              <a:rPr lang="en-US" sz="2000" dirty="0"/>
              <a:t>MTK’s simulations show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re-using </a:t>
            </a:r>
            <a:r>
              <a:rPr lang="en-US" sz="1600" dirty="0" err="1"/>
              <a:t>STAs’</a:t>
            </a:r>
            <a:r>
              <a:rPr lang="en-US" sz="1600" dirty="0"/>
              <a:t> DL MU-MIMO CSIs for </a:t>
            </a:r>
            <a:r>
              <a:rPr lang="en-US" sz="1600" dirty="0" err="1"/>
              <a:t>CoBF</a:t>
            </a:r>
            <a:r>
              <a:rPr lang="en-US" sz="1600" dirty="0"/>
              <a:t> transmission (Scheme 1) results in about 1.5dB performance loss.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re-using in-BSS </a:t>
            </a:r>
            <a:r>
              <a:rPr lang="en-US" sz="1600" dirty="0" err="1"/>
              <a:t>STAs’</a:t>
            </a:r>
            <a:r>
              <a:rPr lang="en-US" sz="1600" dirty="0"/>
              <a:t> CSIs with CFO pre-correction for DL MU-MIMO transmission (Scheme 2) results in about 1dB performance loss.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2000" dirty="0"/>
              <a:t>Considering APs perform DL MU-MIMO majority of time, it’s desirable to implement Scheme 1.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err="1"/>
              <a:t>CoBF</a:t>
            </a:r>
            <a:r>
              <a:rPr lang="en-US" sz="1600" dirty="0"/>
              <a:t> operations come and go in the long timeline of DL MU-MIMO </a:t>
            </a:r>
            <a:r>
              <a:rPr lang="en-US" sz="1600" dirty="0" err="1"/>
              <a:t>TxBF</a:t>
            </a:r>
            <a:r>
              <a:rPr lang="en-US" sz="1600" dirty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If not obsolete, the previously sounded CSIs can still be used when </a:t>
            </a:r>
            <a:r>
              <a:rPr lang="en-US" sz="1600" dirty="0" err="1"/>
              <a:t>CoBF</a:t>
            </a:r>
            <a:r>
              <a:rPr lang="en-US" sz="1600" dirty="0"/>
              <a:t> operations start.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If not obsolete, the CSIs sounded when </a:t>
            </a:r>
            <a:r>
              <a:rPr lang="en-US" sz="1600" dirty="0" err="1"/>
              <a:t>CoBF</a:t>
            </a:r>
            <a:r>
              <a:rPr lang="en-US" sz="1600" dirty="0"/>
              <a:t> is on can still be used for DL MU-MIMO when </a:t>
            </a:r>
            <a:r>
              <a:rPr lang="en-US" sz="1600" dirty="0" err="1"/>
              <a:t>CoBF</a:t>
            </a:r>
            <a:r>
              <a:rPr lang="en-US" sz="1600" dirty="0"/>
              <a:t> is off.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No changes to DL MU-MIMO implementations.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2000" dirty="0"/>
              <a:t>To allow efficient sequential sounding implementation, it’s better not to limit the in-BSS sounding in the spec to mandate CFO pre-correction if it’s transmitted by a sync-follower.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AP2 knows its in-BSS CSIs are with or without CFO pre-corrections, and can remove or apply these corrections when re-use them in </a:t>
            </a:r>
            <a:r>
              <a:rPr lang="en-US" sz="1600" dirty="0" err="1"/>
              <a:t>CoBF</a:t>
            </a:r>
            <a:r>
              <a:rPr lang="en-US" sz="1600" dirty="0"/>
              <a:t> and DL MU-MIMO transmissions.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19E91-8BAC-D3A7-68C2-FDBD05D09E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61FEF-0200-C6D0-1829-85AB8A425D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Julia Feng, et al.,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85E458-4336-3005-45BD-4A45479DAF5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36568" y="319089"/>
            <a:ext cx="2499764" cy="273050"/>
          </a:xfrm>
        </p:spPr>
        <p:txBody>
          <a:bodyPr/>
          <a:lstStyle/>
          <a:p>
            <a:r>
              <a:rPr lang="en-US"/>
              <a:t>Mar. </a:t>
            </a:r>
            <a:r>
              <a:rPr lang="en-US" dirty="0"/>
              <a:t>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8020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BDBD-A92A-F92B-1115-966E240A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9D898-C005-8C0B-CCC9-3B4AC320B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We proposed a </a:t>
            </a:r>
            <a:r>
              <a:rPr lang="en-US" sz="2400" dirty="0">
                <a:solidFill>
                  <a:schemeClr val="tx1"/>
                </a:solidFill>
              </a:rPr>
              <a:t>simplified carrier </a:t>
            </a: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sz="2400" dirty="0">
                <a:solidFill>
                  <a:schemeClr val="tx1"/>
                </a:solidFill>
              </a:rPr>
              <a:t>ynchronization in </a:t>
            </a:r>
            <a:r>
              <a:rPr lang="en-US" sz="2400" dirty="0" err="1">
                <a:solidFill>
                  <a:schemeClr val="tx1"/>
                </a:solidFill>
              </a:rPr>
              <a:t>CoBF</a:t>
            </a:r>
            <a:r>
              <a:rPr lang="en-US" sz="2400" dirty="0">
                <a:solidFill>
                  <a:schemeClr val="tx1"/>
                </a:solidFill>
              </a:rPr>
              <a:t> Transmissions. </a:t>
            </a:r>
            <a:r>
              <a:rPr lang="en-US" sz="24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en-US" sz="24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or </a:t>
            </a:r>
            <a:r>
              <a:rPr lang="en-US" sz="2400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24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sounding and </a:t>
            </a:r>
            <a:r>
              <a:rPr lang="en-US" sz="2400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24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PPDU transmissions during a sounding period:</a:t>
            </a:r>
            <a:endParaRPr lang="en-US" sz="2400" dirty="0">
              <a:solidFill>
                <a:schemeClr val="tx1"/>
              </a:solidFill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AP1 (</a:t>
            </a:r>
            <a:r>
              <a:rPr lang="en-US" sz="20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carrier reference AP</a:t>
            </a:r>
            <a:r>
              <a:rPr lang="en-US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) keeps</a:t>
            </a:r>
            <a:r>
              <a:rPr lang="en-US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carrier frequency unchanged,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AP2 (</a:t>
            </a:r>
            <a:r>
              <a:rPr lang="en-US" sz="20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carrier follower AP) </a:t>
            </a:r>
            <a:r>
              <a:rPr lang="en-US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synchronizes carrier frequency to AP1.</a:t>
            </a:r>
          </a:p>
          <a:p>
            <a:pPr marL="400050">
              <a:buFont typeface="Wingdings" panose="05000000000000000000" pitchFamily="2" charset="2"/>
              <a:buChar char="§"/>
            </a:pPr>
            <a:r>
              <a:rPr lang="en-US" dirty="0"/>
              <a:t>For</a:t>
            </a:r>
            <a:r>
              <a:rPr lang="en-US" sz="2400" dirty="0"/>
              <a:t> efficient sequential sounding implementation, we propose </a:t>
            </a:r>
            <a:r>
              <a:rPr lang="en-US" dirty="0"/>
              <a:t>11bn draft text to include statements s</a:t>
            </a:r>
            <a:r>
              <a:rPr lang="en-US" sz="2400" dirty="0"/>
              <a:t>uch </a:t>
            </a:r>
            <a:r>
              <a:rPr lang="en-US" dirty="0"/>
              <a:t>that applying CFO pre-correction on sync-follower’s in-BSS sounding NDP is optional in </a:t>
            </a:r>
            <a:r>
              <a:rPr lang="en-US" dirty="0" err="1"/>
              <a:t>CoBF</a:t>
            </a:r>
            <a:r>
              <a:rPr lang="en-US" dirty="0"/>
              <a:t> sequential sounding sequence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00CF5-2971-33B0-2666-657EF4C964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D88EF-F7B6-230D-D756-9D1964C62E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Julia Feng, et al., </a:t>
            </a:r>
            <a:r>
              <a:rPr lang="en-GB" dirty="0" err="1"/>
              <a:t>Mediatek</a:t>
            </a:r>
            <a:r>
              <a:rPr lang="en-GB" dirty="0"/>
              <a:t>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D59117-6614-0D8B-DF10-0FD19FC2D6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215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BDBD-A92A-F92B-1115-966E240A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9D898-C005-8C0B-CCC9-3B4AC320B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[1] 11-24/1542r5 </a:t>
            </a:r>
            <a:r>
              <a:rPr lang="en-US" sz="2400" dirty="0"/>
              <a:t>Sounding Schemes for Coordinated Beamforming, Sameer Vermani, et al., Qualcomm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00CF5-2971-33B0-2666-657EF4C964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D88EF-F7B6-230D-D756-9D1964C62E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Julia Feng, et al., </a:t>
            </a:r>
            <a:r>
              <a:rPr lang="en-GB" dirty="0" err="1"/>
              <a:t>Mediatek</a:t>
            </a:r>
            <a:r>
              <a:rPr lang="en-GB" dirty="0"/>
              <a:t>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D59117-6614-0D8B-DF10-0FD19FC2D6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598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70667-493D-F99D-5200-D7B03CEAA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92181-D2D6-7EC4-DA2C-0D3FB7115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applying CFO pre-correction on sync-follower’s in-BSS sounding NDP is optional in </a:t>
            </a:r>
            <a:r>
              <a:rPr lang="en-US" dirty="0" err="1"/>
              <a:t>CoBF</a:t>
            </a:r>
            <a:r>
              <a:rPr lang="en-US" dirty="0"/>
              <a:t> sequential sounding sequence?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14CDBB-3636-4C03-D017-308DA8AC95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5755A-7C6C-9D68-4D6F-CC662FBF8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Julia Feng, et al.,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A3A072-73F1-A7CA-0727-ECA59F185C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956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CFO Pre-correction in </a:t>
            </a:r>
            <a:r>
              <a:rPr lang="en-US" sz="2000" dirty="0" err="1"/>
              <a:t>CoBF</a:t>
            </a:r>
            <a:r>
              <a:rPr lang="en-US" sz="2000" dirty="0"/>
              <a:t> Sounding</a:t>
            </a:r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CFO Pre-correction in CBF PPDU Transmission</a:t>
            </a:r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1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Consistency Requirement of </a:t>
            </a:r>
            <a:r>
              <a:rPr lang="en-US" sz="2000" dirty="0"/>
              <a:t>Carrier Synchronization</a:t>
            </a:r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err="1">
                <a:solidFill>
                  <a:schemeClr val="tx1"/>
                </a:solidFill>
              </a:rPr>
              <a:t>CoBF</a:t>
            </a:r>
            <a:r>
              <a:rPr lang="en-US" sz="2000" dirty="0">
                <a:solidFill>
                  <a:schemeClr val="tx1"/>
                </a:solidFill>
              </a:rPr>
              <a:t> AP’s Sync-reference or Sync-follower Roles</a:t>
            </a:r>
            <a:endParaRPr lang="en-US" sz="2000" dirty="0"/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>
                <a:solidFill>
                  <a:schemeClr val="tx1"/>
                </a:solidFill>
              </a:rPr>
              <a:t>Simplified Carrier Synchronization for </a:t>
            </a:r>
            <a:r>
              <a:rPr lang="en-US" sz="2000" dirty="0" err="1">
                <a:solidFill>
                  <a:schemeClr val="tx1"/>
                </a:solidFill>
              </a:rPr>
              <a:t>CoBF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>
                <a:solidFill>
                  <a:schemeClr val="tx1"/>
                </a:solidFill>
              </a:rPr>
              <a:t>Carrier Synchronized </a:t>
            </a:r>
            <a:r>
              <a:rPr lang="en-US" sz="2000" dirty="0" err="1">
                <a:solidFill>
                  <a:schemeClr val="tx1"/>
                </a:solidFill>
              </a:rPr>
              <a:t>CoBF</a:t>
            </a:r>
            <a:r>
              <a:rPr lang="en-US" sz="2000" dirty="0">
                <a:solidFill>
                  <a:schemeClr val="tx1"/>
                </a:solidFill>
              </a:rPr>
              <a:t> Transmission </a:t>
            </a:r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Re-use CSIs of Sequential </a:t>
            </a:r>
            <a:r>
              <a:rPr lang="en-US" sz="2000" dirty="0" err="1"/>
              <a:t>CoBF</a:t>
            </a:r>
            <a:r>
              <a:rPr lang="en-US" sz="2000" dirty="0"/>
              <a:t> Sounding</a:t>
            </a:r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err="1"/>
              <a:t>Sync_follower</a:t>
            </a:r>
            <a:r>
              <a:rPr lang="en-US" sz="2000" dirty="0"/>
              <a:t> Optionally </a:t>
            </a:r>
            <a:r>
              <a:rPr lang="en-US" sz="2000" b="1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en-US" sz="2000" dirty="0"/>
              <a:t>re-corrects CFO on In-BSS Sounding NDP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>
                <a:solidFill>
                  <a:schemeClr val="tx1"/>
                </a:solidFill>
              </a:rPr>
              <a:t>Summary</a:t>
            </a:r>
          </a:p>
          <a:p>
            <a:pPr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>
                <a:solidFill>
                  <a:schemeClr val="tx1"/>
                </a:solidFill>
              </a:rPr>
              <a:t>References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Julia Feng, et al., </a:t>
            </a:r>
            <a:r>
              <a:rPr lang="en-GB" dirty="0" err="1"/>
              <a:t>Mediatek</a:t>
            </a:r>
            <a:r>
              <a:rPr lang="en-GB" dirty="0"/>
              <a:t>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Mar.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9FA93-8242-1BE5-8B65-93DF7839E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CFO Pre-correction in </a:t>
            </a:r>
            <a:r>
              <a:rPr lang="en-US" sz="3200" dirty="0" err="1"/>
              <a:t>CoBF</a:t>
            </a:r>
            <a:r>
              <a:rPr lang="en-US" sz="3200" dirty="0"/>
              <a:t> Sounding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7234A-FA32-E9B2-49B4-AAEFD37AE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1833"/>
            <a:ext cx="10361084" cy="169759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b="1" dirty="0"/>
              <a:t>In Sameer’s presentations [1], </a:t>
            </a:r>
            <a:r>
              <a:rPr lang="en-US" sz="2000" b="1" dirty="0" err="1"/>
              <a:t>CoBF</a:t>
            </a:r>
            <a:r>
              <a:rPr lang="en-US" sz="2000" b="1" dirty="0"/>
              <a:t> AP2 synchronizes carrier frequency to AP1 when transmits the two NDPs shown in yellow color in Figure 1 and Figure 2.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To ensure CSIs of kth subcarrier obtained during different phases of </a:t>
            </a:r>
            <a:r>
              <a:rPr lang="en-US" sz="1600" dirty="0" err="1"/>
              <a:t>CoBF</a:t>
            </a:r>
            <a:r>
              <a:rPr lang="en-US" sz="1600" dirty="0"/>
              <a:t> sounding correspond to the same physical frequency.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66B0C-BF15-93EB-98D1-4D89C8B5F3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A585C-65E4-4916-2982-04F2EEE89F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Julia Feng, et al., </a:t>
            </a:r>
            <a:r>
              <a:rPr lang="en-GB" dirty="0" err="1"/>
              <a:t>Mediatek</a:t>
            </a:r>
            <a:r>
              <a:rPr lang="en-GB" dirty="0"/>
              <a:t>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FE0ABF-4264-1C7B-A719-62A58C96B7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Mar.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65F6B3-A9A3-9B8F-1271-89A109DAF0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291813"/>
            <a:ext cx="5888303" cy="163034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AC9537-5E45-C17E-7BFB-74E7EF1D01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0286" y="4291813"/>
            <a:ext cx="5450637" cy="163034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6CDEB0D-596C-CFBC-7FBC-4EE88512D565}"/>
              </a:ext>
            </a:extLst>
          </p:cNvPr>
          <p:cNvSpPr txBox="1"/>
          <p:nvPr/>
        </p:nvSpPr>
        <p:spPr>
          <a:xfrm>
            <a:off x="838200" y="6112981"/>
            <a:ext cx="5084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Figure 1. 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 sequential NDP based sounding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30F625-3F47-53D4-F55F-CED49CF55139}"/>
              </a:ext>
            </a:extLst>
          </p:cNvPr>
          <p:cNvSpPr txBox="1"/>
          <p:nvPr/>
        </p:nvSpPr>
        <p:spPr>
          <a:xfrm>
            <a:off x="6461006" y="6112981"/>
            <a:ext cx="5084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Figure 2. 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 joint NDP based sounding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4186B2E-8E7A-2037-A8A3-C41E40FE24A0}"/>
              </a:ext>
            </a:extLst>
          </p:cNvPr>
          <p:cNvCxnSpPr/>
          <p:nvPr/>
        </p:nvCxnSpPr>
        <p:spPr>
          <a:xfrm flipH="1">
            <a:off x="2640798" y="3967430"/>
            <a:ext cx="340821" cy="939338"/>
          </a:xfrm>
          <a:prstGeom prst="straightConnector1">
            <a:avLst/>
          </a:prstGeom>
          <a:ln w="158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468C56-A8F2-AFD8-CBE1-361C5332380A}"/>
              </a:ext>
            </a:extLst>
          </p:cNvPr>
          <p:cNvCxnSpPr/>
          <p:nvPr/>
        </p:nvCxnSpPr>
        <p:spPr>
          <a:xfrm>
            <a:off x="2981619" y="4008993"/>
            <a:ext cx="1105593" cy="906087"/>
          </a:xfrm>
          <a:prstGeom prst="straightConnector1">
            <a:avLst/>
          </a:prstGeom>
          <a:ln w="158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8607D10-7466-51F5-B8E1-5E5E142D3C41}"/>
              </a:ext>
            </a:extLst>
          </p:cNvPr>
          <p:cNvSpPr txBox="1"/>
          <p:nvPr/>
        </p:nvSpPr>
        <p:spPr>
          <a:xfrm>
            <a:off x="2534078" y="3699737"/>
            <a:ext cx="1259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Pre-comp CFO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B3B309-642F-6AF4-7B16-EB004DFE50E4}"/>
              </a:ext>
            </a:extLst>
          </p:cNvPr>
          <p:cNvSpPr txBox="1"/>
          <p:nvPr/>
        </p:nvSpPr>
        <p:spPr>
          <a:xfrm>
            <a:off x="1851435" y="4906768"/>
            <a:ext cx="691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Est CFO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7BFA5C-1996-3E95-4E13-1E4229AE6582}"/>
              </a:ext>
            </a:extLst>
          </p:cNvPr>
          <p:cNvSpPr txBox="1"/>
          <p:nvPr/>
        </p:nvSpPr>
        <p:spPr>
          <a:xfrm>
            <a:off x="6825244" y="4852041"/>
            <a:ext cx="691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Est CFO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EF215D1-7F9D-E659-4444-310819A95B2E}"/>
              </a:ext>
            </a:extLst>
          </p:cNvPr>
          <p:cNvCxnSpPr>
            <a:cxnSpLocks/>
          </p:cNvCxnSpPr>
          <p:nvPr/>
        </p:nvCxnSpPr>
        <p:spPr>
          <a:xfrm flipH="1">
            <a:off x="7703489" y="3928968"/>
            <a:ext cx="340821" cy="939338"/>
          </a:xfrm>
          <a:prstGeom prst="straightConnector1">
            <a:avLst/>
          </a:prstGeom>
          <a:ln w="158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D6E0D5B-4962-E68B-7D35-A3566474A04D}"/>
              </a:ext>
            </a:extLst>
          </p:cNvPr>
          <p:cNvCxnSpPr>
            <a:cxnSpLocks/>
          </p:cNvCxnSpPr>
          <p:nvPr/>
        </p:nvCxnSpPr>
        <p:spPr>
          <a:xfrm>
            <a:off x="8044310" y="3970531"/>
            <a:ext cx="1918010" cy="881510"/>
          </a:xfrm>
          <a:prstGeom prst="straightConnector1">
            <a:avLst/>
          </a:prstGeom>
          <a:ln w="158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DE2570E-D5AC-AC5B-FD19-5D5D0C4BB98D}"/>
              </a:ext>
            </a:extLst>
          </p:cNvPr>
          <p:cNvSpPr txBox="1"/>
          <p:nvPr/>
        </p:nvSpPr>
        <p:spPr>
          <a:xfrm>
            <a:off x="7593329" y="3714358"/>
            <a:ext cx="1259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Pre-comp CFO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7E7A2F-DF6D-DAEF-EDA5-F77B59E2B72B}"/>
              </a:ext>
            </a:extLst>
          </p:cNvPr>
          <p:cNvSpPr txBox="1"/>
          <p:nvPr/>
        </p:nvSpPr>
        <p:spPr>
          <a:xfrm>
            <a:off x="2405260" y="3647737"/>
            <a:ext cx="1259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Pre-correct CFO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46B62E5-7977-D7E1-F820-4006247DEB22}"/>
              </a:ext>
            </a:extLst>
          </p:cNvPr>
          <p:cNvSpPr txBox="1"/>
          <p:nvPr/>
        </p:nvSpPr>
        <p:spPr>
          <a:xfrm>
            <a:off x="7464511" y="3627026"/>
            <a:ext cx="1259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Pre-correct CFO</a:t>
            </a:r>
          </a:p>
        </p:txBody>
      </p:sp>
    </p:spTree>
    <p:extLst>
      <p:ext uri="{BB962C8B-B14F-4D97-AF65-F5344CB8AC3E}">
        <p14:creationId xmlns:p14="http://schemas.microsoft.com/office/powerpoint/2010/main" val="4259631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BDBD-A92A-F92B-1115-966E240A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 Pre-correction in </a:t>
            </a:r>
            <a:r>
              <a:rPr lang="en-US" dirty="0" err="1"/>
              <a:t>CoBF</a:t>
            </a:r>
            <a:r>
              <a:rPr lang="en-US" dirty="0"/>
              <a:t> PPDU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9D898-C005-8C0B-CCC9-3B4AC320B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2859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b="1" dirty="0" err="1"/>
              <a:t>CoBF</a:t>
            </a:r>
            <a:r>
              <a:rPr lang="en-US" sz="2000" b="1" dirty="0"/>
              <a:t> PPDU transmitted from sharing AP and shared AP are synchronized in frequency.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600" dirty="0"/>
              <a:t>Sharing AP transmits a </a:t>
            </a:r>
            <a:r>
              <a:rPr lang="en-US" sz="1600" dirty="0" err="1"/>
              <a:t>CoBF</a:t>
            </a:r>
            <a:r>
              <a:rPr lang="en-US" sz="1600" dirty="0"/>
              <a:t> Trigger Frame (TF) or a </a:t>
            </a:r>
            <a:r>
              <a:rPr lang="en-US" sz="1600" dirty="0" err="1"/>
              <a:t>CoBF</a:t>
            </a:r>
            <a:r>
              <a:rPr lang="en-US" sz="1600" dirty="0"/>
              <a:t> sync frame to trigger </a:t>
            </a:r>
            <a:r>
              <a:rPr lang="en-US" sz="1600" dirty="0" err="1"/>
              <a:t>CoBF</a:t>
            </a:r>
            <a:r>
              <a:rPr lang="en-US" sz="1600" dirty="0"/>
              <a:t> PPDU transmission.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600" dirty="0"/>
              <a:t>Shared AP synchronizes carrier frequency to sharing AP in </a:t>
            </a:r>
            <a:r>
              <a:rPr lang="en-US" sz="1600" dirty="0" err="1"/>
              <a:t>CoBF</a:t>
            </a:r>
            <a:r>
              <a:rPr lang="en-US" sz="1600" dirty="0"/>
              <a:t>-PPDU transmission: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Shared AP estimates Carrier Frequency Offset (CFO) receiving </a:t>
            </a:r>
            <a:r>
              <a:rPr lang="en-US" sz="1600" dirty="0" err="1"/>
              <a:t>CoBF</a:t>
            </a:r>
            <a:r>
              <a:rPr lang="en-US" sz="1600" dirty="0"/>
              <a:t> TF.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Shared AP applies CFO pre-compensation to transmit </a:t>
            </a:r>
            <a:r>
              <a:rPr lang="en-US" sz="1600" dirty="0" err="1"/>
              <a:t>CoBF</a:t>
            </a:r>
            <a:r>
              <a:rPr lang="en-US" sz="1600" dirty="0"/>
              <a:t> PPDU.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00CF5-2971-33B0-2666-657EF4C964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D88EF-F7B6-230D-D756-9D1964C62E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Julia Feng, et al., </a:t>
            </a:r>
            <a:r>
              <a:rPr lang="en-GB" dirty="0" err="1"/>
              <a:t>Mediatek</a:t>
            </a:r>
            <a:r>
              <a:rPr lang="en-GB" dirty="0"/>
              <a:t>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D59117-6614-0D8B-DF10-0FD19FC2D6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Mar. 2025</a:t>
            </a:r>
            <a:endParaRPr lang="en-GB" dirty="0"/>
          </a:p>
        </p:txBody>
      </p:sp>
      <p:grpSp>
        <p:nvGrpSpPr>
          <p:cNvPr id="27" name="Canvas 100">
            <a:extLst>
              <a:ext uri="{FF2B5EF4-FFF2-40B4-BE49-F238E27FC236}">
                <a16:creationId xmlns:a16="http://schemas.microsoft.com/office/drawing/2014/main" id="{67DEB766-E480-CFAE-52B2-F9FFBE828683}"/>
              </a:ext>
            </a:extLst>
          </p:cNvPr>
          <p:cNvGrpSpPr/>
          <p:nvPr/>
        </p:nvGrpSpPr>
        <p:grpSpPr>
          <a:xfrm>
            <a:off x="591733" y="3959228"/>
            <a:ext cx="5574990" cy="1837730"/>
            <a:chOff x="0" y="0"/>
            <a:chExt cx="4404360" cy="169545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393B332-7AC0-48BA-9098-C149E4ECF2B6}"/>
                </a:ext>
              </a:extLst>
            </p:cNvPr>
            <p:cNvSpPr/>
            <p:nvPr/>
          </p:nvSpPr>
          <p:spPr>
            <a:xfrm>
              <a:off x="0" y="0"/>
              <a:ext cx="4404360" cy="1695450"/>
            </a:xfrm>
            <a:prstGeom prst="rect">
              <a:avLst/>
            </a:prstGeom>
            <a:solidFill>
              <a:prstClr val="white"/>
            </a:solidFill>
          </p:spPr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F5E8AD6-2389-2F55-99C4-95140EB8BC82}"/>
                </a:ext>
              </a:extLst>
            </p:cNvPr>
            <p:cNvGrpSpPr/>
            <p:nvPr/>
          </p:nvGrpSpPr>
          <p:grpSpPr>
            <a:xfrm>
              <a:off x="180000" y="180000"/>
              <a:ext cx="3996055" cy="1267206"/>
              <a:chOff x="180000" y="180000"/>
              <a:chExt cx="3996055" cy="1267206"/>
            </a:xfrm>
          </p:grpSpPr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C95D7E3C-99CB-9376-B706-1CA6A5B9D243}"/>
                  </a:ext>
                </a:extLst>
              </p:cNvPr>
              <p:cNvCxnSpPr/>
              <p:nvPr/>
            </p:nvCxnSpPr>
            <p:spPr>
              <a:xfrm flipV="1">
                <a:off x="197169" y="623452"/>
                <a:ext cx="3978886" cy="1395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1" name="Text Box 2">
                <a:extLst>
                  <a:ext uri="{FF2B5EF4-FFF2-40B4-BE49-F238E27FC236}">
                    <a16:creationId xmlns:a16="http://schemas.microsoft.com/office/drawing/2014/main" id="{C68ABE8B-6CB8-1B61-55A9-F2684DAD229A}"/>
                  </a:ext>
                </a:extLst>
              </p:cNvPr>
              <p:cNvSpPr txBox="1"/>
              <p:nvPr/>
            </p:nvSpPr>
            <p:spPr>
              <a:xfrm>
                <a:off x="2244070" y="403312"/>
                <a:ext cx="1730088" cy="219505"/>
              </a:xfrm>
              <a:prstGeom prst="rect">
                <a:avLst/>
              </a:prstGeom>
              <a:solidFill>
                <a:schemeClr val="lt1"/>
              </a:solidFill>
              <a:ln w="12700">
                <a:solidFill>
                  <a:prstClr val="black"/>
                </a:solidFill>
              </a:ln>
            </p:spPr>
            <p:txBody>
              <a:bodyPr rot="0" spcFirstLastPara="0" vert="horz" wrap="square" lIns="0" tIns="4572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PPDU1 to STA1</a:t>
                </a:r>
              </a:p>
            </p:txBody>
          </p:sp>
          <p:sp>
            <p:nvSpPr>
              <p:cNvPr id="32" name="Text Box 2">
                <a:extLst>
                  <a:ext uri="{FF2B5EF4-FFF2-40B4-BE49-F238E27FC236}">
                    <a16:creationId xmlns:a16="http://schemas.microsoft.com/office/drawing/2014/main" id="{365BE96D-CB15-889C-94F8-F40C298D2F96}"/>
                  </a:ext>
                </a:extLst>
              </p:cNvPr>
              <p:cNvSpPr txBox="1"/>
              <p:nvPr/>
            </p:nvSpPr>
            <p:spPr>
              <a:xfrm>
                <a:off x="1859324" y="180000"/>
                <a:ext cx="336494" cy="196032"/>
              </a:xfrm>
              <a:prstGeom prst="rect">
                <a:avLst/>
              </a:prstGeom>
              <a:solidFill>
                <a:schemeClr val="lt1"/>
              </a:solidFill>
              <a:ln w="1270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8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SIFS </a:t>
                </a:r>
                <a:endParaRPr lang="en-US" sz="11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Right Brace 32">
                <a:extLst>
                  <a:ext uri="{FF2B5EF4-FFF2-40B4-BE49-F238E27FC236}">
                    <a16:creationId xmlns:a16="http://schemas.microsoft.com/office/drawing/2014/main" id="{9E847287-0962-1DA2-25FE-6AA6E470BA4C}"/>
                  </a:ext>
                </a:extLst>
              </p:cNvPr>
              <p:cNvSpPr/>
              <p:nvPr/>
            </p:nvSpPr>
            <p:spPr>
              <a:xfrm rot="16200000">
                <a:off x="1992674" y="137084"/>
                <a:ext cx="58366" cy="444426"/>
              </a:xfrm>
              <a:prstGeom prst="rightBrac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4" name="Text Box 2">
                <a:extLst>
                  <a:ext uri="{FF2B5EF4-FFF2-40B4-BE49-F238E27FC236}">
                    <a16:creationId xmlns:a16="http://schemas.microsoft.com/office/drawing/2014/main" id="{8BC10250-C68C-68E8-2BD5-066E305493BA}"/>
                  </a:ext>
                </a:extLst>
              </p:cNvPr>
              <p:cNvSpPr txBox="1"/>
              <p:nvPr/>
            </p:nvSpPr>
            <p:spPr>
              <a:xfrm>
                <a:off x="913392" y="410712"/>
                <a:ext cx="886313" cy="221409"/>
              </a:xfrm>
              <a:prstGeom prst="rect">
                <a:avLst/>
              </a:prstGeom>
              <a:solidFill>
                <a:schemeClr val="lt1"/>
              </a:solidFill>
              <a:ln w="12700">
                <a:solidFill>
                  <a:prstClr val="black"/>
                </a:solidFill>
              </a:ln>
            </p:spPr>
            <p:txBody>
              <a:bodyPr rot="0" spcFirstLastPara="0" vert="horz" wrap="square" lIns="0" tIns="4572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TF </a:t>
                </a:r>
              </a:p>
            </p:txBody>
          </p:sp>
          <p:sp>
            <p:nvSpPr>
              <p:cNvPr id="35" name="Text Box 2">
                <a:extLst>
                  <a:ext uri="{FF2B5EF4-FFF2-40B4-BE49-F238E27FC236}">
                    <a16:creationId xmlns:a16="http://schemas.microsoft.com/office/drawing/2014/main" id="{92939B03-BFBB-2F6D-BBA3-38B16CA8444E}"/>
                  </a:ext>
                </a:extLst>
              </p:cNvPr>
              <p:cNvSpPr txBox="1"/>
              <p:nvPr/>
            </p:nvSpPr>
            <p:spPr>
              <a:xfrm>
                <a:off x="180000" y="317247"/>
                <a:ext cx="474901" cy="275968"/>
              </a:xfrm>
              <a:prstGeom prst="rect">
                <a:avLst/>
              </a:prstGeom>
              <a:solidFill>
                <a:schemeClr val="lt1"/>
              </a:solidFill>
              <a:ln w="1270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AP1 (Sharing)</a:t>
                </a:r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4C89E15-8867-B2E2-C9C3-1DF2836BF971}"/>
                  </a:ext>
                </a:extLst>
              </p:cNvPr>
              <p:cNvCxnSpPr/>
              <p:nvPr/>
            </p:nvCxnSpPr>
            <p:spPr>
              <a:xfrm flipV="1">
                <a:off x="194192" y="1214408"/>
                <a:ext cx="3965553" cy="120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7" name="Text Box 2">
                <a:extLst>
                  <a:ext uri="{FF2B5EF4-FFF2-40B4-BE49-F238E27FC236}">
                    <a16:creationId xmlns:a16="http://schemas.microsoft.com/office/drawing/2014/main" id="{31A326D6-81D5-B837-7F70-659F6528A5F2}"/>
                  </a:ext>
                </a:extLst>
              </p:cNvPr>
              <p:cNvSpPr txBox="1"/>
              <p:nvPr/>
            </p:nvSpPr>
            <p:spPr>
              <a:xfrm>
                <a:off x="2262044" y="994903"/>
                <a:ext cx="1730088" cy="218237"/>
              </a:xfrm>
              <a:prstGeom prst="rect">
                <a:avLst/>
              </a:prstGeom>
              <a:solidFill>
                <a:schemeClr val="lt1"/>
              </a:solidFill>
              <a:ln w="12700">
                <a:solidFill>
                  <a:prstClr val="black"/>
                </a:solidFill>
              </a:ln>
            </p:spPr>
            <p:txBody>
              <a:bodyPr rot="0" spcFirstLastPara="0" vert="horz" wrap="square" lIns="0" tIns="4572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               </a:t>
                </a:r>
                <a:r>
                  <a:rPr lang="en-US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PPDU2 to STA2</a:t>
                </a:r>
              </a:p>
            </p:txBody>
          </p:sp>
          <p:sp>
            <p:nvSpPr>
              <p:cNvPr id="38" name="Text Box 2">
                <a:extLst>
                  <a:ext uri="{FF2B5EF4-FFF2-40B4-BE49-F238E27FC236}">
                    <a16:creationId xmlns:a16="http://schemas.microsoft.com/office/drawing/2014/main" id="{E2C5D55F-05B5-1D1A-3FA0-8A99EECAE10E}"/>
                  </a:ext>
                </a:extLst>
              </p:cNvPr>
              <p:cNvSpPr txBox="1"/>
              <p:nvPr/>
            </p:nvSpPr>
            <p:spPr>
              <a:xfrm>
                <a:off x="180000" y="900546"/>
                <a:ext cx="474901" cy="275968"/>
              </a:xfrm>
              <a:prstGeom prst="rect">
                <a:avLst/>
              </a:prstGeom>
              <a:solidFill>
                <a:schemeClr val="lt1"/>
              </a:solidFill>
              <a:ln w="1270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AP2 (Shared)</a:t>
                </a:r>
              </a:p>
            </p:txBody>
          </p:sp>
          <p:sp>
            <p:nvSpPr>
              <p:cNvPr id="39" name="Text Box 2">
                <a:extLst>
                  <a:ext uri="{FF2B5EF4-FFF2-40B4-BE49-F238E27FC236}">
                    <a16:creationId xmlns:a16="http://schemas.microsoft.com/office/drawing/2014/main" id="{6A4A0A26-6D65-5CFC-71C0-FCFF079FCCAF}"/>
                  </a:ext>
                </a:extLst>
              </p:cNvPr>
              <p:cNvSpPr txBox="1"/>
              <p:nvPr/>
            </p:nvSpPr>
            <p:spPr>
              <a:xfrm>
                <a:off x="905510" y="1226226"/>
                <a:ext cx="885825" cy="220980"/>
              </a:xfrm>
              <a:prstGeom prst="rect">
                <a:avLst/>
              </a:prstGeom>
              <a:solidFill>
                <a:schemeClr val="lt1"/>
              </a:solidFill>
              <a:ln w="12700">
                <a:solidFill>
                  <a:prstClr val="black"/>
                </a:solidFill>
              </a:ln>
            </p:spPr>
            <p:txBody>
              <a:bodyPr rot="0" spcFirstLastPara="0" vert="horz" wrap="square" lIns="0" tIns="4572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TF</a:t>
                </a:r>
              </a:p>
            </p:txBody>
          </p:sp>
          <p:sp>
            <p:nvSpPr>
              <p:cNvPr id="40" name="Text Box 2">
                <a:extLst>
                  <a:ext uri="{FF2B5EF4-FFF2-40B4-BE49-F238E27FC236}">
                    <a16:creationId xmlns:a16="http://schemas.microsoft.com/office/drawing/2014/main" id="{44E6FAA3-DD48-A7B4-E555-BCCCC8EBD10E}"/>
                  </a:ext>
                </a:extLst>
              </p:cNvPr>
              <p:cNvSpPr txBox="1"/>
              <p:nvPr/>
            </p:nvSpPr>
            <p:spPr>
              <a:xfrm>
                <a:off x="1105097" y="956114"/>
                <a:ext cx="615624" cy="218237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Est. CFO</a:t>
                </a:r>
              </a:p>
            </p:txBody>
          </p:sp>
          <p:cxnSp>
            <p:nvCxnSpPr>
              <p:cNvPr id="41" name="Connector: Curved 40">
                <a:extLst>
                  <a:ext uri="{FF2B5EF4-FFF2-40B4-BE49-F238E27FC236}">
                    <a16:creationId xmlns:a16="http://schemas.microsoft.com/office/drawing/2014/main" id="{E597EA87-F536-DDD1-34CC-B09C2210CEE8}"/>
                  </a:ext>
                </a:extLst>
              </p:cNvPr>
              <p:cNvCxnSpPr>
                <a:endCxn id="37" idx="1"/>
              </p:cNvCxnSpPr>
              <p:nvPr/>
            </p:nvCxnSpPr>
            <p:spPr>
              <a:xfrm flipV="1">
                <a:off x="1811628" y="1103773"/>
                <a:ext cx="450416" cy="252802"/>
              </a:xfrm>
              <a:prstGeom prst="curvedConnector3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2" name="Canvas 100">
            <a:extLst>
              <a:ext uri="{FF2B5EF4-FFF2-40B4-BE49-F238E27FC236}">
                <a16:creationId xmlns:a16="http://schemas.microsoft.com/office/drawing/2014/main" id="{58F3980B-D771-D0B7-41B4-878A31D81D51}"/>
              </a:ext>
            </a:extLst>
          </p:cNvPr>
          <p:cNvGrpSpPr/>
          <p:nvPr/>
        </p:nvGrpSpPr>
        <p:grpSpPr>
          <a:xfrm>
            <a:off x="6257637" y="3863951"/>
            <a:ext cx="5572408" cy="1933007"/>
            <a:chOff x="0" y="0"/>
            <a:chExt cx="4404360" cy="1695450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7570ABC-CC8F-21DC-252E-809686929D2E}"/>
                </a:ext>
              </a:extLst>
            </p:cNvPr>
            <p:cNvSpPr/>
            <p:nvPr/>
          </p:nvSpPr>
          <p:spPr>
            <a:xfrm>
              <a:off x="0" y="0"/>
              <a:ext cx="4404360" cy="1695450"/>
            </a:xfrm>
            <a:prstGeom prst="rect">
              <a:avLst/>
            </a:prstGeom>
            <a:solidFill>
              <a:prstClr val="white"/>
            </a:solidFill>
          </p:spPr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AFCB4313-3D6A-8E9F-0DBE-CECF88499D20}"/>
                </a:ext>
              </a:extLst>
            </p:cNvPr>
            <p:cNvGrpSpPr/>
            <p:nvPr/>
          </p:nvGrpSpPr>
          <p:grpSpPr>
            <a:xfrm>
              <a:off x="180000" y="180000"/>
              <a:ext cx="3996055" cy="1267206"/>
              <a:chOff x="180000" y="180000"/>
              <a:chExt cx="3996055" cy="1267206"/>
            </a:xfrm>
          </p:grpSpPr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C8EBD082-8A53-BDC3-6B70-0E1498DFA9C1}"/>
                  </a:ext>
                </a:extLst>
              </p:cNvPr>
              <p:cNvCxnSpPr/>
              <p:nvPr/>
            </p:nvCxnSpPr>
            <p:spPr>
              <a:xfrm flipV="1">
                <a:off x="197169" y="623452"/>
                <a:ext cx="3978886" cy="1395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6" name="Text Box 2">
                <a:extLst>
                  <a:ext uri="{FF2B5EF4-FFF2-40B4-BE49-F238E27FC236}">
                    <a16:creationId xmlns:a16="http://schemas.microsoft.com/office/drawing/2014/main" id="{0FC2086F-C627-299B-7833-9C8E3F36223C}"/>
                  </a:ext>
                </a:extLst>
              </p:cNvPr>
              <p:cNvSpPr txBox="1"/>
              <p:nvPr/>
            </p:nvSpPr>
            <p:spPr>
              <a:xfrm>
                <a:off x="2244070" y="403312"/>
                <a:ext cx="1730088" cy="219505"/>
              </a:xfrm>
              <a:prstGeom prst="rect">
                <a:avLst/>
              </a:prstGeom>
              <a:solidFill>
                <a:schemeClr val="lt1"/>
              </a:solidFill>
              <a:ln w="12700">
                <a:solidFill>
                  <a:prstClr val="black"/>
                </a:solidFill>
              </a:ln>
            </p:spPr>
            <p:txBody>
              <a:bodyPr rot="0" spcFirstLastPara="0" vert="horz" wrap="square" lIns="0" tIns="4572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PPDU1 to STA2</a:t>
                </a:r>
              </a:p>
            </p:txBody>
          </p:sp>
          <p:sp>
            <p:nvSpPr>
              <p:cNvPr id="47" name="Text Box 2">
                <a:extLst>
                  <a:ext uri="{FF2B5EF4-FFF2-40B4-BE49-F238E27FC236}">
                    <a16:creationId xmlns:a16="http://schemas.microsoft.com/office/drawing/2014/main" id="{DAE4FE2C-2C04-C4FB-DAED-0C3FB9E04A6D}"/>
                  </a:ext>
                </a:extLst>
              </p:cNvPr>
              <p:cNvSpPr txBox="1"/>
              <p:nvPr/>
            </p:nvSpPr>
            <p:spPr>
              <a:xfrm>
                <a:off x="1859324" y="180000"/>
                <a:ext cx="336494" cy="196032"/>
              </a:xfrm>
              <a:prstGeom prst="rect">
                <a:avLst/>
              </a:prstGeom>
              <a:solidFill>
                <a:schemeClr val="lt1"/>
              </a:solidFill>
              <a:ln w="1270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8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SIFS </a:t>
                </a:r>
                <a:endParaRPr lang="en-US" sz="11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8" name="Right Brace 47">
                <a:extLst>
                  <a:ext uri="{FF2B5EF4-FFF2-40B4-BE49-F238E27FC236}">
                    <a16:creationId xmlns:a16="http://schemas.microsoft.com/office/drawing/2014/main" id="{284652EB-CAA0-3796-AD18-B9BB645ED8CB}"/>
                  </a:ext>
                </a:extLst>
              </p:cNvPr>
              <p:cNvSpPr/>
              <p:nvPr/>
            </p:nvSpPr>
            <p:spPr>
              <a:xfrm rot="16200000">
                <a:off x="1992674" y="137084"/>
                <a:ext cx="58366" cy="444426"/>
              </a:xfrm>
              <a:prstGeom prst="rightBrac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9" name="Text Box 2">
                <a:extLst>
                  <a:ext uri="{FF2B5EF4-FFF2-40B4-BE49-F238E27FC236}">
                    <a16:creationId xmlns:a16="http://schemas.microsoft.com/office/drawing/2014/main" id="{48A8FE44-8433-A576-7968-E0B7DFC6D5E4}"/>
                  </a:ext>
                </a:extLst>
              </p:cNvPr>
              <p:cNvSpPr txBox="1"/>
              <p:nvPr/>
            </p:nvSpPr>
            <p:spPr>
              <a:xfrm>
                <a:off x="913392" y="410712"/>
                <a:ext cx="886313" cy="221409"/>
              </a:xfrm>
              <a:prstGeom prst="rect">
                <a:avLst/>
              </a:prstGeom>
              <a:solidFill>
                <a:schemeClr val="lt1"/>
              </a:solidFill>
              <a:ln w="12700">
                <a:solidFill>
                  <a:prstClr val="black"/>
                </a:solidFill>
              </a:ln>
            </p:spPr>
            <p:txBody>
              <a:bodyPr rot="0" spcFirstLastPara="0" vert="horz" wrap="square" lIns="0" tIns="4572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TF </a:t>
                </a:r>
              </a:p>
            </p:txBody>
          </p:sp>
          <p:sp>
            <p:nvSpPr>
              <p:cNvPr id="50" name="Text Box 2">
                <a:extLst>
                  <a:ext uri="{FF2B5EF4-FFF2-40B4-BE49-F238E27FC236}">
                    <a16:creationId xmlns:a16="http://schemas.microsoft.com/office/drawing/2014/main" id="{073CE912-3031-A8FB-A3A2-DB0845EB8892}"/>
                  </a:ext>
                </a:extLst>
              </p:cNvPr>
              <p:cNvSpPr txBox="1"/>
              <p:nvPr/>
            </p:nvSpPr>
            <p:spPr>
              <a:xfrm>
                <a:off x="180000" y="317247"/>
                <a:ext cx="474901" cy="275968"/>
              </a:xfrm>
              <a:prstGeom prst="rect">
                <a:avLst/>
              </a:prstGeom>
              <a:solidFill>
                <a:schemeClr val="lt1"/>
              </a:solidFill>
              <a:ln w="1270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AP2 (Sharing)</a:t>
                </a:r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5E5BE53F-7679-2610-D73A-07B89295B315}"/>
                  </a:ext>
                </a:extLst>
              </p:cNvPr>
              <p:cNvCxnSpPr/>
              <p:nvPr/>
            </p:nvCxnSpPr>
            <p:spPr>
              <a:xfrm flipV="1">
                <a:off x="194192" y="1214408"/>
                <a:ext cx="3965553" cy="12054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2" name="Text Box 2">
                <a:extLst>
                  <a:ext uri="{FF2B5EF4-FFF2-40B4-BE49-F238E27FC236}">
                    <a16:creationId xmlns:a16="http://schemas.microsoft.com/office/drawing/2014/main" id="{5952AAF0-4A61-D593-DD5A-D8E602DE4027}"/>
                  </a:ext>
                </a:extLst>
              </p:cNvPr>
              <p:cNvSpPr txBox="1"/>
              <p:nvPr/>
            </p:nvSpPr>
            <p:spPr>
              <a:xfrm>
                <a:off x="2262044" y="994903"/>
                <a:ext cx="1730088" cy="218237"/>
              </a:xfrm>
              <a:prstGeom prst="rect">
                <a:avLst/>
              </a:prstGeom>
              <a:solidFill>
                <a:schemeClr val="lt1"/>
              </a:solidFill>
              <a:ln w="12700">
                <a:solidFill>
                  <a:prstClr val="black"/>
                </a:solidFill>
              </a:ln>
            </p:spPr>
            <p:txBody>
              <a:bodyPr rot="0" spcFirstLastPara="0" vert="horz" wrap="square" lIns="0" tIns="4572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               </a:t>
                </a:r>
                <a:r>
                  <a:rPr lang="en-US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PPDU2 to STA1</a:t>
                </a:r>
              </a:p>
            </p:txBody>
          </p:sp>
          <p:sp>
            <p:nvSpPr>
              <p:cNvPr id="53" name="Text Box 2">
                <a:extLst>
                  <a:ext uri="{FF2B5EF4-FFF2-40B4-BE49-F238E27FC236}">
                    <a16:creationId xmlns:a16="http://schemas.microsoft.com/office/drawing/2014/main" id="{F52DF7CD-5C35-91AF-7FCB-BCA4284FEF14}"/>
                  </a:ext>
                </a:extLst>
              </p:cNvPr>
              <p:cNvSpPr txBox="1"/>
              <p:nvPr/>
            </p:nvSpPr>
            <p:spPr>
              <a:xfrm>
                <a:off x="180000" y="900546"/>
                <a:ext cx="474901" cy="275968"/>
              </a:xfrm>
              <a:prstGeom prst="rect">
                <a:avLst/>
              </a:prstGeom>
              <a:solidFill>
                <a:schemeClr val="lt1"/>
              </a:solidFill>
              <a:ln w="1270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AP1 (Shared)</a:t>
                </a:r>
              </a:p>
            </p:txBody>
          </p:sp>
          <p:sp>
            <p:nvSpPr>
              <p:cNvPr id="54" name="Text Box 2">
                <a:extLst>
                  <a:ext uri="{FF2B5EF4-FFF2-40B4-BE49-F238E27FC236}">
                    <a16:creationId xmlns:a16="http://schemas.microsoft.com/office/drawing/2014/main" id="{F694746D-797D-A81E-78C6-3E87A416F9A6}"/>
                  </a:ext>
                </a:extLst>
              </p:cNvPr>
              <p:cNvSpPr txBox="1"/>
              <p:nvPr/>
            </p:nvSpPr>
            <p:spPr>
              <a:xfrm>
                <a:off x="905510" y="1226226"/>
                <a:ext cx="885825" cy="220980"/>
              </a:xfrm>
              <a:prstGeom prst="rect">
                <a:avLst/>
              </a:prstGeom>
              <a:solidFill>
                <a:schemeClr val="lt1"/>
              </a:solidFill>
              <a:ln w="12700">
                <a:solidFill>
                  <a:prstClr val="black"/>
                </a:solidFill>
              </a:ln>
            </p:spPr>
            <p:txBody>
              <a:bodyPr rot="0" spcFirstLastPara="0" vert="horz" wrap="square" lIns="0" tIns="4572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TF</a:t>
                </a:r>
              </a:p>
            </p:txBody>
          </p:sp>
          <p:sp>
            <p:nvSpPr>
              <p:cNvPr id="55" name="Text Box 2">
                <a:extLst>
                  <a:ext uri="{FF2B5EF4-FFF2-40B4-BE49-F238E27FC236}">
                    <a16:creationId xmlns:a16="http://schemas.microsoft.com/office/drawing/2014/main" id="{BE15FED2-933C-A8D7-2064-9111860642F6}"/>
                  </a:ext>
                </a:extLst>
              </p:cNvPr>
              <p:cNvSpPr txBox="1"/>
              <p:nvPr/>
            </p:nvSpPr>
            <p:spPr>
              <a:xfrm>
                <a:off x="1716115" y="735793"/>
                <a:ext cx="921706" cy="252802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Pre-Comp CFO</a:t>
                </a:r>
              </a:p>
            </p:txBody>
          </p:sp>
          <p:cxnSp>
            <p:nvCxnSpPr>
              <p:cNvPr id="56" name="Connector: Curved 55">
                <a:extLst>
                  <a:ext uri="{FF2B5EF4-FFF2-40B4-BE49-F238E27FC236}">
                    <a16:creationId xmlns:a16="http://schemas.microsoft.com/office/drawing/2014/main" id="{E0576ADA-FF6B-79FF-DA2B-0867BABC1FD8}"/>
                  </a:ext>
                </a:extLst>
              </p:cNvPr>
              <p:cNvCxnSpPr>
                <a:endCxn id="52" idx="1"/>
              </p:cNvCxnSpPr>
              <p:nvPr/>
            </p:nvCxnSpPr>
            <p:spPr>
              <a:xfrm flipV="1">
                <a:off x="1811628" y="1103773"/>
                <a:ext cx="450416" cy="252802"/>
              </a:xfrm>
              <a:prstGeom prst="curvedConnector3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86DDAE6D-6D11-2355-B081-A720F2FC2F01}"/>
              </a:ext>
            </a:extLst>
          </p:cNvPr>
          <p:cNvSpPr txBox="1"/>
          <p:nvPr/>
        </p:nvSpPr>
        <p:spPr>
          <a:xfrm>
            <a:off x="631196" y="5913981"/>
            <a:ext cx="5084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Figure 3. 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 TF and PPDU transmission in a TXOP – AP1 is the sharing AP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5F9D6BD-F7DF-C715-D7F2-9476B45ECD5D}"/>
              </a:ext>
            </a:extLst>
          </p:cNvPr>
          <p:cNvSpPr txBox="1"/>
          <p:nvPr/>
        </p:nvSpPr>
        <p:spPr>
          <a:xfrm>
            <a:off x="6312390" y="5848923"/>
            <a:ext cx="5084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Figure 4. 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 TF and PPDU transmission in a TXOP – AP2 is the sharing AP</a:t>
            </a:r>
          </a:p>
        </p:txBody>
      </p:sp>
    </p:spTree>
    <p:extLst>
      <p:ext uri="{BB962C8B-B14F-4D97-AF65-F5344CB8AC3E}">
        <p14:creationId xmlns:p14="http://schemas.microsoft.com/office/powerpoint/2010/main" val="1062506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BDBD-A92A-F92B-1115-966E240A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effectLst/>
                <a:ea typeface="DengXian" panose="02010600030101010101" pitchFamily="2" charset="-122"/>
                <a:cs typeface="Times New Roman" panose="02020603050405020304" pitchFamily="18" charset="0"/>
              </a:rPr>
              <a:t>Consistency Requirement of </a:t>
            </a:r>
            <a:r>
              <a:rPr lang="en-US" sz="3200" dirty="0"/>
              <a:t>Carrier Synchronization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9D898-C005-8C0B-CCC9-3B4AC320B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b="1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AP1 is the sharing AP for the TXOP case in Figure 3. Same as in </a:t>
            </a:r>
            <a:r>
              <a:rPr lang="en-US" sz="2000" b="1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2000" b="1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sounding, AP2 synchronizes carrier frequency to AP1 for </a:t>
            </a:r>
            <a:r>
              <a:rPr lang="en-US" sz="2000" b="1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2000" b="1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PPDU transmission.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coordinated </a:t>
            </a:r>
            <a:r>
              <a:rPr lang="en-US" sz="1600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sounding and </a:t>
            </a:r>
            <a:r>
              <a:rPr lang="en-US" sz="1600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PPDU transmissions in this case are consistently synchronized in frequency.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AP2 is the sharing AP for the TXOP case in Figure 4. Different from </a:t>
            </a:r>
            <a:r>
              <a:rPr lang="en-US" sz="2000" b="1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2000" b="1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sounding in Figure 1 and 2, AP1 synchronizes carrier frequency to AP2 for </a:t>
            </a:r>
            <a:r>
              <a:rPr lang="en-US" sz="2000" b="1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2000" b="1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PPDU transmission.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Inconsistency in carrier sync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causes subcarrier mismatch between sounding CSIs and beamforming steering matrixes for </a:t>
            </a:r>
            <a:r>
              <a:rPr lang="en-US" sz="1600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PPDU transmission. </a:t>
            </a:r>
            <a:endParaRPr lang="en-US" sz="1600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Without carrier tracking, the worst carrier frequency offset between AP1 and AP2 can be 40ppm.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The steering matrixes calculated from sounded CSIs will be applied on the SC shifted by 3 SCs in the worst case.</a:t>
            </a:r>
            <a:endParaRPr lang="en-US" sz="1600" dirty="0">
              <a:effectLst/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Sameer’s </a:t>
            </a:r>
            <a:r>
              <a:rPr lang="en-US" sz="1600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simulations in [1] show that even 1 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SC CSI 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mismatch can cause noticeable date rate loss. 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SCs CSI 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mismatch causes 20% data rate loss.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00CF5-2971-33B0-2666-657EF4C964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D88EF-F7B6-230D-D756-9D1964C62E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Julia Feng, et al., </a:t>
            </a:r>
            <a:r>
              <a:rPr lang="en-GB" dirty="0" err="1"/>
              <a:t>Mediatek</a:t>
            </a:r>
            <a:r>
              <a:rPr lang="en-GB" dirty="0"/>
              <a:t>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D59117-6614-0D8B-DF10-0FD19FC2D6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7067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BDBD-A92A-F92B-1115-966E240A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>
                <a:solidFill>
                  <a:schemeClr val="tx1"/>
                </a:solidFill>
              </a:rPr>
              <a:t>CoBF</a:t>
            </a:r>
            <a:r>
              <a:rPr lang="en-US" sz="3200" dirty="0">
                <a:solidFill>
                  <a:schemeClr val="tx1"/>
                </a:solidFill>
              </a:rPr>
              <a:t> AP’s Sync-reference or Sync-follower Roles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9D898-C005-8C0B-CCC9-3B4AC320B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585" y="1830391"/>
            <a:ext cx="10744199" cy="457041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UHR supports 2APs in a </a:t>
            </a:r>
            <a:r>
              <a:rPr lang="en-US" sz="180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8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MAP group.   One can serve as a carrier sync-reference AP and the other can serve as a carrier sync-follower AP.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Sync-follower AP needs to synchronize its carrier frequency for </a:t>
            </a:r>
            <a:r>
              <a:rPr lang="en-US" sz="160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transmissions to that of sync-reference AP.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Since frequency offset between the two APs can be as large as 40ppm (</a:t>
            </a:r>
            <a:r>
              <a:rPr lang="en-US" sz="160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i.e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, up to 3 SCs), being a sync-follower can have 1-1.5dB performance loss when re-use sounding for DL MU-MIMO and COBF transmissions.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APs’ sync reference/follower roles need to be negotiated or determined before </a:t>
            </a:r>
            <a:r>
              <a:rPr lang="en-US" sz="160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sounding starts to avoid competition. This can be discussed as a MAC topic together with information exchanges when a </a:t>
            </a:r>
            <a:r>
              <a:rPr lang="en-US" sz="160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group is formed.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During a sounding </a:t>
            </a:r>
            <a:r>
              <a:rPr lang="en-US" sz="18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period, AP1 is the sync reference AP and AP2 is the sync follower AP.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At the beginning of a </a:t>
            </a:r>
            <a:r>
              <a:rPr lang="en-US" sz="160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sounding period, AP1 transmits the 1</a:t>
            </a:r>
            <a:r>
              <a:rPr lang="en-US" sz="1600" baseline="300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st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NDPA to trigger </a:t>
            </a:r>
            <a:r>
              <a:rPr lang="en-US" sz="160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APs’s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cross-BSS sounding NDP. 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AP2 estimates CFO receiving NDPA,  stores the CFO value for pre-corrections on </a:t>
            </a:r>
            <a:r>
              <a:rPr lang="en-US" sz="1600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sounding and PPDU transmissions. It estimates and updates the CFO value when triggered by a </a:t>
            </a:r>
            <a:r>
              <a:rPr lang="en-US" sz="1600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TF or </a:t>
            </a:r>
            <a:r>
              <a:rPr lang="en-US" sz="1600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NDPA from AP1.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Multiple </a:t>
            </a:r>
            <a:r>
              <a:rPr lang="en-US" sz="160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TXOP may exist in this sounding period, APs may switch sharing and shared AP roles from one TXOP to next. C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onsistent carrier synchronization n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eeds to be 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ensured for </a:t>
            </a:r>
            <a:r>
              <a:rPr lang="en-US" sz="1600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sounding and </a:t>
            </a:r>
            <a:r>
              <a:rPr lang="en-US" sz="1600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PPDU transmissions.</a:t>
            </a:r>
            <a:endParaRPr lang="en-US" sz="1600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1600" b="1" dirty="0">
              <a:effectLst/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00CF5-2971-33B0-2666-657EF4C964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D88EF-F7B6-230D-D756-9D1964C62E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Julia Feng, et al., </a:t>
            </a:r>
            <a:r>
              <a:rPr lang="en-GB" dirty="0" err="1"/>
              <a:t>Mediatek</a:t>
            </a:r>
            <a:r>
              <a:rPr lang="en-GB" dirty="0"/>
              <a:t>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D59117-6614-0D8B-DF10-0FD19FC2D6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981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BDBD-A92A-F92B-1115-966E240A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Simplified Carrier Synchronization for </a:t>
            </a:r>
            <a:r>
              <a:rPr lang="en-US" sz="3200" dirty="0" err="1">
                <a:solidFill>
                  <a:schemeClr val="tx1"/>
                </a:solidFill>
              </a:rPr>
              <a:t>CoBF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9D898-C005-8C0B-CCC9-3B4AC320B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830390"/>
            <a:ext cx="10744199" cy="46450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b="1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We propose a simplified carrier synchronization scheme for </a:t>
            </a:r>
            <a:r>
              <a:rPr lang="en-US" sz="2000" b="1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2000" b="1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to ensure consistent carrier synchronization during </a:t>
            </a:r>
            <a:r>
              <a:rPr lang="en-US" sz="2000" b="1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2000" b="1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sounding and </a:t>
            </a:r>
            <a:r>
              <a:rPr lang="en-US" sz="2000" b="1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2000" b="1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PPDU transmissions during a sounding period:</a:t>
            </a:r>
            <a:endParaRPr lang="en-US" sz="2000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AP1 (sync reference) keeps</a:t>
            </a:r>
            <a:r>
              <a:rPr lang="en-US" b="1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carrier frequency unchanged,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except when it’s triggered by AP2 to transmit a </a:t>
            </a:r>
            <a:r>
              <a:rPr lang="en-US" sz="1600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PPDU. This is to avoid strict LO drifting requirement.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Note: carrier frequency changes due to drifting is allowed.  Small amount of CFO (for example 350Hz </a:t>
            </a:r>
            <a:r>
              <a:rPr lang="en-US" sz="1600" b="0" i="0" u="none" strike="noStrike" baseline="0" dirty="0">
                <a:latin typeface="TimesNewRoman"/>
              </a:rPr>
              <a:t>in AWGN at a received power of –60 dBm in the primary 20 MHz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) pre-correction may be allowed.</a:t>
            </a:r>
            <a:endParaRPr lang="en-US" sz="1600" dirty="0">
              <a:effectLst/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1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AP2 (sync follower) </a:t>
            </a:r>
            <a:r>
              <a:rPr lang="en-US" b="1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synchronizes carrier frequency to AP1 by applying CFO pre-corrections,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except optionally apply pre-correction on AP2’s in-BSS sounding NDP in </a:t>
            </a:r>
            <a:r>
              <a:rPr lang="en-US" sz="160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6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sequential sounding. This is to allow CSI re-use.</a:t>
            </a:r>
            <a:endParaRPr lang="en-US" sz="1600" dirty="0">
              <a:effectLst/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F00CF5-2971-33B0-2666-657EF4C964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D88EF-F7B6-230D-D756-9D1964C62E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Julia Feng, et al., </a:t>
            </a:r>
            <a:r>
              <a:rPr lang="en-GB" dirty="0" err="1"/>
              <a:t>Mediatek</a:t>
            </a:r>
            <a:r>
              <a:rPr lang="en-GB" dirty="0"/>
              <a:t>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D59117-6614-0D8B-DF10-0FD19FC2D6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9140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57C34-6179-E302-AA58-71F4849D5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Carrier Synchronized </a:t>
            </a:r>
            <a:r>
              <a:rPr lang="en-US" sz="3200" dirty="0" err="1">
                <a:solidFill>
                  <a:schemeClr val="tx1"/>
                </a:solidFill>
              </a:rPr>
              <a:t>CoBF</a:t>
            </a:r>
            <a:r>
              <a:rPr lang="en-US" sz="3200" dirty="0">
                <a:solidFill>
                  <a:schemeClr val="tx1"/>
                </a:solidFill>
              </a:rPr>
              <a:t> Transmission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FAB2-6BF8-5C22-0A0F-CB7157A453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2CDD3-E256-A45D-2F38-CB392ADCF2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Julia Feng, et al., </a:t>
            </a:r>
            <a:r>
              <a:rPr lang="en-GB" dirty="0" err="1"/>
              <a:t>Mediatek</a:t>
            </a:r>
            <a:r>
              <a:rPr lang="en-GB" dirty="0"/>
              <a:t>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972CC1-1B6F-6A9D-3748-3FB078891F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Mar. 2025</a:t>
            </a:r>
            <a:endParaRPr lang="en-GB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85121E48-AD0A-AE32-59BF-3FC038B1334A}"/>
              </a:ext>
            </a:extLst>
          </p:cNvPr>
          <p:cNvSpPr txBox="1">
            <a:spLocks/>
          </p:cNvSpPr>
          <p:nvPr/>
        </p:nvSpPr>
        <p:spPr>
          <a:xfrm>
            <a:off x="865215" y="1574991"/>
            <a:ext cx="10972800" cy="932828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800" kern="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AP1 keeps carrier frequency unchanged at least in coordinated </a:t>
            </a:r>
            <a:r>
              <a:rPr lang="en-US" sz="1800" kern="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800" kern="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transmissions marked in </a:t>
            </a:r>
            <a:r>
              <a:rPr lang="en-US" sz="1800" kern="0" dirty="0">
                <a:solidFill>
                  <a:srgbClr val="00B0F0"/>
                </a:solidFill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blue</a:t>
            </a:r>
            <a:r>
              <a:rPr lang="en-US" sz="1800" kern="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800" kern="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AP2 syncs carrier frequency to AP1 at least in coordinated </a:t>
            </a:r>
            <a:r>
              <a:rPr lang="en-US" sz="1800" kern="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800" kern="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transmissions marked in </a:t>
            </a:r>
            <a:r>
              <a:rPr lang="en-US" sz="1800" kern="0" dirty="0">
                <a:solidFill>
                  <a:srgbClr val="00B050"/>
                </a:solidFill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green</a:t>
            </a:r>
            <a:r>
              <a:rPr lang="en-US" sz="1800" kern="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1800" kern="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When triggered to send </a:t>
            </a:r>
            <a:r>
              <a:rPr lang="en-US" sz="1800" kern="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800" kern="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-PPDUs, shared AP pre-corrects CFO based on </a:t>
            </a:r>
            <a:r>
              <a:rPr lang="en-US" sz="1800" kern="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800" kern="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TF. </a:t>
            </a:r>
          </a:p>
        </p:txBody>
      </p:sp>
      <p:grpSp>
        <p:nvGrpSpPr>
          <p:cNvPr id="8" name="Canvas 17">
            <a:extLst>
              <a:ext uri="{FF2B5EF4-FFF2-40B4-BE49-F238E27FC236}">
                <a16:creationId xmlns:a16="http://schemas.microsoft.com/office/drawing/2014/main" id="{F5246AF9-BBA0-732A-AE26-E86F1EFBEEBF}"/>
              </a:ext>
            </a:extLst>
          </p:cNvPr>
          <p:cNvGrpSpPr/>
          <p:nvPr/>
        </p:nvGrpSpPr>
        <p:grpSpPr>
          <a:xfrm>
            <a:off x="794534" y="2677983"/>
            <a:ext cx="10429520" cy="3494216"/>
            <a:chOff x="0" y="0"/>
            <a:chExt cx="8176260" cy="240093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DCD2E0D-C0FF-AD5D-3277-9201AB0BC2F5}"/>
                </a:ext>
              </a:extLst>
            </p:cNvPr>
            <p:cNvSpPr/>
            <p:nvPr/>
          </p:nvSpPr>
          <p:spPr>
            <a:xfrm>
              <a:off x="0" y="0"/>
              <a:ext cx="8176260" cy="2400935"/>
            </a:xfrm>
            <a:prstGeom prst="rect">
              <a:avLst/>
            </a:prstGeom>
            <a:solidFill>
              <a:srgbClr val="FFFFFF"/>
            </a:solidFill>
          </p:spPr>
        </p:sp>
        <p:sp>
          <p:nvSpPr>
            <p:cNvPr id="10" name="Text Box 32">
              <a:extLst>
                <a:ext uri="{FF2B5EF4-FFF2-40B4-BE49-F238E27FC236}">
                  <a16:creationId xmlns:a16="http://schemas.microsoft.com/office/drawing/2014/main" id="{071231A4-29C6-559C-F938-6A8C2E0ADFAC}"/>
                </a:ext>
              </a:extLst>
            </p:cNvPr>
            <p:cNvSpPr txBox="1"/>
            <p:nvPr/>
          </p:nvSpPr>
          <p:spPr>
            <a:xfrm>
              <a:off x="495189" y="1276984"/>
              <a:ext cx="149704" cy="19240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2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32">
              <a:extLst>
                <a:ext uri="{FF2B5EF4-FFF2-40B4-BE49-F238E27FC236}">
                  <a16:creationId xmlns:a16="http://schemas.microsoft.com/office/drawing/2014/main" id="{A6061D26-CD35-8817-5EF5-1665CB3126FB}"/>
                </a:ext>
              </a:extLst>
            </p:cNvPr>
            <p:cNvSpPr txBox="1"/>
            <p:nvPr/>
          </p:nvSpPr>
          <p:spPr>
            <a:xfrm>
              <a:off x="512071" y="1747431"/>
              <a:ext cx="149225" cy="19177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2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8F61E99E-0908-82BD-D062-41915458E891}"/>
                </a:ext>
              </a:extLst>
            </p:cNvPr>
            <p:cNvGrpSpPr/>
            <p:nvPr/>
          </p:nvGrpSpPr>
          <p:grpSpPr>
            <a:xfrm>
              <a:off x="0" y="74237"/>
              <a:ext cx="8081637" cy="2296825"/>
              <a:chOff x="258934" y="2807"/>
              <a:chExt cx="8081637" cy="2296825"/>
            </a:xfrm>
          </p:grpSpPr>
          <p:sp>
            <p:nvSpPr>
              <p:cNvPr id="20" name="Text Box 2">
                <a:extLst>
                  <a:ext uri="{FF2B5EF4-FFF2-40B4-BE49-F238E27FC236}">
                    <a16:creationId xmlns:a16="http://schemas.microsoft.com/office/drawing/2014/main" id="{0D7F8245-F335-27CF-C4BE-BF17EC623F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86170" y="977904"/>
                <a:ext cx="337185" cy="155575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SIFS </a:t>
                </a:r>
              </a:p>
            </p:txBody>
          </p:sp>
          <p:sp>
            <p:nvSpPr>
              <p:cNvPr id="21" name="Text Box 2">
                <a:extLst>
                  <a:ext uri="{FF2B5EF4-FFF2-40B4-BE49-F238E27FC236}">
                    <a16:creationId xmlns:a16="http://schemas.microsoft.com/office/drawing/2014/main" id="{6305DFB1-1C54-5FBB-D537-B0C8C7253B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464" y="380382"/>
                <a:ext cx="339410" cy="277050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AP1 </a:t>
                </a:r>
              </a:p>
            </p:txBody>
          </p:sp>
          <p:sp>
            <p:nvSpPr>
              <p:cNvPr id="22" name="Text Box 2">
                <a:extLst>
                  <a:ext uri="{FF2B5EF4-FFF2-40B4-BE49-F238E27FC236}">
                    <a16:creationId xmlns:a16="http://schemas.microsoft.com/office/drawing/2014/main" id="{9358F96C-F2B0-9BA1-80A1-7C11E5A1EE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9269" y="778665"/>
                <a:ext cx="299409" cy="276350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AP2 </a:t>
                </a:r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66DD5A76-A9E6-AC58-B8FF-EEA2ACC9D7C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626329" y="496959"/>
                <a:ext cx="7671851" cy="35303"/>
              </a:xfrm>
              <a:prstGeom prst="line">
                <a:avLst/>
              </a:prstGeom>
              <a:noFill/>
              <a:ln w="12700">
                <a:solidFill>
                  <a:schemeClr val="dk1">
                    <a:lumMod val="100000"/>
                    <a:lumOff val="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4" name="Text Box 2">
                <a:extLst>
                  <a:ext uri="{FF2B5EF4-FFF2-40B4-BE49-F238E27FC236}">
                    <a16:creationId xmlns:a16="http://schemas.microsoft.com/office/drawing/2014/main" id="{F65A5907-D8A8-3112-167A-80509D6AF4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67838" y="548528"/>
                <a:ext cx="337210" cy="155773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SIFS 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29CA656-A3B8-7248-9C89-B2157D88770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644579" y="944077"/>
                <a:ext cx="7679526" cy="33827"/>
              </a:xfrm>
              <a:prstGeom prst="line">
                <a:avLst/>
              </a:prstGeom>
              <a:noFill/>
              <a:ln w="12700">
                <a:solidFill>
                  <a:schemeClr val="dk1">
                    <a:lumMod val="100000"/>
                    <a:lumOff val="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6" name="Text Box 2">
                <a:extLst>
                  <a:ext uri="{FF2B5EF4-FFF2-40B4-BE49-F238E27FC236}">
                    <a16:creationId xmlns:a16="http://schemas.microsoft.com/office/drawing/2014/main" id="{F487D603-D4B7-AA8B-8E62-2DA583131A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9097" y="315157"/>
                <a:ext cx="285870" cy="210388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NDPA</a:t>
                </a:r>
              </a:p>
            </p:txBody>
          </p:sp>
          <p:sp>
            <p:nvSpPr>
              <p:cNvPr id="27" name="Text Box 2">
                <a:extLst>
                  <a:ext uri="{FF2B5EF4-FFF2-40B4-BE49-F238E27FC236}">
                    <a16:creationId xmlns:a16="http://schemas.microsoft.com/office/drawing/2014/main" id="{1064DCC3-A9F3-CE1A-83F5-E00A3ADF9E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07383" y="303300"/>
                <a:ext cx="245958" cy="222298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</a:t>
                </a:r>
              </a:p>
            </p:txBody>
          </p:sp>
          <p:sp>
            <p:nvSpPr>
              <p:cNvPr id="28" name="Text Box 2">
                <a:extLst>
                  <a:ext uri="{FF2B5EF4-FFF2-40B4-BE49-F238E27FC236}">
                    <a16:creationId xmlns:a16="http://schemas.microsoft.com/office/drawing/2014/main" id="{9ED03D3A-2B3F-B633-0C01-2C552E9379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2559" y="747179"/>
                <a:ext cx="252196" cy="22229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</a:t>
                </a:r>
              </a:p>
            </p:txBody>
          </p:sp>
          <p:sp>
            <p:nvSpPr>
              <p:cNvPr id="29" name="Text Box 2">
                <a:extLst>
                  <a:ext uri="{FF2B5EF4-FFF2-40B4-BE49-F238E27FC236}">
                    <a16:creationId xmlns:a16="http://schemas.microsoft.com/office/drawing/2014/main" id="{F6952A01-5F50-D01A-CA5F-A28500F1D2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97731" y="296916"/>
                <a:ext cx="290614" cy="22229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BFRP</a:t>
                </a:r>
              </a:p>
            </p:txBody>
          </p:sp>
          <p:sp>
            <p:nvSpPr>
              <p:cNvPr id="30" name="Text Box 2">
                <a:extLst>
                  <a:ext uri="{FF2B5EF4-FFF2-40B4-BE49-F238E27FC236}">
                    <a16:creationId xmlns:a16="http://schemas.microsoft.com/office/drawing/2014/main" id="{E1385A1B-4E10-9BE5-47DB-46F04631E5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3781" y="1181838"/>
                <a:ext cx="235233" cy="222250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CSI 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469027D0-A277-7CA5-26A0-EC2B87AFAE9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634053" y="1394917"/>
                <a:ext cx="7706518" cy="21094"/>
              </a:xfrm>
              <a:prstGeom prst="line">
                <a:avLst/>
              </a:prstGeom>
              <a:noFill/>
              <a:ln w="12700">
                <a:solidFill>
                  <a:schemeClr val="dk1">
                    <a:lumMod val="100000"/>
                    <a:lumOff val="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2" name="Text Box 2">
                <a:extLst>
                  <a:ext uri="{FF2B5EF4-FFF2-40B4-BE49-F238E27FC236}">
                    <a16:creationId xmlns:a16="http://schemas.microsoft.com/office/drawing/2014/main" id="{59778FE9-BDDE-FFAB-514F-629AEA7F08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8934" y="1008535"/>
                <a:ext cx="825522" cy="279929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STA1 associated with AP1 </a:t>
                </a:r>
              </a:p>
            </p:txBody>
          </p:sp>
          <p:sp>
            <p:nvSpPr>
              <p:cNvPr id="33" name="Text Box 2">
                <a:extLst>
                  <a:ext uri="{FF2B5EF4-FFF2-40B4-BE49-F238E27FC236}">
                    <a16:creationId xmlns:a16="http://schemas.microsoft.com/office/drawing/2014/main" id="{FE9A395A-A348-350F-BB26-74A7CE0DBD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2079" y="550703"/>
                <a:ext cx="337185" cy="160697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SIFS </a:t>
                </a:r>
              </a:p>
            </p:txBody>
          </p: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D0F86B4-DC05-3B74-F3CC-58A7D796D15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623647" y="1823085"/>
                <a:ext cx="7716545" cy="49324"/>
              </a:xfrm>
              <a:prstGeom prst="line">
                <a:avLst/>
              </a:prstGeom>
              <a:noFill/>
              <a:ln w="12700">
                <a:solidFill>
                  <a:schemeClr val="dk1">
                    <a:lumMod val="100000"/>
                    <a:lumOff val="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5" name="Text Box 2">
                <a:extLst>
                  <a:ext uri="{FF2B5EF4-FFF2-40B4-BE49-F238E27FC236}">
                    <a16:creationId xmlns:a16="http://schemas.microsoft.com/office/drawing/2014/main" id="{5D070C40-4FD1-610F-CAAF-188F06D75B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8935" y="1438118"/>
                <a:ext cx="786701" cy="276860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STA2 associated with AP2 </a:t>
                </a:r>
              </a:p>
            </p:txBody>
          </p:sp>
          <p:sp>
            <p:nvSpPr>
              <p:cNvPr id="36" name="Text Box 2">
                <a:extLst>
                  <a:ext uri="{FF2B5EF4-FFF2-40B4-BE49-F238E27FC236}">
                    <a16:creationId xmlns:a16="http://schemas.microsoft.com/office/drawing/2014/main" id="{8E3DE441-701B-17E0-BE69-B24AE2E3FD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07640" y="529218"/>
                <a:ext cx="337185" cy="160655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SIFS </a:t>
                </a:r>
              </a:p>
            </p:txBody>
          </p:sp>
          <p:sp>
            <p:nvSpPr>
              <p:cNvPr id="37" name="Text Box 2">
                <a:extLst>
                  <a:ext uri="{FF2B5EF4-FFF2-40B4-BE49-F238E27FC236}">
                    <a16:creationId xmlns:a16="http://schemas.microsoft.com/office/drawing/2014/main" id="{DABA4872-A01F-C664-6F69-BB21E096AC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21960" y="1628452"/>
                <a:ext cx="242249" cy="222250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CSI </a:t>
                </a:r>
              </a:p>
            </p:txBody>
          </p:sp>
          <p:sp>
            <p:nvSpPr>
              <p:cNvPr id="38" name="Text Box 32">
                <a:extLst>
                  <a:ext uri="{FF2B5EF4-FFF2-40B4-BE49-F238E27FC236}">
                    <a16:creationId xmlns:a16="http://schemas.microsoft.com/office/drawing/2014/main" id="{99609D6B-E218-D175-04CD-09896D458423}"/>
                  </a:ext>
                </a:extLst>
              </p:cNvPr>
              <p:cNvSpPr txBox="1"/>
              <p:nvPr/>
            </p:nvSpPr>
            <p:spPr>
              <a:xfrm>
                <a:off x="2565916" y="288471"/>
                <a:ext cx="279420" cy="193377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Text Box 32">
                <a:extLst>
                  <a:ext uri="{FF2B5EF4-FFF2-40B4-BE49-F238E27FC236}">
                    <a16:creationId xmlns:a16="http://schemas.microsoft.com/office/drawing/2014/main" id="{26BA5E10-80C9-73E0-68B6-422DB2517A10}"/>
                  </a:ext>
                </a:extLst>
              </p:cNvPr>
              <p:cNvSpPr txBox="1"/>
              <p:nvPr/>
            </p:nvSpPr>
            <p:spPr>
              <a:xfrm>
                <a:off x="2594714" y="732158"/>
                <a:ext cx="279400" cy="19304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Text Box 32">
                <a:extLst>
                  <a:ext uri="{FF2B5EF4-FFF2-40B4-BE49-F238E27FC236}">
                    <a16:creationId xmlns:a16="http://schemas.microsoft.com/office/drawing/2014/main" id="{BED0557A-64F1-ECFC-40ED-922B333C2B61}"/>
                  </a:ext>
                </a:extLst>
              </p:cNvPr>
              <p:cNvSpPr txBox="1"/>
              <p:nvPr/>
            </p:nvSpPr>
            <p:spPr>
              <a:xfrm>
                <a:off x="2606454" y="1169122"/>
                <a:ext cx="279400" cy="19304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Text Box 32">
                <a:extLst>
                  <a:ext uri="{FF2B5EF4-FFF2-40B4-BE49-F238E27FC236}">
                    <a16:creationId xmlns:a16="http://schemas.microsoft.com/office/drawing/2014/main" id="{1DE7F228-69E5-DE8A-2284-61246B14F25A}"/>
                  </a:ext>
                </a:extLst>
              </p:cNvPr>
              <p:cNvSpPr txBox="1"/>
              <p:nvPr/>
            </p:nvSpPr>
            <p:spPr>
              <a:xfrm>
                <a:off x="2606454" y="1617170"/>
                <a:ext cx="279400" cy="19304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Text Box 2">
                <a:extLst>
                  <a:ext uri="{FF2B5EF4-FFF2-40B4-BE49-F238E27FC236}">
                    <a16:creationId xmlns:a16="http://schemas.microsoft.com/office/drawing/2014/main" id="{7B862D6E-7713-73C8-257B-644F7B411C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0288" y="977656"/>
                <a:ext cx="279069" cy="155823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NDPA</a:t>
                </a:r>
              </a:p>
            </p:txBody>
          </p:sp>
          <p:sp>
            <p:nvSpPr>
              <p:cNvPr id="43" name="Text Box 2">
                <a:extLst>
                  <a:ext uri="{FF2B5EF4-FFF2-40B4-BE49-F238E27FC236}">
                    <a16:creationId xmlns:a16="http://schemas.microsoft.com/office/drawing/2014/main" id="{74EFB612-5769-077A-B178-1E10ABEC95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71030" y="1149661"/>
                <a:ext cx="719363" cy="179885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Est CFO </a:t>
                </a: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Calibri" panose="020F0502020204030204" pitchFamily="34" charset="0"/>
                  </a:rPr>
                  <a:t>Δ</a:t>
                </a: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f</a:t>
                </a:r>
                <a:r>
                  <a:rPr lang="en-US" sz="1200" baseline="-25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21</a:t>
                </a:r>
                <a:endParaRPr lang="en-US" sz="1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Text Box 2">
                <a:extLst>
                  <a:ext uri="{FF2B5EF4-FFF2-40B4-BE49-F238E27FC236}">
                    <a16:creationId xmlns:a16="http://schemas.microsoft.com/office/drawing/2014/main" id="{017B6D6F-BE1A-C86B-C4E0-60240FB67F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8767" y="1176751"/>
                <a:ext cx="834390" cy="214242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Comp CFO </a:t>
                </a: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Calibri" panose="020F0502020204030204" pitchFamily="34" charset="0"/>
                  </a:rPr>
                  <a:t>Δ</a:t>
                </a: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f</a:t>
                </a:r>
                <a:r>
                  <a:rPr lang="en-US" sz="1200" baseline="-25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21</a:t>
                </a:r>
                <a:endParaRPr lang="en-US" sz="1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" name="Text Box 2">
                <a:extLst>
                  <a:ext uri="{FF2B5EF4-FFF2-40B4-BE49-F238E27FC236}">
                    <a16:creationId xmlns:a16="http://schemas.microsoft.com/office/drawing/2014/main" id="{76E70D15-90A0-DB88-27CD-4F0E0D99D0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9463" y="2807"/>
                <a:ext cx="1428306" cy="264822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AP1 is Carrier Reference AP </a:t>
                </a:r>
                <a:endParaRPr lang="en-US" sz="1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  <p:cxnSp>
            <p:nvCxnSpPr>
              <p:cNvPr id="46" name="Connector: Curved 45">
                <a:extLst>
                  <a:ext uri="{FF2B5EF4-FFF2-40B4-BE49-F238E27FC236}">
                    <a16:creationId xmlns:a16="http://schemas.microsoft.com/office/drawing/2014/main" id="{A0E2763B-FBB6-351E-CD6F-7D3673531C13}"/>
                  </a:ext>
                </a:extLst>
              </p:cNvPr>
              <p:cNvCxnSpPr>
                <a:stCxn id="42" idx="3"/>
              </p:cNvCxnSpPr>
              <p:nvPr/>
            </p:nvCxnSpPr>
            <p:spPr>
              <a:xfrm flipV="1">
                <a:off x="1349295" y="851859"/>
                <a:ext cx="128774" cy="203709"/>
              </a:xfrm>
              <a:prstGeom prst="curvedConnector2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ctor: Curved 46">
                <a:extLst>
                  <a:ext uri="{FF2B5EF4-FFF2-40B4-BE49-F238E27FC236}">
                    <a16:creationId xmlns:a16="http://schemas.microsoft.com/office/drawing/2014/main" id="{E1596974-79CD-2E5B-F62A-612A1B24CC1B}"/>
                  </a:ext>
                </a:extLst>
              </p:cNvPr>
              <p:cNvCxnSpPr/>
              <p:nvPr/>
            </p:nvCxnSpPr>
            <p:spPr>
              <a:xfrm rot="5400000" flipH="1" flipV="1">
                <a:off x="3011185" y="941909"/>
                <a:ext cx="335489" cy="187974"/>
              </a:xfrm>
              <a:prstGeom prst="curvedConnector2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ctor: Curved 47">
                <a:extLst>
                  <a:ext uri="{FF2B5EF4-FFF2-40B4-BE49-F238E27FC236}">
                    <a16:creationId xmlns:a16="http://schemas.microsoft.com/office/drawing/2014/main" id="{CCBEE486-475C-FF80-25FE-9B6FAE90EE74}"/>
                  </a:ext>
                </a:extLst>
              </p:cNvPr>
              <p:cNvCxnSpPr>
                <a:endCxn id="26" idx="1"/>
              </p:cNvCxnSpPr>
              <p:nvPr/>
            </p:nvCxnSpPr>
            <p:spPr>
              <a:xfrm>
                <a:off x="807137" y="262824"/>
                <a:ext cx="251960" cy="157396"/>
              </a:xfrm>
              <a:prstGeom prst="curvedConnector3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F812C077-F654-8560-736A-A93883EEE8DD}"/>
                  </a:ext>
                </a:extLst>
              </p:cNvPr>
              <p:cNvCxnSpPr>
                <a:endCxn id="42" idx="0"/>
              </p:cNvCxnSpPr>
              <p:nvPr/>
            </p:nvCxnSpPr>
            <p:spPr>
              <a:xfrm flipH="1">
                <a:off x="1209816" y="538741"/>
                <a:ext cx="1" cy="43891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Text Box 2">
                <a:extLst>
                  <a:ext uri="{FF2B5EF4-FFF2-40B4-BE49-F238E27FC236}">
                    <a16:creationId xmlns:a16="http://schemas.microsoft.com/office/drawing/2014/main" id="{5BA78715-1E7F-0371-31BB-084B82189E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14209" y="1008532"/>
                <a:ext cx="742580" cy="154320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Comp CFO </a:t>
                </a: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Calibri" panose="020F0502020204030204" pitchFamily="34" charset="0"/>
                  </a:rPr>
                  <a:t>Δ</a:t>
                </a: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f</a:t>
                </a:r>
                <a:r>
                  <a:rPr lang="en-US" sz="1200" baseline="-25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21</a:t>
                </a:r>
                <a:endParaRPr lang="en-US" sz="1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Text Box 2">
                <a:extLst>
                  <a:ext uri="{FF2B5EF4-FFF2-40B4-BE49-F238E27FC236}">
                    <a16:creationId xmlns:a16="http://schemas.microsoft.com/office/drawing/2014/main" id="{A4D3E0B1-527A-73FA-D691-12009CF417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8396" y="1438106"/>
                <a:ext cx="246417" cy="160660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SIFS </a:t>
                </a:r>
              </a:p>
            </p:txBody>
          </p:sp>
          <p:sp>
            <p:nvSpPr>
              <p:cNvPr id="52" name="Text Box 2">
                <a:extLst>
                  <a:ext uri="{FF2B5EF4-FFF2-40B4-BE49-F238E27FC236}">
                    <a16:creationId xmlns:a16="http://schemas.microsoft.com/office/drawing/2014/main" id="{8E610364-84A6-B43C-4339-CDAF10FFB7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0937" y="752663"/>
                <a:ext cx="285750" cy="21018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NDPA</a:t>
                </a:r>
              </a:p>
            </p:txBody>
          </p:sp>
          <p:sp>
            <p:nvSpPr>
              <p:cNvPr id="53" name="Text Box 2">
                <a:extLst>
                  <a:ext uri="{FF2B5EF4-FFF2-40B4-BE49-F238E27FC236}">
                    <a16:creationId xmlns:a16="http://schemas.microsoft.com/office/drawing/2014/main" id="{1941E18C-6E5C-64C4-A89D-F31E7F514D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3906" y="296588"/>
                <a:ext cx="245745" cy="221615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</a:t>
                </a:r>
              </a:p>
            </p:txBody>
          </p:sp>
          <p:sp>
            <p:nvSpPr>
              <p:cNvPr id="54" name="Text Box 2">
                <a:extLst>
                  <a:ext uri="{FF2B5EF4-FFF2-40B4-BE49-F238E27FC236}">
                    <a16:creationId xmlns:a16="http://schemas.microsoft.com/office/drawing/2014/main" id="{001B0336-9675-5920-7330-80E4AE4796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28578" y="741233"/>
                <a:ext cx="290195" cy="22161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BFRP</a:t>
                </a:r>
              </a:p>
            </p:txBody>
          </p:sp>
          <p:sp>
            <p:nvSpPr>
              <p:cNvPr id="55" name="Text Box 2">
                <a:extLst>
                  <a:ext uri="{FF2B5EF4-FFF2-40B4-BE49-F238E27FC236}">
                    <a16:creationId xmlns:a16="http://schemas.microsoft.com/office/drawing/2014/main" id="{D50FECA4-E1C4-AA7F-D49B-ECF8BEFFF3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98860" y="985479"/>
                <a:ext cx="337185" cy="160655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SIFS </a:t>
                </a:r>
              </a:p>
            </p:txBody>
          </p:sp>
          <p:sp>
            <p:nvSpPr>
              <p:cNvPr id="56" name="Text Box 32">
                <a:extLst>
                  <a:ext uri="{FF2B5EF4-FFF2-40B4-BE49-F238E27FC236}">
                    <a16:creationId xmlns:a16="http://schemas.microsoft.com/office/drawing/2014/main" id="{0D1B0994-8643-DD3E-9EAA-17456AFA0E17}"/>
                  </a:ext>
                </a:extLst>
              </p:cNvPr>
              <p:cNvSpPr txBox="1"/>
              <p:nvPr/>
            </p:nvSpPr>
            <p:spPr>
              <a:xfrm>
                <a:off x="4292450" y="707222"/>
                <a:ext cx="279400" cy="19304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Text Box 2">
                <a:extLst>
                  <a:ext uri="{FF2B5EF4-FFF2-40B4-BE49-F238E27FC236}">
                    <a16:creationId xmlns:a16="http://schemas.microsoft.com/office/drawing/2014/main" id="{A6D145AA-C8C7-28BD-9149-A5DC7DB842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8357" y="733266"/>
                <a:ext cx="252095" cy="221615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</a:t>
                </a:r>
              </a:p>
            </p:txBody>
          </p:sp>
          <p:sp>
            <p:nvSpPr>
              <p:cNvPr id="58" name="Text Box 32">
                <a:extLst>
                  <a:ext uri="{FF2B5EF4-FFF2-40B4-BE49-F238E27FC236}">
                    <a16:creationId xmlns:a16="http://schemas.microsoft.com/office/drawing/2014/main" id="{475822E5-F3E9-1246-5F83-FFBF2D8EDF96}"/>
                  </a:ext>
                </a:extLst>
              </p:cNvPr>
              <p:cNvSpPr txBox="1"/>
              <p:nvPr/>
            </p:nvSpPr>
            <p:spPr>
              <a:xfrm>
                <a:off x="4283572" y="288347"/>
                <a:ext cx="279400" cy="192405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Text Box 32">
                <a:extLst>
                  <a:ext uri="{FF2B5EF4-FFF2-40B4-BE49-F238E27FC236}">
                    <a16:creationId xmlns:a16="http://schemas.microsoft.com/office/drawing/2014/main" id="{8FBF91BF-C1AE-A8A3-EA1F-99D83A96FD4D}"/>
                  </a:ext>
                </a:extLst>
              </p:cNvPr>
              <p:cNvSpPr txBox="1"/>
              <p:nvPr/>
            </p:nvSpPr>
            <p:spPr>
              <a:xfrm>
                <a:off x="4305520" y="1169506"/>
                <a:ext cx="279400" cy="192405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60" name="Text Box 32">
                <a:extLst>
                  <a:ext uri="{FF2B5EF4-FFF2-40B4-BE49-F238E27FC236}">
                    <a16:creationId xmlns:a16="http://schemas.microsoft.com/office/drawing/2014/main" id="{2103CD0A-1C9F-F634-AF67-55FEBA2D65A4}"/>
                  </a:ext>
                </a:extLst>
              </p:cNvPr>
              <p:cNvSpPr txBox="1"/>
              <p:nvPr/>
            </p:nvSpPr>
            <p:spPr>
              <a:xfrm>
                <a:off x="4316995" y="1617170"/>
                <a:ext cx="279400" cy="192405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Text Box 2">
                <a:extLst>
                  <a:ext uri="{FF2B5EF4-FFF2-40B4-BE49-F238E27FC236}">
                    <a16:creationId xmlns:a16="http://schemas.microsoft.com/office/drawing/2014/main" id="{FB0FA0CB-29D6-2157-C47E-F374D9C7D7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53840" y="289190"/>
                <a:ext cx="361537" cy="221615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TF</a:t>
                </a:r>
              </a:p>
            </p:txBody>
          </p:sp>
          <p:sp>
            <p:nvSpPr>
              <p:cNvPr id="62" name="Text Box 2">
                <a:extLst>
                  <a:ext uri="{FF2B5EF4-FFF2-40B4-BE49-F238E27FC236}">
                    <a16:creationId xmlns:a16="http://schemas.microsoft.com/office/drawing/2014/main" id="{9DC6EDF3-EF5D-8DE2-9EAA-C7CD89A44E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53832" y="959685"/>
                <a:ext cx="361315" cy="153098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TF</a:t>
                </a:r>
              </a:p>
            </p:txBody>
          </p:sp>
          <p:sp>
            <p:nvSpPr>
              <p:cNvPr id="63" name="Text Box 2">
                <a:extLst>
                  <a:ext uri="{FF2B5EF4-FFF2-40B4-BE49-F238E27FC236}">
                    <a16:creationId xmlns:a16="http://schemas.microsoft.com/office/drawing/2014/main" id="{41CE71F0-3BFA-9C43-4ED9-A30C7C5D48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32942" y="290847"/>
                <a:ext cx="752156" cy="220980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PPDU 1-1</a:t>
                </a:r>
              </a:p>
            </p:txBody>
          </p:sp>
          <p:sp>
            <p:nvSpPr>
              <p:cNvPr id="64" name="Text Box 2">
                <a:extLst>
                  <a:ext uri="{FF2B5EF4-FFF2-40B4-BE49-F238E27FC236}">
                    <a16:creationId xmlns:a16="http://schemas.microsoft.com/office/drawing/2014/main" id="{3C5DD7EE-9DCF-F965-0334-8B8A093551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46406" y="732158"/>
                <a:ext cx="751840" cy="220345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PPDU 1-2</a:t>
                </a:r>
              </a:p>
            </p:txBody>
          </p:sp>
          <p:sp>
            <p:nvSpPr>
              <p:cNvPr id="65" name="Left Brace 64">
                <a:extLst>
                  <a:ext uri="{FF2B5EF4-FFF2-40B4-BE49-F238E27FC236}">
                    <a16:creationId xmlns:a16="http://schemas.microsoft.com/office/drawing/2014/main" id="{966A081E-6EC7-E1ED-0708-CA66F9017776}"/>
                  </a:ext>
                </a:extLst>
              </p:cNvPr>
              <p:cNvSpPr/>
              <p:nvPr/>
            </p:nvSpPr>
            <p:spPr>
              <a:xfrm rot="16200000">
                <a:off x="1740793" y="1234759"/>
                <a:ext cx="76360" cy="1466821"/>
              </a:xfrm>
              <a:prstGeom prst="leftBrac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endParaRPr lang="en-US" sz="1200"/>
              </a:p>
            </p:txBody>
          </p:sp>
          <p:sp>
            <p:nvSpPr>
              <p:cNvPr id="66" name="Left Brace 65">
                <a:extLst>
                  <a:ext uri="{FF2B5EF4-FFF2-40B4-BE49-F238E27FC236}">
                    <a16:creationId xmlns:a16="http://schemas.microsoft.com/office/drawing/2014/main" id="{2F39468C-1F42-2524-3262-DC778DAAD1D4}"/>
                  </a:ext>
                </a:extLst>
              </p:cNvPr>
              <p:cNvSpPr/>
              <p:nvPr/>
            </p:nvSpPr>
            <p:spPr>
              <a:xfrm rot="16200000">
                <a:off x="3475978" y="1242771"/>
                <a:ext cx="76200" cy="1466215"/>
              </a:xfrm>
              <a:prstGeom prst="leftBrac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endParaRPr lang="en-US" sz="1200"/>
              </a:p>
            </p:txBody>
          </p:sp>
          <p:sp>
            <p:nvSpPr>
              <p:cNvPr id="67" name="Left Brace 66">
                <a:extLst>
                  <a:ext uri="{FF2B5EF4-FFF2-40B4-BE49-F238E27FC236}">
                    <a16:creationId xmlns:a16="http://schemas.microsoft.com/office/drawing/2014/main" id="{DDBF075C-2262-3769-E222-9861743A8631}"/>
                  </a:ext>
                </a:extLst>
              </p:cNvPr>
              <p:cNvSpPr/>
              <p:nvPr/>
            </p:nvSpPr>
            <p:spPr>
              <a:xfrm rot="16200000">
                <a:off x="5487691" y="1057284"/>
                <a:ext cx="76361" cy="1820884"/>
              </a:xfrm>
              <a:prstGeom prst="leftBrac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endParaRPr lang="en-US" sz="1200"/>
              </a:p>
            </p:txBody>
          </p:sp>
          <p:sp>
            <p:nvSpPr>
              <p:cNvPr id="68" name="Text Box 2">
                <a:extLst>
                  <a:ext uri="{FF2B5EF4-FFF2-40B4-BE49-F238E27FC236}">
                    <a16:creationId xmlns:a16="http://schemas.microsoft.com/office/drawing/2014/main" id="{4D4E429B-5876-5B43-5589-DD001DE841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9815" y="2005841"/>
                <a:ext cx="1302568" cy="251547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sounding instance 1 </a:t>
                </a:r>
                <a:endParaRPr lang="en-US" sz="1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Text Box 2">
                <a:extLst>
                  <a:ext uri="{FF2B5EF4-FFF2-40B4-BE49-F238E27FC236}">
                    <a16:creationId xmlns:a16="http://schemas.microsoft.com/office/drawing/2014/main" id="{34E4DD4E-F7CF-48D5-80B8-A64C054DAE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8766" y="2048750"/>
                <a:ext cx="1336683" cy="250882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sounding instance </a:t>
                </a:r>
                <a:r>
                  <a:rPr lang="en-US" sz="12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</a:t>
                </a:r>
                <a:endParaRPr lang="en-US" sz="1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Text Box 2">
                <a:extLst>
                  <a:ext uri="{FF2B5EF4-FFF2-40B4-BE49-F238E27FC236}">
                    <a16:creationId xmlns:a16="http://schemas.microsoft.com/office/drawing/2014/main" id="{19AFB549-C36A-E8F5-2C61-99EAAE868C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71717" y="2039659"/>
                <a:ext cx="1346215" cy="193675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TXOP 1  (AP1 is sharing AP)</a:t>
                </a:r>
                <a:endParaRPr lang="en-US" sz="1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Text Box 2">
                <a:extLst>
                  <a:ext uri="{FF2B5EF4-FFF2-40B4-BE49-F238E27FC236}">
                    <a16:creationId xmlns:a16="http://schemas.microsoft.com/office/drawing/2014/main" id="{95EAFD2C-6ABF-BDCD-D43B-6B40ECD7099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58504" y="1022290"/>
                <a:ext cx="779712" cy="187675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Comp CFO </a:t>
                </a: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Calibri" panose="020F0502020204030204" pitchFamily="34" charset="0"/>
                  </a:rPr>
                  <a:t>Δ</a:t>
                </a: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f</a:t>
                </a:r>
                <a:r>
                  <a:rPr lang="en-US" sz="1200" baseline="-25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21</a:t>
                </a:r>
                <a:endParaRPr lang="en-US" sz="1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2" name="Connector: Curved 71">
                <a:extLst>
                  <a:ext uri="{FF2B5EF4-FFF2-40B4-BE49-F238E27FC236}">
                    <a16:creationId xmlns:a16="http://schemas.microsoft.com/office/drawing/2014/main" id="{E2A14648-E3A8-5FE5-C88C-28F9F69C2D90}"/>
                  </a:ext>
                </a:extLst>
              </p:cNvPr>
              <p:cNvCxnSpPr>
                <a:stCxn id="62" idx="3"/>
                <a:endCxn id="64" idx="1"/>
              </p:cNvCxnSpPr>
              <p:nvPr/>
            </p:nvCxnSpPr>
            <p:spPr>
              <a:xfrm flipV="1">
                <a:off x="5414901" y="842331"/>
                <a:ext cx="131253" cy="193903"/>
              </a:xfrm>
              <a:prstGeom prst="curvedConnector3">
                <a:avLst>
                  <a:gd name="adj1" fmla="val 50000"/>
                </a:avLst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28ED2B8C-92BF-2694-F8D5-C06031DE06E5}"/>
                  </a:ext>
                </a:extLst>
              </p:cNvPr>
              <p:cNvCxnSpPr/>
              <p:nvPr/>
            </p:nvCxnSpPr>
            <p:spPr>
              <a:xfrm>
                <a:off x="5238145" y="496959"/>
                <a:ext cx="0" cy="43815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Text Box 32">
                <a:extLst>
                  <a:ext uri="{FF2B5EF4-FFF2-40B4-BE49-F238E27FC236}">
                    <a16:creationId xmlns:a16="http://schemas.microsoft.com/office/drawing/2014/main" id="{51502E84-44E4-D128-6083-A4ED1873167B}"/>
                  </a:ext>
                </a:extLst>
              </p:cNvPr>
              <p:cNvSpPr txBox="1"/>
              <p:nvPr/>
            </p:nvSpPr>
            <p:spPr>
              <a:xfrm>
                <a:off x="4615428" y="275771"/>
                <a:ext cx="279400" cy="19177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Text Box 32">
                <a:extLst>
                  <a:ext uri="{FF2B5EF4-FFF2-40B4-BE49-F238E27FC236}">
                    <a16:creationId xmlns:a16="http://schemas.microsoft.com/office/drawing/2014/main" id="{B435F8BF-399E-9C1A-2D77-12EB6F0FF7EF}"/>
                  </a:ext>
                </a:extLst>
              </p:cNvPr>
              <p:cNvSpPr txBox="1"/>
              <p:nvPr/>
            </p:nvSpPr>
            <p:spPr>
              <a:xfrm>
                <a:off x="4627713" y="713913"/>
                <a:ext cx="279400" cy="191135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76" name="Text Box 32">
                <a:extLst>
                  <a:ext uri="{FF2B5EF4-FFF2-40B4-BE49-F238E27FC236}">
                    <a16:creationId xmlns:a16="http://schemas.microsoft.com/office/drawing/2014/main" id="{91DDD172-D51D-1675-D9AE-77A8DFE95C78}"/>
                  </a:ext>
                </a:extLst>
              </p:cNvPr>
              <p:cNvSpPr txBox="1"/>
              <p:nvPr/>
            </p:nvSpPr>
            <p:spPr>
              <a:xfrm>
                <a:off x="4641029" y="1160945"/>
                <a:ext cx="279400" cy="191135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77" name="Text Box 32">
                <a:extLst>
                  <a:ext uri="{FF2B5EF4-FFF2-40B4-BE49-F238E27FC236}">
                    <a16:creationId xmlns:a16="http://schemas.microsoft.com/office/drawing/2014/main" id="{846D2F34-B655-B4B6-B446-8BD8781EA413}"/>
                  </a:ext>
                </a:extLst>
              </p:cNvPr>
              <p:cNvSpPr txBox="1"/>
              <p:nvPr/>
            </p:nvSpPr>
            <p:spPr>
              <a:xfrm>
                <a:off x="4641029" y="1618752"/>
                <a:ext cx="279400" cy="191135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Left Brace 77">
                <a:extLst>
                  <a:ext uri="{FF2B5EF4-FFF2-40B4-BE49-F238E27FC236}">
                    <a16:creationId xmlns:a16="http://schemas.microsoft.com/office/drawing/2014/main" id="{F844CB3B-5DED-28EF-6385-1EC9C537E767}"/>
                  </a:ext>
                </a:extLst>
              </p:cNvPr>
              <p:cNvSpPr/>
              <p:nvPr/>
            </p:nvSpPr>
            <p:spPr>
              <a:xfrm rot="16200000">
                <a:off x="7536516" y="1226046"/>
                <a:ext cx="76362" cy="1499499"/>
              </a:xfrm>
              <a:prstGeom prst="leftBrac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endParaRPr lang="en-US" sz="1200"/>
              </a:p>
            </p:txBody>
          </p:sp>
          <p:sp>
            <p:nvSpPr>
              <p:cNvPr id="79" name="Text Box 2">
                <a:extLst>
                  <a:ext uri="{FF2B5EF4-FFF2-40B4-BE49-F238E27FC236}">
                    <a16:creationId xmlns:a16="http://schemas.microsoft.com/office/drawing/2014/main" id="{3082F19D-DF5C-AEB4-BD11-0B0A408EEF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40595" y="2042751"/>
                <a:ext cx="1336683" cy="250882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TXOP 2 (AP2 is sharing AP)</a:t>
                </a:r>
                <a:endParaRPr lang="en-US" sz="1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en-US" sz="1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Text Box 32">
                <a:extLst>
                  <a:ext uri="{FF2B5EF4-FFF2-40B4-BE49-F238E27FC236}">
                    <a16:creationId xmlns:a16="http://schemas.microsoft.com/office/drawing/2014/main" id="{0FF79339-3B15-3875-2192-14451FAC9B41}"/>
                  </a:ext>
                </a:extLst>
              </p:cNvPr>
              <p:cNvSpPr txBox="1"/>
              <p:nvPr/>
            </p:nvSpPr>
            <p:spPr>
              <a:xfrm>
                <a:off x="6489264" y="711400"/>
                <a:ext cx="278765" cy="19304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Text Box 32">
                <a:extLst>
                  <a:ext uri="{FF2B5EF4-FFF2-40B4-BE49-F238E27FC236}">
                    <a16:creationId xmlns:a16="http://schemas.microsoft.com/office/drawing/2014/main" id="{AF68ACCC-3E35-EC4A-2CC7-CCF71736FFAF}"/>
                  </a:ext>
                </a:extLst>
              </p:cNvPr>
              <p:cNvSpPr txBox="1"/>
              <p:nvPr/>
            </p:nvSpPr>
            <p:spPr>
              <a:xfrm>
                <a:off x="6463202" y="296916"/>
                <a:ext cx="278765" cy="192405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Text Box 32">
                <a:extLst>
                  <a:ext uri="{FF2B5EF4-FFF2-40B4-BE49-F238E27FC236}">
                    <a16:creationId xmlns:a16="http://schemas.microsoft.com/office/drawing/2014/main" id="{079BC5E8-47D6-AEA4-53E4-743B6BED99A1}"/>
                  </a:ext>
                </a:extLst>
              </p:cNvPr>
              <p:cNvSpPr txBox="1"/>
              <p:nvPr/>
            </p:nvSpPr>
            <p:spPr>
              <a:xfrm>
                <a:off x="6506892" y="1173680"/>
                <a:ext cx="278765" cy="192405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Text Box 32">
                <a:extLst>
                  <a:ext uri="{FF2B5EF4-FFF2-40B4-BE49-F238E27FC236}">
                    <a16:creationId xmlns:a16="http://schemas.microsoft.com/office/drawing/2014/main" id="{85D57541-9B55-733D-158B-8E9DA2523D1E}"/>
                  </a:ext>
                </a:extLst>
              </p:cNvPr>
              <p:cNvSpPr txBox="1"/>
              <p:nvPr/>
            </p:nvSpPr>
            <p:spPr>
              <a:xfrm>
                <a:off x="6522615" y="1617170"/>
                <a:ext cx="278765" cy="192405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Text Box 32">
                <a:extLst>
                  <a:ext uri="{FF2B5EF4-FFF2-40B4-BE49-F238E27FC236}">
                    <a16:creationId xmlns:a16="http://schemas.microsoft.com/office/drawing/2014/main" id="{EA72BBE7-BD80-C578-F707-A3CF99F2F371}"/>
                  </a:ext>
                </a:extLst>
              </p:cNvPr>
              <p:cNvSpPr txBox="1"/>
              <p:nvPr/>
            </p:nvSpPr>
            <p:spPr>
              <a:xfrm>
                <a:off x="6824948" y="700696"/>
                <a:ext cx="278765" cy="19304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Text Box 32">
                <a:extLst>
                  <a:ext uri="{FF2B5EF4-FFF2-40B4-BE49-F238E27FC236}">
                    <a16:creationId xmlns:a16="http://schemas.microsoft.com/office/drawing/2014/main" id="{1E061985-FA2E-EB1F-1B1A-8CD05A7A41D8}"/>
                  </a:ext>
                </a:extLst>
              </p:cNvPr>
              <p:cNvSpPr txBox="1"/>
              <p:nvPr/>
            </p:nvSpPr>
            <p:spPr>
              <a:xfrm>
                <a:off x="6816058" y="282231"/>
                <a:ext cx="278765" cy="192405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Text Box 32">
                <a:extLst>
                  <a:ext uri="{FF2B5EF4-FFF2-40B4-BE49-F238E27FC236}">
                    <a16:creationId xmlns:a16="http://schemas.microsoft.com/office/drawing/2014/main" id="{284D4D7E-8ED2-ABE8-8A2D-0A235D81BA28}"/>
                  </a:ext>
                </a:extLst>
              </p:cNvPr>
              <p:cNvSpPr txBox="1"/>
              <p:nvPr/>
            </p:nvSpPr>
            <p:spPr>
              <a:xfrm>
                <a:off x="6838283" y="1162976"/>
                <a:ext cx="278765" cy="192405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7" name="Text Box 32">
                <a:extLst>
                  <a:ext uri="{FF2B5EF4-FFF2-40B4-BE49-F238E27FC236}">
                    <a16:creationId xmlns:a16="http://schemas.microsoft.com/office/drawing/2014/main" id="{BB008C1A-81A6-70E1-F85A-6C8FD2A330A9}"/>
                  </a:ext>
                </a:extLst>
              </p:cNvPr>
              <p:cNvSpPr txBox="1"/>
              <p:nvPr/>
            </p:nvSpPr>
            <p:spPr>
              <a:xfrm>
                <a:off x="6849713" y="1610651"/>
                <a:ext cx="278765" cy="192405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  <a:endParaRPr lang="en-US" sz="120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156CCC0B-B9E5-96E8-E9F7-DB8E2137DB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91421" y="941832"/>
                <a:ext cx="427692" cy="221023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SIFS </a:t>
                </a:r>
              </a:p>
            </p:txBody>
          </p:sp>
          <p:sp>
            <p:nvSpPr>
              <p:cNvPr id="89" name="Text Box 2">
                <a:extLst>
                  <a:ext uri="{FF2B5EF4-FFF2-40B4-BE49-F238E27FC236}">
                    <a16:creationId xmlns:a16="http://schemas.microsoft.com/office/drawing/2014/main" id="{50759865-CBBC-C979-E8EC-1F6FE032C5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11391" y="721804"/>
                <a:ext cx="360680" cy="22098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TF</a:t>
                </a:r>
              </a:p>
            </p:txBody>
          </p:sp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01A4DE9-AD0A-7371-F1AB-9D2196142F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07656" y="283240"/>
                <a:ext cx="751840" cy="22098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PPDU 2-1</a:t>
                </a: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ACFA8B2D-8628-5509-94B0-62B76C1433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08292" y="721685"/>
                <a:ext cx="751205" cy="220345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PPDU 2-2</a:t>
                </a: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AE8449CD-57D5-5655-9C67-A2E30447F5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8176" y="1097467"/>
                <a:ext cx="784331" cy="196992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Comp CFO </a:t>
                </a: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Calibri" panose="020F0502020204030204" pitchFamily="34" charset="0"/>
                  </a:rPr>
                  <a:t>Δ</a:t>
                </a:r>
                <a:r>
                  <a: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f</a:t>
                </a:r>
                <a:r>
                  <a:rPr lang="en-US" sz="1200" baseline="-25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21</a:t>
                </a:r>
                <a:endParaRPr lang="en-US" sz="1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3" name="Connector: Curved 92">
                <a:extLst>
                  <a:ext uri="{FF2B5EF4-FFF2-40B4-BE49-F238E27FC236}">
                    <a16:creationId xmlns:a16="http://schemas.microsoft.com/office/drawing/2014/main" id="{04269AAE-5EF5-4B52-68C7-03DE1D8831F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7239537" y="852165"/>
                <a:ext cx="261015" cy="260221"/>
              </a:xfrm>
              <a:prstGeom prst="curvedConnector3">
                <a:avLst>
                  <a:gd name="adj1" fmla="val 50000"/>
                </a:avLst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Text Box 2">
                <a:extLst>
                  <a:ext uri="{FF2B5EF4-FFF2-40B4-BE49-F238E27FC236}">
                    <a16:creationId xmlns:a16="http://schemas.microsoft.com/office/drawing/2014/main" id="{A33053E2-D0CA-48AF-40DD-86F831B278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11081" y="504220"/>
                <a:ext cx="360680" cy="153035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TF</a:t>
                </a:r>
              </a:p>
            </p:txBody>
          </p:sp>
        </p:grpSp>
        <p:cxnSp>
          <p:nvCxnSpPr>
            <p:cNvPr id="13" name="Connector: Curved 12">
              <a:extLst>
                <a:ext uri="{FF2B5EF4-FFF2-40B4-BE49-F238E27FC236}">
                  <a16:creationId xmlns:a16="http://schemas.microsoft.com/office/drawing/2014/main" id="{B217D68B-7D0F-829C-D6EF-FF49C1CAA141}"/>
                </a:ext>
              </a:extLst>
            </p:cNvPr>
            <p:cNvCxnSpPr>
              <a:stCxn id="92" idx="0"/>
              <a:endCxn id="89" idx="1"/>
            </p:cNvCxnSpPr>
            <p:nvPr/>
          </p:nvCxnSpPr>
          <p:spPr>
            <a:xfrm rot="5400000" flipH="1" flipV="1">
              <a:off x="6549346" y="965787"/>
              <a:ext cx="265173" cy="141049"/>
            </a:xfrm>
            <a:prstGeom prst="curved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 Box 32">
              <a:extLst>
                <a:ext uri="{FF2B5EF4-FFF2-40B4-BE49-F238E27FC236}">
                  <a16:creationId xmlns:a16="http://schemas.microsoft.com/office/drawing/2014/main" id="{7DBF2EA0-7838-EE86-1646-EC9E82DABD44}"/>
                </a:ext>
              </a:extLst>
            </p:cNvPr>
            <p:cNvSpPr txBox="1"/>
            <p:nvPr/>
          </p:nvSpPr>
          <p:spPr>
            <a:xfrm>
              <a:off x="486272" y="412608"/>
              <a:ext cx="181773" cy="18082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2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32">
              <a:extLst>
                <a:ext uri="{FF2B5EF4-FFF2-40B4-BE49-F238E27FC236}">
                  <a16:creationId xmlns:a16="http://schemas.microsoft.com/office/drawing/2014/main" id="{B269B41F-D062-58EC-DAA3-C00CE6646EA8}"/>
                </a:ext>
              </a:extLst>
            </p:cNvPr>
            <p:cNvSpPr txBox="1"/>
            <p:nvPr/>
          </p:nvSpPr>
          <p:spPr>
            <a:xfrm>
              <a:off x="500604" y="840587"/>
              <a:ext cx="245899" cy="190386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5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rPr>
                <a:t>…</a:t>
              </a:r>
              <a:endParaRPr lang="en-US" sz="120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6" name="Connector: Curved 15">
              <a:extLst>
                <a:ext uri="{FF2B5EF4-FFF2-40B4-BE49-F238E27FC236}">
                  <a16:creationId xmlns:a16="http://schemas.microsoft.com/office/drawing/2014/main" id="{3F4F3800-CAA3-C37D-2D66-4CC4363BEE05}"/>
                </a:ext>
              </a:extLst>
            </p:cNvPr>
            <p:cNvCxnSpPr>
              <a:stCxn id="94" idx="3"/>
              <a:endCxn id="90" idx="1"/>
            </p:cNvCxnSpPr>
            <p:nvPr/>
          </p:nvCxnSpPr>
          <p:spPr>
            <a:xfrm flipV="1">
              <a:off x="7112827" y="465160"/>
              <a:ext cx="135895" cy="187008"/>
            </a:xfrm>
            <a:prstGeom prst="curved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 Box 97">
                  <a:extLst>
                    <a:ext uri="{FF2B5EF4-FFF2-40B4-BE49-F238E27FC236}">
                      <a16:creationId xmlns:a16="http://schemas.microsoft.com/office/drawing/2014/main" id="{8BA3148D-C20E-5557-84A0-19D2740B37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495089" y="362303"/>
                  <a:ext cx="648033" cy="198734"/>
                </a:xfrm>
                <a:prstGeom prst="rect">
                  <a:avLst/>
                </a:prstGeom>
                <a:solidFill>
                  <a:schemeClr val="lt1">
                    <a:lumMod val="100000"/>
                    <a:lumOff val="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200" dirty="0"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DengXian" panose="02010600030101010101" pitchFamily="2" charset="-122"/>
                      <a:cs typeface="Times New Roman" panose="02020603050405020304" pitchFamily="18" charset="0"/>
                    </a:rPr>
                    <a:t>Est CFO  </a:t>
                  </a:r>
                  <a14:m>
                    <m:oMath xmlns:m="http://schemas.openxmlformats.org/officeDocument/2006/math">
                      <m:r>
                        <a:rPr lang="en-US" sz="1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∆</m:t>
                      </m:r>
                      <m:sSubSup>
                        <m:sSubSup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m:t>12</m:t>
                          </m:r>
                        </m:sub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bSup>
                    </m:oMath>
                  </a14:m>
                  <a:r>
                    <a:rPr lang="en-US" sz="1200" dirty="0"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DengXian" panose="02010600030101010101" pitchFamily="2" charset="-122"/>
                      <a:cs typeface="Times New Roman" panose="02020603050405020304" pitchFamily="18" charset="0"/>
                    </a:rPr>
                    <a:t> </a:t>
                  </a:r>
                  <a:br>
                    <a:rPr lang="en-US" sz="1200" i="1" dirty="0">
                      <a:solidFill>
                        <a:schemeClr val="tx1"/>
                      </a:solidFill>
                      <a:effectLst/>
                      <a:latin typeface="Cambria Math" panose="02040503050406030204" pitchFamily="18" charset="0"/>
                      <a:ea typeface="DengXian" panose="02010600030101010101" pitchFamily="2" charset="-122"/>
                      <a:cs typeface="Times New Roman" panose="02020603050405020304" pitchFamily="18" charset="0"/>
                    </a:rPr>
                  </a:br>
                  <a:endParaRPr lang="en-US" sz="12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4" name="Text Box 97">
                  <a:extLst>
                    <a:ext uri="{FF2B5EF4-FFF2-40B4-BE49-F238E27FC236}">
                      <a16:creationId xmlns:a16="http://schemas.microsoft.com/office/drawing/2014/main" id="{5120FA3E-65B1-625E-6860-163BE13F90D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495089" y="362303"/>
                  <a:ext cx="648033" cy="198734"/>
                </a:xfrm>
                <a:prstGeom prst="rect">
                  <a:avLst/>
                </a:prstGeom>
                <a:blipFill>
                  <a:blip r:embed="rId2"/>
                  <a:stretch>
                    <a:fillRect l="-11029" t="-14583" r="-1471"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 Box 97">
                  <a:extLst>
                    <a:ext uri="{FF2B5EF4-FFF2-40B4-BE49-F238E27FC236}">
                      <a16:creationId xmlns:a16="http://schemas.microsoft.com/office/drawing/2014/main" id="{76FA63FC-4BE4-B401-F83C-E3283B82E6A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916033" y="151582"/>
                  <a:ext cx="847912" cy="195336"/>
                </a:xfrm>
                <a:prstGeom prst="rect">
                  <a:avLst/>
                </a:prstGeom>
                <a:solidFill>
                  <a:schemeClr val="lt1">
                    <a:lumMod val="100000"/>
                    <a:lumOff val="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marL="0" marR="0">
                    <a:lnSpc>
                      <a:spcPct val="105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200" dirty="0"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DengXian" panose="02010600030101010101" pitchFamily="2" charset="-122"/>
                      <a:cs typeface="Times New Roman" panose="02020603050405020304" pitchFamily="18" charset="0"/>
                    </a:rPr>
                    <a:t>Comp CFO  </a:t>
                  </a:r>
                  <a14:m>
                    <m:oMath xmlns:m="http://schemas.openxmlformats.org/officeDocument/2006/math">
                      <m:r>
                        <a:rPr lang="en-US" sz="1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m:t>∆</m:t>
                      </m:r>
                      <m:sSubSup>
                        <m:sSubSup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m:t>12</m:t>
                          </m:r>
                        </m:sub>
                        <m:sup>
                          <m:r>
                            <a:rPr lang="en-US" sz="1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DengXian" panose="02010600030101010101" pitchFamily="2" charset="-122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bSup>
                    </m:oMath>
                  </a14:m>
                  <a:r>
                    <a:rPr lang="en-US" sz="1200" dirty="0">
                      <a:solidFill>
                        <a:schemeClr val="tx1"/>
                      </a:solidFill>
                      <a:effectLst/>
                      <a:latin typeface="Calibri" panose="020F0502020204030204" pitchFamily="34" charset="0"/>
                      <a:ea typeface="DengXian" panose="02010600030101010101" pitchFamily="2" charset="-122"/>
                      <a:cs typeface="Times New Roman" panose="02020603050405020304" pitchFamily="18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5" name="Text Box 97">
                  <a:extLst>
                    <a:ext uri="{FF2B5EF4-FFF2-40B4-BE49-F238E27FC236}">
                      <a16:creationId xmlns:a16="http://schemas.microsoft.com/office/drawing/2014/main" id="{752E11ED-55CB-DCBB-21AA-D4DA068ADAE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916033" y="151582"/>
                  <a:ext cx="847912" cy="195336"/>
                </a:xfrm>
                <a:prstGeom prst="rect">
                  <a:avLst/>
                </a:prstGeom>
                <a:blipFill>
                  <a:blip r:embed="rId3"/>
                  <a:stretch>
                    <a:fillRect l="-9040" t="-14894"/>
                  </a:stretch>
                </a:blip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284780ED-637B-5986-E4C3-1B54D571D182}"/>
                </a:ext>
              </a:extLst>
            </p:cNvPr>
            <p:cNvCxnSpPr>
              <a:stCxn id="89" idx="0"/>
              <a:endCxn id="94" idx="2"/>
            </p:cNvCxnSpPr>
            <p:nvPr/>
          </p:nvCxnSpPr>
          <p:spPr>
            <a:xfrm flipH="1" flipV="1">
              <a:off x="6932487" y="728614"/>
              <a:ext cx="310" cy="645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Oval 94">
            <a:extLst>
              <a:ext uri="{FF2B5EF4-FFF2-40B4-BE49-F238E27FC236}">
                <a16:creationId xmlns:a16="http://schemas.microsoft.com/office/drawing/2014/main" id="{C3B3473B-B649-838B-94CF-F6C4A6F6D64F}"/>
              </a:ext>
            </a:extLst>
          </p:cNvPr>
          <p:cNvSpPr/>
          <p:nvPr/>
        </p:nvSpPr>
        <p:spPr bwMode="auto">
          <a:xfrm>
            <a:off x="8858422" y="2533121"/>
            <a:ext cx="2426761" cy="234177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Text Box 2">
            <a:extLst>
              <a:ext uri="{FF2B5EF4-FFF2-40B4-BE49-F238E27FC236}">
                <a16:creationId xmlns:a16="http://schemas.microsoft.com/office/drawing/2014/main" id="{7E06E485-D218-F87E-376B-06BD99276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0082" y="2772186"/>
            <a:ext cx="757162" cy="334265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ICFs/ICRs</a:t>
            </a:r>
            <a:endParaRPr lang="en-US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7" name="Text Box 2">
            <a:extLst>
              <a:ext uri="{FF2B5EF4-FFF2-40B4-BE49-F238E27FC236}">
                <a16:creationId xmlns:a16="http://schemas.microsoft.com/office/drawing/2014/main" id="{18972312-1CED-611D-899D-99204A46E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6172" y="2771593"/>
            <a:ext cx="757162" cy="334265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ICFs/ICRs</a:t>
            </a:r>
            <a:endParaRPr lang="en-US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E655CC73-D776-DA03-7986-E76FC8B8D87F}"/>
              </a:ext>
            </a:extLst>
          </p:cNvPr>
          <p:cNvCxnSpPr>
            <a:cxnSpLocks/>
          </p:cNvCxnSpPr>
          <p:nvPr/>
        </p:nvCxnSpPr>
        <p:spPr>
          <a:xfrm>
            <a:off x="6387524" y="2943019"/>
            <a:ext cx="0" cy="270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7C5ECD2D-B50A-8EEC-63AF-A122A248B5E6}"/>
              </a:ext>
            </a:extLst>
          </p:cNvPr>
          <p:cNvCxnSpPr>
            <a:cxnSpLocks/>
          </p:cNvCxnSpPr>
          <p:nvPr/>
        </p:nvCxnSpPr>
        <p:spPr>
          <a:xfrm>
            <a:off x="8782762" y="2978729"/>
            <a:ext cx="0" cy="2705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Left Brace 99">
            <a:extLst>
              <a:ext uri="{FF2B5EF4-FFF2-40B4-BE49-F238E27FC236}">
                <a16:creationId xmlns:a16="http://schemas.microsoft.com/office/drawing/2014/main" id="{471CFD8C-6D53-3D9C-4D86-807C5E6FBA20}"/>
              </a:ext>
            </a:extLst>
          </p:cNvPr>
          <p:cNvSpPr/>
          <p:nvPr/>
        </p:nvSpPr>
        <p:spPr>
          <a:xfrm rot="16200000">
            <a:off x="6443563" y="1372178"/>
            <a:ext cx="120435" cy="9440550"/>
          </a:xfrm>
          <a:prstGeom prst="leftBrac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1200"/>
          </a:p>
        </p:txBody>
      </p:sp>
      <p:sp>
        <p:nvSpPr>
          <p:cNvPr id="101" name="Text Box 2">
            <a:extLst>
              <a:ext uri="{FF2B5EF4-FFF2-40B4-BE49-F238E27FC236}">
                <a16:creationId xmlns:a16="http://schemas.microsoft.com/office/drawing/2014/main" id="{C05059B1-5914-AFE3-335B-78B33D274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7458" y="4473040"/>
            <a:ext cx="1127719" cy="238501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Update</a:t>
            </a:r>
            <a:r>
              <a:rPr lang="en-US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CFO </a:t>
            </a:r>
            <a:r>
              <a:rPr lang="en-US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Δ</a:t>
            </a:r>
            <a:r>
              <a:rPr lang="en-US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en-US" sz="1200" baseline="-25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21</a:t>
            </a:r>
            <a:endParaRPr lang="en-US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2" name="Text Box 2">
            <a:extLst>
              <a:ext uri="{FF2B5EF4-FFF2-40B4-BE49-F238E27FC236}">
                <a16:creationId xmlns:a16="http://schemas.microsoft.com/office/drawing/2014/main" id="{CAEBC961-DE74-A61B-A10C-445B29079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356" y="6201651"/>
            <a:ext cx="1554614" cy="211281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sounding </a:t>
            </a:r>
            <a:r>
              <a:rPr lang="en-US" sz="1200" b="1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period</a:t>
            </a:r>
            <a:r>
              <a:rPr lang="en-US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36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69527-E85E-560F-8587-34A3CC806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Re-use CSIs of Sequential </a:t>
            </a:r>
            <a:r>
              <a:rPr lang="en-US" dirty="0" err="1"/>
              <a:t>CoBF</a:t>
            </a:r>
            <a:r>
              <a:rPr lang="en-US" dirty="0"/>
              <a:t> Sounding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071C6-6B88-DEF7-A392-82AC17853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AP1 and AP2 performs </a:t>
            </a:r>
            <a:r>
              <a:rPr lang="en-US" sz="240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TxBF</a:t>
            </a:r>
            <a:r>
              <a:rPr lang="en-US" sz="24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on DL SU/MU-MIMO for majority of time.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For a small portion of time, AP1 and AP2 forms </a:t>
            </a:r>
            <a:r>
              <a:rPr lang="en-US" sz="2400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24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group, negotiates </a:t>
            </a:r>
            <a:r>
              <a:rPr lang="en-US" sz="2400" dirty="0" err="1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24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agreement to </a:t>
            </a:r>
            <a:r>
              <a:rPr lang="en-US" sz="24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allow some of their STAs to joint </a:t>
            </a:r>
            <a:r>
              <a:rPr lang="en-US" sz="2400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sz="24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transmissions when conditions are favorable.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To reduce sounding overhead and cost of CSI storage, AP1 and AP2 can re-use in-BSS STA CSIs for </a:t>
            </a:r>
            <a:r>
              <a:rPr lang="en-US" sz="2400" dirty="0" err="1"/>
              <a:t>CoBF</a:t>
            </a:r>
            <a:r>
              <a:rPr lang="en-US" sz="2400" dirty="0"/>
              <a:t> transmissions and DL SU/MU-MIMO transmissions.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533A3-2013-9847-7548-AE3DB68C17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8CF9F-2154-BCA5-EAFA-3926B029E9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Julia Feng, et al.,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B8DF73-EADD-3B7B-0CC6-36308A1D52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713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6960</TotalTime>
  <Words>2135</Words>
  <Application>Microsoft Office PowerPoint</Application>
  <PresentationFormat>Widescreen</PresentationFormat>
  <Paragraphs>334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TimesNewRoman</vt:lpstr>
      <vt:lpstr>Arial</vt:lpstr>
      <vt:lpstr>Calibri</vt:lpstr>
      <vt:lpstr>Cambria Math</vt:lpstr>
      <vt:lpstr>Courier New</vt:lpstr>
      <vt:lpstr>Times New Roman</vt:lpstr>
      <vt:lpstr>Wingdings</vt:lpstr>
      <vt:lpstr>Office Theme</vt:lpstr>
      <vt:lpstr>Document</vt:lpstr>
      <vt:lpstr>Simplified Carrier Synchronization for CoBF Transmissions</vt:lpstr>
      <vt:lpstr>Abstract</vt:lpstr>
      <vt:lpstr>CFO Pre-correction in CoBF Sounding</vt:lpstr>
      <vt:lpstr>CFO Pre-correction in CoBF PPDU Transmission</vt:lpstr>
      <vt:lpstr>Consistency Requirement of Carrier Synchronization</vt:lpstr>
      <vt:lpstr>CoBF AP’s Sync-reference or Sync-follower Roles</vt:lpstr>
      <vt:lpstr>Simplified Carrier Synchronization for CoBF</vt:lpstr>
      <vt:lpstr>Carrier Synchronized CoBF Transmission</vt:lpstr>
      <vt:lpstr>Re-use CSIs of Sequential CoBF Sounding</vt:lpstr>
      <vt:lpstr>Re-use of CSIs w/t or w/o CFO Pre-corrections</vt:lpstr>
      <vt:lpstr>Re-use CSIs – Scheme 1</vt:lpstr>
      <vt:lpstr>Re-use CSIs – Scheme 2</vt:lpstr>
      <vt:lpstr>Sync_follower Optionally Pre-corrects CFO on In-BSS Sounding NDP</vt:lpstr>
      <vt:lpstr>Summary</vt:lpstr>
      <vt:lpstr>References</vt:lpstr>
      <vt:lpstr>SP 1</vt:lpstr>
    </vt:vector>
  </TitlesOfParts>
  <Company>MTK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Julia Feng</dc:creator>
  <cp:keywords/>
  <cp:lastModifiedBy>Julia Feng</cp:lastModifiedBy>
  <cp:revision>129</cp:revision>
  <cp:lastPrinted>1601-01-01T00:00:00Z</cp:lastPrinted>
  <dcterms:created xsi:type="dcterms:W3CDTF">2024-06-26T21:28:07Z</dcterms:created>
  <dcterms:modified xsi:type="dcterms:W3CDTF">2025-03-09T05:32:58Z</dcterms:modified>
  <cp:category>Julia Feng, Mediatek</cp:category>
</cp:coreProperties>
</file>