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80" r:id="rId4"/>
    <p:sldId id="276" r:id="rId5"/>
    <p:sldId id="277" r:id="rId6"/>
    <p:sldId id="278" r:id="rId7"/>
    <p:sldId id="279" r:id="rId8"/>
    <p:sldId id="258" r:id="rId9"/>
    <p:sldId id="264" r:id="rId10"/>
    <p:sldId id="281"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광호" initials="" lastIdx="20" clrIdx="0">
    <p:extLst>
      <p:ext uri="{19B8F6BF-5375-455C-9EA6-DF929625EA0E}">
        <p15:presenceInfo xmlns:p15="http://schemas.microsoft.com/office/powerpoint/2012/main" userId="S::1978065@office.ut.ac.kr::a75b2822-602c-46bc-8654-0729d48d0e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57" autoAdjust="0"/>
    <p:restoredTop sz="94660"/>
  </p:normalViewPr>
  <p:slideViewPr>
    <p:cSldViewPr>
      <p:cViewPr varScale="1">
        <p:scale>
          <a:sx n="98" d="100"/>
          <a:sy n="98" d="100"/>
        </p:scale>
        <p:origin x="63" y="17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802.11-25/0019r0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802.11-25/0019r0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714C5F8-717F-CAA0-E258-B2BE7494B10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20C3960-80DD-BCA2-CE1E-16CB0CBE4F74}"/>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21B34706-D2EC-3D2B-24B2-15EAD9E324E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838ACA2-98B1-8683-67D7-8D98B27E610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4D56930-727E-7D6B-5544-FC71A5B5CFA2}"/>
              </a:ext>
            </a:extLst>
          </p:cNvPr>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a:extLst>
              <a:ext uri="{FF2B5EF4-FFF2-40B4-BE49-F238E27FC236}">
                <a16:creationId xmlns:a16="http://schemas.microsoft.com/office/drawing/2014/main" id="{3ACF79D5-3E78-D3F9-8BAC-574C6EF8B93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199CC881-12F7-488A-C15A-B345B0108E0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4488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978D9E7-114E-56CE-1BB7-2595189AEDC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3EE1119-7C9E-6061-08F1-DC77AC3ED344}"/>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875AB6F4-EC68-3D73-3CD5-A2FC61C804B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CA60817-EF00-F553-0A13-D6AEDE18FFE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8A4E98D5-FB12-2CBB-0CA9-A3A45CE173C6}"/>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D39C0DA7-DDEF-D534-4919-297A8AFE667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5A003B48-B568-7A4E-5E94-8CA44A54804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51768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49072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56366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6385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58230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March 2025</a:t>
            </a:r>
            <a:endParaRPr lang="en-GB" dirty="0"/>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March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March 2025</a:t>
            </a:r>
            <a:endParaRPr lang="en-GB"/>
          </a:p>
        </p:txBody>
      </p:sp>
      <p:sp>
        <p:nvSpPr>
          <p:cNvPr id="6" name="Footer Placeholder 5"/>
          <p:cNvSpPr>
            <a:spLocks noGrp="1"/>
          </p:cNvSpPr>
          <p:nvPr>
            <p:ph type="ftr" idx="11"/>
          </p:nvPr>
        </p:nvSpPr>
        <p:spPr/>
        <p:txBody>
          <a:bodyPr/>
          <a:lstStyle>
            <a:lvl1pPr>
              <a:defRPr/>
            </a:lvl1pPr>
          </a:lstStyle>
          <a:p>
            <a:r>
              <a:rPr lang="en-GB"/>
              <a:t>Gwangho Lee,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Gwangho Lee, KNUT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March 2025</a:t>
            </a:r>
            <a:endParaRPr lang="en-GB"/>
          </a:p>
        </p:txBody>
      </p:sp>
      <p:sp>
        <p:nvSpPr>
          <p:cNvPr id="4" name="Footer Placeholder 3"/>
          <p:cNvSpPr>
            <a:spLocks noGrp="1"/>
          </p:cNvSpPr>
          <p:nvPr>
            <p:ph type="ftr" idx="11"/>
          </p:nvPr>
        </p:nvSpPr>
        <p:spPr/>
        <p:txBody>
          <a:bodyPr/>
          <a:lstStyle>
            <a:lvl1pPr>
              <a:defRPr/>
            </a:lvl1pPr>
          </a:lstStyle>
          <a:p>
            <a:r>
              <a:rPr lang="en-GB"/>
              <a:t>Gwangho Lee, KNUT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March 2025</a:t>
            </a:r>
            <a:endParaRPr lang="en-GB"/>
          </a:p>
        </p:txBody>
      </p:sp>
      <p:sp>
        <p:nvSpPr>
          <p:cNvPr id="3" name="Footer Placeholder 2"/>
          <p:cNvSpPr>
            <a:spLocks noGrp="1"/>
          </p:cNvSpPr>
          <p:nvPr>
            <p:ph type="ftr" idx="11"/>
          </p:nvPr>
        </p:nvSpPr>
        <p:spPr/>
        <p:txBody>
          <a:bodyPr/>
          <a:lstStyle>
            <a:lvl1pPr>
              <a:defRPr/>
            </a:lvl1pPr>
          </a:lstStyle>
          <a:p>
            <a:r>
              <a:rPr lang="en-GB"/>
              <a:t>Gwangho Lee, KNUT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March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March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802.11-25/0036r0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Issues on DPS Mode Change Follow 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2025-03-12</a:t>
            </a:r>
          </a:p>
        </p:txBody>
      </p:sp>
      <p:sp>
        <p:nvSpPr>
          <p:cNvPr id="6" name="Date Placeholder 3"/>
          <p:cNvSpPr>
            <a:spLocks noGrp="1"/>
          </p:cNvSpPr>
          <p:nvPr>
            <p:ph type="dt" idx="10"/>
          </p:nvPr>
        </p:nvSpPr>
        <p:spPr/>
        <p:txBody>
          <a:bodyPr/>
          <a:lstStyle/>
          <a:p>
            <a:r>
              <a:rPr lang="en-US" altLang="ko-KR"/>
              <a:t>March 2025</a:t>
            </a:r>
            <a:endParaRPr lang="en-GB" dirty="0"/>
          </a:p>
        </p:txBody>
      </p:sp>
      <p:sp>
        <p:nvSpPr>
          <p:cNvPr id="7" name="Footer Placeholder 4"/>
          <p:cNvSpPr>
            <a:spLocks noGrp="1"/>
          </p:cNvSpPr>
          <p:nvPr>
            <p:ph type="ftr" idx="11"/>
          </p:nvPr>
        </p:nvSpPr>
        <p:spPr/>
        <p:txBody>
          <a:bodyPr/>
          <a:lstStyle/>
          <a:p>
            <a:r>
              <a:rPr lang="en-GB"/>
              <a:t>Gwangho Lee, KNUT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07738953"/>
              </p:ext>
            </p:extLst>
          </p:nvPr>
        </p:nvGraphicFramePr>
        <p:xfrm>
          <a:off x="992188" y="2416175"/>
          <a:ext cx="10271125" cy="24987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0" name="Picture 3"/>
                      <p:cNvPicPr>
                        <a:picLocks noChangeAspect="1" noChangeArrowheads="1"/>
                      </p:cNvPicPr>
                      <p:nvPr/>
                    </p:nvPicPr>
                    <p:blipFill>
                      <a:blip r:embed="rId4"/>
                      <a:srcRect/>
                      <a:stretch>
                        <a:fillRect/>
                      </a:stretch>
                    </p:blipFill>
                    <p:spPr bwMode="auto">
                      <a:xfrm>
                        <a:off x="992188" y="2416175"/>
                        <a:ext cx="10271125" cy="24987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E57DE-6BAD-DC52-5CAB-3802155F8777}"/>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79F5BA6E-33FC-BBCC-2007-571BEA0FFAA8}"/>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a:t>
            </a:r>
          </a:p>
        </p:txBody>
      </p:sp>
      <p:sp>
        <p:nvSpPr>
          <p:cNvPr id="2" name="Content Placeholder 1">
            <a:extLst>
              <a:ext uri="{FF2B5EF4-FFF2-40B4-BE49-F238E27FC236}">
                <a16:creationId xmlns:a16="http://schemas.microsoft.com/office/drawing/2014/main" id="{F34FC4E4-A075-80AD-D582-6CB99F7DED83}"/>
              </a:ext>
            </a:extLst>
          </p:cNvPr>
          <p:cNvSpPr>
            <a:spLocks noGrp="1"/>
          </p:cNvSpPr>
          <p:nvPr>
            <p:ph idx="1"/>
          </p:nvPr>
        </p:nvSpPr>
        <p:spPr/>
        <p:txBody>
          <a:bodyPr/>
          <a:lstStyle/>
          <a:p>
            <a:pPr latinLnBrk="0">
              <a:buFont typeface="Times New Roman" pitchFamily="16" charset="0"/>
              <a:buChar char="•"/>
            </a:pPr>
            <a:r>
              <a:rPr lang="en-US" altLang="ko-KR" dirty="0"/>
              <a:t>SP: Do you agree to include the following text into the 11bn SFD?</a:t>
            </a:r>
          </a:p>
          <a:p>
            <a:pPr lvl="1" latinLnBrk="0">
              <a:buFont typeface="Times New Roman" pitchFamily="16" charset="0"/>
              <a:buChar char="•"/>
            </a:pPr>
            <a:r>
              <a:rPr lang="en-US" altLang="ko-KR" dirty="0"/>
              <a:t>In</a:t>
            </a:r>
            <a:r>
              <a:rPr lang="ko-KR" altLang="en-US" dirty="0"/>
              <a:t> </a:t>
            </a:r>
            <a:r>
              <a:rPr lang="en-US" altLang="ko-KR" dirty="0"/>
              <a:t>triggered TXOP sharing, a DPS STA operating in LC mode is allowed to transmit Data frames either in LC mode or HC mode.</a:t>
            </a:r>
          </a:p>
          <a:p>
            <a:pPr lvl="2" latinLnBrk="0">
              <a:buFont typeface="Times New Roman" pitchFamily="16" charset="0"/>
              <a:buChar char="•"/>
            </a:pPr>
            <a:r>
              <a:rPr lang="en-US" altLang="ko-KR" dirty="0"/>
              <a:t>Detailed procedure is TBD.</a:t>
            </a:r>
          </a:p>
          <a:p>
            <a:pPr lvl="1" latinLnBrk="0">
              <a:buFont typeface="Times New Roman" pitchFamily="16" charset="0"/>
              <a:buChar char="•"/>
            </a:pPr>
            <a:endParaRPr lang="en-US" altLang="ko-KR" dirty="0"/>
          </a:p>
          <a:p>
            <a:pPr marL="0" indent="0" latinLnBrk="0"/>
            <a:r>
              <a:rPr lang="en-US" altLang="ko-KR" dirty="0"/>
              <a:t>		Y / N / A</a:t>
            </a:r>
          </a:p>
          <a:p>
            <a:endParaRPr lang="en-GB" altLang="ko-KR" dirty="0"/>
          </a:p>
        </p:txBody>
      </p:sp>
      <p:sp>
        <p:nvSpPr>
          <p:cNvPr id="6" name="Slide Number Placeholder 5">
            <a:extLst>
              <a:ext uri="{FF2B5EF4-FFF2-40B4-BE49-F238E27FC236}">
                <a16:creationId xmlns:a16="http://schemas.microsoft.com/office/drawing/2014/main" id="{F9D3ED0D-75D3-07A1-5447-69AB284F6BD2}"/>
              </a:ext>
            </a:extLst>
          </p:cNvPr>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a:extLst>
              <a:ext uri="{FF2B5EF4-FFF2-40B4-BE49-F238E27FC236}">
                <a16:creationId xmlns:a16="http://schemas.microsoft.com/office/drawing/2014/main" id="{B45AE634-A014-D71D-C298-9BFA85A26C84}"/>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6748828A-1A8B-F5DF-6BDC-4E6EA6A4DFEE}"/>
              </a:ext>
            </a:extLst>
          </p:cNvPr>
          <p:cNvSpPr>
            <a:spLocks noGrp="1"/>
          </p:cNvSpPr>
          <p:nvPr>
            <p:ph type="dt" idx="15"/>
          </p:nvPr>
        </p:nvSpPr>
        <p:spPr/>
        <p:txBody>
          <a:bodyPr/>
          <a:lstStyle/>
          <a:p>
            <a:r>
              <a:rPr lang="en-US" altLang="ko-KR"/>
              <a:t>March 2025</a:t>
            </a:r>
            <a:endParaRPr lang="en-GB"/>
          </a:p>
        </p:txBody>
      </p:sp>
    </p:spTree>
    <p:extLst>
      <p:ext uri="{BB962C8B-B14F-4D97-AF65-F5344CB8AC3E}">
        <p14:creationId xmlns:p14="http://schemas.microsoft.com/office/powerpoint/2010/main" val="782660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Recap: TXOP Sharing During DPS</a:t>
            </a:r>
            <a:endParaRPr lang="en-GB" dirty="0"/>
          </a:p>
        </p:txBody>
      </p:sp>
      <p:sp>
        <p:nvSpPr>
          <p:cNvPr id="4098" name="Rectangle 2"/>
          <p:cNvSpPr>
            <a:spLocks noGrp="1" noChangeArrowheads="1"/>
          </p:cNvSpPr>
          <p:nvPr>
            <p:ph idx="1"/>
          </p:nvPr>
        </p:nvSpPr>
        <p:spPr>
          <a:xfrm>
            <a:off x="914401" y="1700808"/>
            <a:ext cx="10361084"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the last contribution, an issue was raised in case TXOP sharing method combined with DPS [1].</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When an AP shares its TXOP with a DPS STA in LC mode, the shared TXOP’s resources (e.g., bandwidth, MCS, NSS, etc.) are limited to the DPS STA’s LC mode capabilities.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March 2025</a:t>
            </a:r>
            <a:endParaRPr lang="en-GB" dirty="0"/>
          </a:p>
        </p:txBody>
      </p:sp>
      <p:pic>
        <p:nvPicPr>
          <p:cNvPr id="2" name="그림 1">
            <a:extLst>
              <a:ext uri="{FF2B5EF4-FFF2-40B4-BE49-F238E27FC236}">
                <a16:creationId xmlns:a16="http://schemas.microsoft.com/office/drawing/2014/main" id="{FDD7462C-EBC8-4F10-78F0-15A00EE4E3E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27610" y="2866625"/>
            <a:ext cx="8772846" cy="3552509"/>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583BAD-D36A-FFFA-F0C3-AA35B3F3411C}"/>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93CAB20-7F29-54DE-650C-A610DD11476E}"/>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Recap: TXOP Sharing During DPS</a:t>
            </a:r>
            <a:endParaRPr lang="en-GB" dirty="0"/>
          </a:p>
        </p:txBody>
      </p:sp>
      <p:sp>
        <p:nvSpPr>
          <p:cNvPr id="4098" name="Rectangle 2">
            <a:extLst>
              <a:ext uri="{FF2B5EF4-FFF2-40B4-BE49-F238E27FC236}">
                <a16:creationId xmlns:a16="http://schemas.microsoft.com/office/drawing/2014/main" id="{877F415D-5543-4A11-7C4B-782752FBD14E}"/>
              </a:ext>
            </a:extLst>
          </p:cNvPr>
          <p:cNvSpPr>
            <a:spLocks noGrp="1" noChangeArrowheads="1"/>
          </p:cNvSpPr>
          <p:nvPr>
            <p:ph idx="1"/>
          </p:nvPr>
        </p:nvSpPr>
        <p:spPr>
          <a:xfrm>
            <a:off x="119336" y="1700808"/>
            <a:ext cx="5253607"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To address the issue, two options were proposed.</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Option 1)  The AP indicates the DPS STA to transition its DPS mode to HC mode when it shares its TXOP with the DPS STA.</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Option 2) The AP waits for the DPS STA to attempt to transition its DPS mode to HC mode.</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b="1" dirty="0"/>
              <a:t>The option 2 is preferred.</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this contribution, further considerations on the option 2 are discussed. </a:t>
            </a:r>
          </a:p>
        </p:txBody>
      </p:sp>
      <p:sp>
        <p:nvSpPr>
          <p:cNvPr id="6" name="Slide Number Placeholder 5">
            <a:extLst>
              <a:ext uri="{FF2B5EF4-FFF2-40B4-BE49-F238E27FC236}">
                <a16:creationId xmlns:a16="http://schemas.microsoft.com/office/drawing/2014/main" id="{FF42B6D1-7617-92D5-8CB3-B771A87F3DD5}"/>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8859D753-EC9F-29BB-C241-EF002EA0AEEE}"/>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1330A015-AF63-C13E-B3E9-FC226FE401E6}"/>
              </a:ext>
            </a:extLst>
          </p:cNvPr>
          <p:cNvSpPr>
            <a:spLocks noGrp="1"/>
          </p:cNvSpPr>
          <p:nvPr>
            <p:ph type="dt" idx="15"/>
          </p:nvPr>
        </p:nvSpPr>
        <p:spPr/>
        <p:txBody>
          <a:bodyPr/>
          <a:lstStyle/>
          <a:p>
            <a:r>
              <a:rPr lang="en-US" altLang="ko-KR"/>
              <a:t>March 2025</a:t>
            </a:r>
            <a:endParaRPr lang="en-GB" dirty="0"/>
          </a:p>
        </p:txBody>
      </p:sp>
      <p:pic>
        <p:nvPicPr>
          <p:cNvPr id="2" name="그림 1">
            <a:extLst>
              <a:ext uri="{FF2B5EF4-FFF2-40B4-BE49-F238E27FC236}">
                <a16:creationId xmlns:a16="http://schemas.microsoft.com/office/drawing/2014/main" id="{760A0DEB-E60D-FCF0-89CF-C7C1A3C2814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591944" y="1628800"/>
            <a:ext cx="5926743" cy="2376264"/>
          </a:xfrm>
          <a:prstGeom prst="rect">
            <a:avLst/>
          </a:prstGeom>
        </p:spPr>
      </p:pic>
      <p:pic>
        <p:nvPicPr>
          <p:cNvPr id="3" name="그림 2">
            <a:extLst>
              <a:ext uri="{FF2B5EF4-FFF2-40B4-BE49-F238E27FC236}">
                <a16:creationId xmlns:a16="http://schemas.microsoft.com/office/drawing/2014/main" id="{DFB85E0B-6283-9A02-5171-E4BEEF376E6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5663952" y="3847430"/>
            <a:ext cx="6073736" cy="2645775"/>
          </a:xfrm>
          <a:prstGeom prst="rect">
            <a:avLst/>
          </a:prstGeom>
        </p:spPr>
      </p:pic>
    </p:spTree>
    <p:extLst>
      <p:ext uri="{BB962C8B-B14F-4D97-AF65-F5344CB8AC3E}">
        <p14:creationId xmlns:p14="http://schemas.microsoft.com/office/powerpoint/2010/main" val="280424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Recap: Option 2</a:t>
            </a:r>
            <a:endParaRPr lang="en-GB" dirty="0"/>
          </a:p>
        </p:txBody>
      </p:sp>
      <p:sp>
        <p:nvSpPr>
          <p:cNvPr id="4098" name="Rectangle 2"/>
          <p:cNvSpPr>
            <a:spLocks noGrp="1" noChangeArrowheads="1"/>
          </p:cNvSpPr>
          <p:nvPr>
            <p:ph idx="1"/>
          </p:nvPr>
        </p:nvSpPr>
        <p:spPr>
          <a:xfrm>
            <a:off x="176085" y="1700808"/>
            <a:ext cx="5343851"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Since the operating mode of Power Save, such as DPS, should be determined by the STA depending on the STA’s power saving status, the AP needs to respect that.</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The main concept of the option 2 is that the AP waits for the DPS STA to attempt to transition its DPS mode, and the DPS STA can decide to transition its DPS mode by itself.</a:t>
            </a:r>
            <a:endParaRPr lang="en-US" altLang="ko-KR" sz="1400" dirty="0"/>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With the option 2, the AP can respect the DPS STA’s power save policy.</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There are several considerations to enable the option 2.</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March 2025</a:t>
            </a:r>
            <a:endParaRPr lang="en-GB" dirty="0"/>
          </a:p>
        </p:txBody>
      </p:sp>
      <p:pic>
        <p:nvPicPr>
          <p:cNvPr id="11" name="그림 10">
            <a:extLst>
              <a:ext uri="{FF2B5EF4-FFF2-40B4-BE49-F238E27FC236}">
                <a16:creationId xmlns:a16="http://schemas.microsoft.com/office/drawing/2014/main" id="{476AD9ED-50FB-FEAB-7006-0D2224F628A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401028" y="2561963"/>
            <a:ext cx="6790972" cy="2958210"/>
          </a:xfrm>
          <a:prstGeom prst="rect">
            <a:avLst/>
          </a:prstGeom>
        </p:spPr>
      </p:pic>
    </p:spTree>
    <p:extLst>
      <p:ext uri="{BB962C8B-B14F-4D97-AF65-F5344CB8AC3E}">
        <p14:creationId xmlns:p14="http://schemas.microsoft.com/office/powerpoint/2010/main" val="28267500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914401" y="1700808"/>
            <a:ext cx="10475383"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According to the baseline [2], in TXS mode 1, an AP which shared its TXOP to a non-AP STA might reclaim its TXOP when the CS mechanism indicates that the medium is idle at the </a:t>
            </a:r>
            <a:r>
              <a:rPr lang="en-US" altLang="ko-KR" sz="1800" dirty="0" err="1"/>
              <a:t>TxPIFS</a:t>
            </a:r>
            <a:r>
              <a:rPr lang="en-US" altLang="ko-KR" sz="1800" dirty="0"/>
              <a:t> slot boundary after the end of either the last Tx or Rx during shared TXOP.</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57150" indent="0" latinLnBrk="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With the option 2, the AP needs to wait for the DPS STA to attempt to transition its DPS mode during the</a:t>
            </a:r>
            <a:r>
              <a:rPr lang="ko-KR" altLang="en-US" sz="1800" dirty="0"/>
              <a:t> </a:t>
            </a:r>
            <a:r>
              <a:rPr lang="en-US" altLang="ko-KR" sz="1800" dirty="0"/>
              <a:t>shared TXOP, the waiting time might be longer than the </a:t>
            </a:r>
            <a:r>
              <a:rPr lang="en-US" altLang="ko-KR" sz="1800" dirty="0" err="1"/>
              <a:t>TxPIFS</a:t>
            </a:r>
            <a:r>
              <a:rPr lang="en-US" altLang="ko-KR" sz="1800" dirty="0"/>
              <a:t> slot boundary between the CTS frame reception and the Data frame reception.</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To enable the option 2, the </a:t>
            </a:r>
            <a:r>
              <a:rPr lang="en-US" altLang="ko-KR" sz="1800" dirty="0" err="1"/>
              <a:t>TxPIFS</a:t>
            </a:r>
            <a:r>
              <a:rPr lang="en-US" altLang="ko-KR" sz="1800" dirty="0"/>
              <a:t> slot boundary regulation in the baseline must be relaxed to </a:t>
            </a:r>
            <a:r>
              <a:rPr lang="en-US" altLang="ko-KR" sz="1800" dirty="0">
                <a:solidFill>
                  <a:srgbClr val="FF0000"/>
                </a:solidFill>
              </a:rPr>
              <a:t>the DPS Padding Delay value (+ PIFS) indicated by the DPS STA for the waiting time </a:t>
            </a:r>
            <a:r>
              <a:rPr lang="en-US" altLang="ko-KR" sz="1800" dirty="0"/>
              <a:t>between the CTS frame reception and the Data frame reception.</a:t>
            </a:r>
            <a:endParaRPr lang="en-US" altLang="ko-KR" sz="1800" dirty="0">
              <a:solidFill>
                <a:schemeClr val="tx1"/>
              </a:solidFill>
            </a:endParaRPr>
          </a:p>
        </p:txBody>
      </p:sp>
      <p:sp>
        <p:nvSpPr>
          <p:cNvPr id="24" name="TextBox 23">
            <a:extLst>
              <a:ext uri="{FF2B5EF4-FFF2-40B4-BE49-F238E27FC236}">
                <a16:creationId xmlns:a16="http://schemas.microsoft.com/office/drawing/2014/main" id="{4B2477D6-44CB-0B75-9E86-786AEC25303C}"/>
              </a:ext>
            </a:extLst>
          </p:cNvPr>
          <p:cNvSpPr txBox="1"/>
          <p:nvPr/>
        </p:nvSpPr>
        <p:spPr>
          <a:xfrm>
            <a:off x="1525449" y="2636912"/>
            <a:ext cx="9138988" cy="1754326"/>
          </a:xfrm>
          <a:prstGeom prst="rect">
            <a:avLst/>
          </a:prstGeom>
          <a:noFill/>
        </p:spPr>
        <p:txBody>
          <a:bodyPr wrap="square" rtlCol="0">
            <a:spAutoFit/>
          </a:bodyPr>
          <a:lstStyle/>
          <a:p>
            <a:r>
              <a:rPr lang="en-US" altLang="ko-KR" sz="1200" dirty="0">
                <a:solidFill>
                  <a:schemeClr val="tx1"/>
                </a:solidFill>
              </a:rPr>
              <a:t>35.2.1.2.2 AP behavior</a:t>
            </a:r>
          </a:p>
          <a:p>
            <a:r>
              <a:rPr lang="en-US" altLang="ko-KR" sz="1200" dirty="0">
                <a:solidFill>
                  <a:schemeClr val="tx1"/>
                </a:solidFill>
              </a:rPr>
              <a:t>…</a:t>
            </a:r>
          </a:p>
          <a:p>
            <a:r>
              <a:rPr lang="en-US" altLang="ko-KR" sz="1200" dirty="0">
                <a:solidFill>
                  <a:schemeClr val="tx1"/>
                </a:solidFill>
              </a:rPr>
              <a:t>If the EHT AP determines that its transmission of an MU-RTS TXS Trigger frame to a non-AP EHT STA with the TXS Mode subfield equal to 1 is successful (see 26.2.6.2 (MU-RTS Trigger frame transmission)), then the AP shall not transmit any PPDU within the allocated time specified in the MU-RTS TXS Trigger</a:t>
            </a:r>
          </a:p>
          <a:p>
            <a:r>
              <a:rPr lang="en-US" altLang="ko-KR" sz="1200" dirty="0">
                <a:solidFill>
                  <a:schemeClr val="tx1"/>
                </a:solidFill>
              </a:rPr>
              <a:t>frame unless one of the following conditions are true:</a:t>
            </a:r>
          </a:p>
          <a:p>
            <a:r>
              <a:rPr lang="en-US" altLang="ko-KR" sz="1200" dirty="0">
                <a:solidFill>
                  <a:schemeClr val="tx1"/>
                </a:solidFill>
              </a:rPr>
              <a:t> - The PPDU carries an immediate response that is solicited by the non-AP STA.</a:t>
            </a:r>
          </a:p>
          <a:p>
            <a:r>
              <a:rPr lang="en-US" altLang="ko-KR" sz="1200" dirty="0">
                <a:solidFill>
                  <a:schemeClr val="tx1"/>
                </a:solidFill>
              </a:rPr>
              <a:t> - The CS mechanism indicates </a:t>
            </a:r>
            <a:r>
              <a:rPr lang="en-US" altLang="ko-KR" sz="1200" b="1" dirty="0">
                <a:solidFill>
                  <a:srgbClr val="0070C0"/>
                </a:solidFill>
              </a:rPr>
              <a:t>that the medium is idle at the </a:t>
            </a:r>
            <a:r>
              <a:rPr lang="en-US" altLang="ko-KR" sz="1200" b="1" dirty="0" err="1">
                <a:solidFill>
                  <a:srgbClr val="0070C0"/>
                </a:solidFill>
              </a:rPr>
              <a:t>TxPIFS</a:t>
            </a:r>
            <a:r>
              <a:rPr lang="en-US" altLang="ko-KR" sz="1200" b="1" dirty="0">
                <a:solidFill>
                  <a:srgbClr val="0070C0"/>
                </a:solidFill>
              </a:rPr>
              <a:t> slot boundary</a:t>
            </a:r>
            <a:r>
              <a:rPr lang="en-US" altLang="ko-KR" sz="1200" dirty="0">
                <a:solidFill>
                  <a:schemeClr val="tx1"/>
                </a:solidFill>
              </a:rPr>
              <a:t> after the end of either the transmission of an immediate response frame sent to that STA or the reception of a frame from that STA that did not require an immediate response.</a:t>
            </a:r>
            <a:endParaRPr lang="en-US" sz="1200" dirty="0">
              <a:solidFill>
                <a:schemeClr val="tx1"/>
              </a:solidFill>
            </a:endParaRPr>
          </a:p>
        </p:txBody>
      </p:sp>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Consideration 1: Shared TXOP Return Rule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March 2025</a:t>
            </a:r>
            <a:endParaRPr lang="en-GB" dirty="0"/>
          </a:p>
        </p:txBody>
      </p:sp>
    </p:spTree>
    <p:extLst>
      <p:ext uri="{BB962C8B-B14F-4D97-AF65-F5344CB8AC3E}">
        <p14:creationId xmlns:p14="http://schemas.microsoft.com/office/powerpoint/2010/main" val="3898674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Consideration 2: </a:t>
            </a:r>
            <a:r>
              <a:rPr lang="en-US" dirty="0"/>
              <a:t>Bandwidth Limitation</a:t>
            </a:r>
            <a:endParaRPr lang="en-GB" dirty="0"/>
          </a:p>
        </p:txBody>
      </p:sp>
      <p:sp>
        <p:nvSpPr>
          <p:cNvPr id="4098" name="Rectangle 2"/>
          <p:cNvSpPr>
            <a:spLocks noGrp="1" noChangeArrowheads="1"/>
          </p:cNvSpPr>
          <p:nvPr>
            <p:ph idx="1"/>
          </p:nvPr>
        </p:nvSpPr>
        <p:spPr>
          <a:xfrm>
            <a:off x="914401" y="1700808"/>
            <a:ext cx="10475383"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According to the baseline [2], in TXS mode 1, the non-AP STA’s bandwidth within the shared TXOP is limited by the bandwidth of the CTS frame that is a response frame of the MU-RTS TXS trigger frame.</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The bandwidth limitation rule should be relaxed for the DPS STA to transmit Data frames in HC mode after transition from LC mode.</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To enable the option 2, even though, the DPS STA transmits a CTS frame as a response to a MU-RTS TXS Trigger frame, </a:t>
            </a:r>
            <a:r>
              <a:rPr lang="en-US" altLang="ko-KR" sz="1800" dirty="0">
                <a:solidFill>
                  <a:srgbClr val="FF0000"/>
                </a:solidFill>
              </a:rPr>
              <a:t>the bandwidth of the PPDU(s) </a:t>
            </a:r>
            <a:r>
              <a:rPr lang="en-US" altLang="ko-KR" sz="1800" dirty="0"/>
              <a:t>that are transmitted during the shared TXOP need to set to </a:t>
            </a:r>
            <a:r>
              <a:rPr lang="en-US" altLang="ko-KR" sz="1800" dirty="0">
                <a:solidFill>
                  <a:srgbClr val="FF0000"/>
                </a:solidFill>
              </a:rPr>
              <a:t>the same or narrower than the MU-RTS TXS Trigger frame</a:t>
            </a:r>
            <a:r>
              <a:rPr lang="en-US" altLang="ko-KR" sz="1800" dirty="0"/>
              <a:t>, not the CTS frame.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March 2025</a:t>
            </a:r>
            <a:endParaRPr lang="en-GB" dirty="0"/>
          </a:p>
        </p:txBody>
      </p:sp>
      <p:sp>
        <p:nvSpPr>
          <p:cNvPr id="15" name="TextBox 14">
            <a:extLst>
              <a:ext uri="{FF2B5EF4-FFF2-40B4-BE49-F238E27FC236}">
                <a16:creationId xmlns:a16="http://schemas.microsoft.com/office/drawing/2014/main" id="{4B2477D6-44CB-0B75-9E86-786AEC25303C}"/>
              </a:ext>
            </a:extLst>
          </p:cNvPr>
          <p:cNvSpPr txBox="1"/>
          <p:nvPr/>
        </p:nvSpPr>
        <p:spPr>
          <a:xfrm>
            <a:off x="2423592" y="2620069"/>
            <a:ext cx="7453885" cy="1384995"/>
          </a:xfrm>
          <a:prstGeom prst="rect">
            <a:avLst/>
          </a:prstGeom>
          <a:noFill/>
        </p:spPr>
        <p:txBody>
          <a:bodyPr wrap="square" rtlCol="0">
            <a:spAutoFit/>
          </a:bodyPr>
          <a:lstStyle/>
          <a:p>
            <a:r>
              <a:rPr lang="en-US" altLang="ko-KR" sz="1200" dirty="0">
                <a:solidFill>
                  <a:schemeClr val="tx1"/>
                </a:solidFill>
              </a:rPr>
              <a:t>35.2.1.2.3 Non-AP STA behavior</a:t>
            </a:r>
          </a:p>
          <a:p>
            <a:r>
              <a:rPr lang="en-US" altLang="ko-KR" sz="1200" dirty="0">
                <a:solidFill>
                  <a:schemeClr val="tx1"/>
                </a:solidFill>
              </a:rPr>
              <a:t>…</a:t>
            </a:r>
          </a:p>
          <a:p>
            <a:r>
              <a:rPr lang="en-US" altLang="ko-KR" sz="1200" dirty="0">
                <a:solidFill>
                  <a:schemeClr val="tx1"/>
                </a:solidFill>
              </a:rPr>
              <a:t>A non-AP STA addressed by an MU-RTS TXS Trigger frame shall set the TXVECTOR parameter CH_BANDWIDTH or CH_BANDWIDTH_IN_NON_HT of non-TB PPDUs that it transmits during the time allocated by the MU-RTS TXS Trigger frame to be the </a:t>
            </a:r>
            <a:r>
              <a:rPr lang="en-US" altLang="ko-KR" sz="1200" b="1" dirty="0">
                <a:solidFill>
                  <a:srgbClr val="0070C0"/>
                </a:solidFill>
              </a:rPr>
              <a:t>same or narrower </a:t>
            </a:r>
            <a:r>
              <a:rPr lang="en-US" altLang="ko-KR" sz="1200" dirty="0">
                <a:solidFill>
                  <a:schemeClr val="tx1"/>
                </a:solidFill>
              </a:rPr>
              <a:t>than the TXVECTOR parameter CH_BANDWIDTH_IN_NON_HT </a:t>
            </a:r>
            <a:r>
              <a:rPr lang="en-US" altLang="ko-KR" sz="1200" b="1" dirty="0">
                <a:solidFill>
                  <a:srgbClr val="0070C0"/>
                </a:solidFill>
              </a:rPr>
              <a:t>of the CTS frame </a:t>
            </a:r>
            <a:r>
              <a:rPr lang="en-US" altLang="ko-KR" sz="1200" dirty="0">
                <a:solidFill>
                  <a:schemeClr val="tx1"/>
                </a:solidFill>
              </a:rPr>
              <a:t>that it transmitted in response to the MU-RTS TXS Trigger frame.</a:t>
            </a:r>
          </a:p>
          <a:p>
            <a:endParaRPr lang="en-US" sz="1200" dirty="0">
              <a:solidFill>
                <a:schemeClr val="tx1"/>
              </a:solidFill>
            </a:endParaRPr>
          </a:p>
        </p:txBody>
      </p:sp>
    </p:spTree>
    <p:extLst>
      <p:ext uri="{BB962C8B-B14F-4D97-AF65-F5344CB8AC3E}">
        <p14:creationId xmlns:p14="http://schemas.microsoft.com/office/powerpoint/2010/main" val="34230309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Consideration 3: </a:t>
            </a:r>
            <a:r>
              <a:rPr lang="en-US" dirty="0"/>
              <a:t>Wider Channel Access within the Shared TXOP</a:t>
            </a:r>
            <a:endParaRPr lang="en-GB" dirty="0"/>
          </a:p>
        </p:txBody>
      </p:sp>
      <p:sp>
        <p:nvSpPr>
          <p:cNvPr id="4098" name="Rectangle 2"/>
          <p:cNvSpPr>
            <a:spLocks noGrp="1" noChangeArrowheads="1"/>
          </p:cNvSpPr>
          <p:nvPr>
            <p:ph idx="1"/>
          </p:nvPr>
        </p:nvSpPr>
        <p:spPr>
          <a:xfrm>
            <a:off x="914401" y="1700808"/>
            <a:ext cx="10475383"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After the DPS STA transition its DPS mode to HC mode, DPS STA needs to perform wider channel access to transmit PPDU(s) with wider bandwidth than the CTS frame during the shared TXOP.</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To enable the option 2, after the DPS STA transition its DPS mode to HC mode, the current TXS rule needs to allow the DPS STA to perform channel access during the shared TXOP.</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March 2025</a:t>
            </a:r>
            <a:endParaRPr lang="en-GB" dirty="0"/>
          </a:p>
        </p:txBody>
      </p:sp>
      <p:pic>
        <p:nvPicPr>
          <p:cNvPr id="3" name="그림 2">
            <a:extLst>
              <a:ext uri="{FF2B5EF4-FFF2-40B4-BE49-F238E27FC236}">
                <a16:creationId xmlns:a16="http://schemas.microsoft.com/office/drawing/2014/main" id="{BCE8EF0D-8669-6A09-C901-69246C08B7E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588884" y="3286047"/>
            <a:ext cx="7395548" cy="3188499"/>
          </a:xfrm>
          <a:prstGeom prst="rect">
            <a:avLst/>
          </a:prstGeom>
        </p:spPr>
      </p:pic>
    </p:spTree>
    <p:extLst>
      <p:ext uri="{BB962C8B-B14F-4D97-AF65-F5344CB8AC3E}">
        <p14:creationId xmlns:p14="http://schemas.microsoft.com/office/powerpoint/2010/main" val="3844518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Conclusion</a:t>
            </a:r>
            <a:endParaRPr lang="en-GB" dirty="0"/>
          </a:p>
        </p:txBody>
      </p:sp>
      <p:sp>
        <p:nvSpPr>
          <p:cNvPr id="5122" name="Rectangle 2"/>
          <p:cNvSpPr>
            <a:spLocks noGrp="1" noChangeArrowheads="1"/>
          </p:cNvSpPr>
          <p:nvPr>
            <p:ph idx="1"/>
          </p:nvPr>
        </p:nvSpPr>
        <p:spPr>
          <a:xfrm>
            <a:off x="914400" y="1981201"/>
            <a:ext cx="10438183" cy="4113213"/>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this contribution, several considerations and possible solutions for the current TXS rules to support DPS STAs were discussed. </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Considerations &amp; Possible Solutions:</a:t>
            </a:r>
            <a:endParaRPr lang="en-US" sz="1600" dirty="0"/>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1" dirty="0"/>
              <a:t>1. Shared TXOP Return Rule</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A</a:t>
            </a:r>
            <a:r>
              <a:rPr lang="en-US" altLang="ko-KR" sz="1400" dirty="0"/>
              <a:t>fter receiving CTS frame, t</a:t>
            </a:r>
            <a:r>
              <a:rPr lang="en-US" sz="1400" dirty="0"/>
              <a:t>he</a:t>
            </a:r>
            <a:r>
              <a:rPr lang="ko-KR" altLang="en-US" sz="1400" dirty="0"/>
              <a:t> </a:t>
            </a:r>
            <a:r>
              <a:rPr lang="en-US" altLang="ko-KR" sz="1400" dirty="0"/>
              <a:t>AP</a:t>
            </a:r>
            <a:r>
              <a:rPr lang="ko-KR" altLang="en-US" sz="1400" dirty="0"/>
              <a:t> </a:t>
            </a:r>
            <a:r>
              <a:rPr lang="en-US" altLang="ko-KR" sz="1400" dirty="0"/>
              <a:t>waits for DPS Padding Delay indicated by the DPS STA to transition its DPS mode by itself.</a:t>
            </a:r>
            <a:endParaRPr lang="en-US" sz="1400" dirty="0"/>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1" dirty="0"/>
              <a:t>2. Bandwidth Limitation</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The bandwidth of the PPDU(s) that are transmitted during the shared TXOP needs to be set to the same or narrower than the MU-RTS TXS Trigger frame, not the CTS frame.</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1" dirty="0"/>
              <a:t>3. Wider Channel Access within the Shared TXOP</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After the DPS STA transition its DPS mode to HC mode, the current TXS rule needs to allow the DPS STA to perform channel access during the shared TXOP</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p:txBody>
          <a:bodyPr/>
          <a:lstStyle/>
          <a:p>
            <a:r>
              <a:rPr lang="en-GB"/>
              <a:t>Gwangho Lee, KNUT</a:t>
            </a:r>
          </a:p>
        </p:txBody>
      </p:sp>
      <p:sp>
        <p:nvSpPr>
          <p:cNvPr id="4" name="Date Placeholder 3"/>
          <p:cNvSpPr>
            <a:spLocks noGrp="1"/>
          </p:cNvSpPr>
          <p:nvPr>
            <p:ph type="dt" idx="15"/>
          </p:nvPr>
        </p:nvSpPr>
        <p:spPr/>
        <p:txBody>
          <a:bodyPr/>
          <a:lstStyle/>
          <a:p>
            <a:r>
              <a:rPr lang="en-US" altLang="ko-KR"/>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25/0019r0, </a:t>
            </a:r>
            <a:r>
              <a:rPr lang="fr-FR" dirty="0"/>
              <a:t>Issues on DPS Mode Change, Gwangho Lee et al</a:t>
            </a:r>
            <a:r>
              <a:rPr lang="fr-FR"/>
              <a:t>. </a:t>
            </a:r>
          </a:p>
          <a:p>
            <a:r>
              <a:rPr lang="en-GB"/>
              <a:t>[</a:t>
            </a:r>
            <a:r>
              <a:rPr lang="en-GB" dirty="0"/>
              <a:t>2] </a:t>
            </a:r>
            <a:r>
              <a:rPr lang="en-GB" altLang="ko-KR" dirty="0"/>
              <a:t>Draft P802.11be_D7.0</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25년 1월 기고 초안</Template>
  <TotalTime>3452</TotalTime>
  <Words>1280</Words>
  <Application>Microsoft Office PowerPoint</Application>
  <PresentationFormat>와이드스크린</PresentationFormat>
  <Paragraphs>143</Paragraphs>
  <Slides>10</Slides>
  <Notes>10</Notes>
  <HiddenSlides>0</HiddenSlides>
  <MMClips>0</MMClips>
  <ScaleCrop>false</ScaleCrop>
  <HeadingPairs>
    <vt:vector size="8" baseType="variant">
      <vt:variant>
        <vt:lpstr>사용한 글꼴</vt:lpstr>
      </vt:variant>
      <vt:variant>
        <vt:i4>2</vt:i4>
      </vt: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4" baseType="lpstr">
      <vt:lpstr>Arial Unicode MS</vt:lpstr>
      <vt:lpstr>Times New Roman</vt:lpstr>
      <vt:lpstr>Office 테마</vt:lpstr>
      <vt:lpstr>Document</vt:lpstr>
      <vt:lpstr>Issues on DPS Mode Change Follow Up</vt:lpstr>
      <vt:lpstr>Recap: TXOP Sharing During DPS</vt:lpstr>
      <vt:lpstr>Recap: TXOP Sharing During DPS</vt:lpstr>
      <vt:lpstr>Recap: Option 2</vt:lpstr>
      <vt:lpstr>Consideration 1: Shared TXOP Return Rule</vt:lpstr>
      <vt:lpstr>Consideration 2: Bandwidth Limitation</vt:lpstr>
      <vt:lpstr>Consideration 3: Wider Channel Access within the Shared TXOP</vt:lpstr>
      <vt:lpstr>Conclusion</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DPS Mode Change</dc:title>
  <dc:creator>이광호</dc:creator>
  <cp:keywords/>
  <cp:lastModifiedBy>이광호</cp:lastModifiedBy>
  <cp:revision>486</cp:revision>
  <cp:lastPrinted>1601-01-01T00:00:00Z</cp:lastPrinted>
  <dcterms:created xsi:type="dcterms:W3CDTF">2024-12-30T04:59:17Z</dcterms:created>
  <dcterms:modified xsi:type="dcterms:W3CDTF">2025-03-12T21:24:18Z</dcterms:modified>
  <cp:category>Name, Affiliation</cp:category>
</cp:coreProperties>
</file>