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640" r:id="rId3"/>
    <p:sldId id="603" r:id="rId4"/>
    <p:sldId id="641" r:id="rId5"/>
    <p:sldId id="645" r:id="rId6"/>
    <p:sldId id="642" r:id="rId7"/>
    <p:sldId id="611" r:id="rId8"/>
    <p:sldId id="622" r:id="rId9"/>
    <p:sldId id="643" r:id="rId10"/>
    <p:sldId id="644" r:id="rId11"/>
    <p:sldId id="646" r:id="rId12"/>
    <p:sldId id="585" r:id="rId13"/>
    <p:sldId id="604" r:id="rId14"/>
    <p:sldId id="613" r:id="rId15"/>
    <p:sldId id="500" r:id="rId16"/>
    <p:sldId id="647" r:id="rId17"/>
    <p:sldId id="607" r:id="rId18"/>
    <p:sldId id="648" r:id="rId19"/>
    <p:sldId id="617" r:id="rId20"/>
    <p:sldId id="649" r:id="rId21"/>
    <p:sldId id="616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86B67-C6BC-3280-5576-5AA0636E4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37A06E5-8E3B-035B-762F-FFF9C5B72A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A7297BD-B93B-FB3C-CF63-86F00D8ED1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2524FB-CF22-77A2-1CEC-4CA5E09844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83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828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699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7F825-6012-6856-3499-BABF816D3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2F23A94-C173-A83C-18A5-40183B721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ABCBA8-694D-C374-3948-390F8277C4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713350-5D69-B050-A462-AB108381C1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351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999-774C-A2E9-AEFC-30BFFDC4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AA1FE41-9352-DE6C-4DC9-4B141CA314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DA9122-D7AF-D9AA-CDEC-173F7FB8D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461305-FD01-8E6A-B555-156622C02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962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02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802.11-yy/0029r1r0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D409B-685D-3046-327C-4FBBE043E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02E7CB-A56B-C331-E385-148B8A26E6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76B78A0-1E95-E6C6-2D21-7B0CA97EE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6FA154-A8F5-7CD9-285C-A83B818BA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015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5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857B4-6BEF-D83C-3D69-B70DBB5E8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83A0F16-6C16-9429-027D-571F18AAA3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7ABFFE4-5961-D130-2ACE-CFAD33530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6E477B-4821-FC7B-D3B4-D12EC93E1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90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F114D-798F-EFEC-D532-9E9CC9B67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29B139C-CF11-7B7E-620B-529E7A453B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94052E-E670-144D-57B6-F8542D76F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59B27B-C3CB-1AB7-5488-B08ED08A3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1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87C8E-7A36-B0E8-2072-58D555FE3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51BB8E-1B4F-E41F-B7EB-01701F6C44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5DCF686-BB19-B95F-1DAB-E9089322D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460204-11E0-8B95-6E25-8DA4510F25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32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881F9-5BF0-A0AA-27C9-D342FB7B8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8C2BB0-C876-28CC-CD08-A173F6BCF3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D07B61E-4A53-A887-7F48-913E2C19F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03B23A-B780-0551-04D2-FB9EA5AB17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73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WPT: Protocol, Waveform and PPDU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32740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F7182-03B7-09FD-E995-85937498A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B7395B0-D122-D9E3-E151-A1B9F1F1B4B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Without Association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D84453-3FE8-1AA0-D6A8-DEFAEB7217C5}"/>
              </a:ext>
            </a:extLst>
          </p:cNvPr>
          <p:cNvSpPr txBox="1"/>
          <p:nvPr/>
        </p:nvSpPr>
        <p:spPr>
          <a:xfrm>
            <a:off x="696912" y="1282312"/>
            <a:ext cx="7761288" cy="38779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Without association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broadcasts to activate all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groupcasts to activate energizers group by group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unicasts to activate energizers one by one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Can be time consuming and cause heavy interference, leading to severe co-existence problem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No association can be applicable to inventory use case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For other user case, e.g., sensor, association can be beneficial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1B06A62-4485-8031-4ADF-60A8622F716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7418B2B-166A-A27A-DDED-F22E6948D84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E84E57-550C-0B61-5EA5-6C9AF47C7ED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BBA980-74F8-1D70-C419-5B384D1ABAA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1428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7702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Legacy waveforms are preferred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Pros: easy to implement, minimal specification/implementation efforts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Candidates: OFDM, DSSS, single carrier,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High PAPR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High efficiency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Single Tone/Carrier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Subset of OFDM with simple implementation complexity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0098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PPDU: 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Co-existence not only for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systems, e.g., 802.11ah but also for other S1G systems, e.g., Smart Utility Networks, Low Energy, Critical Infrastructure Monitoring,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PPDU can overlap with each other but will interfere with non-WPT signals 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40" y="3246478"/>
            <a:ext cx="5178519" cy="29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Basically, communication signal needs to be avoided by the energizer but WPT signal can co-exist.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Design WPT signal that can be fully or partially understood by the energizer.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WPT signal can contain both WPT preamble and charging segment and the WPT preamble can be understandable to energizers.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85458F-AB2F-B5F8-14EF-6B3950CD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43" y="4572000"/>
            <a:ext cx="7389813" cy="10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LBT for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7D5A0D2C-9890-9920-0FC8-9195F9D4C5D9}"/>
              </a:ext>
            </a:extLst>
          </p:cNvPr>
          <p:cNvGrpSpPr/>
          <p:nvPr/>
        </p:nvGrpSpPr>
        <p:grpSpPr>
          <a:xfrm>
            <a:off x="4685787" y="1176888"/>
            <a:ext cx="4405630" cy="5215255"/>
            <a:chOff x="0" y="0"/>
            <a:chExt cx="4405630" cy="52152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FF5623-316C-6893-3226-DF3DCD28050C}"/>
                </a:ext>
              </a:extLst>
            </p:cNvPr>
            <p:cNvSpPr/>
            <p:nvPr/>
          </p:nvSpPr>
          <p:spPr>
            <a:xfrm>
              <a:off x="0" y="0"/>
              <a:ext cx="4405630" cy="52152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5" name="文本框 649590559">
              <a:extLst>
                <a:ext uri="{FF2B5EF4-FFF2-40B4-BE49-F238E27FC236}">
                  <a16:creationId xmlns:a16="http://schemas.microsoft.com/office/drawing/2014/main" id="{BFDF23FF-830F-3F21-9E7A-B89D5842ED00}"/>
                </a:ext>
              </a:extLst>
            </p:cNvPr>
            <p:cNvSpPr txBox="1"/>
            <p:nvPr/>
          </p:nvSpPr>
          <p:spPr>
            <a:xfrm>
              <a:off x="1015762" y="146050"/>
              <a:ext cx="1111250" cy="4572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Detection (ED)</a:t>
              </a:r>
            </a:p>
          </p:txBody>
        </p:sp>
        <p:sp>
          <p:nvSpPr>
            <p:cNvPr id="6" name="文本框 1425538204">
              <a:extLst>
                <a:ext uri="{FF2B5EF4-FFF2-40B4-BE49-F238E27FC236}">
                  <a16:creationId xmlns:a16="http://schemas.microsoft.com/office/drawing/2014/main" id="{5126D988-C75B-E39A-1258-7A859CDD7D2C}"/>
                </a:ext>
              </a:extLst>
            </p:cNvPr>
            <p:cNvSpPr txBox="1"/>
            <p:nvPr/>
          </p:nvSpPr>
          <p:spPr>
            <a:xfrm>
              <a:off x="1009412" y="1447756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Channel occupied (energy level &gt; threshold</a:t>
              </a:r>
              <a:r>
                <a:rPr lang="en-GB" sz="1100" baseline="-25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ED</a:t>
              </a:r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)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文本框 1332655768">
              <a:extLst>
                <a:ext uri="{FF2B5EF4-FFF2-40B4-BE49-F238E27FC236}">
                  <a16:creationId xmlns:a16="http://schemas.microsoft.com/office/drawing/2014/main" id="{F8ADF5E4-ECE9-4EAC-1B41-63841D4AFF64}"/>
                </a:ext>
              </a:extLst>
            </p:cNvPr>
            <p:cNvSpPr txBox="1"/>
            <p:nvPr/>
          </p:nvSpPr>
          <p:spPr>
            <a:xfrm>
              <a:off x="996712" y="2992862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WPT preamble detected?</a:t>
              </a:r>
            </a:p>
          </p:txBody>
        </p:sp>
        <p:sp>
          <p:nvSpPr>
            <p:cNvPr id="10" name="文本框 181520415">
              <a:extLst>
                <a:ext uri="{FF2B5EF4-FFF2-40B4-BE49-F238E27FC236}">
                  <a16:creationId xmlns:a16="http://schemas.microsoft.com/office/drawing/2014/main" id="{D26BECC9-D2FD-79D5-7B02-58EF98E98B27}"/>
                </a:ext>
              </a:extLst>
            </p:cNvPr>
            <p:cNvSpPr txBox="1"/>
            <p:nvPr/>
          </p:nvSpPr>
          <p:spPr>
            <a:xfrm>
              <a:off x="1007295" y="4161366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Transmit WPT signal</a:t>
              </a:r>
            </a:p>
          </p:txBody>
        </p:sp>
        <p:sp>
          <p:nvSpPr>
            <p:cNvPr id="12" name="文本框 1944850174">
              <a:extLst>
                <a:ext uri="{FF2B5EF4-FFF2-40B4-BE49-F238E27FC236}">
                  <a16:creationId xmlns:a16="http://schemas.microsoft.com/office/drawing/2014/main" id="{97885678-AF2B-0AD4-81D0-D5838A1AF3D8}"/>
                </a:ext>
              </a:extLst>
            </p:cNvPr>
            <p:cNvSpPr txBox="1"/>
            <p:nvPr/>
          </p:nvSpPr>
          <p:spPr>
            <a:xfrm>
              <a:off x="3060462" y="2008532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does backoff</a:t>
              </a:r>
            </a:p>
          </p:txBody>
        </p:sp>
        <p:sp>
          <p:nvSpPr>
            <p:cNvPr id="13" name="流程图: 决策 1761788520">
              <a:extLst>
                <a:ext uri="{FF2B5EF4-FFF2-40B4-BE49-F238E27FC236}">
                  <a16:creationId xmlns:a16="http://schemas.microsoft.com/office/drawing/2014/main" id="{5D4EB0C1-90C8-7A2C-E87F-4CBB4E9144FC}"/>
                </a:ext>
              </a:extLst>
            </p:cNvPr>
            <p:cNvSpPr/>
            <p:nvPr/>
          </p:nvSpPr>
          <p:spPr>
            <a:xfrm>
              <a:off x="730012" y="1104856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流程图: 决策 1834369104">
              <a:extLst>
                <a:ext uri="{FF2B5EF4-FFF2-40B4-BE49-F238E27FC236}">
                  <a16:creationId xmlns:a16="http://schemas.microsoft.com/office/drawing/2014/main" id="{282A9A06-EC5C-149A-80E7-018E190755FC}"/>
                </a:ext>
              </a:extLst>
            </p:cNvPr>
            <p:cNvSpPr/>
            <p:nvPr/>
          </p:nvSpPr>
          <p:spPr>
            <a:xfrm>
              <a:off x="730012" y="2599162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5" name="直接箭头连接符 806217391">
              <a:extLst>
                <a:ext uri="{FF2B5EF4-FFF2-40B4-BE49-F238E27FC236}">
                  <a16:creationId xmlns:a16="http://schemas.microsoft.com/office/drawing/2014/main" id="{7665F8D8-2BA4-05C8-5D01-98DB273413B9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1561862" y="603226"/>
              <a:ext cx="2117" cy="50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276005889">
              <a:extLst>
                <a:ext uri="{FF2B5EF4-FFF2-40B4-BE49-F238E27FC236}">
                  <a16:creationId xmlns:a16="http://schemas.microsoft.com/office/drawing/2014/main" id="{FE7E3E48-027A-68B1-7BD6-1A8230D62BD8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1561862" y="2196967"/>
              <a:ext cx="0" cy="402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858715911">
              <a:extLst>
                <a:ext uri="{FF2B5EF4-FFF2-40B4-BE49-F238E27FC236}">
                  <a16:creationId xmlns:a16="http://schemas.microsoft.com/office/drawing/2014/main" id="{49130E88-4DF0-EF16-6BB7-952A41A93806}"/>
                </a:ext>
              </a:extLst>
            </p:cNvPr>
            <p:cNvCxnSpPr>
              <a:stCxn id="14" idx="2"/>
              <a:endCxn id="10" idx="0"/>
            </p:cNvCxnSpPr>
            <p:nvPr/>
          </p:nvCxnSpPr>
          <p:spPr>
            <a:xfrm>
              <a:off x="1561862" y="3691362"/>
              <a:ext cx="1058" cy="47000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连接符: 肘形 470652140">
              <a:extLst>
                <a:ext uri="{FF2B5EF4-FFF2-40B4-BE49-F238E27FC236}">
                  <a16:creationId xmlns:a16="http://schemas.microsoft.com/office/drawing/2014/main" id="{ADEF883A-1660-0C9B-4139-4382C8D340D1}"/>
                </a:ext>
              </a:extLst>
            </p:cNvPr>
            <p:cNvCxnSpPr>
              <a:stCxn id="12" idx="0"/>
              <a:endCxn id="5" idx="3"/>
            </p:cNvCxnSpPr>
            <p:nvPr/>
          </p:nvCxnSpPr>
          <p:spPr>
            <a:xfrm rot="16200000" flipV="1">
              <a:off x="2054642" y="447005"/>
              <a:ext cx="1633816" cy="14890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连接符: 肘形 916740347">
              <a:extLst>
                <a:ext uri="{FF2B5EF4-FFF2-40B4-BE49-F238E27FC236}">
                  <a16:creationId xmlns:a16="http://schemas.microsoft.com/office/drawing/2014/main" id="{48F1D1E9-4E03-D1D1-6B7E-4ADD7978D398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2308907" y="2398045"/>
              <a:ext cx="836361" cy="66675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803123115">
              <a:extLst>
                <a:ext uri="{FF2B5EF4-FFF2-40B4-BE49-F238E27FC236}">
                  <a16:creationId xmlns:a16="http://schemas.microsoft.com/office/drawing/2014/main" id="{BD98F505-7167-E666-9C29-7AF47E7BCAF3}"/>
                </a:ext>
              </a:extLst>
            </p:cNvPr>
            <p:cNvSpPr txBox="1"/>
            <p:nvPr/>
          </p:nvSpPr>
          <p:spPr>
            <a:xfrm>
              <a:off x="1496245" y="2241214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cxnSp>
          <p:nvCxnSpPr>
            <p:cNvPr id="24" name="连接符: 肘形 1419252303">
              <a:extLst>
                <a:ext uri="{FF2B5EF4-FFF2-40B4-BE49-F238E27FC236}">
                  <a16:creationId xmlns:a16="http://schemas.microsoft.com/office/drawing/2014/main" id="{88FD2863-1F7E-CD25-9C2F-8DA5E9C77E87}"/>
                </a:ext>
              </a:extLst>
            </p:cNvPr>
            <p:cNvCxnSpPr>
              <a:stCxn id="13" idx="1"/>
              <a:endCxn id="10" idx="1"/>
            </p:cNvCxnSpPr>
            <p:nvPr/>
          </p:nvCxnSpPr>
          <p:spPr>
            <a:xfrm rot="10800000" flipH="1" flipV="1">
              <a:off x="730010" y="1650888"/>
              <a:ext cx="277283" cy="2815097"/>
            </a:xfrm>
            <a:prstGeom prst="bentConnector3">
              <a:avLst>
                <a:gd name="adj1" fmla="val -8244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096674491">
              <a:extLst>
                <a:ext uri="{FF2B5EF4-FFF2-40B4-BE49-F238E27FC236}">
                  <a16:creationId xmlns:a16="http://schemas.microsoft.com/office/drawing/2014/main" id="{18714B07-A198-71D7-15E9-3AF466493B50}"/>
                </a:ext>
              </a:extLst>
            </p:cNvPr>
            <p:cNvSpPr txBox="1"/>
            <p:nvPr/>
          </p:nvSpPr>
          <p:spPr>
            <a:xfrm>
              <a:off x="73845" y="222218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  <p:sp>
          <p:nvSpPr>
            <p:cNvPr id="26" name="文本框 846921050">
              <a:extLst>
                <a:ext uri="{FF2B5EF4-FFF2-40B4-BE49-F238E27FC236}">
                  <a16:creationId xmlns:a16="http://schemas.microsoft.com/office/drawing/2014/main" id="{B9D2772D-A1C5-D984-65B9-E4B59ADAD6DA}"/>
                </a:ext>
              </a:extLst>
            </p:cNvPr>
            <p:cNvSpPr txBox="1"/>
            <p:nvPr/>
          </p:nvSpPr>
          <p:spPr>
            <a:xfrm>
              <a:off x="1496245" y="378440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sp>
          <p:nvSpPr>
            <p:cNvPr id="27" name="文本框 586604544">
              <a:extLst>
                <a:ext uri="{FF2B5EF4-FFF2-40B4-BE49-F238E27FC236}">
                  <a16:creationId xmlns:a16="http://schemas.microsoft.com/office/drawing/2014/main" id="{5D763675-A6C0-DFE5-623F-BAB92B4AEC3C}"/>
                </a:ext>
              </a:extLst>
            </p:cNvPr>
            <p:cNvSpPr txBox="1"/>
            <p:nvPr/>
          </p:nvSpPr>
          <p:spPr>
            <a:xfrm>
              <a:off x="2283645" y="260297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</p:grpSp>
      <p:sp>
        <p:nvSpPr>
          <p:cNvPr id="3" name="文本框 17">
            <a:extLst>
              <a:ext uri="{FF2B5EF4-FFF2-40B4-BE49-F238E27FC236}">
                <a16:creationId xmlns:a16="http://schemas.microsoft.com/office/drawing/2014/main" id="{4E05884B-DB4F-8085-306D-33C0A9AAE443}"/>
              </a:ext>
            </a:extLst>
          </p:cNvPr>
          <p:cNvSpPr txBox="1"/>
          <p:nvPr/>
        </p:nvSpPr>
        <p:spPr>
          <a:xfrm>
            <a:off x="266700" y="1338393"/>
            <a:ext cx="4488696" cy="4807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“Further Consideration of WPT for AMP,” IEEE 802.11-25/0029r1, Nov.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948D0-F8DB-011F-56E7-69E66A331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0252003-17C4-8F69-B21C-F373954B086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DA27E7-2BA8-3101-4456-6AF0AC84130F}"/>
              </a:ext>
            </a:extLst>
          </p:cNvPr>
          <p:cNvSpPr txBox="1"/>
          <p:nvPr/>
        </p:nvSpPr>
        <p:spPr>
          <a:xfrm>
            <a:off x="266700" y="1338393"/>
            <a:ext cx="8610600" cy="402398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following parameters can be considered for AP to control the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Energizer sleep or active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 duration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Indication the operation frequency: S1G or 2.4GHz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DL PPDU format for 2.4GHz and/or WPT PPDU format if specified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DL PPDU or related parameters to define PPDU, e.g., data rate, modulation scheme, etc.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Charging field related parameters: starting time, BW, waveform and Tx power.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16EDE88-64C6-8FBB-488C-2129F6B65BC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183C57F-DB56-A6A6-7D40-E43495D476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B23EBF8-C461-3673-BD89-66FFEDF90A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4900BD7-521D-2CAA-47DA-D32812C0FA1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4025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022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report power category to the AP during activation or upon the request of the AP?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category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3D41E-7A8A-03A9-CCD9-F8A557439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8334DF0-91B3-3F2B-6189-C7408BDB4BC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B825E43-EA90-186B-B1BA-593186192ABD}"/>
              </a:ext>
            </a:extLst>
          </p:cNvPr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association between energizer and AMP devices that determines which energizer to activate to charge target AMP devices should be supported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49B6E91-75A1-1D51-1313-4AB5816A5D2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56ACCD5-D1EC-6A1B-6C03-20F85C27BA7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CCC2217-0908-F1DA-F5BC-3EBFDE2067F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0D64099-9631-2CE5-B317-963481FD0F7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5273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supports OFDM and single carrier as WPT waveforms?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02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Protocol between AP and energizer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Protocol between energizer and AMP device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Association between energizer and AMP device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waveform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7732E-CB34-F181-4DEB-2CF66E532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166B4FA-C4D9-278D-91F5-5DAF818C69E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SP5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006A68-1EB1-CF59-18C7-B9023D925457}"/>
              </a:ext>
            </a:extLst>
          </p:cNvPr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WPT signals are allowed to overlap with each other.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3AA0CA0-7391-B3CE-E87C-8A119A764FB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F56FE1B-3C69-B0B3-44B5-47AAFB50F7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6657A41-9D5F-FD8D-8529-362ECD7FCBC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E849B05-1574-3C01-D9B3-F43397ED323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18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SP6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4687010" cy="51244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1: define the control and 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OOB at least for some specific topology, e.g., wired interface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Key WPT info elements can be defined, e.g., on/off indication, duty cycle related, e.g., on time, period,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2: define the signalling between AP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100" dirty="0"/>
              <a:t>Yinan Qi (OPPO)</a:t>
            </a:r>
            <a:endParaRPr lang="en-US" sz="1100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EF673-0783-852B-B7AC-B45BE4DD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469" y="4435833"/>
            <a:ext cx="927783" cy="1018934"/>
          </a:xfrm>
          <a:prstGeom prst="rect">
            <a:avLst/>
          </a:prstGeom>
        </p:spPr>
      </p:pic>
      <p:pic>
        <p:nvPicPr>
          <p:cNvPr id="3" name="图片 3">
            <a:extLst>
              <a:ext uri="{FF2B5EF4-FFF2-40B4-BE49-F238E27FC236}">
                <a16:creationId xmlns:a16="http://schemas.microsoft.com/office/drawing/2014/main" id="{1065B02D-75BF-E1E4-5A82-39295A8C2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507" y="4247257"/>
            <a:ext cx="1074513" cy="1097375"/>
          </a:xfrm>
          <a:prstGeom prst="rect">
            <a:avLst/>
          </a:prstGeom>
        </p:spPr>
      </p:pic>
      <p:pic>
        <p:nvPicPr>
          <p:cNvPr id="4" name="图片 4">
            <a:extLst>
              <a:ext uri="{FF2B5EF4-FFF2-40B4-BE49-F238E27FC236}">
                <a16:creationId xmlns:a16="http://schemas.microsoft.com/office/drawing/2014/main" id="{4BB93379-596A-4305-174E-73E021F09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2" y="2253901"/>
            <a:ext cx="914479" cy="708721"/>
          </a:xfrm>
          <a:prstGeom prst="rect">
            <a:avLst/>
          </a:prstGeom>
        </p:spPr>
      </p:pic>
      <p:cxnSp>
        <p:nvCxnSpPr>
          <p:cNvPr id="5" name="直接箭头连接符 5">
            <a:extLst>
              <a:ext uri="{FF2B5EF4-FFF2-40B4-BE49-F238E27FC236}">
                <a16:creationId xmlns:a16="http://schemas.microsoft.com/office/drawing/2014/main" id="{46A76DF0-2F96-9860-6575-55403CDA75C8}"/>
              </a:ext>
            </a:extLst>
          </p:cNvPr>
          <p:cNvCxnSpPr>
            <a:cxnSpLocks/>
            <a:endCxn id="2" idx="1"/>
          </p:cNvCxnSpPr>
          <p:nvPr/>
        </p:nvCxnSpPr>
        <p:spPr bwMode="auto">
          <a:xfrm>
            <a:off x="6657179" y="4945300"/>
            <a:ext cx="13062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triangle" w="lg" len="lg"/>
            <a:tailEnd type="triangle" w="lg" len="lg"/>
          </a:ln>
        </p:spPr>
      </p:cxnSp>
      <p:cxnSp>
        <p:nvCxnSpPr>
          <p:cNvPr id="6" name="直接箭头连接符 6">
            <a:extLst>
              <a:ext uri="{FF2B5EF4-FFF2-40B4-BE49-F238E27FC236}">
                <a16:creationId xmlns:a16="http://schemas.microsoft.com/office/drawing/2014/main" id="{C9777F81-2D39-B9AA-E2B6-A7EAA4EF34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47047" y="2653303"/>
            <a:ext cx="558753" cy="15927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7" name="文本框 8">
            <a:extLst>
              <a:ext uri="{FF2B5EF4-FFF2-40B4-BE49-F238E27FC236}">
                <a16:creationId xmlns:a16="http://schemas.microsoft.com/office/drawing/2014/main" id="{0735DA00-7B12-6A7B-ECFA-D70F184EBCAE}"/>
              </a:ext>
            </a:extLst>
          </p:cNvPr>
          <p:cNvSpPr txBox="1"/>
          <p:nvPr/>
        </p:nvSpPr>
        <p:spPr>
          <a:xfrm>
            <a:off x="6724523" y="5023880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1</a:t>
            </a: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39DB2FD4-F18F-F0A7-C546-6798A2FD5A38}"/>
              </a:ext>
            </a:extLst>
          </p:cNvPr>
          <p:cNvSpPr txBox="1"/>
          <p:nvPr/>
        </p:nvSpPr>
        <p:spPr>
          <a:xfrm>
            <a:off x="5371551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Energizer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2F8A434-D060-64CA-D323-2B7FEB227B9E}"/>
              </a:ext>
            </a:extLst>
          </p:cNvPr>
          <p:cNvSpPr txBox="1"/>
          <p:nvPr/>
        </p:nvSpPr>
        <p:spPr>
          <a:xfrm>
            <a:off x="6520590" y="1828800"/>
            <a:ext cx="144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AMP STA</a:t>
            </a:r>
          </a:p>
        </p:txBody>
      </p:sp>
      <p:sp>
        <p:nvSpPr>
          <p:cNvPr id="13" name="文本框 10">
            <a:extLst>
              <a:ext uri="{FF2B5EF4-FFF2-40B4-BE49-F238E27FC236}">
                <a16:creationId xmlns:a16="http://schemas.microsoft.com/office/drawing/2014/main" id="{2F0D8988-885B-A327-588E-966471C532F3}"/>
              </a:ext>
            </a:extLst>
          </p:cNvPr>
          <p:cNvSpPr txBox="1"/>
          <p:nvPr/>
        </p:nvSpPr>
        <p:spPr>
          <a:xfrm>
            <a:off x="7712786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AP</a:t>
            </a:r>
          </a:p>
        </p:txBody>
      </p:sp>
      <p:sp>
        <p:nvSpPr>
          <p:cNvPr id="15" name="文本框 8">
            <a:extLst>
              <a:ext uri="{FF2B5EF4-FFF2-40B4-BE49-F238E27FC236}">
                <a16:creationId xmlns:a16="http://schemas.microsoft.com/office/drawing/2014/main" id="{A66404BB-B44F-EA15-ABD0-0E3290B3B895}"/>
              </a:ext>
            </a:extLst>
          </p:cNvPr>
          <p:cNvSpPr txBox="1"/>
          <p:nvPr/>
        </p:nvSpPr>
        <p:spPr>
          <a:xfrm>
            <a:off x="7048500" y="3388055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1039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8524A-E28A-8BFB-81E7-FBD0E5445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9788900-825B-31DE-B3F7-8D022716B15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Initialization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35C1BDB-4980-D151-1F3A-53B843AC634C}"/>
              </a:ext>
            </a:extLst>
          </p:cNvPr>
          <p:cNvSpPr txBox="1"/>
          <p:nvPr/>
        </p:nvSpPr>
        <p:spPr>
          <a:xfrm>
            <a:off x="696912" y="1282312"/>
            <a:ext cx="7761288" cy="14003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can be initialized by requesting for energizer and AMP reporting to initialize the WPT configuration.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Report procedure can be either AP requested or autonomously done by energizer or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055AB8-294C-9F2F-C386-7C16576EE0E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084218E-9F0F-EC4C-3D9B-2F171AB2F2A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BDE7923-D25E-C97E-3828-7397C62E2F4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1B0C7A-855D-59CC-E812-DFFD2923C44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63FF6E-5FCE-0958-4CC6-EC113550F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190987"/>
            <a:ext cx="7467600" cy="29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09055-13CB-77A2-AAB1-8ACF397A8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8B4A63C-9808-B270-4ABD-A6731107EDD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Charging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238B0E-537D-7A47-00D7-9729E8037B53}"/>
              </a:ext>
            </a:extLst>
          </p:cNvPr>
          <p:cNvSpPr txBox="1"/>
          <p:nvPr/>
        </p:nvSpPr>
        <p:spPr>
          <a:xfrm>
            <a:off x="696912" y="1282312"/>
            <a:ext cx="7761288" cy="15542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AMP requests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AP send WPT related parameters to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acks AP request and initiate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and Tx/Rx procedures can repeat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BE9F162-C3E2-DD6A-6BE5-26A1BAD47C1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699F56B-C355-9689-BACD-1B89379088A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246A738-1FCA-0989-EA8A-FE3AA066133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917600A-279D-A460-7D75-346733CFA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ACABB-5A0B-F80B-6360-BDFF667B5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819400"/>
            <a:ext cx="7924800" cy="331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D086E-43FC-6BF3-702B-0BDCF020C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B41C993-EB0D-1266-7A6C-88DA537CA5C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1: Parameters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C4C2B4-5291-2DEC-ED0E-283BEF2F1AC8}"/>
              </a:ext>
            </a:extLst>
          </p:cNvPr>
          <p:cNvSpPr txBox="1"/>
          <p:nvPr/>
        </p:nvSpPr>
        <p:spPr>
          <a:xfrm>
            <a:off x="696912" y="1282312"/>
            <a:ext cx="77612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sleep or active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Indication the operation frequency: S1G or 2.4GHz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PPDU format for 2.4GHz and/or WPT PPDU format if specified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DL PPDU or related parameters to define PPDU, e.g., data rate, modulation scheme,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Charging field related parameters: starting time, BW, waveform and Tx power.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705726-97B3-0BDA-412F-984D535281C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9D75B6C-FF05-D6E6-261E-97807F803EE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E32798E-40A0-E847-D0D3-31371FB53A8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FD6232-54AE-427B-9834-2EDD3642875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438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Both long-term/non-periodic and short-term/periodic feedback can be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EH related information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Energy storage related information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Short-term/periodic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Power status/requirements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can be done only one time during activation or based upon the request of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Short-term/periodic feedback can be more frequently, thus should be optionally switched on/off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for all users but short-term/periodic feedback only for limited use cases, e.g., sensor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Joint feedback, e.g., power category should be supported to reduce signalling overhead as well as the power </a:t>
            </a:r>
            <a:r>
              <a:rPr lang="en-GB" sz="1800" dirty="0" err="1">
                <a:cs typeface="Times New Roman" panose="02020603050405020304" pitchFamily="18" charset="0"/>
              </a:rPr>
              <a:t>consumpsion</a:t>
            </a:r>
            <a:r>
              <a:rPr lang="en-GB" sz="1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Association of Energizer and AMP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6335" y="1282313"/>
            <a:ext cx="4552865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device not only associated with AP but also the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association between energizer and AMP devices determines which energizer to activate to charge target AMP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Such association can be established between energizer and AMP and maintained by the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This association is different from conventional association between AP and non-AP STA, e.g., such association can contain multiple to multiple mapping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Association can reduce interference and energy consumption of energizers.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For backscattering and wakeup signal, association is more critical.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8D1FB3-F35F-6C9E-81FA-E63B76128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412" y="1981200"/>
            <a:ext cx="4192588" cy="244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D3316-5FEF-910F-4C55-DCA98E2E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682A55-2954-00F6-EB7C-8ECF7EC6959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Establish the Association?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13B19-9F88-8EC8-7916-445CB15E0977}"/>
              </a:ext>
            </a:extLst>
          </p:cNvPr>
          <p:cNvSpPr txBox="1"/>
          <p:nvPr/>
        </p:nvSpPr>
        <p:spPr>
          <a:xfrm>
            <a:off x="696912" y="1282312"/>
            <a:ext cx="7761288" cy="4539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Establishment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Energizer sending its own ID together with WPT signal to the AMP non-AP STAs. AMP non-AP STAs can report the ID back to the AP.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Sounding between energizer and AMP devices + CSI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Enquiry by AP by activating energizers one by one and AP receiving AMP non-AP power related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Position reporting from energizer and AMP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This association may change and can be progressively updated based on AMP reporting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42EB36-DCEF-C868-4A03-83AF1F6F9E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F1FD8C8-55C1-12CF-E7E1-89D2B3EF48E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EB641DA-62EE-B9B6-2ECA-A62DDA982FA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F164B2-68A7-A268-1D56-9A1C77410F7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209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1542</Words>
  <Application>Microsoft Office PowerPoint</Application>
  <PresentationFormat>On-screen Show (4:3)</PresentationFormat>
  <Paragraphs>254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ACcord Submission Template</vt:lpstr>
      <vt:lpstr>WPT: Protocol, Waveform and PPDU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2045</cp:revision>
  <cp:lastPrinted>1998-02-10T13:28:00Z</cp:lastPrinted>
  <dcterms:created xsi:type="dcterms:W3CDTF">2009-12-02T19:05:00Z</dcterms:created>
  <dcterms:modified xsi:type="dcterms:W3CDTF">2025-01-15T22:52:42Z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