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317" r:id="rId5"/>
    <p:sldId id="319" r:id="rId6"/>
    <p:sldId id="309" r:id="rId7"/>
    <p:sldId id="320" r:id="rId8"/>
    <p:sldId id="312" r:id="rId9"/>
    <p:sldId id="32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6D5A71-0D28-A082-22F9-2E5799952F19}" name="안우진" initials="" userId="S::woojin.ahn@office.ut.ac.kr::3fb5ba11-30dd-425b-aebc-201b1d72ac32" providerId="AD"/>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8" autoAdjust="0"/>
    <p:restoredTop sz="94626"/>
  </p:normalViewPr>
  <p:slideViewPr>
    <p:cSldViewPr>
      <p:cViewPr varScale="1">
        <p:scale>
          <a:sx n="121" d="100"/>
          <a:sy n="121" d="100"/>
        </p:scale>
        <p:origin x="1128"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41431" y="746565"/>
            <a:ext cx="4575140" cy="3690599"/>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13772" y="4690523"/>
            <a:ext cx="5030456" cy="4543574"/>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49225" y="746125"/>
            <a:ext cx="6557963" cy="368935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E82E8-5FA3-F786-44EA-6C054443187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0C16B07-27E7-3B7A-108E-99F9204EFF5C}"/>
              </a:ext>
            </a:extLst>
          </p:cNvPr>
          <p:cNvSpPr>
            <a:spLocks noGrp="1" noRot="1" noChangeAspect="1" noTextEdit="1"/>
          </p:cNvSpPr>
          <p:nvPr>
            <p:ph type="sldImg"/>
          </p:nvPr>
        </p:nvSpPr>
        <p:spPr>
          <a:xfrm>
            <a:off x="149225" y="746125"/>
            <a:ext cx="6557963" cy="3689350"/>
          </a:xfrm>
        </p:spPr>
      </p:sp>
      <p:sp>
        <p:nvSpPr>
          <p:cNvPr id="3" name="슬라이드 노트 개체 틀 2">
            <a:extLst>
              <a:ext uri="{FF2B5EF4-FFF2-40B4-BE49-F238E27FC236}">
                <a16:creationId xmlns:a16="http://schemas.microsoft.com/office/drawing/2014/main" id="{181447CD-4B30-E3F2-CAD4-87969ED647F0}"/>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E01E978B-2852-2CF2-1B70-21CAED69951C}"/>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A1DE69C4-641C-5201-85E7-150CB75CA511}"/>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3F61DF50-675B-6663-31B1-6134615863BB}"/>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87588939-A00B-DDDC-920B-DD46B757C989}"/>
              </a:ext>
            </a:extLst>
          </p:cNvPr>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677563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33A0-C0F6-9026-DD67-13D6E045FB4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D14FC2C-031D-4E33-4995-ED65A9CE804B}"/>
              </a:ext>
            </a:extLst>
          </p:cNvPr>
          <p:cNvSpPr>
            <a:spLocks noGrp="1" noRot="1" noChangeAspect="1" noTextEdit="1"/>
          </p:cNvSpPr>
          <p:nvPr>
            <p:ph type="sldImg"/>
          </p:nvPr>
        </p:nvSpPr>
        <p:spPr>
          <a:xfrm>
            <a:off x="149225" y="746125"/>
            <a:ext cx="6557963" cy="3689350"/>
          </a:xfrm>
        </p:spPr>
      </p:sp>
      <p:sp>
        <p:nvSpPr>
          <p:cNvPr id="3" name="슬라이드 노트 개체 틀 2">
            <a:extLst>
              <a:ext uri="{FF2B5EF4-FFF2-40B4-BE49-F238E27FC236}">
                <a16:creationId xmlns:a16="http://schemas.microsoft.com/office/drawing/2014/main" id="{64F3117E-45E3-0670-AB2E-899A76E096F2}"/>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890C5DAC-CE0F-7B21-8E99-FC5529DFCF9B}"/>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DFD56BFB-D6AE-87AF-CC33-BD4DFCAB214A}"/>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B8C569B3-9482-9086-BAFD-DCD3C212CD64}"/>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A316E84D-8926-5C31-C1A4-B7592FAEFDA8}"/>
              </a:ext>
            </a:extLst>
          </p:cNvPr>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3352185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smtClean="0"/>
              <a:pPr lvl="0">
                <a:defRPr/>
              </a:pPr>
              <a:t>6</a:t>
            </a:fld>
            <a:endParaRPr lang="en-US"/>
          </a:p>
        </p:txBody>
      </p:sp>
    </p:spTree>
    <p:extLst>
      <p:ext uri="{BB962C8B-B14F-4D97-AF65-F5344CB8AC3E}">
        <p14:creationId xmlns:p14="http://schemas.microsoft.com/office/powerpoint/2010/main" val="2116223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A9C80-09C7-6BA7-4137-6199D57B745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95D8B7-236C-96D2-1510-C96703C7398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EA9CE27-2F21-32B6-6184-4F4E0EA65C09}"/>
              </a:ext>
            </a:extLst>
          </p:cNvPr>
          <p:cNvSpPr>
            <a:spLocks noGrp="1"/>
          </p:cNvSpPr>
          <p:nvPr>
            <p:ph type="body" idx="1"/>
          </p:nvPr>
        </p:nvSpPr>
        <p:spPr/>
        <p:txBody>
          <a:bodyPr/>
          <a:lstStyle/>
          <a:p>
            <a:endParaRPr kumimoji="1" lang="ko-KR" altLang="en-US" dirty="0"/>
          </a:p>
        </p:txBody>
      </p:sp>
      <p:sp>
        <p:nvSpPr>
          <p:cNvPr id="4" name="머리글 개체 틀 3">
            <a:extLst>
              <a:ext uri="{FF2B5EF4-FFF2-40B4-BE49-F238E27FC236}">
                <a16:creationId xmlns:a16="http://schemas.microsoft.com/office/drawing/2014/main" id="{DE65FDDC-9EEB-1A08-768E-A81908528BDB}"/>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27DAAC92-1DC2-73B8-0582-D7FA7C3FF856}"/>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59D0D9E5-C608-2E8D-58C5-277754701DA1}"/>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A20545AE-B3B8-19A4-4A9B-3D7005DFFBD0}"/>
              </a:ext>
            </a:extLst>
          </p:cNvPr>
          <p:cNvSpPr>
            <a:spLocks noGrp="1"/>
          </p:cNvSpPr>
          <p:nvPr>
            <p:ph type="sldNum"/>
          </p:nvPr>
        </p:nvSpPr>
        <p:spPr/>
        <p:txBody>
          <a:bodyPr/>
          <a:lstStyle/>
          <a:p>
            <a:pPr lvl="0">
              <a:defRPr/>
            </a:pPr>
            <a:r>
              <a:rPr lang="en-US"/>
              <a:t>Page </a:t>
            </a:r>
            <a:fld id="{47A7FEEB-9CD2-43FE-843C-C5350BEACB45}" type="slidenum">
              <a:rPr lang="en-US" smtClean="0"/>
              <a:pPr lvl="0">
                <a:defRPr/>
              </a:pPr>
              <a:t>7</a:t>
            </a:fld>
            <a:endParaRPr lang="en-US"/>
          </a:p>
        </p:txBody>
      </p:sp>
    </p:spTree>
    <p:extLst>
      <p:ext uri="{BB962C8B-B14F-4D97-AF65-F5344CB8AC3E}">
        <p14:creationId xmlns:p14="http://schemas.microsoft.com/office/powerpoint/2010/main" val="3758142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0018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Considerations on STAs without NPCA Capability</a:t>
            </a:r>
          </a:p>
        </p:txBody>
      </p:sp>
      <p:sp>
        <p:nvSpPr>
          <p:cNvPr id="3074" name="Rectangle 2"/>
          <p:cNvSpPr>
            <a:spLocks noGrp="1" noChangeArrowheads="1"/>
          </p:cNvSpPr>
          <p:nvPr>
            <p:ph idx="1"/>
          </p:nvPr>
        </p:nvSpPr>
        <p:spPr>
          <a:xfrm>
            <a:off x="2209800" y="191234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nvGraphicFramePr>
        <p:xfrm>
          <a:off x="2052638" y="2933701"/>
          <a:ext cx="8094662" cy="1998663"/>
        </p:xfrm>
        <a:graphic>
          <a:graphicData uri="http://schemas.openxmlformats.org/presentationml/2006/ole">
            <mc:AlternateContent xmlns:mc="http://schemas.openxmlformats.org/markup-compatibility/2006">
              <mc:Choice xmlns:v="urn:schemas-microsoft-com:vml" Requires="v">
                <p:oleObj name="Document" r:id="rId3" imgW="8250056" imgH="2044746" progId="Word.Document.8">
                  <p:embed/>
                </p:oleObj>
              </mc:Choice>
              <mc:Fallback>
                <p:oleObj name="Document" r:id="rId3" imgW="8250056" imgH="2044746" progId="Word.Document.8">
                  <p:embed/>
                  <p:pic>
                    <p:nvPicPr>
                      <p:cNvPr id="3075" name="Object 3"/>
                      <p:cNvPicPr>
                        <a:picLocks noChangeAspect="1" noChangeArrowheads="1"/>
                      </p:cNvPicPr>
                      <p:nvPr/>
                    </p:nvPicPr>
                    <p:blipFill>
                      <a:blip r:embed="rId4"/>
                      <a:srcRect/>
                      <a:stretch>
                        <a:fillRect/>
                      </a:stretch>
                    </p:blipFill>
                    <p:spPr bwMode="auto">
                      <a:xfrm>
                        <a:off x="2052638" y="2933701"/>
                        <a:ext cx="8094662" cy="19986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바닥글 개체 틀 4">
            <a:extLst>
              <a:ext uri="{FF2B5EF4-FFF2-40B4-BE49-F238E27FC236}">
                <a16:creationId xmlns:a16="http://schemas.microsoft.com/office/drawing/2014/main" id="{C08474AD-3E93-06FB-5630-B1E77930EDCB}"/>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
        <p:nvSpPr>
          <p:cNvPr id="3" name="날짜 개체 틀 5">
            <a:extLst>
              <a:ext uri="{FF2B5EF4-FFF2-40B4-BE49-F238E27FC236}">
                <a16:creationId xmlns:a16="http://schemas.microsoft.com/office/drawing/2014/main" id="{7CCEB4D9-BAED-0262-A9BE-FE7F17B80B51}"/>
              </a:ext>
            </a:extLst>
          </p:cNvPr>
          <p:cNvSpPr txBox="1">
            <a:spLocks/>
          </p:cNvSpPr>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a:t>March 2025</a:t>
            </a:r>
            <a:endParaRPr lang="en-GB" altLang="ko-Kore-K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Background</a:t>
            </a:r>
            <a:endParaRPr kumimoji="1" lang="ko-KR" altLang="en-US" dirty="0"/>
          </a:p>
        </p:txBody>
      </p:sp>
      <p:sp>
        <p:nvSpPr>
          <p:cNvPr id="3" name="내용 개체 틀 2"/>
          <p:cNvSpPr>
            <a:spLocks noGrp="1"/>
          </p:cNvSpPr>
          <p:nvPr>
            <p:ph idx="1"/>
          </p:nvPr>
        </p:nvSpPr>
        <p:spPr>
          <a:xfrm>
            <a:off x="914401" y="1556792"/>
            <a:ext cx="10475382" cy="4752528"/>
          </a:xfrm>
        </p:spPr>
        <p:txBody>
          <a:bodyPr/>
          <a:lstStyle/>
          <a:p>
            <a:pPr>
              <a:buFont typeface="Arial"/>
              <a:buChar char="•"/>
              <a:defRPr/>
            </a:pPr>
            <a:r>
              <a:rPr kumimoji="1" lang="en-US" altLang="ko-KR" b="0" dirty="0"/>
              <a:t>In </a:t>
            </a:r>
            <a:r>
              <a:rPr kumimoji="1" lang="en-US" altLang="ko-KR" b="0" dirty="0" err="1"/>
              <a:t>TGbn</a:t>
            </a:r>
            <a:r>
              <a:rPr kumimoji="1" lang="en-US" altLang="ko-KR" b="0" dirty="0"/>
              <a:t>, there were discussions for non-primary channel access(NPCA) operation </a:t>
            </a:r>
          </a:p>
          <a:p>
            <a:pPr>
              <a:buFont typeface="Arial"/>
              <a:buChar char="•"/>
              <a:defRPr/>
            </a:pPr>
            <a:r>
              <a:rPr kumimoji="1" lang="en-US" altLang="ko-KR" b="0" dirty="0"/>
              <a:t>Proposed draft text on NPCA operation was proposed</a:t>
            </a:r>
          </a:p>
          <a:p>
            <a:pPr lvl="1">
              <a:buFont typeface="Arial"/>
              <a:buChar char="•"/>
              <a:defRPr/>
            </a:pPr>
            <a:r>
              <a:rPr kumimoji="1" lang="en-US" altLang="ko-KR" b="0" dirty="0"/>
              <a:t>In the proposed draft text, a handling method </a:t>
            </a:r>
            <a:r>
              <a:rPr kumimoji="1" lang="en-US" altLang="ko-KR" dirty="0"/>
              <a:t>when primary channel’s OBSS TXOP is truncated is not covered</a:t>
            </a:r>
          </a:p>
          <a:p>
            <a:pPr lvl="1">
              <a:buFont typeface="Arial"/>
              <a:buChar char="•"/>
              <a:defRPr/>
            </a:pPr>
            <a:r>
              <a:rPr kumimoji="1" lang="en-US" altLang="ko-KR" dirty="0"/>
              <a:t>When primary channel’s OBSS TXOP is truncated, STAs which do not support NPCA operation will try to channel access and uplink transmission</a:t>
            </a:r>
            <a:endParaRPr kumimoji="1" lang="en-US" altLang="ko-KR" b="0" dirty="0"/>
          </a:p>
          <a:p>
            <a:pPr>
              <a:buFont typeface="Arial"/>
              <a:buChar char="•"/>
              <a:defRPr/>
            </a:pPr>
            <a:r>
              <a:rPr kumimoji="1" lang="en-US" altLang="ko-KR" b="0" dirty="0"/>
              <a:t>This submission considers the primary channel TXOP truncation handling for NPCA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March 2025</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209801" y="685801"/>
            <a:ext cx="7770813" cy="632891"/>
          </a:xfrm>
        </p:spPr>
        <p:txBody>
          <a:bodyPr/>
          <a:lstStyle/>
          <a:p>
            <a:pPr lvl="0">
              <a:defRPr/>
            </a:pPr>
            <a:r>
              <a:rPr kumimoji="1" lang="en-US" altLang="ko-KR" dirty="0"/>
              <a:t>Background: NPCA Operation</a:t>
            </a:r>
            <a:endParaRPr kumimoji="1" lang="ko-KR" altLang="en-US" dirty="0"/>
          </a:p>
        </p:txBody>
      </p:sp>
      <p:sp>
        <p:nvSpPr>
          <p:cNvPr id="3" name="내용 개체 틀 2"/>
          <p:cNvSpPr>
            <a:spLocks noGrp="1"/>
          </p:cNvSpPr>
          <p:nvPr>
            <p:ph idx="1"/>
          </p:nvPr>
        </p:nvSpPr>
        <p:spPr>
          <a:xfrm>
            <a:off x="2209801" y="1398066"/>
            <a:ext cx="7770813" cy="4911254"/>
          </a:xfrm>
        </p:spPr>
        <p:txBody>
          <a:bodyPr/>
          <a:lstStyle/>
          <a:p>
            <a:pPr>
              <a:buFont typeface="Arial"/>
              <a:buChar char="•"/>
              <a:defRPr/>
            </a:pPr>
            <a:r>
              <a:rPr kumimoji="1" lang="en-US" altLang="ko-KR" sz="1800" dirty="0"/>
              <a:t>When Primary channel is known to be busy due to an OBSS’s TXOP, an AP and STAs associated with the AP can switch its operating channel to NPCA primary channel</a:t>
            </a:r>
          </a:p>
          <a:p>
            <a:pPr>
              <a:buFont typeface="Arial"/>
              <a:buChar char="•"/>
              <a:defRPr/>
            </a:pPr>
            <a:r>
              <a:rPr kumimoji="1" lang="en-US" altLang="ko-KR" sz="1800" dirty="0"/>
              <a:t>In NPCA Primary channel, the AP and the STAs can perform communication during the OBSS’s TXOP.</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3</a:t>
            </a:fld>
            <a:endParaRPr lang="en-US"/>
          </a:p>
        </p:txBody>
      </p:sp>
      <p:sp>
        <p:nvSpPr>
          <p:cNvPr id="6" name="날짜 개체 틀 5"/>
          <p:cNvSpPr>
            <a:spLocks noGrp="1"/>
          </p:cNvSpPr>
          <p:nvPr>
            <p:ph type="dt" idx="15"/>
          </p:nvPr>
        </p:nvSpPr>
        <p:spPr/>
        <p:txBody>
          <a:bodyPr/>
          <a:lstStyle/>
          <a:p>
            <a:pPr lvl="0">
              <a:defRPr/>
            </a:pPr>
            <a:r>
              <a:rPr lang="en-US" altLang="ko-KR"/>
              <a:t>March 2025</a:t>
            </a:r>
            <a:endParaRPr lang="en-GB" altLang="ko-Kore-KR"/>
          </a:p>
        </p:txBody>
      </p:sp>
      <p:pic>
        <p:nvPicPr>
          <p:cNvPr id="8" name="그림 7">
            <a:extLst>
              <a:ext uri="{FF2B5EF4-FFF2-40B4-BE49-F238E27FC236}">
                <a16:creationId xmlns:a16="http://schemas.microsoft.com/office/drawing/2014/main" id="{9C7DD7FB-81DA-466C-E5AF-5D6CBCE1D4E4}"/>
              </a:ext>
            </a:extLst>
          </p:cNvPr>
          <p:cNvPicPr>
            <a:picLocks noChangeAspect="1"/>
          </p:cNvPicPr>
          <p:nvPr/>
        </p:nvPicPr>
        <p:blipFill>
          <a:blip r:embed="rId3"/>
          <a:stretch>
            <a:fillRect/>
          </a:stretch>
        </p:blipFill>
        <p:spPr>
          <a:xfrm>
            <a:off x="2279691" y="3573016"/>
            <a:ext cx="7772400" cy="2082416"/>
          </a:xfrm>
          <a:prstGeom prst="rect">
            <a:avLst/>
          </a:prstGeom>
        </p:spPr>
      </p:pic>
      <p:sp>
        <p:nvSpPr>
          <p:cNvPr id="7" name="바닥글 개체 틀 4">
            <a:extLst>
              <a:ext uri="{FF2B5EF4-FFF2-40B4-BE49-F238E27FC236}">
                <a16:creationId xmlns:a16="http://schemas.microsoft.com/office/drawing/2014/main" id="{848E1306-FC47-7559-2ECE-89AFCD8EDADC}"/>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AC653-F310-A66A-8173-0353DDAB60A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A79DBF4-5407-205C-51CB-95D9A02BAEE5}"/>
              </a:ext>
            </a:extLst>
          </p:cNvPr>
          <p:cNvSpPr>
            <a:spLocks noGrp="1"/>
          </p:cNvSpPr>
          <p:nvPr>
            <p:ph type="title"/>
          </p:nvPr>
        </p:nvSpPr>
        <p:spPr>
          <a:xfrm>
            <a:off x="2209801" y="685801"/>
            <a:ext cx="7770813" cy="632891"/>
          </a:xfrm>
        </p:spPr>
        <p:txBody>
          <a:bodyPr/>
          <a:lstStyle/>
          <a:p>
            <a:pPr lvl="0">
              <a:defRPr/>
            </a:pPr>
            <a:r>
              <a:rPr kumimoji="1" lang="en-US" altLang="ko-KR" dirty="0"/>
              <a:t>TXOP truncation problem</a:t>
            </a:r>
            <a:endParaRPr kumimoji="1" lang="ko-KR" altLang="en-US" dirty="0"/>
          </a:p>
        </p:txBody>
      </p:sp>
      <p:sp>
        <p:nvSpPr>
          <p:cNvPr id="3" name="내용 개체 틀 2">
            <a:extLst>
              <a:ext uri="{FF2B5EF4-FFF2-40B4-BE49-F238E27FC236}">
                <a16:creationId xmlns:a16="http://schemas.microsoft.com/office/drawing/2014/main" id="{8539E60E-89E1-F01E-C81D-7F8986DCBA58}"/>
              </a:ext>
            </a:extLst>
          </p:cNvPr>
          <p:cNvSpPr>
            <a:spLocks noGrp="1"/>
          </p:cNvSpPr>
          <p:nvPr>
            <p:ph idx="1"/>
          </p:nvPr>
        </p:nvSpPr>
        <p:spPr>
          <a:xfrm>
            <a:off x="2209801" y="1398066"/>
            <a:ext cx="7770813" cy="4911254"/>
          </a:xfrm>
        </p:spPr>
        <p:txBody>
          <a:bodyPr/>
          <a:lstStyle/>
          <a:p>
            <a:pPr>
              <a:buFont typeface="Arial"/>
              <a:buChar char="•"/>
              <a:defRPr/>
            </a:pPr>
            <a:r>
              <a:rPr kumimoji="1" lang="en-US" altLang="ko-KR" sz="1800" dirty="0"/>
              <a:t>STAs, which are associated with the AP and do not support NPCA operation may exist.</a:t>
            </a:r>
          </a:p>
          <a:p>
            <a:pPr>
              <a:buFont typeface="Arial"/>
              <a:buChar char="•"/>
              <a:defRPr/>
            </a:pPr>
            <a:r>
              <a:rPr kumimoji="1" lang="en-US" altLang="ko-KR" sz="1800" dirty="0"/>
              <a:t>When Primary channel is known to be busy due to an OBSS’s TXOP, and OBSS’s TXOP is truncated, the STAs which do not support NPCA will try channel access and UL transmission</a:t>
            </a:r>
          </a:p>
          <a:p>
            <a:pPr lvl="1">
              <a:buFont typeface="Arial"/>
              <a:buChar char="•"/>
              <a:defRPr/>
            </a:pPr>
            <a:r>
              <a:rPr kumimoji="1" lang="en-US" altLang="ko-KR" sz="1400" dirty="0"/>
              <a:t>(IEEE 802.11 </a:t>
            </a:r>
            <a:r>
              <a:rPr kumimoji="1" lang="en-US" altLang="ko-KR" sz="1400" dirty="0" err="1"/>
              <a:t>REVme</a:t>
            </a:r>
            <a:r>
              <a:rPr kumimoji="1" lang="en-US" altLang="ko-KR" sz="1400" dirty="0"/>
              <a:t> D7.0 26.2.5 – Truncation of TXOP)</a:t>
            </a:r>
          </a:p>
          <a:p>
            <a:pPr lvl="1">
              <a:buFont typeface="Arial"/>
              <a:buChar char="•"/>
              <a:defRPr/>
            </a:pPr>
            <a:r>
              <a:rPr kumimoji="1" lang="en-US" altLang="ko-KR" sz="1400" dirty="0"/>
              <a:t>The UL transmission will fail, because the AP is still operating in NPCA primary channel while the UL transmission is performed in Primary channel.</a:t>
            </a:r>
          </a:p>
          <a:p>
            <a:pPr>
              <a:buFont typeface="Arial"/>
              <a:buChar char="•"/>
              <a:defRPr/>
            </a:pPr>
            <a:r>
              <a:rPr kumimoji="1" lang="en-US" altLang="ko-KR" sz="1800" dirty="0"/>
              <a:t>This problem leads to channel utilization inefficiency in Primary channel</a:t>
            </a:r>
          </a:p>
          <a:p>
            <a:pPr lvl="1">
              <a:buFont typeface="Arial"/>
              <a:buChar char="•"/>
              <a:defRPr/>
            </a:pPr>
            <a:r>
              <a:rPr kumimoji="1" lang="en-US" altLang="ko-KR" sz="1400" dirty="0"/>
              <a:t>Because the main objective of NPCA operation is to improve medium efficiency, such medium inefficiency problem in primary channel should be addressed.</a:t>
            </a:r>
          </a:p>
        </p:txBody>
      </p:sp>
      <p:sp>
        <p:nvSpPr>
          <p:cNvPr id="4" name="슬라이드 번호 개체 틀 3">
            <a:extLst>
              <a:ext uri="{FF2B5EF4-FFF2-40B4-BE49-F238E27FC236}">
                <a16:creationId xmlns:a16="http://schemas.microsoft.com/office/drawing/2014/main" id="{D2C90923-29BA-DA55-615A-830037C19B00}"/>
              </a:ext>
            </a:extLst>
          </p:cNvPr>
          <p:cNvSpPr>
            <a:spLocks noGrp="1"/>
          </p:cNvSpPr>
          <p:nvPr>
            <p:ph type="sldNum" idx="12"/>
          </p:nvPr>
        </p:nvSpPr>
        <p:spPr/>
        <p:txBody>
          <a:bodyPr/>
          <a:lstStyle/>
          <a:p>
            <a:pPr lvl="0">
              <a:defRPr/>
            </a:pPr>
            <a:r>
              <a:rPr lang="en-GB"/>
              <a:t>Slide </a:t>
            </a:r>
            <a:fld id="{440F5867-744E-4AA6-B0ED-4C44D2DFBB7B}" type="slidenum">
              <a:rPr lang="en-US"/>
              <a:pPr lvl="0">
                <a:defRPr/>
              </a:pPr>
              <a:t>4</a:t>
            </a:fld>
            <a:endParaRPr lang="en-US"/>
          </a:p>
        </p:txBody>
      </p:sp>
      <p:sp>
        <p:nvSpPr>
          <p:cNvPr id="6" name="날짜 개체 틀 5">
            <a:extLst>
              <a:ext uri="{FF2B5EF4-FFF2-40B4-BE49-F238E27FC236}">
                <a16:creationId xmlns:a16="http://schemas.microsoft.com/office/drawing/2014/main" id="{55ECCD57-DED9-0BE5-18B3-52C64D74D7EB}"/>
              </a:ext>
            </a:extLst>
          </p:cNvPr>
          <p:cNvSpPr>
            <a:spLocks noGrp="1"/>
          </p:cNvSpPr>
          <p:nvPr>
            <p:ph type="dt" idx="15"/>
          </p:nvPr>
        </p:nvSpPr>
        <p:spPr/>
        <p:txBody>
          <a:bodyPr/>
          <a:lstStyle/>
          <a:p>
            <a:pPr lvl="0">
              <a:defRPr/>
            </a:pPr>
            <a:r>
              <a:rPr lang="en-US" altLang="ko-KR"/>
              <a:t>March 2025</a:t>
            </a:r>
            <a:endParaRPr lang="en-GB" altLang="ko-Kore-KR"/>
          </a:p>
        </p:txBody>
      </p:sp>
      <p:pic>
        <p:nvPicPr>
          <p:cNvPr id="9" name="그림 8">
            <a:extLst>
              <a:ext uri="{FF2B5EF4-FFF2-40B4-BE49-F238E27FC236}">
                <a16:creationId xmlns:a16="http://schemas.microsoft.com/office/drawing/2014/main" id="{2A921969-CC82-575F-2113-76BB0F67990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02192" y="4554836"/>
            <a:ext cx="7354713" cy="1970508"/>
          </a:xfrm>
          <a:prstGeom prst="rect">
            <a:avLst/>
          </a:prstGeom>
        </p:spPr>
      </p:pic>
      <p:sp>
        <p:nvSpPr>
          <p:cNvPr id="7" name="바닥글 개체 틀 4">
            <a:extLst>
              <a:ext uri="{FF2B5EF4-FFF2-40B4-BE49-F238E27FC236}">
                <a16:creationId xmlns:a16="http://schemas.microsoft.com/office/drawing/2014/main" id="{1351FA7C-4260-E495-540C-0E04744F53D8}"/>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Tree>
    <p:extLst>
      <p:ext uri="{BB962C8B-B14F-4D97-AF65-F5344CB8AC3E}">
        <p14:creationId xmlns:p14="http://schemas.microsoft.com/office/powerpoint/2010/main" val="2436779410"/>
      </p:ext>
    </p:extLst>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90608-C138-A1D3-EA49-EC0DE3E668E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4657AF6-1A40-6E3E-FF43-5844E62FE6B1}"/>
              </a:ext>
            </a:extLst>
          </p:cNvPr>
          <p:cNvSpPr>
            <a:spLocks noGrp="1"/>
          </p:cNvSpPr>
          <p:nvPr>
            <p:ph type="title"/>
          </p:nvPr>
        </p:nvSpPr>
        <p:spPr>
          <a:xfrm>
            <a:off x="2209801" y="685801"/>
            <a:ext cx="7770813" cy="632891"/>
          </a:xfrm>
        </p:spPr>
        <p:txBody>
          <a:bodyPr/>
          <a:lstStyle/>
          <a:p>
            <a:pPr lvl="0">
              <a:defRPr/>
            </a:pPr>
            <a:r>
              <a:rPr kumimoji="1" lang="en-US" altLang="ko-KR" dirty="0"/>
              <a:t>Hidden Node Problem</a:t>
            </a:r>
            <a:endParaRPr kumimoji="1" lang="ko-KR" altLang="en-US" dirty="0"/>
          </a:p>
        </p:txBody>
      </p:sp>
      <p:sp>
        <p:nvSpPr>
          <p:cNvPr id="3" name="내용 개체 틀 2">
            <a:extLst>
              <a:ext uri="{FF2B5EF4-FFF2-40B4-BE49-F238E27FC236}">
                <a16:creationId xmlns:a16="http://schemas.microsoft.com/office/drawing/2014/main" id="{6E0C9313-57EC-BD8F-F494-343B3E0079F1}"/>
              </a:ext>
            </a:extLst>
          </p:cNvPr>
          <p:cNvSpPr>
            <a:spLocks noGrp="1"/>
          </p:cNvSpPr>
          <p:nvPr>
            <p:ph idx="1"/>
          </p:nvPr>
        </p:nvSpPr>
        <p:spPr>
          <a:xfrm>
            <a:off x="2209801" y="1398066"/>
            <a:ext cx="7770813" cy="4911254"/>
          </a:xfrm>
        </p:spPr>
        <p:txBody>
          <a:bodyPr/>
          <a:lstStyle/>
          <a:p>
            <a:pPr>
              <a:buFont typeface="Arial"/>
              <a:buChar char="•"/>
              <a:defRPr/>
            </a:pPr>
            <a:r>
              <a:rPr kumimoji="1" lang="en-US" altLang="ko-KR" sz="1800" dirty="0"/>
              <a:t>STAs, which are associated with the AP and cannot detect OBSS traffic may exist</a:t>
            </a:r>
          </a:p>
          <a:p>
            <a:pPr>
              <a:buFont typeface="Arial"/>
              <a:buChar char="•"/>
              <a:defRPr/>
            </a:pPr>
            <a:r>
              <a:rPr kumimoji="1" lang="en-US" altLang="ko-KR" sz="1800" dirty="0"/>
              <a:t>When Primary channel is known to be busy due to an OBSS’s TXOP, and the STAs which cannot detect the OBSS traffic will try channel access and transmit UL data</a:t>
            </a:r>
          </a:p>
          <a:p>
            <a:pPr lvl="1">
              <a:buFont typeface="Arial"/>
              <a:buChar char="•"/>
              <a:defRPr/>
            </a:pPr>
            <a:r>
              <a:rPr kumimoji="1" lang="en-US" altLang="ko-KR" sz="1400" dirty="0"/>
              <a:t>The UL transmission will fail, because the AP is still operating in NPCA primary channel while the UL transmission is performed in Primary channel.</a:t>
            </a:r>
          </a:p>
          <a:p>
            <a:pPr>
              <a:buFont typeface="Arial"/>
              <a:buChar char="•"/>
              <a:defRPr/>
            </a:pPr>
            <a:r>
              <a:rPr kumimoji="1" lang="en-US" altLang="ko-KR" sz="1800" dirty="0"/>
              <a:t>This problem leads to channel utilization inefficiency in Primary channel</a:t>
            </a:r>
          </a:p>
          <a:p>
            <a:pPr lvl="1">
              <a:buFont typeface="Arial"/>
              <a:buChar char="•"/>
              <a:defRPr/>
            </a:pPr>
            <a:r>
              <a:rPr kumimoji="1" lang="en-US" altLang="ko-KR" sz="1400" dirty="0"/>
              <a:t>Because the main objective of NPCA operation is to improve medium efficiency, such medium inefficiency problem in primary channel should be addressed.</a:t>
            </a:r>
          </a:p>
        </p:txBody>
      </p:sp>
      <p:sp>
        <p:nvSpPr>
          <p:cNvPr id="4" name="슬라이드 번호 개체 틀 3">
            <a:extLst>
              <a:ext uri="{FF2B5EF4-FFF2-40B4-BE49-F238E27FC236}">
                <a16:creationId xmlns:a16="http://schemas.microsoft.com/office/drawing/2014/main" id="{75E0099A-DEAF-955C-E471-ECF1D382679E}"/>
              </a:ext>
            </a:extLst>
          </p:cNvPr>
          <p:cNvSpPr>
            <a:spLocks noGrp="1"/>
          </p:cNvSpPr>
          <p:nvPr>
            <p:ph type="sldNum" idx="12"/>
          </p:nvPr>
        </p:nvSpPr>
        <p:spPr/>
        <p:txBody>
          <a:bodyPr/>
          <a:lstStyle/>
          <a:p>
            <a:pPr lvl="0">
              <a:defRPr/>
            </a:pPr>
            <a:r>
              <a:rPr lang="en-GB"/>
              <a:t>Slide </a:t>
            </a:r>
            <a:fld id="{440F5867-744E-4AA6-B0ED-4C44D2DFBB7B}" type="slidenum">
              <a:rPr lang="en-US"/>
              <a:pPr lvl="0">
                <a:defRPr/>
              </a:pPr>
              <a:t>5</a:t>
            </a:fld>
            <a:endParaRPr lang="en-US"/>
          </a:p>
        </p:txBody>
      </p:sp>
      <p:sp>
        <p:nvSpPr>
          <p:cNvPr id="6" name="날짜 개체 틀 5">
            <a:extLst>
              <a:ext uri="{FF2B5EF4-FFF2-40B4-BE49-F238E27FC236}">
                <a16:creationId xmlns:a16="http://schemas.microsoft.com/office/drawing/2014/main" id="{91C269CC-520F-0177-D524-9E55D7D22288}"/>
              </a:ext>
            </a:extLst>
          </p:cNvPr>
          <p:cNvSpPr>
            <a:spLocks noGrp="1"/>
          </p:cNvSpPr>
          <p:nvPr>
            <p:ph type="dt" idx="15"/>
          </p:nvPr>
        </p:nvSpPr>
        <p:spPr/>
        <p:txBody>
          <a:bodyPr/>
          <a:lstStyle/>
          <a:p>
            <a:pPr lvl="0">
              <a:defRPr/>
            </a:pPr>
            <a:r>
              <a:rPr lang="en-US" altLang="ko-KR"/>
              <a:t>March 2025</a:t>
            </a:r>
            <a:endParaRPr lang="en-GB" altLang="ko-Kore-KR"/>
          </a:p>
        </p:txBody>
      </p:sp>
      <p:pic>
        <p:nvPicPr>
          <p:cNvPr id="7" name="그림 6">
            <a:extLst>
              <a:ext uri="{FF2B5EF4-FFF2-40B4-BE49-F238E27FC236}">
                <a16:creationId xmlns:a16="http://schemas.microsoft.com/office/drawing/2014/main" id="{BE6EE99A-49AA-6B91-F179-5202B2CC2682}"/>
              </a:ext>
            </a:extLst>
          </p:cNvPr>
          <p:cNvPicPr>
            <a:picLocks noChangeAspect="1"/>
          </p:cNvPicPr>
          <p:nvPr/>
        </p:nvPicPr>
        <p:blipFill>
          <a:blip r:embed="rId3"/>
          <a:stretch>
            <a:fillRect/>
          </a:stretch>
        </p:blipFill>
        <p:spPr>
          <a:xfrm>
            <a:off x="2209801" y="4316960"/>
            <a:ext cx="7772400" cy="2082416"/>
          </a:xfrm>
          <a:prstGeom prst="rect">
            <a:avLst/>
          </a:prstGeom>
        </p:spPr>
      </p:pic>
      <p:sp>
        <p:nvSpPr>
          <p:cNvPr id="8" name="바닥글 개체 틀 4">
            <a:extLst>
              <a:ext uri="{FF2B5EF4-FFF2-40B4-BE49-F238E27FC236}">
                <a16:creationId xmlns:a16="http://schemas.microsoft.com/office/drawing/2014/main" id="{42E88297-B9BC-3D52-B519-822A4881CFAB}"/>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Tree>
    <p:extLst>
      <p:ext uri="{BB962C8B-B14F-4D97-AF65-F5344CB8AC3E}">
        <p14:creationId xmlns:p14="http://schemas.microsoft.com/office/powerpoint/2010/main" val="3445271466"/>
      </p:ext>
    </p:extLst>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65565FC-25F9-5BE1-4656-C83A3B367833}"/>
              </a:ext>
            </a:extLst>
          </p:cNvPr>
          <p:cNvSpPr>
            <a:spLocks noGrp="1"/>
          </p:cNvSpPr>
          <p:nvPr>
            <p:ph type="title"/>
          </p:nvPr>
        </p:nvSpPr>
        <p:spPr/>
        <p:txBody>
          <a:bodyPr/>
          <a:lstStyle/>
          <a:p>
            <a:r>
              <a:rPr kumimoji="1" lang="en-US" altLang="ko-KR" dirty="0"/>
              <a:t>Possible approaches for TXOP truncation problem</a:t>
            </a:r>
            <a:endParaRPr kumimoji="1" lang="ko-KR" altLang="en-US" dirty="0"/>
          </a:p>
        </p:txBody>
      </p:sp>
      <p:sp>
        <p:nvSpPr>
          <p:cNvPr id="3" name="내용 개체 틀 2">
            <a:extLst>
              <a:ext uri="{FF2B5EF4-FFF2-40B4-BE49-F238E27FC236}">
                <a16:creationId xmlns:a16="http://schemas.microsoft.com/office/drawing/2014/main" id="{C9E78C3E-705E-A877-7B44-8127F7D7EAD4}"/>
              </a:ext>
            </a:extLst>
          </p:cNvPr>
          <p:cNvSpPr>
            <a:spLocks noGrp="1"/>
          </p:cNvSpPr>
          <p:nvPr>
            <p:ph idx="1"/>
          </p:nvPr>
        </p:nvSpPr>
        <p:spPr>
          <a:xfrm>
            <a:off x="335360" y="1751013"/>
            <a:ext cx="11521280" cy="4708223"/>
          </a:xfrm>
        </p:spPr>
        <p:txBody>
          <a:bodyPr/>
          <a:lstStyle/>
          <a:p>
            <a:pPr marL="285750" indent="-285750">
              <a:buFont typeface="Arial" panose="020B0604020202020204" pitchFamily="34" charset="0"/>
              <a:buChar char="•"/>
            </a:pPr>
            <a:r>
              <a:rPr kumimoji="1" lang="en" altLang="ko-KR" sz="2000" dirty="0"/>
              <a:t>Option 1: TXOP of the OBSS in Primary channel is not allowed to be truncated</a:t>
            </a:r>
          </a:p>
          <a:p>
            <a:pPr marL="685800" lvl="1">
              <a:buFont typeface="Arial" panose="020B0604020202020204" pitchFamily="34" charset="0"/>
              <a:buChar char="•"/>
            </a:pPr>
            <a:r>
              <a:rPr kumimoji="1" lang="en" altLang="ko-KR" sz="1600" dirty="0"/>
              <a:t>When a BSS (which consist</a:t>
            </a:r>
            <a:r>
              <a:rPr kumimoji="1" lang="en-US" altLang="ko-KR" sz="1600" dirty="0"/>
              <a:t>s</a:t>
            </a:r>
            <a:r>
              <a:rPr kumimoji="1" lang="en" altLang="ko-KR" sz="1600" dirty="0"/>
              <a:t> with the AP and the STAs which support, or, does not support NPCA operation) is known to perform NPCA operation</a:t>
            </a:r>
          </a:p>
          <a:p>
            <a:pPr marL="285750">
              <a:buFont typeface="Arial" panose="020B0604020202020204" pitchFamily="34" charset="0"/>
              <a:buChar char="•"/>
            </a:pPr>
            <a:r>
              <a:rPr kumimoji="1" lang="en" altLang="ko-KR" sz="2000" dirty="0"/>
              <a:t>Option 2: The STAs which </a:t>
            </a:r>
            <a:r>
              <a:rPr kumimoji="1" lang="en-US" altLang="ko-KR" sz="2000" dirty="0"/>
              <a:t>do</a:t>
            </a:r>
            <a:r>
              <a:rPr kumimoji="1" lang="en" altLang="ko-KR" sz="2000" dirty="0"/>
              <a:t> not support NPCA operation can postpone its transmission even the OBSS’s TXOP is truncated</a:t>
            </a:r>
          </a:p>
          <a:p>
            <a:pPr marL="685800" lvl="1">
              <a:buFont typeface="Arial" panose="020B0604020202020204" pitchFamily="34" charset="0"/>
              <a:buChar char="•"/>
            </a:pPr>
            <a:r>
              <a:rPr kumimoji="1" lang="en-US" altLang="ko-KR" sz="1600" dirty="0"/>
              <a:t>If the STAs are 11bn capable, the STAs can know the AP is performing NPCA operation even though the STAs do not support the NPCA operation.</a:t>
            </a:r>
            <a:r>
              <a:rPr kumimoji="1" lang="en" altLang="ko-KR" sz="1600" dirty="0"/>
              <a:t> </a:t>
            </a:r>
          </a:p>
          <a:p>
            <a:pPr marL="1085850" lvl="2">
              <a:buFont typeface="Arial" panose="020B0604020202020204" pitchFamily="34" charset="0"/>
              <a:buChar char="•"/>
            </a:pPr>
            <a:r>
              <a:rPr kumimoji="1" lang="en" altLang="ko-KR" sz="1400" dirty="0"/>
              <a:t>The STA</a:t>
            </a:r>
            <a:r>
              <a:rPr kumimoji="1" lang="en-US" altLang="ko-KR" sz="1400" dirty="0"/>
              <a:t>s</a:t>
            </a:r>
            <a:r>
              <a:rPr kumimoji="1" lang="en" altLang="ko-KR" sz="1400" dirty="0"/>
              <a:t> can determine</a:t>
            </a:r>
            <a:r>
              <a:rPr kumimoji="1" lang="en-US" altLang="ko-KR" sz="1400" dirty="0"/>
              <a:t> that their associated AP is operating in the NPCA primary channel based on TBD conditions. (E.g., reception of ICF-ICR frame exchange or HE/EHT/UHR PPDU.)</a:t>
            </a:r>
            <a:endParaRPr kumimoji="1" lang="en" altLang="ko-KR" sz="1400" dirty="0"/>
          </a:p>
          <a:p>
            <a:pPr marL="685800" lvl="1">
              <a:buFont typeface="Arial" panose="020B0604020202020204" pitchFamily="34" charset="0"/>
              <a:buChar char="•"/>
            </a:pPr>
            <a:r>
              <a:rPr kumimoji="1" lang="en" altLang="ko-KR" sz="1600" dirty="0"/>
              <a:t>When OBSS’s TXOP is truncated, the STAs can postpone its UL transmission while the AP is known to be operating in NPCA primary channel</a:t>
            </a:r>
          </a:p>
          <a:p>
            <a:pPr marL="285750">
              <a:buFont typeface="Arial" panose="020B0604020202020204" pitchFamily="34" charset="0"/>
              <a:buChar char="•"/>
            </a:pPr>
            <a:r>
              <a:rPr kumimoji="1" lang="en" altLang="ko-KR" sz="2000" dirty="0"/>
              <a:t>Option 1 and 2 can be combined</a:t>
            </a:r>
          </a:p>
          <a:p>
            <a:pPr marL="685800" lvl="1">
              <a:buFont typeface="Arial" panose="020B0604020202020204" pitchFamily="34" charset="0"/>
              <a:buChar char="•"/>
            </a:pPr>
            <a:r>
              <a:rPr kumimoji="1" lang="en" altLang="ko-KR" sz="1600" dirty="0"/>
              <a:t>If the STAs which </a:t>
            </a:r>
            <a:r>
              <a:rPr kumimoji="1" lang="en-US" altLang="ko-KR" sz="1600" dirty="0"/>
              <a:t>do </a:t>
            </a:r>
            <a:r>
              <a:rPr kumimoji="1" lang="en" altLang="ko-KR" sz="1600" dirty="0"/>
              <a:t>not support NPCA operation </a:t>
            </a:r>
            <a:r>
              <a:rPr kumimoji="1" lang="en-US" altLang="ko-KR" sz="1600" dirty="0"/>
              <a:t>are</a:t>
            </a:r>
            <a:r>
              <a:rPr kumimoji="1" lang="en" altLang="ko-KR" sz="1600" dirty="0"/>
              <a:t> legacy </a:t>
            </a:r>
            <a:r>
              <a:rPr kumimoji="1" lang="en-US" altLang="ko-KR" sz="1600" dirty="0"/>
              <a:t>STAs</a:t>
            </a:r>
            <a:r>
              <a:rPr kumimoji="1" lang="en" altLang="ko-KR" sz="1600" dirty="0"/>
              <a:t>, </a:t>
            </a:r>
            <a:r>
              <a:rPr kumimoji="1" lang="en-US" altLang="ko-KR" sz="1600" dirty="0"/>
              <a:t>option</a:t>
            </a:r>
            <a:r>
              <a:rPr kumimoji="1" lang="en" altLang="ko-KR" sz="1600" dirty="0"/>
              <a:t> 2 cannot be used. In this case, </a:t>
            </a:r>
            <a:r>
              <a:rPr kumimoji="1" lang="en-US" altLang="ko-KR" sz="1600" dirty="0"/>
              <a:t>option</a:t>
            </a:r>
            <a:r>
              <a:rPr kumimoji="1" lang="en" altLang="ko-KR" sz="1600" dirty="0"/>
              <a:t> 1 is needed.</a:t>
            </a:r>
          </a:p>
          <a:p>
            <a:pPr marL="685800" lvl="1">
              <a:buFont typeface="Arial" panose="020B0604020202020204" pitchFamily="34" charset="0"/>
              <a:buChar char="•"/>
            </a:pPr>
            <a:r>
              <a:rPr kumimoji="1" lang="en" altLang="ko-KR" sz="1600" dirty="0"/>
              <a:t>If the OBSS is legacy </a:t>
            </a:r>
            <a:r>
              <a:rPr kumimoji="1" lang="en-US" altLang="ko-KR" sz="1600" dirty="0"/>
              <a:t>OBSS(legacy AP)</a:t>
            </a:r>
            <a:r>
              <a:rPr kumimoji="1" lang="en" altLang="ko-KR" sz="1600" dirty="0"/>
              <a:t>, the OBSS cannot </a:t>
            </a:r>
            <a:r>
              <a:rPr kumimoji="1" lang="en-US" altLang="ko-KR" sz="1600" dirty="0"/>
              <a:t>be </a:t>
            </a:r>
            <a:r>
              <a:rPr kumimoji="1" lang="en" altLang="ko-KR" sz="1600" dirty="0"/>
              <a:t>coordinated with the BSS. In this case, </a:t>
            </a:r>
            <a:r>
              <a:rPr kumimoji="1" lang="en-US" altLang="ko-KR" sz="1600" dirty="0"/>
              <a:t>option</a:t>
            </a:r>
            <a:r>
              <a:rPr kumimoji="1" lang="en" altLang="ko-KR" sz="1600" dirty="0"/>
              <a:t> 2 is needed.</a:t>
            </a:r>
          </a:p>
        </p:txBody>
      </p:sp>
      <p:sp>
        <p:nvSpPr>
          <p:cNvPr id="4" name="슬라이드 번호 개체 틀 3">
            <a:extLst>
              <a:ext uri="{FF2B5EF4-FFF2-40B4-BE49-F238E27FC236}">
                <a16:creationId xmlns:a16="http://schemas.microsoft.com/office/drawing/2014/main" id="{F677CC3A-27FB-8647-D5FF-D391214118BE}"/>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바닥글 개체 틀 4">
            <a:extLst>
              <a:ext uri="{FF2B5EF4-FFF2-40B4-BE49-F238E27FC236}">
                <a16:creationId xmlns:a16="http://schemas.microsoft.com/office/drawing/2014/main" id="{52DA5852-F009-4672-718D-37A69363CD6D}"/>
              </a:ext>
            </a:extLst>
          </p:cNvPr>
          <p:cNvSpPr>
            <a:spLocks noGrp="1"/>
          </p:cNvSpPr>
          <p:nvPr>
            <p:ph type="ftr" idx="14"/>
          </p:nvPr>
        </p:nvSpPr>
        <p:spPr/>
        <p:txBody>
          <a:bodyPr/>
          <a:lstStyle/>
          <a:p>
            <a:r>
              <a:rPr lang="en-GB" altLang="ko-Kore-KR" dirty="0" err="1"/>
              <a:t>Juseong</a:t>
            </a:r>
            <a:r>
              <a:rPr lang="en-GB" altLang="ko-Kore-KR" dirty="0"/>
              <a:t> Moon, KNUT</a:t>
            </a:r>
          </a:p>
        </p:txBody>
      </p:sp>
      <p:sp>
        <p:nvSpPr>
          <p:cNvPr id="6" name="날짜 개체 틀 5">
            <a:extLst>
              <a:ext uri="{FF2B5EF4-FFF2-40B4-BE49-F238E27FC236}">
                <a16:creationId xmlns:a16="http://schemas.microsoft.com/office/drawing/2014/main" id="{C580A227-201A-26F7-AFE1-7262E82A1B12}"/>
              </a:ext>
            </a:extLst>
          </p:cNvPr>
          <p:cNvSpPr>
            <a:spLocks noGrp="1"/>
          </p:cNvSpPr>
          <p:nvPr>
            <p:ph type="dt" idx="15"/>
          </p:nvPr>
        </p:nvSpPr>
        <p:spPr/>
        <p:txBody>
          <a:bodyPr/>
          <a:lstStyle/>
          <a:p>
            <a:r>
              <a:rPr lang="en-US" altLang="ko-KR"/>
              <a:t>March 2025</a:t>
            </a:r>
            <a:endParaRPr lang="en-GB" altLang="ko-Kore-KR" dirty="0"/>
          </a:p>
        </p:txBody>
      </p:sp>
    </p:spTree>
    <p:extLst>
      <p:ext uri="{BB962C8B-B14F-4D97-AF65-F5344CB8AC3E}">
        <p14:creationId xmlns:p14="http://schemas.microsoft.com/office/powerpoint/2010/main" val="384755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873F8-F5BB-1736-BA03-58530C06ACE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A40486E-88BA-2F87-58A6-52E2F9229DEB}"/>
              </a:ext>
            </a:extLst>
          </p:cNvPr>
          <p:cNvSpPr>
            <a:spLocks noGrp="1"/>
          </p:cNvSpPr>
          <p:nvPr>
            <p:ph type="title"/>
          </p:nvPr>
        </p:nvSpPr>
        <p:spPr/>
        <p:txBody>
          <a:bodyPr/>
          <a:lstStyle/>
          <a:p>
            <a:r>
              <a:rPr kumimoji="1" lang="en-US" altLang="ko-KR" sz="2800" dirty="0"/>
              <a:t>Possible approach</a:t>
            </a:r>
            <a:br>
              <a:rPr kumimoji="1" lang="en-US" altLang="ko-KR" sz="2800" dirty="0"/>
            </a:br>
            <a:r>
              <a:rPr kumimoji="1" lang="en-US" altLang="ko-KR" sz="2800" dirty="0"/>
              <a:t>for both TXOP truncation problem and Hidden Node Problem</a:t>
            </a:r>
            <a:endParaRPr kumimoji="1" lang="ko-KR" altLang="en-US" sz="2800" dirty="0"/>
          </a:p>
        </p:txBody>
      </p:sp>
      <p:sp>
        <p:nvSpPr>
          <p:cNvPr id="3" name="내용 개체 틀 2">
            <a:extLst>
              <a:ext uri="{FF2B5EF4-FFF2-40B4-BE49-F238E27FC236}">
                <a16:creationId xmlns:a16="http://schemas.microsoft.com/office/drawing/2014/main" id="{E92F633D-40FF-C4DE-CB46-F7E299B760D7}"/>
              </a:ext>
            </a:extLst>
          </p:cNvPr>
          <p:cNvSpPr>
            <a:spLocks noGrp="1"/>
          </p:cNvSpPr>
          <p:nvPr>
            <p:ph idx="1"/>
          </p:nvPr>
        </p:nvSpPr>
        <p:spPr>
          <a:xfrm>
            <a:off x="1668305" y="1751013"/>
            <a:ext cx="8748175" cy="4708223"/>
          </a:xfrm>
        </p:spPr>
        <p:txBody>
          <a:bodyPr/>
          <a:lstStyle/>
          <a:p>
            <a:pPr marL="285750" indent="-285750">
              <a:buFont typeface="Arial" panose="020B0604020202020204" pitchFamily="34" charset="0"/>
              <a:buChar char="•"/>
            </a:pPr>
            <a:r>
              <a:rPr kumimoji="1" lang="en-US" altLang="ko-KR" dirty="0"/>
              <a:t>AP can compensate the failed STAs in the primary channel</a:t>
            </a:r>
          </a:p>
          <a:p>
            <a:pPr marL="685800" lvl="1">
              <a:buFont typeface="Arial" panose="020B0604020202020204" pitchFamily="34" charset="0"/>
              <a:buChar char="•"/>
            </a:pPr>
            <a:r>
              <a:rPr kumimoji="1" lang="en-US" altLang="ko-KR" sz="1800" dirty="0"/>
              <a:t>e.g., AP can transmit ‘NPCA end’ indication frame after NPCA operation has ended.</a:t>
            </a:r>
          </a:p>
          <a:p>
            <a:pPr marL="685800" lvl="1">
              <a:buFont typeface="Arial" panose="020B0604020202020204" pitchFamily="34" charset="0"/>
              <a:buChar char="•"/>
            </a:pPr>
            <a:r>
              <a:rPr kumimoji="1" lang="en-US" altLang="ko-KR" sz="1800" dirty="0"/>
              <a:t>After the STAs receive an indication frame, it can reduce its increased EDCA channel access parameters (e.g., CW[AC]).</a:t>
            </a:r>
          </a:p>
          <a:p>
            <a:pPr marL="1085850" lvl="2">
              <a:buFont typeface="Arial" panose="020B0604020202020204" pitchFamily="34" charset="0"/>
              <a:buChar char="•"/>
            </a:pPr>
            <a:r>
              <a:rPr kumimoji="1" lang="en-US" altLang="ko-KR" sz="1600" dirty="0"/>
              <a:t>Channel access delay due to OBSS TXOP truncation or Hidden node, can be compensated after the AP’s NPCA operation has ended.</a:t>
            </a:r>
            <a:endParaRPr kumimoji="1" lang="en" altLang="ko-KR" sz="1600" dirty="0"/>
          </a:p>
        </p:txBody>
      </p:sp>
      <p:sp>
        <p:nvSpPr>
          <p:cNvPr id="4" name="슬라이드 번호 개체 틀 3">
            <a:extLst>
              <a:ext uri="{FF2B5EF4-FFF2-40B4-BE49-F238E27FC236}">
                <a16:creationId xmlns:a16="http://schemas.microsoft.com/office/drawing/2014/main" id="{C58452D7-A0BF-ADC0-F890-20E1E29A77B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a:extLst>
              <a:ext uri="{FF2B5EF4-FFF2-40B4-BE49-F238E27FC236}">
                <a16:creationId xmlns:a16="http://schemas.microsoft.com/office/drawing/2014/main" id="{A80409CB-C574-9BD8-8B3B-50E2D44CC225}"/>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56C17163-58C1-40F5-69C3-D022E42CC106}"/>
              </a:ext>
            </a:extLst>
          </p:cNvPr>
          <p:cNvSpPr>
            <a:spLocks noGrp="1"/>
          </p:cNvSpPr>
          <p:nvPr>
            <p:ph type="dt" idx="15"/>
          </p:nvPr>
        </p:nvSpPr>
        <p:spPr/>
        <p:txBody>
          <a:bodyPr/>
          <a:lstStyle/>
          <a:p>
            <a:r>
              <a:rPr lang="en-US" altLang="ko-KR"/>
              <a:t>March 2025</a:t>
            </a:r>
            <a:endParaRPr lang="en-GB" altLang="ko-Kore-KR" dirty="0"/>
          </a:p>
        </p:txBody>
      </p:sp>
    </p:spTree>
    <p:extLst>
      <p:ext uri="{BB962C8B-B14F-4D97-AF65-F5344CB8AC3E}">
        <p14:creationId xmlns:p14="http://schemas.microsoft.com/office/powerpoint/2010/main" val="2958730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A38AF0-BB4C-4075-42E7-E600526576BA}"/>
              </a:ext>
            </a:extLst>
          </p:cNvPr>
          <p:cNvSpPr>
            <a:spLocks noGrp="1"/>
          </p:cNvSpPr>
          <p:nvPr>
            <p:ph type="title"/>
          </p:nvPr>
        </p:nvSpPr>
        <p:spPr/>
        <p:txBody>
          <a:bodyPr/>
          <a:lstStyle/>
          <a:p>
            <a:r>
              <a:rPr kumimoji="1" lang="en-US" altLang="ko-KR" dirty="0"/>
              <a:t>Conclusion</a:t>
            </a:r>
            <a:endParaRPr kumimoji="1" lang="ko-KR" altLang="en-US" dirty="0"/>
          </a:p>
        </p:txBody>
      </p:sp>
      <p:sp>
        <p:nvSpPr>
          <p:cNvPr id="3" name="내용 개체 틀 2">
            <a:extLst>
              <a:ext uri="{FF2B5EF4-FFF2-40B4-BE49-F238E27FC236}">
                <a16:creationId xmlns:a16="http://schemas.microsoft.com/office/drawing/2014/main" id="{DDFFC004-50B9-502E-39CF-5F151DED2C7C}"/>
              </a:ext>
            </a:extLst>
          </p:cNvPr>
          <p:cNvSpPr>
            <a:spLocks noGrp="1"/>
          </p:cNvSpPr>
          <p:nvPr>
            <p:ph idx="1"/>
          </p:nvPr>
        </p:nvSpPr>
        <p:spPr/>
        <p:txBody>
          <a:bodyPr/>
          <a:lstStyle/>
          <a:p>
            <a:pPr>
              <a:buFont typeface="Arial" panose="020B0604020202020204" pitchFamily="34" charset="0"/>
              <a:buChar char="•"/>
            </a:pPr>
            <a:r>
              <a:rPr kumimoji="1" lang="en-US" altLang="ko-KR" dirty="0"/>
              <a:t>This submission explained Primary channel TXOP truncation problem and Hidden Node Problem in NPCA</a:t>
            </a:r>
          </a:p>
          <a:p>
            <a:pPr lvl="1">
              <a:buFont typeface="Arial" panose="020B0604020202020204" pitchFamily="34" charset="0"/>
              <a:buChar char="•"/>
            </a:pPr>
            <a:r>
              <a:rPr kumimoji="1" lang="en-US" altLang="ko-KR" dirty="0"/>
              <a:t>The problem leads to new medium inefficiency problem</a:t>
            </a:r>
          </a:p>
          <a:p>
            <a:pPr>
              <a:buFont typeface="Arial" panose="020B0604020202020204" pitchFamily="34" charset="0"/>
              <a:buChar char="•"/>
            </a:pPr>
            <a:r>
              <a:rPr kumimoji="1" lang="en-US" altLang="ko-KR" dirty="0"/>
              <a:t>This submission proposed some approaches for the problem</a:t>
            </a:r>
          </a:p>
          <a:p>
            <a:pPr lvl="1">
              <a:buFont typeface="Arial" panose="020B0604020202020204" pitchFamily="34" charset="0"/>
              <a:buChar char="•"/>
            </a:pPr>
            <a:r>
              <a:rPr kumimoji="1" lang="en-US" altLang="ko-KR" dirty="0"/>
              <a:t>OBSS TXOP truncation prohibition – for TXOP truncation problem </a:t>
            </a:r>
          </a:p>
          <a:p>
            <a:pPr lvl="1">
              <a:buFont typeface="Arial" panose="020B0604020202020204" pitchFamily="34" charset="0"/>
              <a:buChar char="•"/>
            </a:pPr>
            <a:r>
              <a:rPr kumimoji="1" lang="en-US" altLang="ko-KR" dirty="0"/>
              <a:t>UL postpone in Primary channel – for TXOP truncation problem </a:t>
            </a:r>
          </a:p>
          <a:p>
            <a:pPr lvl="1">
              <a:buFont typeface="Arial" panose="020B0604020202020204" pitchFamily="34" charset="0"/>
              <a:buChar char="•"/>
            </a:pPr>
            <a:r>
              <a:rPr kumimoji="1" lang="en-US" altLang="ko-KR" dirty="0"/>
              <a:t>Compensation by AP – for TXOP truncation problem and Hidden node problem</a:t>
            </a:r>
          </a:p>
        </p:txBody>
      </p:sp>
      <p:sp>
        <p:nvSpPr>
          <p:cNvPr id="4" name="슬라이드 번호 개체 틀 3">
            <a:extLst>
              <a:ext uri="{FF2B5EF4-FFF2-40B4-BE49-F238E27FC236}">
                <a16:creationId xmlns:a16="http://schemas.microsoft.com/office/drawing/2014/main" id="{99068554-2BEB-8FF7-3646-D2BE6F60856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바닥글 개체 틀 4">
            <a:extLst>
              <a:ext uri="{FF2B5EF4-FFF2-40B4-BE49-F238E27FC236}">
                <a16:creationId xmlns:a16="http://schemas.microsoft.com/office/drawing/2014/main" id="{227F00DC-9F72-8478-A4D0-68665BECC47C}"/>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FA5C7FB4-C9F1-B7F4-060A-903E461347EB}"/>
              </a:ext>
            </a:extLst>
          </p:cNvPr>
          <p:cNvSpPr>
            <a:spLocks noGrp="1"/>
          </p:cNvSpPr>
          <p:nvPr>
            <p:ph type="dt" idx="15"/>
          </p:nvPr>
        </p:nvSpPr>
        <p:spPr/>
        <p:txBody>
          <a:bodyPr/>
          <a:lstStyle/>
          <a:p>
            <a:r>
              <a:rPr lang="en-US" altLang="ko-KR"/>
              <a:t>March 2025</a:t>
            </a:r>
            <a:endParaRPr lang="en-GB" altLang="ko-Kore-KR" dirty="0"/>
          </a:p>
        </p:txBody>
      </p:sp>
    </p:spTree>
    <p:extLst>
      <p:ext uri="{BB962C8B-B14F-4D97-AF65-F5344CB8AC3E}">
        <p14:creationId xmlns:p14="http://schemas.microsoft.com/office/powerpoint/2010/main" val="1755636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B9AC0-8F54-776A-93B1-2A3D1A88F46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26EA36B-7EBA-0EEA-317F-287E8AC84705}"/>
              </a:ext>
            </a:extLst>
          </p:cNvPr>
          <p:cNvSpPr>
            <a:spLocks noGrp="1"/>
          </p:cNvSpPr>
          <p:nvPr>
            <p:ph type="title"/>
          </p:nvPr>
        </p:nvSpPr>
        <p:spPr/>
        <p:txBody>
          <a:bodyPr/>
          <a:lstStyle/>
          <a:p>
            <a:r>
              <a:rPr kumimoji="1" lang="en-US" altLang="ko-KR" dirty="0"/>
              <a:t>Straw Poll</a:t>
            </a:r>
            <a:endParaRPr kumimoji="1" lang="ko-KR" altLang="en-US" dirty="0"/>
          </a:p>
        </p:txBody>
      </p:sp>
      <p:sp>
        <p:nvSpPr>
          <p:cNvPr id="3" name="내용 개체 틀 2">
            <a:extLst>
              <a:ext uri="{FF2B5EF4-FFF2-40B4-BE49-F238E27FC236}">
                <a16:creationId xmlns:a16="http://schemas.microsoft.com/office/drawing/2014/main" id="{25846353-FBD6-0E49-FE8D-4A2F3B404802}"/>
              </a:ext>
            </a:extLst>
          </p:cNvPr>
          <p:cNvSpPr>
            <a:spLocks noGrp="1"/>
          </p:cNvSpPr>
          <p:nvPr>
            <p:ph idx="1"/>
          </p:nvPr>
        </p:nvSpPr>
        <p:spPr/>
        <p:txBody>
          <a:bodyPr/>
          <a:lstStyle/>
          <a:p>
            <a:r>
              <a:rPr kumimoji="1" lang="en-US" altLang="ko-KR" dirty="0"/>
              <a:t>SP #1: Do you support to add the following text to the 11bn SFD?</a:t>
            </a:r>
          </a:p>
          <a:p>
            <a:endParaRPr kumimoji="1" lang="en-US" altLang="ko-KR" dirty="0"/>
          </a:p>
          <a:p>
            <a:r>
              <a:rPr kumimoji="1" lang="en-US" altLang="ko-KR" dirty="0"/>
              <a:t>	3.4 NPCA operation</a:t>
            </a:r>
          </a:p>
          <a:p>
            <a:r>
              <a:rPr kumimoji="1" lang="en-US" altLang="ko-KR" dirty="0"/>
              <a:t>	</a:t>
            </a:r>
            <a:r>
              <a:rPr kumimoji="1" lang="en-US" altLang="ko-KR" b="0" dirty="0"/>
              <a:t>11bn non-AP STA which does not support NPCA operation shall not perform channel access in the BSS primary channel when it determined that its associated AP is operating in the NPCA primary channel.</a:t>
            </a:r>
          </a:p>
          <a:p>
            <a:r>
              <a:rPr kumimoji="1" lang="en-US" altLang="ko-KR" b="0" dirty="0"/>
              <a:t>	Note: The determination of the non-AP STA is based on TBD conditions (E.g., the reception of ICF-ICR frame exchange or HE/EHT/UHR PPDU.)</a:t>
            </a:r>
          </a:p>
          <a:p>
            <a:endParaRPr kumimoji="1" lang="en-US" altLang="ko-KR" b="0" dirty="0"/>
          </a:p>
          <a:p>
            <a:endParaRPr kumimoji="1" lang="en-US" altLang="ko-KR" b="0" dirty="0"/>
          </a:p>
          <a:p>
            <a:endParaRPr kumimoji="1" lang="en-US" altLang="ko-KR" b="0" dirty="0"/>
          </a:p>
        </p:txBody>
      </p:sp>
      <p:sp>
        <p:nvSpPr>
          <p:cNvPr id="4" name="슬라이드 번호 개체 틀 3">
            <a:extLst>
              <a:ext uri="{FF2B5EF4-FFF2-40B4-BE49-F238E27FC236}">
                <a16:creationId xmlns:a16="http://schemas.microsoft.com/office/drawing/2014/main" id="{36BD3555-3F30-1861-F2C9-609C8755A37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바닥글 개체 틀 4">
            <a:extLst>
              <a:ext uri="{FF2B5EF4-FFF2-40B4-BE49-F238E27FC236}">
                <a16:creationId xmlns:a16="http://schemas.microsoft.com/office/drawing/2014/main" id="{94DD240B-1C66-3142-DBB4-0284CF20FD6F}"/>
              </a:ext>
            </a:extLst>
          </p:cNvPr>
          <p:cNvSpPr>
            <a:spLocks noGrp="1"/>
          </p:cNvSpPr>
          <p:nvPr>
            <p:ph type="ftr" idx="14"/>
          </p:nvPr>
        </p:nvSpPr>
        <p:spPr/>
        <p:txBody>
          <a:bodyPr/>
          <a:lstStyle/>
          <a:p>
            <a:r>
              <a:rPr lang="en-GB" altLang="ko-Kore-KR" dirty="0" err="1"/>
              <a:t>Juseong</a:t>
            </a:r>
            <a:r>
              <a:rPr lang="en-GB" altLang="ko-Kore-KR" dirty="0"/>
              <a:t> Moon, KNUT</a:t>
            </a:r>
          </a:p>
        </p:txBody>
      </p:sp>
      <p:sp>
        <p:nvSpPr>
          <p:cNvPr id="6" name="날짜 개체 틀 5">
            <a:extLst>
              <a:ext uri="{FF2B5EF4-FFF2-40B4-BE49-F238E27FC236}">
                <a16:creationId xmlns:a16="http://schemas.microsoft.com/office/drawing/2014/main" id="{814B049B-14A2-CF19-9AD6-756BF907FDED}"/>
              </a:ext>
            </a:extLst>
          </p:cNvPr>
          <p:cNvSpPr>
            <a:spLocks noGrp="1"/>
          </p:cNvSpPr>
          <p:nvPr>
            <p:ph type="dt" idx="15"/>
          </p:nvPr>
        </p:nvSpPr>
        <p:spPr/>
        <p:txBody>
          <a:bodyPr/>
          <a:lstStyle/>
          <a:p>
            <a:r>
              <a:rPr lang="en-US" altLang="ko-KR"/>
              <a:t>March 2025</a:t>
            </a:r>
            <a:endParaRPr lang="en-GB" altLang="ko-Kore-KR" dirty="0"/>
          </a:p>
        </p:txBody>
      </p:sp>
    </p:spTree>
    <p:extLst>
      <p:ext uri="{BB962C8B-B14F-4D97-AF65-F5344CB8AC3E}">
        <p14:creationId xmlns:p14="http://schemas.microsoft.com/office/powerpoint/2010/main" val="3911371246"/>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테마</Template>
  <TotalTime>246</TotalTime>
  <Words>1008</Words>
  <Application>Microsoft Macintosh PowerPoint</Application>
  <PresentationFormat>와이드스크린</PresentationFormat>
  <Paragraphs>105</Paragraphs>
  <Slides>9</Slides>
  <Notes>6</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4" baseType="lpstr">
      <vt:lpstr>Arial Unicode MS</vt:lpstr>
      <vt:lpstr>Arial</vt:lpstr>
      <vt:lpstr>Times New Roman</vt:lpstr>
      <vt:lpstr>Office 테마</vt:lpstr>
      <vt:lpstr>Document</vt:lpstr>
      <vt:lpstr>Considerations on STAs without NPCA Capability</vt:lpstr>
      <vt:lpstr>Background</vt:lpstr>
      <vt:lpstr>Background: NPCA Operation</vt:lpstr>
      <vt:lpstr>TXOP truncation problem</vt:lpstr>
      <vt:lpstr>Hidden Node Problem</vt:lpstr>
      <vt:lpstr>Possible approaches for TXOP truncation problem</vt:lpstr>
      <vt:lpstr>Possible approach for both TXOP truncation problem and Hidden Node Problem</vt:lpstr>
      <vt:lpstr>Conclusion</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STAs without NPCA Capability</dc:title>
  <dc:creator>주성 문</dc:creator>
  <cp:keywords/>
  <cp:lastModifiedBy>주성 문</cp:lastModifiedBy>
  <cp:revision>33</cp:revision>
  <cp:lastPrinted>1601-01-01T00:00:00Z</cp:lastPrinted>
  <dcterms:created xsi:type="dcterms:W3CDTF">2025-02-23T11:41:31Z</dcterms:created>
  <dcterms:modified xsi:type="dcterms:W3CDTF">2025-03-12T21:11:49Z</dcterms:modified>
  <cp:category>Name, Affiliation</cp:category>
</cp:coreProperties>
</file>