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31" r:id="rId5"/>
    <p:sldId id="696" r:id="rId6"/>
    <p:sldId id="4511" r:id="rId7"/>
    <p:sldId id="4515" r:id="rId8"/>
    <p:sldId id="4516" r:id="rId9"/>
    <p:sldId id="19319" r:id="rId10"/>
    <p:sldId id="4521" r:id="rId11"/>
    <p:sldId id="4522" r:id="rId12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8482B9-0683-9D03-27C4-CEC19D840A24}" name="Andy Scott" initials="AS" userId="S::AScott@ncta.com::1a91c28a-49e0-4388-9cda-c26d927ed3b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FC"/>
    <a:srgbClr val="E4E5E5"/>
    <a:srgbClr val="A6A6A6"/>
    <a:srgbClr val="64B4FF"/>
    <a:srgbClr val="BCBDBF"/>
    <a:srgbClr val="64656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DEC197-F5A0-479C-85B8-2DBBF549E00D}" v="2" dt="2025-01-02T14:50:05.4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2" autoAdjust="0"/>
    <p:restoredTop sz="93771" autoAdjust="0"/>
  </p:normalViewPr>
  <p:slideViewPr>
    <p:cSldViewPr showGuides="1">
      <p:cViewPr varScale="1">
        <p:scale>
          <a:sx n="89" d="100"/>
          <a:sy n="89" d="100"/>
        </p:scale>
        <p:origin x="658" y="8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 Kennedy" userId="e810d86e-335d-4c6e-9b29-76a01f35df5d" providerId="ADAL" clId="{11DEC197-F5A0-479C-85B8-2DBBF549E00D}"/>
    <pc:docChg chg="undo custSel delSld modSld modMainMaster">
      <pc:chgData name="Rich Kennedy" userId="e810d86e-335d-4c6e-9b29-76a01f35df5d" providerId="ADAL" clId="{11DEC197-F5A0-479C-85B8-2DBBF549E00D}" dt="2025-01-06T18:25:45.533" v="1164" actId="6549"/>
      <pc:docMkLst>
        <pc:docMk/>
      </pc:docMkLst>
      <pc:sldChg chg="modSp mod">
        <pc:chgData name="Rich Kennedy" userId="e810d86e-335d-4c6e-9b29-76a01f35df5d" providerId="ADAL" clId="{11DEC197-F5A0-479C-85B8-2DBBF549E00D}" dt="2025-01-02T15:25:15.671" v="888" actId="20577"/>
        <pc:sldMkLst>
          <pc:docMk/>
          <pc:sldMk cId="0" sldId="331"/>
        </pc:sldMkLst>
        <pc:spChg chg="mod">
          <ac:chgData name="Rich Kennedy" userId="e810d86e-335d-4c6e-9b29-76a01f35df5d" providerId="ADAL" clId="{11DEC197-F5A0-479C-85B8-2DBBF549E00D}" dt="2025-01-02T14:47:53.946" v="14" actId="20577"/>
          <ac:spMkLst>
            <pc:docMk/>
            <pc:sldMk cId="0" sldId="331"/>
            <ac:spMk id="15364" creationId="{4E8B2BB7-4429-43CC-96FE-B4AF112A9770}"/>
          </ac:spMkLst>
        </pc:spChg>
        <pc:spChg chg="mod">
          <ac:chgData name="Rich Kennedy" userId="e810d86e-335d-4c6e-9b29-76a01f35df5d" providerId="ADAL" clId="{11DEC197-F5A0-479C-85B8-2DBBF549E00D}" dt="2025-01-02T15:25:15.671" v="888" actId="20577"/>
          <ac:spMkLst>
            <pc:docMk/>
            <pc:sldMk cId="0" sldId="331"/>
            <ac:spMk id="15365" creationId="{3466BA2A-8613-4051-B457-B39178A6B2CB}"/>
          </ac:spMkLst>
        </pc:spChg>
      </pc:sldChg>
      <pc:sldChg chg="modSp mod">
        <pc:chgData name="Rich Kennedy" userId="e810d86e-335d-4c6e-9b29-76a01f35df5d" providerId="ADAL" clId="{11DEC197-F5A0-479C-85B8-2DBBF549E00D}" dt="2025-01-02T15:23:14.859" v="886" actId="20577"/>
        <pc:sldMkLst>
          <pc:docMk/>
          <pc:sldMk cId="2035052422" sldId="696"/>
        </pc:sldMkLst>
        <pc:spChg chg="mod">
          <ac:chgData name="Rich Kennedy" userId="e810d86e-335d-4c6e-9b29-76a01f35df5d" providerId="ADAL" clId="{11DEC197-F5A0-479C-85B8-2DBBF549E00D}" dt="2025-01-02T15:23:14.859" v="886" actId="20577"/>
          <ac:spMkLst>
            <pc:docMk/>
            <pc:sldMk cId="2035052422" sldId="696"/>
            <ac:spMk id="17412" creationId="{296EDD78-84C3-4E11-A20D-1A09A5B2EE44}"/>
          </ac:spMkLst>
        </pc:spChg>
      </pc:sldChg>
      <pc:sldChg chg="modSp mod">
        <pc:chgData name="Rich Kennedy" userId="e810d86e-335d-4c6e-9b29-76a01f35df5d" providerId="ADAL" clId="{11DEC197-F5A0-479C-85B8-2DBBF549E00D}" dt="2025-01-02T15:56:07.091" v="954" actId="21"/>
        <pc:sldMkLst>
          <pc:docMk/>
          <pc:sldMk cId="2014146738" sldId="4516"/>
        </pc:sldMkLst>
        <pc:spChg chg="mod">
          <ac:chgData name="Rich Kennedy" userId="e810d86e-335d-4c6e-9b29-76a01f35df5d" providerId="ADAL" clId="{11DEC197-F5A0-479C-85B8-2DBBF549E00D}" dt="2025-01-02T15:56:07.091" v="954" actId="21"/>
          <ac:spMkLst>
            <pc:docMk/>
            <pc:sldMk cId="2014146738" sldId="4516"/>
            <ac:spMk id="3" creationId="{D416EBDA-4D2E-FC84-DEB8-76A59D1BA4A4}"/>
          </ac:spMkLst>
        </pc:spChg>
      </pc:sldChg>
      <pc:sldChg chg="modSp mod">
        <pc:chgData name="Rich Kennedy" userId="e810d86e-335d-4c6e-9b29-76a01f35df5d" providerId="ADAL" clId="{11DEC197-F5A0-479C-85B8-2DBBF549E00D}" dt="2025-01-06T18:25:45.533" v="1164" actId="6549"/>
        <pc:sldMkLst>
          <pc:docMk/>
          <pc:sldMk cId="2982590701" sldId="4521"/>
        </pc:sldMkLst>
        <pc:spChg chg="mod">
          <ac:chgData name="Rich Kennedy" userId="e810d86e-335d-4c6e-9b29-76a01f35df5d" providerId="ADAL" clId="{11DEC197-F5A0-479C-85B8-2DBBF549E00D}" dt="2025-01-06T18:25:45.533" v="1164" actId="6549"/>
          <ac:spMkLst>
            <pc:docMk/>
            <pc:sldMk cId="2982590701" sldId="4521"/>
            <ac:spMk id="3" creationId="{025FF5A7-7EC8-A883-7283-68E231E3E751}"/>
          </ac:spMkLst>
        </pc:spChg>
      </pc:sldChg>
      <pc:sldChg chg="modSp mod">
        <pc:chgData name="Rich Kennedy" userId="e810d86e-335d-4c6e-9b29-76a01f35df5d" providerId="ADAL" clId="{11DEC197-F5A0-479C-85B8-2DBBF549E00D}" dt="2025-01-02T15:09:54.347" v="864" actId="20577"/>
        <pc:sldMkLst>
          <pc:docMk/>
          <pc:sldMk cId="3108186197" sldId="4522"/>
        </pc:sldMkLst>
        <pc:spChg chg="mod">
          <ac:chgData name="Rich Kennedy" userId="e810d86e-335d-4c6e-9b29-76a01f35df5d" providerId="ADAL" clId="{11DEC197-F5A0-479C-85B8-2DBBF549E00D}" dt="2025-01-02T15:09:54.347" v="864" actId="20577"/>
          <ac:spMkLst>
            <pc:docMk/>
            <pc:sldMk cId="3108186197" sldId="4522"/>
            <ac:spMk id="3" creationId="{F09405C0-C628-AC10-994E-B3B0B0C278E4}"/>
          </ac:spMkLst>
        </pc:spChg>
      </pc:sldChg>
      <pc:sldChg chg="del">
        <pc:chgData name="Rich Kennedy" userId="e810d86e-335d-4c6e-9b29-76a01f35df5d" providerId="ADAL" clId="{11DEC197-F5A0-479C-85B8-2DBBF549E00D}" dt="2025-01-02T15:54:03.232" v="891" actId="2696"/>
        <pc:sldMkLst>
          <pc:docMk/>
          <pc:sldMk cId="1463949931" sldId="19316"/>
        </pc:sldMkLst>
      </pc:sldChg>
      <pc:sldChg chg="modSp mod">
        <pc:chgData name="Rich Kennedy" userId="e810d86e-335d-4c6e-9b29-76a01f35df5d" providerId="ADAL" clId="{11DEC197-F5A0-479C-85B8-2DBBF549E00D}" dt="2025-01-02T15:59:35.448" v="1107" actId="20577"/>
        <pc:sldMkLst>
          <pc:docMk/>
          <pc:sldMk cId="1496413856" sldId="19319"/>
        </pc:sldMkLst>
        <pc:spChg chg="mod">
          <ac:chgData name="Rich Kennedy" userId="e810d86e-335d-4c6e-9b29-76a01f35df5d" providerId="ADAL" clId="{11DEC197-F5A0-479C-85B8-2DBBF549E00D}" dt="2025-01-02T15:59:35.448" v="1107" actId="20577"/>
          <ac:spMkLst>
            <pc:docMk/>
            <pc:sldMk cId="1496413856" sldId="19319"/>
            <ac:spMk id="3" creationId="{9C171D82-BDA6-FAB9-CDA4-7DED3D443122}"/>
          </ac:spMkLst>
        </pc:spChg>
      </pc:sldChg>
      <pc:sldMasterChg chg="modSp mod">
        <pc:chgData name="Rich Kennedy" userId="e810d86e-335d-4c6e-9b29-76a01f35df5d" providerId="ADAL" clId="{11DEC197-F5A0-479C-85B8-2DBBF549E00D}" dt="2025-01-02T14:49:13.470" v="42" actId="20577"/>
        <pc:sldMasterMkLst>
          <pc:docMk/>
          <pc:sldMasterMk cId="0" sldId="2147483648"/>
        </pc:sldMasterMkLst>
        <pc:spChg chg="mod">
          <ac:chgData name="Rich Kennedy" userId="e810d86e-335d-4c6e-9b29-76a01f35df5d" providerId="ADAL" clId="{11DEC197-F5A0-479C-85B8-2DBBF549E00D}" dt="2025-01-02T14:48:55.374" v="32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Rich Kennedy" userId="e810d86e-335d-4c6e-9b29-76a01f35df5d" providerId="ADAL" clId="{11DEC197-F5A0-479C-85B8-2DBBF549E00D}" dt="2025-01-02T14:49:13.470" v="42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78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2025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2025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2025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January 2025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2025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2025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2025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2025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2025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2025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2025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/>
              <a:t>January 2025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69899" y="6475413"/>
            <a:ext cx="19220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Rich Kennedy (Bluetooth SIG)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802.11-25/0013r0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 dirty="0"/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Bluetooth SIG January 2025 Update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2025-01-15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032602"/>
              </p:ext>
            </p:extLst>
          </p:nvPr>
        </p:nvGraphicFramePr>
        <p:xfrm>
          <a:off x="1920875" y="2597150"/>
          <a:ext cx="8767763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21798" imgH="2348139" progId="Word.Document.8">
                  <p:embed/>
                </p:oleObj>
              </mc:Choice>
              <mc:Fallback>
                <p:oleObj name="Document" r:id="rId3" imgW="8121798" imgH="2348139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597150"/>
                        <a:ext cx="8767763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4DD183-1EDE-CAF6-EC27-7E34A360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January 2025</a:t>
            </a: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2813" y="1828800"/>
            <a:ext cx="103632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800" dirty="0"/>
              <a:t>HAPPY NEW YEAR 2025!</a:t>
            </a:r>
          </a:p>
          <a:p>
            <a:pPr algn="ctr">
              <a:buFontTx/>
              <a:buNone/>
            </a:pPr>
            <a:endParaRPr lang="en-GB" altLang="en-US" sz="2800" dirty="0"/>
          </a:p>
          <a:p>
            <a:pPr algn="ctr">
              <a:buFontTx/>
              <a:buNone/>
            </a:pPr>
            <a:r>
              <a:rPr lang="en-GB" altLang="en-US" sz="2800" dirty="0"/>
              <a:t>This is an update on Bluetooth SIG actions and plans for optimized sharing the 5 and 6 GHz bands with incumbents and unlicensed/license-exempt devices.</a:t>
            </a:r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2ACAFB-4D27-A674-6E7E-3C31AD20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2025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3505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Agenda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  <a:p>
            <a:r>
              <a:rPr lang="en-US" altLang="en-US" dirty="0">
                <a:cs typeface="Times New Roman"/>
              </a:rPr>
              <a:t>The Overall Bluetooth SIG Plan</a:t>
            </a:r>
          </a:p>
          <a:p>
            <a:r>
              <a:rPr lang="en-US" altLang="en-US" dirty="0">
                <a:cs typeface="Times New Roman"/>
              </a:rPr>
              <a:t>Recent Actions</a:t>
            </a:r>
          </a:p>
          <a:p>
            <a:r>
              <a:rPr lang="en-US" altLang="en-US" dirty="0">
                <a:cs typeface="Times New Roman"/>
              </a:rPr>
              <a:t>Bluetooth Next Steps</a:t>
            </a:r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D619F-518F-4CF7-FCD6-94CDDF614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2025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4687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D112B-36FC-6045-27E2-E7B5A49AE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99B95-3B58-255F-C8DF-B560F6233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1989138"/>
            <a:ext cx="10363200" cy="4248174"/>
          </a:xfrm>
        </p:spPr>
        <p:txBody>
          <a:bodyPr/>
          <a:lstStyle/>
          <a:p>
            <a:r>
              <a:rPr lang="en-US" sz="2000" dirty="0"/>
              <a:t>The Bluetooth SIG recognizes the contribution the Wi-Fi industry has made in opening the 6 GHz band for unlicensed/license-exempt sharing to grow the technology</a:t>
            </a:r>
          </a:p>
          <a:p>
            <a:r>
              <a:rPr lang="en-US" sz="2000" dirty="0"/>
              <a:t>Today, Bluetooth technology needs to secure its future growth </a:t>
            </a:r>
          </a:p>
          <a:p>
            <a:pPr lvl="1"/>
            <a:r>
              <a:rPr lang="en-US" sz="1600" dirty="0"/>
              <a:t>The 83.5 MHz of the 2.4 GHz band is not a sufficient hedge against congestion or sufficient to support innovation</a:t>
            </a:r>
          </a:p>
          <a:p>
            <a:r>
              <a:rPr lang="en-US" sz="2000" dirty="0"/>
              <a:t>Bluetooth and Wi-Fi successfully shared the 2.4 GHz band for many years</a:t>
            </a:r>
          </a:p>
          <a:p>
            <a:pPr lvl="1"/>
            <a:r>
              <a:rPr lang="en-US" sz="1800" dirty="0"/>
              <a:t>Unfortunately, most of 5 GHz is not viable for Bluetooth, i.e., indoor restrictions and DFS</a:t>
            </a:r>
          </a:p>
          <a:p>
            <a:pPr lvl="1"/>
            <a:r>
              <a:rPr lang="en-US" sz="1800" dirty="0"/>
              <a:t>5.8 GHz band available in many regulatory domains</a:t>
            </a:r>
          </a:p>
          <a:p>
            <a:pPr lvl="1"/>
            <a:r>
              <a:rPr lang="en-US" sz="1800" dirty="0"/>
              <a:t>Narrowband technology already deployed in U-NII-3</a:t>
            </a:r>
          </a:p>
          <a:p>
            <a:r>
              <a:rPr lang="en-US" sz="2000" dirty="0"/>
              <a:t>The 6 GHz band has room for Bluetooth and Wi-Fi, and there is time to develop optimal sharing mechanisms</a:t>
            </a:r>
          </a:p>
          <a:p>
            <a:r>
              <a:rPr lang="en-US" sz="2000" dirty="0"/>
              <a:t>We will work closely with the Wi-Fi industry in IEEE 802 and ETSI BRAN to enable Bluetooth sharing these band equitably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065A2-6D8F-488C-B83C-87A0AD22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2025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AC1CC-6120-85DA-576B-220D245E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F3C56-86F1-46F7-31D6-3F027842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94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6751D-118C-5C31-695C-F26C69B92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Overall Bluetooth SIG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6EBDA-4D2E-FC84-DEB8-76A59D1BA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Leverage the Bluetooth SIG Regulatory Expert Group to drive regulatory and standards changes just as Wi-Fi did </a:t>
            </a:r>
          </a:p>
          <a:p>
            <a:pPr lvl="1"/>
            <a:r>
              <a:rPr lang="en-US" dirty="0"/>
              <a:t>Including companies with both Wi-Fi and Bluetooth businesses</a:t>
            </a:r>
          </a:p>
          <a:p>
            <a:pPr lvl="1"/>
            <a:r>
              <a:rPr lang="en-US" dirty="0"/>
              <a:t>Collaborate with Wi-Fi industry to drive needed changes </a:t>
            </a:r>
          </a:p>
          <a:p>
            <a:r>
              <a:rPr lang="en-US" dirty="0"/>
              <a:t>Work with SDOs to develop optimum spectrum sharing methods and advance regulatory/standards to codify them as required</a:t>
            </a:r>
          </a:p>
          <a:p>
            <a:pPr lvl="1"/>
            <a:r>
              <a:rPr lang="en-US" dirty="0"/>
              <a:t>ETSI BRAN New Work Item adopted in September 2023 (BRAN #120)</a:t>
            </a:r>
          </a:p>
          <a:p>
            <a:pPr lvl="1"/>
            <a:r>
              <a:rPr lang="en-US" dirty="0"/>
              <a:t>Draft text for EN 303 687 (Clause 4) was proposed in September 2024 (BRAN #125)</a:t>
            </a:r>
          </a:p>
          <a:p>
            <a:pPr lvl="2"/>
            <a:r>
              <a:rPr lang="en-US" dirty="0"/>
              <a:t>ACCEPTED in December (BRAN #127)</a:t>
            </a:r>
          </a:p>
          <a:p>
            <a:pPr lvl="1"/>
            <a:r>
              <a:rPr lang="en-US" dirty="0"/>
              <a:t>FCC Petition for Rulemaking needed to increase PSD limit for all VLP devices</a:t>
            </a:r>
          </a:p>
          <a:p>
            <a:pPr lvl="2"/>
            <a:r>
              <a:rPr lang="en-US" dirty="0"/>
              <a:t>-5 dBm/MHz was “…a conservative initial approach for permitting VLP devices*”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AF069-D958-1730-C0AA-C4982AEE5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2025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8E69-16E5-074E-095A-BA725353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6A05E-360B-097D-291C-A72F2E28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E610B6-9393-F792-3C0A-D73A6F761832}"/>
              </a:ext>
            </a:extLst>
          </p:cNvPr>
          <p:cNvSpPr txBox="1"/>
          <p:nvPr/>
        </p:nvSpPr>
        <p:spPr>
          <a:xfrm>
            <a:off x="1415480" y="6206706"/>
            <a:ext cx="3429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*FCC 23-86 Second Report and Order paragraph 50 </a:t>
            </a:r>
          </a:p>
        </p:txBody>
      </p:sp>
    </p:spTree>
    <p:extLst>
      <p:ext uri="{BB962C8B-B14F-4D97-AF65-F5344CB8AC3E}">
        <p14:creationId xmlns:p14="http://schemas.microsoft.com/office/powerpoint/2010/main" val="201414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EF5D8-1957-A174-7C48-01044875A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Overall Bluetooth SIG Plan [2]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71D82-BDA6-FAB9-CDA4-7DED3D443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detailed plan can best be developed working together</a:t>
            </a:r>
          </a:p>
          <a:p>
            <a:r>
              <a:rPr lang="en-US" dirty="0"/>
              <a:t>Now that the FCC has completed the two rounds of VLP decisions, we are requesting another for narrowband sharing</a:t>
            </a:r>
          </a:p>
          <a:p>
            <a:pPr lvl="1"/>
            <a:r>
              <a:rPr lang="en-US" dirty="0"/>
              <a:t>Chairwoman </a:t>
            </a:r>
            <a:r>
              <a:rPr lang="en-US" dirty="0" err="1"/>
              <a:t>Rosenworcel</a:t>
            </a:r>
            <a:r>
              <a:rPr lang="en-US" dirty="0"/>
              <a:t> said there will be a number of additional NPRMs</a:t>
            </a:r>
          </a:p>
          <a:p>
            <a:pPr lvl="1"/>
            <a:r>
              <a:rPr lang="en-US" dirty="0"/>
              <a:t>New Chair, Brendan Carr (1/20/2025) appears to be supportive of unlicensed in 6 GHz</a:t>
            </a:r>
          </a:p>
          <a:p>
            <a:r>
              <a:rPr lang="en-US" dirty="0"/>
              <a:t>In August 2024 meeting, OET Deputy Chief suggested we bring a Petition for Rulemaking (</a:t>
            </a:r>
            <a:r>
              <a:rPr lang="en-US" dirty="0" err="1"/>
              <a:t>PfR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Interference analysis, narrowband into incumbents may be needed</a:t>
            </a:r>
          </a:p>
          <a:p>
            <a:r>
              <a:rPr lang="en-US" dirty="0"/>
              <a:t>Bluetooth SIG is working to fulfill these requirements </a:t>
            </a:r>
          </a:p>
          <a:p>
            <a:pPr lvl="1"/>
            <a:r>
              <a:rPr lang="en-US" dirty="0"/>
              <a:t>Wi-Fi also wants better VLP PSD limits</a:t>
            </a:r>
          </a:p>
          <a:p>
            <a:pPr lvl="1"/>
            <a:r>
              <a:rPr lang="en-US" dirty="0"/>
              <a:t>Should we bring a combined petition?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254D3-26AF-5D2A-60F1-A69B5CD61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2025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DEA48-E1E6-3042-A55E-4BEFE6214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9A2D5-334B-14A5-580C-D880A48CD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6413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20FA-8CB9-79B3-3B59-FFCF2EAA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Recent Actions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FF5A7-7EC8-A883-7283-68E231E3E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Continued work on technical proposal for ETSI BRAN</a:t>
            </a:r>
          </a:p>
          <a:p>
            <a:pPr lvl="1"/>
            <a:r>
              <a:rPr lang="en-US" dirty="0"/>
              <a:t>The Bluetooth SIG text submission for NB channel access with LBT “</a:t>
            </a:r>
            <a:r>
              <a:rPr lang="en-US" b="1" dirty="0">
                <a:solidFill>
                  <a:srgbClr val="00B050"/>
                </a:solidFill>
              </a:rPr>
              <a:t>Accepted</a:t>
            </a:r>
            <a:r>
              <a:rPr lang="en-US" dirty="0"/>
              <a:t>” for EN 303 687</a:t>
            </a:r>
          </a:p>
          <a:p>
            <a:pPr lvl="1"/>
            <a:r>
              <a:rPr lang="en-US" dirty="0"/>
              <a:t>A few TBD parameters still need to be finalized in February 2025 (BRAN #128) </a:t>
            </a:r>
          </a:p>
          <a:p>
            <a:r>
              <a:rPr lang="en-US" dirty="0"/>
              <a:t>FCC strategy in process </a:t>
            </a:r>
          </a:p>
          <a:p>
            <a:pPr lvl="1"/>
            <a:r>
              <a:rPr lang="en-US" sz="1800" dirty="0"/>
              <a:t>FCC shifting back to Republican control; timing of NPRM activities uncertain; Net Neutrality the focus again</a:t>
            </a:r>
          </a:p>
          <a:p>
            <a:pPr lvl="1"/>
            <a:r>
              <a:rPr lang="en-US" sz="1800" dirty="0"/>
              <a:t>Discussing OET plan in the interim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E30E7-3A47-5EDC-75F6-05FBAEB29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2025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CE34-BFDA-1D1A-6326-26F76ECCD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B8DA9-6A11-E012-167B-2E8F3FDB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2590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6E0A9-1DD8-DA43-6BAD-D1FF6416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405C0-C628-AC10-994E-B3B0B0C27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2060848"/>
            <a:ext cx="10363200" cy="4114800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/>
              <a:t>ETSI BRAN #128 February 3 - 6</a:t>
            </a:r>
          </a:p>
          <a:p>
            <a:pPr lvl="1"/>
            <a:r>
              <a:rPr lang="en-US" dirty="0"/>
              <a:t>Complete draft text for EN 303 687v2.1.x and begin the approval process</a:t>
            </a:r>
          </a:p>
          <a:p>
            <a:r>
              <a:rPr lang="en-US" dirty="0"/>
              <a:t>ETSI ERM TG11 February 6 - 7</a:t>
            </a:r>
          </a:p>
          <a:p>
            <a:pPr lvl="1"/>
            <a:r>
              <a:rPr lang="en-US" dirty="0"/>
              <a:t>Work on 5-year revision of EN 300 328</a:t>
            </a:r>
          </a:p>
          <a:p>
            <a:r>
              <a:rPr lang="en-US" dirty="0"/>
              <a:t>ETSI ERM TG28 </a:t>
            </a:r>
          </a:p>
          <a:p>
            <a:pPr lvl="1"/>
            <a:r>
              <a:rPr lang="en-US" dirty="0"/>
              <a:t>Work on 5-year revision of EN 300 440-1</a:t>
            </a:r>
          </a:p>
          <a:p>
            <a:pPr lvl="1"/>
            <a:r>
              <a:rPr lang="en-US" dirty="0"/>
              <a:t>Bluetooth to operate as an SRD in the 5.8 GHz band in the EU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EB202-0A9E-59C7-0C9E-D26D038F6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2025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6D321-E140-23C1-F275-A39F153A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DEB49-BD1F-9CD3-DDD3-3DA0D4BA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81861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4CF723-B635-438C-88CE-66D4278AA6EB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cc9c437c-ae0c-4066-8d90-a0f7de786127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e4e0fec5-fc6c-4dd6-ae37-4bdb30e156b9}" enabled="0" method="" siteId="{e4e0fec5-fc6c-4dd6-ae37-4bdb30e156b9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91221</TotalTime>
  <Words>718</Words>
  <Application>Microsoft Office PowerPoint</Application>
  <PresentationFormat>Widescreen</PresentationFormat>
  <Paragraphs>98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802-11-Submission</vt:lpstr>
      <vt:lpstr>Document</vt:lpstr>
      <vt:lpstr>Bluetooth SIG January 2025 Update</vt:lpstr>
      <vt:lpstr>Abstract</vt:lpstr>
      <vt:lpstr>Agenda</vt:lpstr>
      <vt:lpstr>Bluetooth Sharing Goals</vt:lpstr>
      <vt:lpstr>The Overall Bluetooth SIG Plan</vt:lpstr>
      <vt:lpstr>The Overall Bluetooth SIG Plan [2]</vt:lpstr>
      <vt:lpstr>Recent Actions</vt:lpstr>
      <vt:lpstr>Bluetooth Next Steps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RR-TAG spectrum survey</dc:title>
  <dc:creator>RKennedy@bluetooth.com</dc:creator>
  <cp:lastModifiedBy>Rich Kennedy</cp:lastModifiedBy>
  <cp:revision>1295</cp:revision>
  <cp:lastPrinted>1998-02-10T13:28:06Z</cp:lastPrinted>
  <dcterms:created xsi:type="dcterms:W3CDTF">2004-12-02T14:01:45Z</dcterms:created>
  <dcterms:modified xsi:type="dcterms:W3CDTF">2025-01-06T18:25:56Z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