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91" r:id="rId3"/>
    <p:sldId id="418" r:id="rId4"/>
    <p:sldId id="406" r:id="rId5"/>
    <p:sldId id="419" r:id="rId6"/>
    <p:sldId id="414" r:id="rId7"/>
    <p:sldId id="420" r:id="rId8"/>
    <p:sldId id="415" r:id="rId9"/>
    <p:sldId id="417" r:id="rId10"/>
    <p:sldId id="411" r:id="rId11"/>
    <p:sldId id="416" r:id="rId12"/>
    <p:sldId id="421" r:id="rId13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83" userDrawn="1">
          <p15:clr>
            <a:srgbClr val="A4A3A4"/>
          </p15:clr>
        </p15:guide>
        <p15:guide id="2" pos="294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 varScale="1">
        <p:scale>
          <a:sx n="108" d="100"/>
          <a:sy n="108" d="100"/>
        </p:scale>
        <p:origin x="168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83"/>
        <p:guide pos="29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5473" y="201064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3247" y="201064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05254" y="9905784"/>
            <a:ext cx="19620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4638" y="9905784"/>
            <a:ext cx="535765" cy="188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590" y="428623"/>
            <a:ext cx="567612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589" y="9905784"/>
            <a:ext cx="743104" cy="188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590" y="9892696"/>
            <a:ext cx="5833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259" y="112722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70121" y="112722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100638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468" y="4860461"/>
            <a:ext cx="5208365" cy="4608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49" tIns="47752" rIns="97149" bIns="47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88504" y="9909056"/>
            <a:ext cx="24423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5442" lvl="4" algn="r" defTabSz="967334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87574" y="9909056"/>
            <a:ext cx="535765" cy="188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446" y="9909056"/>
            <a:ext cx="743104" cy="188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447" y="9907419"/>
            <a:ext cx="561640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486" y="327194"/>
            <a:ext cx="577232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9919" indent="-296123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491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8287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84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5880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9676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3473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7269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/>
              <a:t>July 2013</a:t>
            </a:r>
            <a:endParaRPr lang="en-GB" altLang="en-US" sz="15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80258" y="112722"/>
            <a:ext cx="2350580" cy="23083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9919" indent="-296123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491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8287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84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5880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9676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3473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7269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5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70121" y="112722"/>
            <a:ext cx="131580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5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988504" y="9909056"/>
            <a:ext cx="244233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347" indent="-355347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9919" indent="-296123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491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8287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75442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4923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423035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96831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370627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8161" y="990905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9919" indent="-296123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491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8287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84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5880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9676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3473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7269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73113"/>
            <a:ext cx="5102225" cy="38258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802.11-24/2137r1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Enable DAPS-like Transmission for Roaming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2024-12-10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Dec. 2024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294AE0F-10DC-4842-AE3F-87C93B3D1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996006"/>
              </p:ext>
            </p:extLst>
          </p:nvPr>
        </p:nvGraphicFramePr>
        <p:xfrm>
          <a:off x="1017588" y="2800350"/>
          <a:ext cx="7099300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0" name="Document" r:id="rId4" imgW="8243994" imgH="4487224" progId="Word.Document.8">
                  <p:embed/>
                </p:oleObj>
              </mc:Choice>
              <mc:Fallback>
                <p:oleObj name="Document" r:id="rId4" imgW="8243994" imgH="448722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588" y="2800350"/>
                        <a:ext cx="7099300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B93B5C-BE53-4B98-993F-F50678E8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574AE7-BE31-4600-9C27-7EAFC44BD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The DAPS-like transmission is very useful to improve the reliability during the roaming.</a:t>
            </a:r>
          </a:p>
          <a:p>
            <a:pPr marL="0" indent="0" algn="just">
              <a:buNone/>
            </a:pPr>
            <a:endParaRPr lang="en-US" altLang="zh-CN" dirty="0"/>
          </a:p>
          <a:p>
            <a:pPr algn="just"/>
            <a:r>
              <a:rPr lang="en-US" altLang="zh-CN" dirty="0"/>
              <a:t>For the DAPS transmission, a client-assisted transmission method is proposed, which can  significantly improve the transmission efficiency. </a:t>
            </a:r>
          </a:p>
          <a:p>
            <a:pPr lvl="1" algn="just"/>
            <a:r>
              <a:rPr lang="en-US" altLang="zh-CN" dirty="0"/>
              <a:t>i.e. the client coordinates transmissions between the current AP MLD and the target AP MLD to reduce unnecessary duplicated transmissions as much as possible .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669E637-DD42-4102-BD22-51B854AA2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95811A-074B-4668-B967-F743EE36A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337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0CE613-88BE-4648-8421-C3DFE029E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A9D1DD-2763-42AB-B2CF-8E83FA1CC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 dirty="0"/>
              <a:t>[1] 11-24-0778-00-00bn-nc-mlo-operation-issues</a:t>
            </a:r>
          </a:p>
          <a:p>
            <a:pPr marL="0" indent="0">
              <a:buNone/>
            </a:pPr>
            <a:r>
              <a:rPr lang="en-US" altLang="zh-CN" sz="1600" dirty="0"/>
              <a:t>[2] 11-25-0201-00-00bn-frame-processing-enhancements-for-tgbn</a:t>
            </a:r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A3A996D-DCFC-411E-902A-B49CA3EF0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C7FDBA-E474-46EA-813B-C902CD136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167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F81F41-A176-4129-8DDD-5B9EE5FFC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6D9D28-FC9D-4878-B121-C4DBCF94C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support to define a DAPS mechanism which allows a non-AP MLD can simultaneously exchange data frames with the current AP MLD and the target AP MLD?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3C63CDD-F5D9-4A16-BD7B-5325E5301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65A980-EEC0-4220-A773-7E443EF30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73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FAF218-B0DD-4759-BABC-DFEE786B1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7F5F0D-377A-4FD9-8AAF-A5DFE478B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20182"/>
          </a:xfrm>
        </p:spPr>
        <p:txBody>
          <a:bodyPr/>
          <a:lstStyle/>
          <a:p>
            <a:pPr algn="just"/>
            <a:r>
              <a:rPr lang="en-US" altLang="zh-CN" sz="2000" dirty="0"/>
              <a:t>During the roaming, one important observation is the link qualities with the current AP MLD and the target AP MLD fluctuate in a relatively large range due to the fast channel fading, obstacles or the user walking back and forth.</a:t>
            </a:r>
          </a:p>
          <a:p>
            <a:pPr lvl="1" algn="just"/>
            <a:r>
              <a:rPr lang="en-US" altLang="zh-CN" sz="1800" dirty="0"/>
              <a:t>This will cause the ping-pong roaming and result in a bad roaming performance. </a:t>
            </a:r>
          </a:p>
          <a:p>
            <a:pPr algn="just"/>
            <a:r>
              <a:rPr lang="en-US" altLang="zh-CN" sz="2000" dirty="0"/>
              <a:t>A DAPS (Dual Active Protocol Stack) mechanism has been defined for the roaming in the cellular network. (See next slide)</a:t>
            </a:r>
          </a:p>
          <a:p>
            <a:pPr lvl="1" algn="just"/>
            <a:r>
              <a:rPr lang="en-US" altLang="zh-CN" sz="1800" dirty="0"/>
              <a:t>which is very useful for the high-reliable application. 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In this contribution, we will discuss how to realize the DAPS-like transmission for 11bn roaming.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9B069A8-17E8-4BC6-9AC4-AB7C1D41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92AA23-F86B-45E7-AAB0-E06D89459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81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DD21BA-07A5-469C-B38B-5E6975526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br>
              <a:rPr lang="en-US" altLang="zh-CN" dirty="0"/>
            </a:br>
            <a:r>
              <a:rPr lang="en-US" altLang="zh-CN" dirty="0"/>
              <a:t>DAPS Defined in Cellular network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DB5AF8-55B5-482A-ACC6-49BB8B177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4114800"/>
          </a:xfrm>
        </p:spPr>
        <p:txBody>
          <a:bodyPr/>
          <a:lstStyle/>
          <a:p>
            <a:pPr algn="just"/>
            <a:r>
              <a:rPr lang="en-US" altLang="zh-CN" sz="1600" dirty="0"/>
              <a:t>To improve the roaming reliability, a DAPS transmission mechanism had been defined for the cellular network. It allows a UE can exchange the data with source node,  target node, or both of them if the UE has more than one transceiver. </a:t>
            </a:r>
          </a:p>
          <a:p>
            <a:pPr lvl="1" algn="just"/>
            <a:r>
              <a:rPr lang="en-US" altLang="zh-CN" sz="1400" dirty="0"/>
              <a:t>Different keys are used to protect communications between the source node and the target node, respectively. </a:t>
            </a:r>
          </a:p>
          <a:p>
            <a:pPr lvl="1" algn="just"/>
            <a:r>
              <a:rPr lang="en-US" altLang="zh-CN" sz="1400" dirty="0"/>
              <a:t>Both DL and UL are considered.</a:t>
            </a:r>
            <a:endParaRPr lang="zh-CN" altLang="en-US" sz="14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3F88800-6413-4A96-97CC-5CA7A1CB2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E02E15-2AA5-42F9-9956-BE750A95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DC5AA68-59DA-4347-8BE1-2404B556F7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691" y="3529133"/>
            <a:ext cx="2861803" cy="264306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4A7D85B-3854-488A-9809-187E7BE42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6469" y="3434060"/>
            <a:ext cx="2689434" cy="2761079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324C704-302C-4455-B3BB-8D0F6FA22A91}"/>
              </a:ext>
            </a:extLst>
          </p:cNvPr>
          <p:cNvSpPr txBox="1"/>
          <p:nvPr/>
        </p:nvSpPr>
        <p:spPr>
          <a:xfrm>
            <a:off x="905135" y="6151176"/>
            <a:ext cx="4097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Figure. DL DAPS processing procedure at the transmitter’s side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90A744A-6857-46AD-8164-BE9726BB8D90}"/>
              </a:ext>
            </a:extLst>
          </p:cNvPr>
          <p:cNvSpPr txBox="1"/>
          <p:nvPr/>
        </p:nvSpPr>
        <p:spPr>
          <a:xfrm>
            <a:off x="5096047" y="6139779"/>
            <a:ext cx="3964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Figure. DL DAPS processing procedure at the receiver’s side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602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D83EE1-12E1-4BCE-BEF1-7F84B9D72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DAPS Enable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780D68A-06EE-4F3C-B7F6-51EA07043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844824"/>
            <a:ext cx="7880548" cy="4536505"/>
          </a:xfrm>
        </p:spPr>
        <p:txBody>
          <a:bodyPr/>
          <a:lstStyle/>
          <a:p>
            <a:pPr algn="just"/>
            <a:r>
              <a:rPr lang="en-US" altLang="zh-CN" sz="2000" dirty="0"/>
              <a:t>The non-AP MLD can send a request to enable the DAPS transmission for one or more TIDs.</a:t>
            </a:r>
          </a:p>
          <a:p>
            <a:pPr algn="just"/>
            <a:r>
              <a:rPr lang="en-US" altLang="zh-CN" sz="2000" dirty="0"/>
              <a:t>If the associated AP MLD accepts this DAPS transmission request, it will duplicate each incoming MSDU (or A-MSDU) with an assigned SN and forward them to the target AP MLD. </a:t>
            </a:r>
          </a:p>
          <a:p>
            <a:pPr lvl="1" algn="just"/>
            <a:r>
              <a:rPr lang="en-US" altLang="zh-CN" sz="1800" dirty="0"/>
              <a:t>Before enabling the DAPS transmission, the non-AP MLD shall successfully establish the link(s) with the target AP MLD.</a:t>
            </a:r>
          </a:p>
          <a:p>
            <a:pPr lvl="1" algn="just"/>
            <a:r>
              <a:rPr lang="en-US" altLang="zh-CN" sz="1800" dirty="0"/>
              <a:t>Note for the distributed SMD, since the same PTKSA is used, then a PN is also assigned for each incoming MSDU (or A-MSDU) besides SN.</a:t>
            </a:r>
          </a:p>
          <a:p>
            <a:pPr lvl="1" algn="just"/>
            <a:endParaRPr lang="zh-CN" altLang="en-US" sz="1800" dirty="0"/>
          </a:p>
          <a:p>
            <a:pPr algn="just"/>
            <a:r>
              <a:rPr lang="en-US" altLang="zh-CN" sz="1800" dirty="0"/>
              <a:t>Since there is no real-time BA sync between current AP MLD and target AP MLD, a duplicated transmission mode is normally adopted. In the following, we will propose a method to improve its transmission efficiency.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9EAA418-BA7C-4680-8A57-0F3A5CAC8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369449C-377C-401E-BAE4-640014E9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226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7B3D41-679A-45E6-A4FE-FDA260A2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Client-assisted Transmission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A55C90-AE16-4862-B474-AFA7FE3EA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6831"/>
            <a:ext cx="7992243" cy="4558581"/>
          </a:xfrm>
        </p:spPr>
        <p:txBody>
          <a:bodyPr/>
          <a:lstStyle/>
          <a:p>
            <a:pPr algn="just"/>
            <a:r>
              <a:rPr lang="en-US" altLang="zh-CN" sz="2000" dirty="0"/>
              <a:t>For the DL DAPS transmission, the non-AP MLD as the receiver can indicate which SNs of MSDUs are needed for transmission for current AP MLD and target AP MLD, respectively. Specifically,</a:t>
            </a:r>
          </a:p>
          <a:p>
            <a:pPr lvl="1" algn="just"/>
            <a:r>
              <a:rPr lang="en-US" altLang="zh-CN" sz="1800" dirty="0"/>
              <a:t>Firstly, the current AP MLD and target AP MLD as transmitters needs to report the info on the transmitter buffer, e.g. Current Max SN within the transmit buffer (labeled it as </a:t>
            </a:r>
            <a:r>
              <a:rPr lang="en-US" altLang="zh-CN" sz="1800" dirty="0">
                <a:solidFill>
                  <a:srgbClr val="0000FF"/>
                </a:solidFill>
              </a:rPr>
              <a:t>Info 1</a:t>
            </a:r>
            <a:r>
              <a:rPr lang="en-US" altLang="zh-CN" sz="1800" dirty="0"/>
              <a:t>)</a:t>
            </a:r>
          </a:p>
          <a:p>
            <a:pPr lvl="2" algn="just"/>
            <a:r>
              <a:rPr lang="en-US" altLang="zh-CN" sz="1600" dirty="0">
                <a:solidFill>
                  <a:srgbClr val="0000FF"/>
                </a:solidFill>
              </a:rPr>
              <a:t>Info 1 </a:t>
            </a:r>
            <a:r>
              <a:rPr lang="en-US" altLang="zh-CN" sz="1600" dirty="0"/>
              <a:t>can be included within ICF, a newly defined A-Control field and the Multi-TID BAR frame</a:t>
            </a:r>
          </a:p>
          <a:p>
            <a:pPr lvl="1" algn="just"/>
            <a:r>
              <a:rPr lang="en-US" altLang="zh-CN" sz="1800" dirty="0"/>
              <a:t>Secondly, the non-AP MLD needs to indicate SNs of MSDUs which are requested for transmission, e.g. SSN, Length (labeled it as </a:t>
            </a:r>
            <a:r>
              <a:rPr lang="en-US" altLang="zh-CN" sz="1800" dirty="0">
                <a:solidFill>
                  <a:srgbClr val="0000FF"/>
                </a:solidFill>
              </a:rPr>
              <a:t>Info 2</a:t>
            </a:r>
            <a:r>
              <a:rPr lang="en-US" altLang="zh-CN" sz="1800" dirty="0"/>
              <a:t>)</a:t>
            </a:r>
          </a:p>
          <a:p>
            <a:pPr lvl="2" algn="just"/>
            <a:r>
              <a:rPr lang="en-US" altLang="zh-CN" sz="1600" dirty="0">
                <a:solidFill>
                  <a:srgbClr val="0000FF"/>
                </a:solidFill>
              </a:rPr>
              <a:t>Info 2 </a:t>
            </a:r>
            <a:r>
              <a:rPr lang="en-US" altLang="zh-CN" sz="1600" dirty="0"/>
              <a:t>can be included within ICR, a newly defined Poll frame and the Multi-STA BA frame</a:t>
            </a:r>
          </a:p>
          <a:p>
            <a:pPr algn="just"/>
            <a:r>
              <a:rPr lang="en-US" altLang="zh-CN" sz="2000" dirty="0"/>
              <a:t>Benefit. </a:t>
            </a:r>
          </a:p>
          <a:p>
            <a:pPr lvl="1" algn="just"/>
            <a:r>
              <a:rPr lang="en-US" altLang="zh-CN" sz="1600" dirty="0"/>
              <a:t>Reduce unnecessary duplicated transmissions and no requirement on the real-time BA sync between current AP MLD and target AP MLD [1-2]. 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3D6BA5-0DC1-4730-ABD2-F65991009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A68086-1925-4BD1-B7ED-105C66462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555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1" y="685800"/>
            <a:ext cx="8151307" cy="484641"/>
          </a:xfrm>
        </p:spPr>
        <p:txBody>
          <a:bodyPr/>
          <a:lstStyle/>
          <a:p>
            <a:r>
              <a:rPr lang="en-US" altLang="zh-CN" dirty="0"/>
              <a:t>Client-assisted Transmission (Cont.)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18002" y="6416136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grpSp>
        <p:nvGrpSpPr>
          <p:cNvPr id="156" name="组合 155">
            <a:extLst>
              <a:ext uri="{FF2B5EF4-FFF2-40B4-BE49-F238E27FC236}">
                <a16:creationId xmlns:a16="http://schemas.microsoft.com/office/drawing/2014/main" id="{93B4D84A-666E-4C2D-B72C-88F49067D91C}"/>
              </a:ext>
            </a:extLst>
          </p:cNvPr>
          <p:cNvGrpSpPr/>
          <p:nvPr/>
        </p:nvGrpSpPr>
        <p:grpSpPr>
          <a:xfrm>
            <a:off x="1250614" y="3605266"/>
            <a:ext cx="6695461" cy="2808150"/>
            <a:chOff x="1288714" y="3480019"/>
            <a:chExt cx="6695461" cy="2808150"/>
          </a:xfrm>
        </p:grpSpPr>
        <p:sp>
          <p:nvSpPr>
            <p:cNvPr id="20" name="文本框 19"/>
            <p:cNvSpPr txBox="1"/>
            <p:nvPr/>
          </p:nvSpPr>
          <p:spPr>
            <a:xfrm>
              <a:off x="6702501" y="3480019"/>
              <a:ext cx="7777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Recipient</a:t>
              </a:r>
              <a:endParaRPr lang="zh-CN" altLang="en-US" dirty="0"/>
            </a:p>
          </p:txBody>
        </p:sp>
        <p:sp>
          <p:nvSpPr>
            <p:cNvPr id="7" name="矩形 6"/>
            <p:cNvSpPr/>
            <p:nvPr/>
          </p:nvSpPr>
          <p:spPr bwMode="auto">
            <a:xfrm>
              <a:off x="1296036" y="4111307"/>
              <a:ext cx="1862431" cy="64633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04269" y="3847698"/>
              <a:ext cx="9428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Originator 1</a:t>
              </a:r>
              <a:endParaRPr lang="zh-CN" altLang="en-US" dirty="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288714" y="4111307"/>
              <a:ext cx="181171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Transmit Buffer Control</a:t>
              </a:r>
            </a:p>
            <a:p>
              <a:pPr algn="ctr"/>
              <a:r>
                <a:rPr lang="en-US" altLang="zh-CN" sz="1000" dirty="0"/>
                <a:t>Per MLD/TID</a:t>
              </a:r>
            </a:p>
            <a:p>
              <a:pPr algn="ctr"/>
              <a:r>
                <a:rPr lang="en-US" altLang="zh-CN" sz="1000" dirty="0"/>
                <a:t>(WinStart_O#1, WinSize_O#1)</a:t>
              </a:r>
              <a:endParaRPr lang="zh-CN" altLang="en-US" sz="1000" dirty="0"/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1296035" y="4757638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Aggregation</a:t>
              </a:r>
              <a:r>
                <a:rPr kumimoji="0" lang="en-US" altLang="zh-CN" sz="12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3375133" y="4103460"/>
              <a:ext cx="1862431" cy="64633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883366" y="3839851"/>
              <a:ext cx="9428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Originator 2</a:t>
              </a:r>
              <a:endParaRPr lang="zh-CN" altLang="en-US" dirty="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3367811" y="4103460"/>
              <a:ext cx="181171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Transmit Buffer Control</a:t>
              </a:r>
            </a:p>
            <a:p>
              <a:pPr algn="ctr"/>
              <a:r>
                <a:rPr lang="en-US" altLang="zh-CN" sz="1000" dirty="0"/>
                <a:t>Per MLD/TID</a:t>
              </a:r>
            </a:p>
            <a:p>
              <a:pPr algn="ctr"/>
              <a:r>
                <a:rPr lang="en-US" altLang="zh-CN" sz="1000" dirty="0"/>
                <a:t>(WinStart_O#2, WinSize_O#2)</a:t>
              </a:r>
              <a:endParaRPr lang="zh-CN" altLang="en-US" sz="1000" dirty="0"/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3375132" y="4749791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Aggregation</a:t>
              </a:r>
              <a:r>
                <a:rPr kumimoji="0" lang="en-US" altLang="zh-CN" sz="12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6090999" y="4778120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Deaggregation</a:t>
              </a:r>
              <a:r>
                <a:rPr kumimoji="0" lang="en-US" altLang="zh-CN" sz="12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6090998" y="4354211"/>
              <a:ext cx="1862431" cy="42975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060250" y="4354212"/>
              <a:ext cx="19239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/>
                <a:t>Scoreboard Context Control</a:t>
              </a:r>
            </a:p>
            <a:p>
              <a:pPr algn="ctr"/>
              <a:r>
                <a:rPr lang="en-US" altLang="zh-CN" dirty="0"/>
                <a:t>(</a:t>
              </a:r>
              <a:r>
                <a:rPr lang="en-US" altLang="zh-CN" dirty="0" err="1"/>
                <a:t>WinStart_R</a:t>
              </a:r>
              <a:r>
                <a:rPr lang="en-US" altLang="zh-CN" dirty="0"/>
                <a:t>, </a:t>
              </a:r>
              <a:r>
                <a:rPr lang="en-US" altLang="zh-CN" dirty="0" err="1"/>
                <a:t>WinSize_R</a:t>
              </a:r>
              <a:r>
                <a:rPr lang="en-US" altLang="zh-CN" dirty="0"/>
                <a:t>)</a:t>
              </a:r>
              <a:endParaRPr lang="zh-CN" altLang="en-US" dirty="0"/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6090998" y="3743224"/>
              <a:ext cx="1862431" cy="61778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099455" y="3728537"/>
              <a:ext cx="18265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/>
                <a:t>Reordering Buffer Control</a:t>
              </a:r>
            </a:p>
            <a:p>
              <a:pPr algn="ctr"/>
              <a:r>
                <a:rPr lang="en-US" altLang="zh-CN" dirty="0"/>
                <a:t>Per TID</a:t>
              </a:r>
            </a:p>
            <a:p>
              <a:pPr algn="ctr"/>
              <a:r>
                <a:rPr lang="en-US" altLang="zh-CN" dirty="0"/>
                <a:t>(</a:t>
              </a:r>
              <a:r>
                <a:rPr lang="en-US" altLang="zh-CN" dirty="0" err="1"/>
                <a:t>WinStart_B</a:t>
              </a:r>
              <a:r>
                <a:rPr lang="en-US" altLang="zh-CN" dirty="0"/>
                <a:t>, </a:t>
              </a:r>
              <a:r>
                <a:rPr lang="en-US" altLang="zh-CN" dirty="0" err="1"/>
                <a:t>WinSize_B</a:t>
              </a:r>
              <a:r>
                <a:rPr lang="en-US" altLang="zh-CN" dirty="0"/>
                <a:t>)</a:t>
              </a:r>
              <a:endParaRPr lang="zh-CN" altLang="en-US" dirty="0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4840129" y="5068133"/>
              <a:ext cx="173156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Multi-TID BAR(SSN#2, </a:t>
              </a:r>
              <a:r>
                <a:rPr lang="en-US" altLang="zh-CN" sz="800" dirty="0">
                  <a:solidFill>
                    <a:srgbClr val="0000FF"/>
                  </a:solidFill>
                </a:rPr>
                <a:t>Max SN#2’</a:t>
              </a:r>
              <a:r>
                <a:rPr lang="en-US" altLang="zh-CN" sz="800" dirty="0"/>
                <a:t>)</a:t>
              </a:r>
              <a:endParaRPr lang="zh-CN" altLang="en-US" sz="800" dirty="0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4425998" y="5297401"/>
              <a:ext cx="234711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Multi-STA BA(SSN#2, Bitmap; </a:t>
              </a:r>
              <a:r>
                <a:rPr lang="en-US" altLang="zh-CN" sz="800" dirty="0">
                  <a:solidFill>
                    <a:srgbClr val="0000FF"/>
                  </a:solidFill>
                </a:rPr>
                <a:t>SSN#2’, Length#2</a:t>
              </a:r>
              <a:r>
                <a:rPr lang="en-US" altLang="zh-CN" sz="800" dirty="0"/>
                <a:t>)</a:t>
              </a:r>
              <a:endParaRPr lang="zh-CN" altLang="en-US" sz="800" dirty="0"/>
            </a:p>
          </p:txBody>
        </p:sp>
        <p:cxnSp>
          <p:nvCxnSpPr>
            <p:cNvPr id="37" name="直接连接符 36"/>
            <p:cNvCxnSpPr>
              <a:cxnSpLocks/>
            </p:cNvCxnSpPr>
            <p:nvPr/>
          </p:nvCxnSpPr>
          <p:spPr bwMode="auto">
            <a:xfrm>
              <a:off x="4890378" y="5033827"/>
              <a:ext cx="0" cy="2206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直接连接符 37"/>
            <p:cNvCxnSpPr>
              <a:cxnSpLocks/>
            </p:cNvCxnSpPr>
            <p:nvPr/>
          </p:nvCxnSpPr>
          <p:spPr bwMode="auto">
            <a:xfrm>
              <a:off x="4890378" y="5254509"/>
              <a:ext cx="162583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接箭头连接符 38"/>
            <p:cNvCxnSpPr>
              <a:cxnSpLocks/>
            </p:cNvCxnSpPr>
            <p:nvPr/>
          </p:nvCxnSpPr>
          <p:spPr bwMode="auto">
            <a:xfrm flipV="1">
              <a:off x="6516213" y="5054309"/>
              <a:ext cx="0" cy="200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grpSp>
          <p:nvGrpSpPr>
            <p:cNvPr id="24" name="组合 23"/>
            <p:cNvGrpSpPr/>
            <p:nvPr/>
          </p:nvGrpSpPr>
          <p:grpSpPr>
            <a:xfrm>
              <a:off x="4311767" y="5025980"/>
              <a:ext cx="2592288" cy="473870"/>
              <a:chOff x="4566580" y="5250532"/>
              <a:chExt cx="2396154" cy="370142"/>
            </a:xfrm>
          </p:grpSpPr>
          <p:cxnSp>
            <p:nvCxnSpPr>
              <p:cNvPr id="34" name="直接连接符 33"/>
              <p:cNvCxnSpPr>
                <a:stCxn id="14" idx="2"/>
              </p:cNvCxnSpPr>
              <p:nvPr/>
            </p:nvCxnSpPr>
            <p:spPr bwMode="auto">
              <a:xfrm flipH="1">
                <a:off x="4566580" y="5250532"/>
                <a:ext cx="1" cy="37014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</p:cxnSp>
          <p:cxnSp>
            <p:nvCxnSpPr>
              <p:cNvPr id="35" name="直接连接符 34"/>
              <p:cNvCxnSpPr/>
              <p:nvPr/>
            </p:nvCxnSpPr>
            <p:spPr bwMode="auto">
              <a:xfrm>
                <a:off x="4566580" y="5620674"/>
                <a:ext cx="239615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直接连接符 35"/>
              <p:cNvCxnSpPr/>
              <p:nvPr/>
            </p:nvCxnSpPr>
            <p:spPr bwMode="auto">
              <a:xfrm>
                <a:off x="6962734" y="5278861"/>
                <a:ext cx="0" cy="34181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25" name="组合 24"/>
            <p:cNvGrpSpPr/>
            <p:nvPr/>
          </p:nvGrpSpPr>
          <p:grpSpPr>
            <a:xfrm>
              <a:off x="2515051" y="5033827"/>
              <a:ext cx="4781765" cy="618893"/>
              <a:chOff x="2775284" y="5258379"/>
              <a:chExt cx="4781765" cy="618893"/>
            </a:xfrm>
          </p:grpSpPr>
          <p:cxnSp>
            <p:nvCxnSpPr>
              <p:cNvPr id="31" name="直接连接符 30"/>
              <p:cNvCxnSpPr/>
              <p:nvPr/>
            </p:nvCxnSpPr>
            <p:spPr bwMode="auto">
              <a:xfrm>
                <a:off x="2775284" y="5258379"/>
                <a:ext cx="0" cy="61889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2" name="直接连接符 31"/>
              <p:cNvCxnSpPr/>
              <p:nvPr/>
            </p:nvCxnSpPr>
            <p:spPr bwMode="auto">
              <a:xfrm>
                <a:off x="2782545" y="5877272"/>
                <a:ext cx="477450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3" name="直接箭头连接符 32"/>
              <p:cNvCxnSpPr/>
              <p:nvPr/>
            </p:nvCxnSpPr>
            <p:spPr bwMode="auto">
              <a:xfrm flipV="1">
                <a:off x="7549788" y="5278861"/>
                <a:ext cx="0" cy="59841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sp>
          <p:nvSpPr>
            <p:cNvPr id="26" name="文本框 25"/>
            <p:cNvSpPr txBox="1"/>
            <p:nvPr/>
          </p:nvSpPr>
          <p:spPr>
            <a:xfrm>
              <a:off x="2723986" y="5464714"/>
              <a:ext cx="173156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Multi-TID BAR(SSN#1, </a:t>
              </a:r>
              <a:r>
                <a:rPr lang="en-US" altLang="zh-CN" sz="800" dirty="0">
                  <a:solidFill>
                    <a:srgbClr val="0000FF"/>
                  </a:solidFill>
                </a:rPr>
                <a:t>Max SN#1’</a:t>
              </a:r>
              <a:r>
                <a:rPr lang="en-US" altLang="zh-CN" sz="800" dirty="0"/>
                <a:t>)</a:t>
              </a:r>
              <a:endParaRPr lang="zh-CN" altLang="en-US" sz="800" dirty="0"/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7657591" y="5054309"/>
              <a:ext cx="0" cy="8144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 flipH="1">
              <a:off x="2226474" y="5868744"/>
              <a:ext cx="543111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接箭头连接符 28"/>
            <p:cNvCxnSpPr>
              <a:endCxn id="10" idx="2"/>
            </p:cNvCxnSpPr>
            <p:nvPr/>
          </p:nvCxnSpPr>
          <p:spPr bwMode="auto">
            <a:xfrm flipV="1">
              <a:off x="2226474" y="5033827"/>
              <a:ext cx="777" cy="8349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0" name="文本框 29"/>
            <p:cNvSpPr txBox="1"/>
            <p:nvPr/>
          </p:nvSpPr>
          <p:spPr>
            <a:xfrm>
              <a:off x="2522312" y="5660305"/>
              <a:ext cx="234711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Multi-STA BA(SSN#1, Bitmap; </a:t>
              </a:r>
              <a:r>
                <a:rPr lang="en-US" altLang="zh-CN" sz="800" dirty="0">
                  <a:solidFill>
                    <a:srgbClr val="0000FF"/>
                  </a:solidFill>
                </a:rPr>
                <a:t>SSN#1’, Length#1)</a:t>
              </a:r>
              <a:endParaRPr lang="zh-CN" altLang="en-US" sz="800" dirty="0">
                <a:solidFill>
                  <a:srgbClr val="0000FF"/>
                </a:solidFill>
              </a:endParaRPr>
            </a:p>
          </p:txBody>
        </p:sp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39795D8D-7DBB-496A-AB9F-E97D88157C7B}"/>
                </a:ext>
              </a:extLst>
            </p:cNvPr>
            <p:cNvSpPr/>
            <p:nvPr/>
          </p:nvSpPr>
          <p:spPr bwMode="auto">
            <a:xfrm>
              <a:off x="3260351" y="5687743"/>
              <a:ext cx="549908" cy="152672"/>
            </a:xfrm>
            <a:prstGeom prst="ellipse">
              <a:avLst/>
            </a:prstGeom>
            <a:noFill/>
            <a:ln w="3175" cap="flat" cmpd="sng" algn="ctr">
              <a:solidFill>
                <a:schemeClr val="bg2">
                  <a:lumMod val="60000"/>
                  <a:lumOff val="40000"/>
                </a:schemeClr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2" name="椭圆 91">
              <a:extLst>
                <a:ext uri="{FF2B5EF4-FFF2-40B4-BE49-F238E27FC236}">
                  <a16:creationId xmlns:a16="http://schemas.microsoft.com/office/drawing/2014/main" id="{4035323E-84B3-4016-B458-21B48A3E2703}"/>
                </a:ext>
              </a:extLst>
            </p:cNvPr>
            <p:cNvSpPr/>
            <p:nvPr/>
          </p:nvSpPr>
          <p:spPr bwMode="auto">
            <a:xfrm>
              <a:off x="3919227" y="5680355"/>
              <a:ext cx="842638" cy="152672"/>
            </a:xfrm>
            <a:prstGeom prst="ellipse">
              <a:avLst/>
            </a:prstGeom>
            <a:noFill/>
            <a:ln w="3175" cap="flat" cmpd="sng" algn="ctr">
              <a:solidFill>
                <a:srgbClr val="0000FF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文本框 90">
              <a:extLst>
                <a:ext uri="{FF2B5EF4-FFF2-40B4-BE49-F238E27FC236}">
                  <a16:creationId xmlns:a16="http://schemas.microsoft.com/office/drawing/2014/main" id="{708BEC48-5AB5-44C7-A7D3-768BADD75D22}"/>
                </a:ext>
              </a:extLst>
            </p:cNvPr>
            <p:cNvSpPr txBox="1"/>
            <p:nvPr/>
          </p:nvSpPr>
          <p:spPr>
            <a:xfrm>
              <a:off x="2701718" y="5949615"/>
              <a:ext cx="12175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/>
                <a:t>Which is used for </a:t>
              </a:r>
            </a:p>
            <a:p>
              <a:pPr algn="ctr"/>
              <a:r>
                <a:rPr lang="en-US" altLang="zh-CN" sz="800" dirty="0"/>
                <a:t>releasing transmit buffer</a:t>
              </a:r>
              <a:endParaRPr lang="zh-CN" altLang="en-US" sz="800" dirty="0"/>
            </a:p>
          </p:txBody>
        </p:sp>
        <p:cxnSp>
          <p:nvCxnSpPr>
            <p:cNvPr id="95" name="直接箭头连接符 94">
              <a:extLst>
                <a:ext uri="{FF2B5EF4-FFF2-40B4-BE49-F238E27FC236}">
                  <a16:creationId xmlns:a16="http://schemas.microsoft.com/office/drawing/2014/main" id="{91B7F898-ADEA-46CD-A1B0-6EFDFFE3253C}"/>
                </a:ext>
              </a:extLst>
            </p:cNvPr>
            <p:cNvCxnSpPr>
              <a:cxnSpLocks/>
              <a:stCxn id="91" idx="0"/>
              <a:endCxn id="6" idx="4"/>
            </p:cNvCxnSpPr>
            <p:nvPr/>
          </p:nvCxnSpPr>
          <p:spPr bwMode="auto">
            <a:xfrm flipV="1">
              <a:off x="3310473" y="5840415"/>
              <a:ext cx="224832" cy="10920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bg2">
                  <a:lumMod val="20000"/>
                  <a:lumOff val="80000"/>
                </a:schemeClr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sp>
          <p:nvSpPr>
            <p:cNvPr id="96" name="文本框 95">
              <a:extLst>
                <a:ext uri="{FF2B5EF4-FFF2-40B4-BE49-F238E27FC236}">
                  <a16:creationId xmlns:a16="http://schemas.microsoft.com/office/drawing/2014/main" id="{B28966B1-6AA1-4DFA-AF08-93B4A0C8AD37}"/>
                </a:ext>
              </a:extLst>
            </p:cNvPr>
            <p:cNvSpPr txBox="1"/>
            <p:nvPr/>
          </p:nvSpPr>
          <p:spPr>
            <a:xfrm>
              <a:off x="3923334" y="5930766"/>
              <a:ext cx="16770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800" dirty="0">
                  <a:solidFill>
                    <a:srgbClr val="0000FF"/>
                  </a:solidFill>
                </a:rPr>
                <a:t>Info 2</a:t>
              </a:r>
              <a:r>
                <a:rPr lang="en-US" altLang="zh-CN" sz="800" dirty="0"/>
                <a:t>, which is used for submitting </a:t>
              </a:r>
            </a:p>
            <a:p>
              <a:pPr algn="ctr"/>
              <a:r>
                <a:rPr lang="en-US" altLang="zh-CN" sz="800" dirty="0"/>
                <a:t>MPDUs for transmission</a:t>
              </a:r>
              <a:endParaRPr lang="zh-CN" altLang="en-US" sz="800" dirty="0"/>
            </a:p>
          </p:txBody>
        </p:sp>
        <p:cxnSp>
          <p:nvCxnSpPr>
            <p:cNvPr id="99" name="直接箭头连接符 98">
              <a:extLst>
                <a:ext uri="{FF2B5EF4-FFF2-40B4-BE49-F238E27FC236}">
                  <a16:creationId xmlns:a16="http://schemas.microsoft.com/office/drawing/2014/main" id="{FE7FE0AF-774F-476C-B1F1-3CF315BE3F8A}"/>
                </a:ext>
              </a:extLst>
            </p:cNvPr>
            <p:cNvCxnSpPr>
              <a:cxnSpLocks/>
              <a:stCxn id="96" idx="0"/>
            </p:cNvCxnSpPr>
            <p:nvPr/>
          </p:nvCxnSpPr>
          <p:spPr bwMode="auto">
            <a:xfrm flipH="1" flipV="1">
              <a:off x="4327697" y="5833028"/>
              <a:ext cx="434168" cy="9773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rgbClr val="0000FF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</p:grpSp>
      <p:grpSp>
        <p:nvGrpSpPr>
          <p:cNvPr id="97" name="组合 96">
            <a:extLst>
              <a:ext uri="{FF2B5EF4-FFF2-40B4-BE49-F238E27FC236}">
                <a16:creationId xmlns:a16="http://schemas.microsoft.com/office/drawing/2014/main" id="{A5814C13-71E8-4EFD-A57D-D5BB00C5D93B}"/>
              </a:ext>
            </a:extLst>
          </p:cNvPr>
          <p:cNvGrpSpPr/>
          <p:nvPr/>
        </p:nvGrpSpPr>
        <p:grpSpPr>
          <a:xfrm>
            <a:off x="290649" y="1337038"/>
            <a:ext cx="8562702" cy="2307607"/>
            <a:chOff x="298976" y="1680662"/>
            <a:chExt cx="8562702" cy="2307607"/>
          </a:xfrm>
        </p:grpSpPr>
        <p:grpSp>
          <p:nvGrpSpPr>
            <p:cNvPr id="98" name="组合 97">
              <a:extLst>
                <a:ext uri="{FF2B5EF4-FFF2-40B4-BE49-F238E27FC236}">
                  <a16:creationId xmlns:a16="http://schemas.microsoft.com/office/drawing/2014/main" id="{6F188A8A-6122-433D-B953-8367279ECCE8}"/>
                </a:ext>
              </a:extLst>
            </p:cNvPr>
            <p:cNvGrpSpPr/>
            <p:nvPr/>
          </p:nvGrpSpPr>
          <p:grpSpPr>
            <a:xfrm>
              <a:off x="1797960" y="1979076"/>
              <a:ext cx="1534961" cy="576064"/>
              <a:chOff x="1331640" y="2564904"/>
              <a:chExt cx="1534961" cy="576064"/>
            </a:xfrm>
          </p:grpSpPr>
          <p:sp>
            <p:nvSpPr>
              <p:cNvPr id="138" name="矩形 137">
                <a:extLst>
                  <a:ext uri="{FF2B5EF4-FFF2-40B4-BE49-F238E27FC236}">
                    <a16:creationId xmlns:a16="http://schemas.microsoft.com/office/drawing/2014/main" id="{18F7E96C-A52C-47F9-B90E-21C570C2C0A5}"/>
                  </a:ext>
                </a:extLst>
              </p:cNvPr>
              <p:cNvSpPr/>
              <p:nvPr/>
            </p:nvSpPr>
            <p:spPr bwMode="auto">
              <a:xfrm>
                <a:off x="2195736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9" name="矩形 138">
                <a:extLst>
                  <a:ext uri="{FF2B5EF4-FFF2-40B4-BE49-F238E27FC236}">
                    <a16:creationId xmlns:a16="http://schemas.microsoft.com/office/drawing/2014/main" id="{00548682-AC7D-49C5-9DDE-498C520AA3FC}"/>
                  </a:ext>
                </a:extLst>
              </p:cNvPr>
              <p:cNvSpPr/>
              <p:nvPr/>
            </p:nvSpPr>
            <p:spPr bwMode="auto">
              <a:xfrm>
                <a:off x="2411760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0" name="矩形 139">
                <a:extLst>
                  <a:ext uri="{FF2B5EF4-FFF2-40B4-BE49-F238E27FC236}">
                    <a16:creationId xmlns:a16="http://schemas.microsoft.com/office/drawing/2014/main" id="{4B7D7F48-CE63-4B5B-9D74-FB9F57B159AA}"/>
                  </a:ext>
                </a:extLst>
              </p:cNvPr>
              <p:cNvSpPr/>
              <p:nvPr/>
            </p:nvSpPr>
            <p:spPr bwMode="auto">
              <a:xfrm>
                <a:off x="2627784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41" name="直接连接符 140">
                <a:extLst>
                  <a:ext uri="{FF2B5EF4-FFF2-40B4-BE49-F238E27FC236}">
                    <a16:creationId xmlns:a16="http://schemas.microsoft.com/office/drawing/2014/main" id="{DFFFCB15-C673-4745-B6F3-9BFEDC9334D2}"/>
                  </a:ext>
                </a:extLst>
              </p:cNvPr>
              <p:cNvCxnSpPr/>
              <p:nvPr/>
            </p:nvCxnSpPr>
            <p:spPr bwMode="auto">
              <a:xfrm>
                <a:off x="1331640" y="2564904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2" name="直接连接符 141">
                <a:extLst>
                  <a:ext uri="{FF2B5EF4-FFF2-40B4-BE49-F238E27FC236}">
                    <a16:creationId xmlns:a16="http://schemas.microsoft.com/office/drawing/2014/main" id="{7B730C6C-EA70-4508-9D56-FF6B1D77AF04}"/>
                  </a:ext>
                </a:extLst>
              </p:cNvPr>
              <p:cNvCxnSpPr/>
              <p:nvPr/>
            </p:nvCxnSpPr>
            <p:spPr bwMode="auto">
              <a:xfrm>
                <a:off x="1331640" y="3140968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43" name="矩形 142">
                <a:extLst>
                  <a:ext uri="{FF2B5EF4-FFF2-40B4-BE49-F238E27FC236}">
                    <a16:creationId xmlns:a16="http://schemas.microsoft.com/office/drawing/2014/main" id="{33A0348F-AF41-452C-96A0-E424114C43D2}"/>
                  </a:ext>
                </a:extLst>
              </p:cNvPr>
              <p:cNvSpPr/>
              <p:nvPr/>
            </p:nvSpPr>
            <p:spPr bwMode="auto">
              <a:xfrm>
                <a:off x="1763688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4" name="文本框 143">
                <a:extLst>
                  <a:ext uri="{FF2B5EF4-FFF2-40B4-BE49-F238E27FC236}">
                    <a16:creationId xmlns:a16="http://schemas.microsoft.com/office/drawing/2014/main" id="{5C541D56-722E-4945-A0F3-BAD6415D4955}"/>
                  </a:ext>
                </a:extLst>
              </p:cNvPr>
              <p:cNvSpPr txBox="1"/>
              <p:nvPr/>
            </p:nvSpPr>
            <p:spPr>
              <a:xfrm>
                <a:off x="2604991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145" name="文本框 144">
                <a:extLst>
                  <a:ext uri="{FF2B5EF4-FFF2-40B4-BE49-F238E27FC236}">
                    <a16:creationId xmlns:a16="http://schemas.microsoft.com/office/drawing/2014/main" id="{225C72B6-E45D-401D-8367-CCE0825F51DA}"/>
                  </a:ext>
                </a:extLst>
              </p:cNvPr>
              <p:cNvSpPr txBox="1"/>
              <p:nvPr/>
            </p:nvSpPr>
            <p:spPr>
              <a:xfrm>
                <a:off x="2383653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dirty="0"/>
              </a:p>
            </p:txBody>
          </p:sp>
          <p:sp>
            <p:nvSpPr>
              <p:cNvPr id="146" name="文本框 145">
                <a:extLst>
                  <a:ext uri="{FF2B5EF4-FFF2-40B4-BE49-F238E27FC236}">
                    <a16:creationId xmlns:a16="http://schemas.microsoft.com/office/drawing/2014/main" id="{953E52DE-2428-4153-883B-6E6D9E80824B}"/>
                  </a:ext>
                </a:extLst>
              </p:cNvPr>
              <p:cNvSpPr txBox="1"/>
              <p:nvPr/>
            </p:nvSpPr>
            <p:spPr>
              <a:xfrm>
                <a:off x="2185108" y="2713483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dirty="0"/>
              </a:p>
            </p:txBody>
          </p:sp>
          <p:sp>
            <p:nvSpPr>
              <p:cNvPr id="147" name="文本框 146">
                <a:extLst>
                  <a:ext uri="{FF2B5EF4-FFF2-40B4-BE49-F238E27FC236}">
                    <a16:creationId xmlns:a16="http://schemas.microsoft.com/office/drawing/2014/main" id="{682A91A2-49DD-437A-80C0-756E76685A28}"/>
                  </a:ext>
                </a:extLst>
              </p:cNvPr>
              <p:cNvSpPr txBox="1"/>
              <p:nvPr/>
            </p:nvSpPr>
            <p:spPr>
              <a:xfrm>
                <a:off x="1732080" y="2725470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N</a:t>
                </a:r>
                <a:endParaRPr lang="zh-CN" altLang="en-US" dirty="0"/>
              </a:p>
            </p:txBody>
          </p:sp>
          <p:sp>
            <p:nvSpPr>
              <p:cNvPr id="148" name="文本框 147">
                <a:extLst>
                  <a:ext uri="{FF2B5EF4-FFF2-40B4-BE49-F238E27FC236}">
                    <a16:creationId xmlns:a16="http://schemas.microsoft.com/office/drawing/2014/main" id="{2A6E80AF-5767-43B3-ABED-B3AEF7CF2B01}"/>
                  </a:ext>
                </a:extLst>
              </p:cNvPr>
              <p:cNvSpPr txBox="1"/>
              <p:nvPr/>
            </p:nvSpPr>
            <p:spPr>
              <a:xfrm>
                <a:off x="1925298" y="2677288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</p:grpSp>
        <p:grpSp>
          <p:nvGrpSpPr>
            <p:cNvPr id="100" name="组合 99">
              <a:extLst>
                <a:ext uri="{FF2B5EF4-FFF2-40B4-BE49-F238E27FC236}">
                  <a16:creationId xmlns:a16="http://schemas.microsoft.com/office/drawing/2014/main" id="{853F6C78-F8C4-42F0-95D2-13B713002115}"/>
                </a:ext>
              </a:extLst>
            </p:cNvPr>
            <p:cNvGrpSpPr/>
            <p:nvPr/>
          </p:nvGrpSpPr>
          <p:grpSpPr>
            <a:xfrm>
              <a:off x="1775167" y="3134158"/>
              <a:ext cx="1534961" cy="576064"/>
              <a:chOff x="1331640" y="2564904"/>
              <a:chExt cx="1534961" cy="576064"/>
            </a:xfrm>
          </p:grpSpPr>
          <p:sp>
            <p:nvSpPr>
              <p:cNvPr id="127" name="矩形 126">
                <a:extLst>
                  <a:ext uri="{FF2B5EF4-FFF2-40B4-BE49-F238E27FC236}">
                    <a16:creationId xmlns:a16="http://schemas.microsoft.com/office/drawing/2014/main" id="{6C799F05-B6D4-444D-9FEC-2034CC93B43E}"/>
                  </a:ext>
                </a:extLst>
              </p:cNvPr>
              <p:cNvSpPr/>
              <p:nvPr/>
            </p:nvSpPr>
            <p:spPr bwMode="auto">
              <a:xfrm>
                <a:off x="2195736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矩形 127">
                <a:extLst>
                  <a:ext uri="{FF2B5EF4-FFF2-40B4-BE49-F238E27FC236}">
                    <a16:creationId xmlns:a16="http://schemas.microsoft.com/office/drawing/2014/main" id="{7E3896C8-0924-4E13-B7BF-4B4295E49F8E}"/>
                  </a:ext>
                </a:extLst>
              </p:cNvPr>
              <p:cNvSpPr/>
              <p:nvPr/>
            </p:nvSpPr>
            <p:spPr bwMode="auto">
              <a:xfrm>
                <a:off x="2411760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矩形 128">
                <a:extLst>
                  <a:ext uri="{FF2B5EF4-FFF2-40B4-BE49-F238E27FC236}">
                    <a16:creationId xmlns:a16="http://schemas.microsoft.com/office/drawing/2014/main" id="{612DEADF-A68E-4B6C-A941-AAB95D2444C2}"/>
                  </a:ext>
                </a:extLst>
              </p:cNvPr>
              <p:cNvSpPr/>
              <p:nvPr/>
            </p:nvSpPr>
            <p:spPr bwMode="auto">
              <a:xfrm>
                <a:off x="2627784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30" name="直接连接符 129">
                <a:extLst>
                  <a:ext uri="{FF2B5EF4-FFF2-40B4-BE49-F238E27FC236}">
                    <a16:creationId xmlns:a16="http://schemas.microsoft.com/office/drawing/2014/main" id="{9E77B553-73B3-4593-AC8E-CE0EF72938B8}"/>
                  </a:ext>
                </a:extLst>
              </p:cNvPr>
              <p:cNvCxnSpPr/>
              <p:nvPr/>
            </p:nvCxnSpPr>
            <p:spPr bwMode="auto">
              <a:xfrm>
                <a:off x="1331640" y="2564904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31" name="直接连接符 130">
                <a:extLst>
                  <a:ext uri="{FF2B5EF4-FFF2-40B4-BE49-F238E27FC236}">
                    <a16:creationId xmlns:a16="http://schemas.microsoft.com/office/drawing/2014/main" id="{F8415102-AE14-4890-86B2-BE95B8619F23}"/>
                  </a:ext>
                </a:extLst>
              </p:cNvPr>
              <p:cNvCxnSpPr/>
              <p:nvPr/>
            </p:nvCxnSpPr>
            <p:spPr bwMode="auto">
              <a:xfrm>
                <a:off x="1331640" y="3140968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32" name="矩形 131">
                <a:extLst>
                  <a:ext uri="{FF2B5EF4-FFF2-40B4-BE49-F238E27FC236}">
                    <a16:creationId xmlns:a16="http://schemas.microsoft.com/office/drawing/2014/main" id="{040BF421-BC6F-41E0-8924-349E03DD4925}"/>
                  </a:ext>
                </a:extLst>
              </p:cNvPr>
              <p:cNvSpPr/>
              <p:nvPr/>
            </p:nvSpPr>
            <p:spPr bwMode="auto">
              <a:xfrm>
                <a:off x="1763688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文本框 132">
                <a:extLst>
                  <a:ext uri="{FF2B5EF4-FFF2-40B4-BE49-F238E27FC236}">
                    <a16:creationId xmlns:a16="http://schemas.microsoft.com/office/drawing/2014/main" id="{20E0A6E0-D9E2-44FB-B2EB-E6EF8A9C238E}"/>
                  </a:ext>
                </a:extLst>
              </p:cNvPr>
              <p:cNvSpPr txBox="1"/>
              <p:nvPr/>
            </p:nvSpPr>
            <p:spPr>
              <a:xfrm>
                <a:off x="2604991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134" name="文本框 133">
                <a:extLst>
                  <a:ext uri="{FF2B5EF4-FFF2-40B4-BE49-F238E27FC236}">
                    <a16:creationId xmlns:a16="http://schemas.microsoft.com/office/drawing/2014/main" id="{FCBDFB73-4D46-4D1B-AF2F-C19960CC000A}"/>
                  </a:ext>
                </a:extLst>
              </p:cNvPr>
              <p:cNvSpPr txBox="1"/>
              <p:nvPr/>
            </p:nvSpPr>
            <p:spPr>
              <a:xfrm>
                <a:off x="2383653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dirty="0"/>
              </a:p>
            </p:txBody>
          </p:sp>
          <p:sp>
            <p:nvSpPr>
              <p:cNvPr id="135" name="文本框 134">
                <a:extLst>
                  <a:ext uri="{FF2B5EF4-FFF2-40B4-BE49-F238E27FC236}">
                    <a16:creationId xmlns:a16="http://schemas.microsoft.com/office/drawing/2014/main" id="{F0FA5DCC-BF5E-48F3-96D0-5F0D1E882296}"/>
                  </a:ext>
                </a:extLst>
              </p:cNvPr>
              <p:cNvSpPr txBox="1"/>
              <p:nvPr/>
            </p:nvSpPr>
            <p:spPr>
              <a:xfrm>
                <a:off x="2185108" y="2713483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dirty="0"/>
              </a:p>
            </p:txBody>
          </p:sp>
          <p:sp>
            <p:nvSpPr>
              <p:cNvPr id="136" name="文本框 135">
                <a:extLst>
                  <a:ext uri="{FF2B5EF4-FFF2-40B4-BE49-F238E27FC236}">
                    <a16:creationId xmlns:a16="http://schemas.microsoft.com/office/drawing/2014/main" id="{BB309789-8323-470F-8B2F-F2FE336A1D97}"/>
                  </a:ext>
                </a:extLst>
              </p:cNvPr>
              <p:cNvSpPr txBox="1"/>
              <p:nvPr/>
            </p:nvSpPr>
            <p:spPr>
              <a:xfrm>
                <a:off x="1732080" y="2725470"/>
                <a:ext cx="3465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N’</a:t>
                </a:r>
                <a:endParaRPr lang="zh-CN" altLang="en-US" dirty="0"/>
              </a:p>
            </p:txBody>
          </p:sp>
          <p:sp>
            <p:nvSpPr>
              <p:cNvPr id="137" name="文本框 136">
                <a:extLst>
                  <a:ext uri="{FF2B5EF4-FFF2-40B4-BE49-F238E27FC236}">
                    <a16:creationId xmlns:a16="http://schemas.microsoft.com/office/drawing/2014/main" id="{4EFF7C3C-9968-42F9-9508-8EB739ED379A}"/>
                  </a:ext>
                </a:extLst>
              </p:cNvPr>
              <p:cNvSpPr txBox="1"/>
              <p:nvPr/>
            </p:nvSpPr>
            <p:spPr>
              <a:xfrm>
                <a:off x="1925298" y="2677288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</p:grpSp>
        <p:sp>
          <p:nvSpPr>
            <p:cNvPr id="101" name="文本框 100">
              <a:extLst>
                <a:ext uri="{FF2B5EF4-FFF2-40B4-BE49-F238E27FC236}">
                  <a16:creationId xmlns:a16="http://schemas.microsoft.com/office/drawing/2014/main" id="{80D436E3-B4F3-471D-8C26-3C970AEAA9C6}"/>
                </a:ext>
              </a:extLst>
            </p:cNvPr>
            <p:cNvSpPr txBox="1"/>
            <p:nvPr/>
          </p:nvSpPr>
          <p:spPr>
            <a:xfrm>
              <a:off x="1949022" y="1680662"/>
              <a:ext cx="20179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Transmit buffer of current AP</a:t>
              </a:r>
              <a:endParaRPr lang="zh-CN" altLang="en-US" dirty="0"/>
            </a:p>
          </p:txBody>
        </p:sp>
        <p:cxnSp>
          <p:nvCxnSpPr>
            <p:cNvPr id="102" name="直接箭头连接符 101">
              <a:extLst>
                <a:ext uri="{FF2B5EF4-FFF2-40B4-BE49-F238E27FC236}">
                  <a16:creationId xmlns:a16="http://schemas.microsoft.com/office/drawing/2014/main" id="{0105012F-286B-4C63-B4FA-B26FC277C669}"/>
                </a:ext>
              </a:extLst>
            </p:cNvPr>
            <p:cNvCxnSpPr>
              <a:stCxn id="144" idx="3"/>
              <a:endCxn id="125" idx="1"/>
            </p:cNvCxnSpPr>
            <p:nvPr/>
          </p:nvCxnSpPr>
          <p:spPr bwMode="auto">
            <a:xfrm>
              <a:off x="3332921" y="2267108"/>
              <a:ext cx="1981952" cy="5028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3" name="直接箭头连接符 102">
              <a:extLst>
                <a:ext uri="{FF2B5EF4-FFF2-40B4-BE49-F238E27FC236}">
                  <a16:creationId xmlns:a16="http://schemas.microsoft.com/office/drawing/2014/main" id="{80922532-10CB-4098-8E02-071209ACC6D4}"/>
                </a:ext>
              </a:extLst>
            </p:cNvPr>
            <p:cNvCxnSpPr>
              <a:stCxn id="133" idx="3"/>
              <a:endCxn id="126" idx="1"/>
            </p:cNvCxnSpPr>
            <p:nvPr/>
          </p:nvCxnSpPr>
          <p:spPr bwMode="auto">
            <a:xfrm flipV="1">
              <a:off x="3310128" y="2739151"/>
              <a:ext cx="2036353" cy="68303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triangle"/>
            </a:ln>
            <a:effectLst/>
          </p:spPr>
        </p:cxnSp>
        <p:sp>
          <p:nvSpPr>
            <p:cNvPr id="104" name="文本框 103">
              <a:extLst>
                <a:ext uri="{FF2B5EF4-FFF2-40B4-BE49-F238E27FC236}">
                  <a16:creationId xmlns:a16="http://schemas.microsoft.com/office/drawing/2014/main" id="{3431FFDA-B4E2-4109-9BD2-AFC3EC8445B8}"/>
                </a:ext>
              </a:extLst>
            </p:cNvPr>
            <p:cNvSpPr txBox="1"/>
            <p:nvPr/>
          </p:nvSpPr>
          <p:spPr>
            <a:xfrm>
              <a:off x="1782171" y="3711270"/>
              <a:ext cx="19302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Transmit buffer of target AP</a:t>
              </a:r>
              <a:endParaRPr lang="zh-CN" altLang="en-US" dirty="0"/>
            </a:p>
          </p:txBody>
        </p:sp>
        <p:sp>
          <p:nvSpPr>
            <p:cNvPr id="105" name="文本框 104">
              <a:extLst>
                <a:ext uri="{FF2B5EF4-FFF2-40B4-BE49-F238E27FC236}">
                  <a16:creationId xmlns:a16="http://schemas.microsoft.com/office/drawing/2014/main" id="{6EE788F9-988C-482F-973D-23D5898FC7E5}"/>
                </a:ext>
              </a:extLst>
            </p:cNvPr>
            <p:cNvSpPr txBox="1"/>
            <p:nvPr/>
          </p:nvSpPr>
          <p:spPr>
            <a:xfrm>
              <a:off x="6513406" y="1987547"/>
              <a:ext cx="23482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Reordering buffer of non-AP MLD</a:t>
              </a:r>
              <a:endParaRPr lang="zh-CN" altLang="en-US" dirty="0"/>
            </a:p>
          </p:txBody>
        </p:sp>
        <p:grpSp>
          <p:nvGrpSpPr>
            <p:cNvPr id="106" name="组合 105">
              <a:extLst>
                <a:ext uri="{FF2B5EF4-FFF2-40B4-BE49-F238E27FC236}">
                  <a16:creationId xmlns:a16="http://schemas.microsoft.com/office/drawing/2014/main" id="{82BED206-CA38-48C8-AC52-847E80FA3AB3}"/>
                </a:ext>
              </a:extLst>
            </p:cNvPr>
            <p:cNvGrpSpPr/>
            <p:nvPr/>
          </p:nvGrpSpPr>
          <p:grpSpPr>
            <a:xfrm>
              <a:off x="5314873" y="2312728"/>
              <a:ext cx="914400" cy="914400"/>
              <a:chOff x="5004048" y="4681656"/>
              <a:chExt cx="914400" cy="914400"/>
            </a:xfrm>
          </p:grpSpPr>
          <p:sp>
            <p:nvSpPr>
              <p:cNvPr id="125" name="矩形 124">
                <a:extLst>
                  <a:ext uri="{FF2B5EF4-FFF2-40B4-BE49-F238E27FC236}">
                    <a16:creationId xmlns:a16="http://schemas.microsoft.com/office/drawing/2014/main" id="{A931A0BC-E6B8-4952-91EA-F38754636FFC}"/>
                  </a:ext>
                </a:extLst>
              </p:cNvPr>
              <p:cNvSpPr/>
              <p:nvPr/>
            </p:nvSpPr>
            <p:spPr bwMode="auto">
              <a:xfrm>
                <a:off x="5004048" y="4681656"/>
                <a:ext cx="914400" cy="9144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6" name="文本框 125">
                <a:extLst>
                  <a:ext uri="{FF2B5EF4-FFF2-40B4-BE49-F238E27FC236}">
                    <a16:creationId xmlns:a16="http://schemas.microsoft.com/office/drawing/2014/main" id="{1D67373A-4562-46C1-9543-E43E5E429E53}"/>
                  </a:ext>
                </a:extLst>
              </p:cNvPr>
              <p:cNvSpPr txBox="1"/>
              <p:nvPr/>
            </p:nvSpPr>
            <p:spPr>
              <a:xfrm>
                <a:off x="5035656" y="4908024"/>
                <a:ext cx="8552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000" dirty="0"/>
                  <a:t>Duplication </a:t>
                </a:r>
              </a:p>
              <a:p>
                <a:pPr algn="ctr"/>
                <a:r>
                  <a:rPr lang="en-US" altLang="zh-CN" sz="1000" dirty="0"/>
                  <a:t>Detection</a:t>
                </a:r>
                <a:endParaRPr lang="zh-CN" altLang="en-US" sz="1000" dirty="0"/>
              </a:p>
            </p:txBody>
          </p:sp>
        </p:grpSp>
        <p:cxnSp>
          <p:nvCxnSpPr>
            <p:cNvPr id="107" name="直接箭头连接符 106">
              <a:extLst>
                <a:ext uri="{FF2B5EF4-FFF2-40B4-BE49-F238E27FC236}">
                  <a16:creationId xmlns:a16="http://schemas.microsoft.com/office/drawing/2014/main" id="{BC1D08BB-5C56-4077-9AAF-16D7F567678C}"/>
                </a:ext>
              </a:extLst>
            </p:cNvPr>
            <p:cNvCxnSpPr>
              <a:stCxn id="125" idx="3"/>
            </p:cNvCxnSpPr>
            <p:nvPr/>
          </p:nvCxnSpPr>
          <p:spPr bwMode="auto">
            <a:xfrm>
              <a:off x="6229273" y="2769928"/>
              <a:ext cx="433908" cy="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grpSp>
          <p:nvGrpSpPr>
            <p:cNvPr id="108" name="组合 107">
              <a:extLst>
                <a:ext uri="{FF2B5EF4-FFF2-40B4-BE49-F238E27FC236}">
                  <a16:creationId xmlns:a16="http://schemas.microsoft.com/office/drawing/2014/main" id="{B6B2512F-AB29-41F5-B3FD-DE580715DFAC}"/>
                </a:ext>
              </a:extLst>
            </p:cNvPr>
            <p:cNvGrpSpPr/>
            <p:nvPr/>
          </p:nvGrpSpPr>
          <p:grpSpPr>
            <a:xfrm>
              <a:off x="6759434" y="2423380"/>
              <a:ext cx="1939752" cy="576064"/>
              <a:chOff x="6621680" y="2424673"/>
              <a:chExt cx="1939752" cy="576064"/>
            </a:xfrm>
          </p:grpSpPr>
          <p:sp>
            <p:nvSpPr>
              <p:cNvPr id="117" name="矩形 116">
                <a:extLst>
                  <a:ext uri="{FF2B5EF4-FFF2-40B4-BE49-F238E27FC236}">
                    <a16:creationId xmlns:a16="http://schemas.microsoft.com/office/drawing/2014/main" id="{F3BB7C11-55ED-451A-AA8E-3866AD28B567}"/>
                  </a:ext>
                </a:extLst>
              </p:cNvPr>
              <p:cNvSpPr/>
              <p:nvPr/>
            </p:nvSpPr>
            <p:spPr bwMode="auto">
              <a:xfrm>
                <a:off x="7485776" y="2424673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8" name="矩形 117">
                <a:extLst>
                  <a:ext uri="{FF2B5EF4-FFF2-40B4-BE49-F238E27FC236}">
                    <a16:creationId xmlns:a16="http://schemas.microsoft.com/office/drawing/2014/main" id="{1B1D3FC7-F1DA-4CE5-B8B9-79B58AD17344}"/>
                  </a:ext>
                </a:extLst>
              </p:cNvPr>
              <p:cNvSpPr/>
              <p:nvPr/>
            </p:nvSpPr>
            <p:spPr bwMode="auto">
              <a:xfrm>
                <a:off x="7917824" y="2424673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19" name="直接连接符 118">
                <a:extLst>
                  <a:ext uri="{FF2B5EF4-FFF2-40B4-BE49-F238E27FC236}">
                    <a16:creationId xmlns:a16="http://schemas.microsoft.com/office/drawing/2014/main" id="{FA0A57F4-FB61-4882-88C8-F42AF8CBDC0A}"/>
                  </a:ext>
                </a:extLst>
              </p:cNvPr>
              <p:cNvCxnSpPr/>
              <p:nvPr/>
            </p:nvCxnSpPr>
            <p:spPr bwMode="auto">
              <a:xfrm>
                <a:off x="6621680" y="2424673"/>
                <a:ext cx="129614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0" name="直接连接符 119">
                <a:extLst>
                  <a:ext uri="{FF2B5EF4-FFF2-40B4-BE49-F238E27FC236}">
                    <a16:creationId xmlns:a16="http://schemas.microsoft.com/office/drawing/2014/main" id="{238CF1A9-C28B-4828-8D24-B662B657F3CA}"/>
                  </a:ext>
                </a:extLst>
              </p:cNvPr>
              <p:cNvCxnSpPr/>
              <p:nvPr/>
            </p:nvCxnSpPr>
            <p:spPr bwMode="auto">
              <a:xfrm>
                <a:off x="6621680" y="3000737"/>
                <a:ext cx="129614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21" name="矩形 120">
                <a:extLst>
                  <a:ext uri="{FF2B5EF4-FFF2-40B4-BE49-F238E27FC236}">
                    <a16:creationId xmlns:a16="http://schemas.microsoft.com/office/drawing/2014/main" id="{C07806E0-A7EB-4E80-9D20-A25A8BC01277}"/>
                  </a:ext>
                </a:extLst>
              </p:cNvPr>
              <p:cNvSpPr/>
              <p:nvPr/>
            </p:nvSpPr>
            <p:spPr bwMode="auto">
              <a:xfrm>
                <a:off x="7053728" y="2424673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2" name="文本框 121">
                <a:extLst>
                  <a:ext uri="{FF2B5EF4-FFF2-40B4-BE49-F238E27FC236}">
                    <a16:creationId xmlns:a16="http://schemas.microsoft.com/office/drawing/2014/main" id="{FF5D4ED2-AAD0-4523-9A02-34CA5BC7C302}"/>
                  </a:ext>
                </a:extLst>
              </p:cNvPr>
              <p:cNvSpPr txBox="1"/>
              <p:nvPr/>
            </p:nvSpPr>
            <p:spPr>
              <a:xfrm>
                <a:off x="7215338" y="2537057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  <p:cxnSp>
            <p:nvCxnSpPr>
              <p:cNvPr id="123" name="直接箭头连接符 122">
                <a:extLst>
                  <a:ext uri="{FF2B5EF4-FFF2-40B4-BE49-F238E27FC236}">
                    <a16:creationId xmlns:a16="http://schemas.microsoft.com/office/drawing/2014/main" id="{DA52AE96-D71E-4103-9254-83C0924BD1EA}"/>
                  </a:ext>
                </a:extLst>
              </p:cNvPr>
              <p:cNvCxnSpPr/>
              <p:nvPr/>
            </p:nvCxnSpPr>
            <p:spPr bwMode="auto">
              <a:xfrm>
                <a:off x="8156641" y="2712705"/>
                <a:ext cx="40479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124" name="文本框 123">
                <a:extLst>
                  <a:ext uri="{FF2B5EF4-FFF2-40B4-BE49-F238E27FC236}">
                    <a16:creationId xmlns:a16="http://schemas.microsoft.com/office/drawing/2014/main" id="{89EEDCA4-98C1-4C47-A1B7-AC31E7EF32C9}"/>
                  </a:ext>
                </a:extLst>
              </p:cNvPr>
              <p:cNvSpPr txBox="1"/>
              <p:nvPr/>
            </p:nvSpPr>
            <p:spPr>
              <a:xfrm>
                <a:off x="7652356" y="2537057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</p:grpSp>
        <p:sp>
          <p:nvSpPr>
            <p:cNvPr id="109" name="文本框 108">
              <a:extLst>
                <a:ext uri="{FF2B5EF4-FFF2-40B4-BE49-F238E27FC236}">
                  <a16:creationId xmlns:a16="http://schemas.microsoft.com/office/drawing/2014/main" id="{5075E53B-C400-4BC9-A7D5-D67DE45A30A6}"/>
                </a:ext>
              </a:extLst>
            </p:cNvPr>
            <p:cNvSpPr txBox="1"/>
            <p:nvPr/>
          </p:nvSpPr>
          <p:spPr>
            <a:xfrm>
              <a:off x="4014201" y="3115116"/>
              <a:ext cx="5918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Link 2</a:t>
              </a:r>
              <a:endParaRPr lang="zh-CN" altLang="en-US" dirty="0"/>
            </a:p>
          </p:txBody>
        </p:sp>
        <p:sp>
          <p:nvSpPr>
            <p:cNvPr id="110" name="文本框 109">
              <a:extLst>
                <a:ext uri="{FF2B5EF4-FFF2-40B4-BE49-F238E27FC236}">
                  <a16:creationId xmlns:a16="http://schemas.microsoft.com/office/drawing/2014/main" id="{E7940839-FA59-48FD-9589-F76CB3518909}"/>
                </a:ext>
              </a:extLst>
            </p:cNvPr>
            <p:cNvSpPr txBox="1"/>
            <p:nvPr/>
          </p:nvSpPr>
          <p:spPr>
            <a:xfrm>
              <a:off x="4014201" y="2187660"/>
              <a:ext cx="5918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Link 1</a:t>
              </a:r>
              <a:endParaRPr lang="zh-CN" altLang="en-US" dirty="0"/>
            </a:p>
          </p:txBody>
        </p:sp>
        <p:sp>
          <p:nvSpPr>
            <p:cNvPr id="111" name="云形 110">
              <a:extLst>
                <a:ext uri="{FF2B5EF4-FFF2-40B4-BE49-F238E27FC236}">
                  <a16:creationId xmlns:a16="http://schemas.microsoft.com/office/drawing/2014/main" id="{AB05F414-A49B-4030-9E7C-68D9DAC87CCB}"/>
                </a:ext>
              </a:extLst>
            </p:cNvPr>
            <p:cNvSpPr/>
            <p:nvPr/>
          </p:nvSpPr>
          <p:spPr bwMode="auto">
            <a:xfrm>
              <a:off x="307919" y="1865235"/>
              <a:ext cx="369387" cy="914400"/>
            </a:xfrm>
            <a:prstGeom prst="clou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2" name="文本框 111">
              <a:extLst>
                <a:ext uri="{FF2B5EF4-FFF2-40B4-BE49-F238E27FC236}">
                  <a16:creationId xmlns:a16="http://schemas.microsoft.com/office/drawing/2014/main" id="{5E3D16B0-5CB2-4738-B97B-FB1E899CAA25}"/>
                </a:ext>
              </a:extLst>
            </p:cNvPr>
            <p:cNvSpPr txBox="1"/>
            <p:nvPr/>
          </p:nvSpPr>
          <p:spPr>
            <a:xfrm>
              <a:off x="298976" y="2159401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DS</a:t>
              </a:r>
              <a:endParaRPr lang="zh-CN" altLang="en-US" dirty="0"/>
            </a:p>
          </p:txBody>
        </p:sp>
        <p:cxnSp>
          <p:nvCxnSpPr>
            <p:cNvPr id="113" name="直接箭头连接符 112">
              <a:extLst>
                <a:ext uri="{FF2B5EF4-FFF2-40B4-BE49-F238E27FC236}">
                  <a16:creationId xmlns:a16="http://schemas.microsoft.com/office/drawing/2014/main" id="{EC0D3F3F-E181-40E9-BAA0-DCCE068DF5E7}"/>
                </a:ext>
              </a:extLst>
            </p:cNvPr>
            <p:cNvCxnSpPr>
              <a:stCxn id="111" idx="0"/>
            </p:cNvCxnSpPr>
            <p:nvPr/>
          </p:nvCxnSpPr>
          <p:spPr bwMode="auto">
            <a:xfrm flipV="1">
              <a:off x="676998" y="2312728"/>
              <a:ext cx="1178277" cy="97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6" name="文本框 115">
              <a:extLst>
                <a:ext uri="{FF2B5EF4-FFF2-40B4-BE49-F238E27FC236}">
                  <a16:creationId xmlns:a16="http://schemas.microsoft.com/office/drawing/2014/main" id="{EF9684C9-35C1-44DD-98CB-A41293693FF7}"/>
                </a:ext>
              </a:extLst>
            </p:cNvPr>
            <p:cNvSpPr txBox="1"/>
            <p:nvPr/>
          </p:nvSpPr>
          <p:spPr>
            <a:xfrm>
              <a:off x="816643" y="2542249"/>
              <a:ext cx="166698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altLang="zh-CN" sz="1000" dirty="0"/>
                <a:t>Current AP assigns a SN for each incoming MSDU, then duplicates and forwards it.</a:t>
              </a:r>
            </a:p>
          </p:txBody>
        </p:sp>
      </p:grpSp>
      <p:sp>
        <p:nvSpPr>
          <p:cNvPr id="149" name="文本框 148">
            <a:extLst>
              <a:ext uri="{FF2B5EF4-FFF2-40B4-BE49-F238E27FC236}">
                <a16:creationId xmlns:a16="http://schemas.microsoft.com/office/drawing/2014/main" id="{0F340E27-E1A2-4D3B-9F91-162DC007FDE4}"/>
              </a:ext>
            </a:extLst>
          </p:cNvPr>
          <p:cNvSpPr txBox="1"/>
          <p:nvPr/>
        </p:nvSpPr>
        <p:spPr>
          <a:xfrm>
            <a:off x="762250" y="3189167"/>
            <a:ext cx="731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Non-ideal </a:t>
            </a:r>
          </a:p>
          <a:p>
            <a:pPr algn="ctr"/>
            <a:r>
              <a:rPr lang="en-US" altLang="zh-CN" sz="1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backhaul</a:t>
            </a:r>
            <a:endParaRPr lang="zh-CN" altLang="en-US" sz="10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6" name="连接符: 肘形 45">
            <a:extLst>
              <a:ext uri="{FF2B5EF4-FFF2-40B4-BE49-F238E27FC236}">
                <a16:creationId xmlns:a16="http://schemas.microsoft.com/office/drawing/2014/main" id="{54FDE51F-5DFD-4B43-B58A-E412ECE980D5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583519" y="2228041"/>
            <a:ext cx="1141565" cy="663397"/>
          </a:xfrm>
          <a:prstGeom prst="bentConnector3">
            <a:avLst>
              <a:gd name="adj1" fmla="val 9922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2FCCFED4-BB81-45A4-A406-AE2C0AF8A6D6}"/>
              </a:ext>
            </a:extLst>
          </p:cNvPr>
          <p:cNvCxnSpPr>
            <a:stCxn id="149" idx="3"/>
            <a:endCxn id="136" idx="1"/>
          </p:cNvCxnSpPr>
          <p:nvPr/>
        </p:nvCxnSpPr>
        <p:spPr bwMode="auto">
          <a:xfrm flipV="1">
            <a:off x="1493540" y="3089600"/>
            <a:ext cx="673740" cy="2996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16514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A83491-4359-4614-AFC8-AFE603A76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GSN-based DAPS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5B488A-E44E-4B58-A10F-001990A49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639227"/>
            <a:ext cx="7938721" cy="1861781"/>
          </a:xfrm>
        </p:spPr>
        <p:txBody>
          <a:bodyPr/>
          <a:lstStyle/>
          <a:p>
            <a:pPr algn="just"/>
            <a:r>
              <a:rPr lang="en-US" altLang="zh-CN" sz="1800" dirty="0"/>
              <a:t>Considering the following disadvantages of the proposed method of reusing the current SN, another option is to introduce a new global SN (GSN) on top of the existing MAC processing blocks .  </a:t>
            </a:r>
          </a:p>
          <a:p>
            <a:pPr lvl="1" algn="just"/>
            <a:r>
              <a:rPr lang="en-US" altLang="zh-CN" sz="1600" dirty="0"/>
              <a:t>The proposed method may need to change the current chip architecture. For example, may need to add a buffer after the SN is assignment. </a:t>
            </a:r>
          </a:p>
          <a:p>
            <a:pPr lvl="1" algn="just"/>
            <a:r>
              <a:rPr lang="en-US" altLang="zh-CN" sz="1600" dirty="0"/>
              <a:t>This method is not flexible to do the A-MSDU operation, which highly depends on the operating BW and is done per affiliated AP.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95E0D5-AD62-4B8D-8750-4A25556EA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08843C-513C-462C-9A9F-1CB99B5C3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CD2C22A4-FF6C-488A-89DC-4937128D70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620211"/>
              </p:ext>
            </p:extLst>
          </p:nvPr>
        </p:nvGraphicFramePr>
        <p:xfrm>
          <a:off x="827584" y="3593302"/>
          <a:ext cx="4894051" cy="3023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Visio" r:id="rId3" imgW="9096458" imgH="5610398" progId="Visio.Drawing.15">
                  <p:embed/>
                </p:oleObj>
              </mc:Choice>
              <mc:Fallback>
                <p:oleObj name="Visio" r:id="rId3" imgW="9096458" imgH="5610398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04D4C4BA-EFFD-407F-8125-6DBD7B6F3C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593302"/>
                        <a:ext cx="4894051" cy="302390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图片 10">
            <a:extLst>
              <a:ext uri="{FF2B5EF4-FFF2-40B4-BE49-F238E27FC236}">
                <a16:creationId xmlns:a16="http://schemas.microsoft.com/office/drawing/2014/main" id="{8F36EF95-AC2A-471A-B3ED-8E752C8AC3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3969" y="3424796"/>
            <a:ext cx="5419814" cy="536494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E30FE04F-D99C-44BF-8434-0D8F40D9B921}"/>
              </a:ext>
            </a:extLst>
          </p:cNvPr>
          <p:cNvSpPr txBox="1"/>
          <p:nvPr/>
        </p:nvSpPr>
        <p:spPr>
          <a:xfrm>
            <a:off x="6209698" y="4203110"/>
            <a:ext cx="2538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/>
              <a:t>Note. GSN is regarded as a part of the frame body, rather than a part of MPDU Header. Because all of related operations are achieved by software and no strict requirement on the processing time.  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0C63191-5CE8-4F82-8960-7493AF001708}"/>
              </a:ext>
            </a:extLst>
          </p:cNvPr>
          <p:cNvSpPr txBox="1"/>
          <p:nvPr/>
        </p:nvSpPr>
        <p:spPr>
          <a:xfrm>
            <a:off x="6183334" y="5702413"/>
            <a:ext cx="2388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/>
              <a:t>Figure. MAC Processing Procedure of DL DAPS-like Transmission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3720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772400" cy="459934"/>
          </a:xfrm>
        </p:spPr>
        <p:txBody>
          <a:bodyPr/>
          <a:lstStyle/>
          <a:p>
            <a:r>
              <a:rPr lang="en-US" altLang="zh-CN" dirty="0"/>
              <a:t>GSN-based DAPS(Cont.)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grpSp>
        <p:nvGrpSpPr>
          <p:cNvPr id="247" name="组合 246"/>
          <p:cNvGrpSpPr/>
          <p:nvPr/>
        </p:nvGrpSpPr>
        <p:grpSpPr>
          <a:xfrm>
            <a:off x="378074" y="1155505"/>
            <a:ext cx="8562702" cy="2048207"/>
            <a:chOff x="298976" y="1662015"/>
            <a:chExt cx="8562702" cy="2048207"/>
          </a:xfrm>
        </p:grpSpPr>
        <p:grpSp>
          <p:nvGrpSpPr>
            <p:cNvPr id="39" name="组合 38"/>
            <p:cNvGrpSpPr/>
            <p:nvPr/>
          </p:nvGrpSpPr>
          <p:grpSpPr>
            <a:xfrm>
              <a:off x="1797960" y="1979076"/>
              <a:ext cx="1534961" cy="576064"/>
              <a:chOff x="1331640" y="2564904"/>
              <a:chExt cx="1534961" cy="576064"/>
            </a:xfrm>
          </p:grpSpPr>
          <p:sp>
            <p:nvSpPr>
              <p:cNvPr id="7" name="矩形 6"/>
              <p:cNvSpPr/>
              <p:nvPr/>
            </p:nvSpPr>
            <p:spPr bwMode="auto">
              <a:xfrm>
                <a:off x="2195736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 bwMode="auto">
              <a:xfrm>
                <a:off x="2411760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矩形 8"/>
              <p:cNvSpPr/>
              <p:nvPr/>
            </p:nvSpPr>
            <p:spPr bwMode="auto">
              <a:xfrm>
                <a:off x="2627784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1" name="直接连接符 10"/>
              <p:cNvCxnSpPr/>
              <p:nvPr/>
            </p:nvCxnSpPr>
            <p:spPr bwMode="auto">
              <a:xfrm>
                <a:off x="1331640" y="2564904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" name="直接连接符 11"/>
              <p:cNvCxnSpPr/>
              <p:nvPr/>
            </p:nvCxnSpPr>
            <p:spPr bwMode="auto">
              <a:xfrm>
                <a:off x="1331640" y="3140968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3" name="矩形 12"/>
              <p:cNvSpPr/>
              <p:nvPr/>
            </p:nvSpPr>
            <p:spPr bwMode="auto">
              <a:xfrm>
                <a:off x="1763688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2604991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>
                <a:off x="2383653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dirty="0"/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2185108" y="2713483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dirty="0"/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1732080" y="2725470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N</a:t>
                </a:r>
                <a:endParaRPr lang="zh-CN" altLang="en-US" dirty="0"/>
              </a:p>
            </p:txBody>
          </p:sp>
          <p:sp>
            <p:nvSpPr>
              <p:cNvPr id="38" name="文本框 37"/>
              <p:cNvSpPr txBox="1"/>
              <p:nvPr/>
            </p:nvSpPr>
            <p:spPr>
              <a:xfrm>
                <a:off x="1925298" y="2677288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1775167" y="3134158"/>
              <a:ext cx="1534961" cy="576064"/>
              <a:chOff x="1331640" y="2564904"/>
              <a:chExt cx="1534961" cy="576064"/>
            </a:xfrm>
          </p:grpSpPr>
          <p:sp>
            <p:nvSpPr>
              <p:cNvPr id="41" name="矩形 40"/>
              <p:cNvSpPr/>
              <p:nvPr/>
            </p:nvSpPr>
            <p:spPr bwMode="auto">
              <a:xfrm>
                <a:off x="2195736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 bwMode="auto">
              <a:xfrm>
                <a:off x="2411760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 bwMode="auto">
              <a:xfrm>
                <a:off x="2627784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44" name="直接连接符 43"/>
              <p:cNvCxnSpPr/>
              <p:nvPr/>
            </p:nvCxnSpPr>
            <p:spPr bwMode="auto">
              <a:xfrm>
                <a:off x="1331640" y="2564904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5" name="直接连接符 44"/>
              <p:cNvCxnSpPr/>
              <p:nvPr/>
            </p:nvCxnSpPr>
            <p:spPr bwMode="auto">
              <a:xfrm>
                <a:off x="1331640" y="3140968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6" name="矩形 45"/>
              <p:cNvSpPr/>
              <p:nvPr/>
            </p:nvSpPr>
            <p:spPr bwMode="auto">
              <a:xfrm>
                <a:off x="1763688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" name="文本框 46"/>
              <p:cNvSpPr txBox="1"/>
              <p:nvPr/>
            </p:nvSpPr>
            <p:spPr>
              <a:xfrm>
                <a:off x="2604991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48" name="文本框 47"/>
              <p:cNvSpPr txBox="1"/>
              <p:nvPr/>
            </p:nvSpPr>
            <p:spPr>
              <a:xfrm>
                <a:off x="2383653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dirty="0"/>
              </a:p>
            </p:txBody>
          </p:sp>
          <p:sp>
            <p:nvSpPr>
              <p:cNvPr id="49" name="文本框 48"/>
              <p:cNvSpPr txBox="1"/>
              <p:nvPr/>
            </p:nvSpPr>
            <p:spPr>
              <a:xfrm>
                <a:off x="2185108" y="2713483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dirty="0"/>
              </a:p>
            </p:txBody>
          </p:sp>
          <p:sp>
            <p:nvSpPr>
              <p:cNvPr id="50" name="文本框 49"/>
              <p:cNvSpPr txBox="1"/>
              <p:nvPr/>
            </p:nvSpPr>
            <p:spPr>
              <a:xfrm>
                <a:off x="1732080" y="2725470"/>
                <a:ext cx="3465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N’</a:t>
                </a:r>
                <a:endParaRPr lang="zh-CN" altLang="en-US" dirty="0"/>
              </a:p>
            </p:txBody>
          </p:sp>
          <p:sp>
            <p:nvSpPr>
              <p:cNvPr id="51" name="文本框 50"/>
              <p:cNvSpPr txBox="1"/>
              <p:nvPr/>
            </p:nvSpPr>
            <p:spPr>
              <a:xfrm>
                <a:off x="1925298" y="2677288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</p:grpSp>
        <p:sp>
          <p:nvSpPr>
            <p:cNvPr id="52" name="文本框 51"/>
            <p:cNvSpPr txBox="1"/>
            <p:nvPr/>
          </p:nvSpPr>
          <p:spPr>
            <a:xfrm>
              <a:off x="1775167" y="1662015"/>
              <a:ext cx="31363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GSN-based Transmit buffer of current AP MLD</a:t>
              </a:r>
              <a:endParaRPr lang="zh-CN" altLang="en-US" dirty="0"/>
            </a:p>
          </p:txBody>
        </p:sp>
        <p:cxnSp>
          <p:nvCxnSpPr>
            <p:cNvPr id="67" name="直接箭头连接符 66"/>
            <p:cNvCxnSpPr>
              <a:stCxn id="23" idx="3"/>
              <a:endCxn id="81" idx="1"/>
            </p:cNvCxnSpPr>
            <p:nvPr/>
          </p:nvCxnSpPr>
          <p:spPr bwMode="auto">
            <a:xfrm>
              <a:off x="3332921" y="2267108"/>
              <a:ext cx="1981952" cy="5028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69" name="直接箭头连接符 68"/>
            <p:cNvCxnSpPr>
              <a:stCxn id="47" idx="3"/>
              <a:endCxn id="80" idx="1"/>
            </p:cNvCxnSpPr>
            <p:nvPr/>
          </p:nvCxnSpPr>
          <p:spPr bwMode="auto">
            <a:xfrm flipV="1">
              <a:off x="3310128" y="2739151"/>
              <a:ext cx="2036353" cy="68303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triangle"/>
            </a:ln>
            <a:effectLst/>
          </p:spPr>
        </p:cxnSp>
        <p:sp>
          <p:nvSpPr>
            <p:cNvPr id="70" name="文本框 69"/>
            <p:cNvSpPr txBox="1"/>
            <p:nvPr/>
          </p:nvSpPr>
          <p:spPr>
            <a:xfrm>
              <a:off x="1727743" y="2806123"/>
              <a:ext cx="3048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GSN-based Transmit buffer of target AP MLD</a:t>
              </a:r>
              <a:endParaRPr lang="zh-CN" altLang="en-US" dirty="0"/>
            </a:p>
          </p:txBody>
        </p:sp>
        <p:sp>
          <p:nvSpPr>
            <p:cNvPr id="77" name="文本框 76"/>
            <p:cNvSpPr txBox="1"/>
            <p:nvPr/>
          </p:nvSpPr>
          <p:spPr>
            <a:xfrm>
              <a:off x="6513406" y="1987547"/>
              <a:ext cx="23482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Reordering buffer of non-AP MLD</a:t>
              </a:r>
              <a:endParaRPr lang="zh-CN" altLang="en-US" dirty="0"/>
            </a:p>
          </p:txBody>
        </p:sp>
        <p:grpSp>
          <p:nvGrpSpPr>
            <p:cNvPr id="84" name="组合 83"/>
            <p:cNvGrpSpPr/>
            <p:nvPr/>
          </p:nvGrpSpPr>
          <p:grpSpPr>
            <a:xfrm>
              <a:off x="5314873" y="2312728"/>
              <a:ext cx="914400" cy="914400"/>
              <a:chOff x="5004048" y="4681656"/>
              <a:chExt cx="914400" cy="914400"/>
            </a:xfrm>
          </p:grpSpPr>
          <p:sp>
            <p:nvSpPr>
              <p:cNvPr id="81" name="矩形 80"/>
              <p:cNvSpPr/>
              <p:nvPr/>
            </p:nvSpPr>
            <p:spPr bwMode="auto">
              <a:xfrm>
                <a:off x="5004048" y="4681656"/>
                <a:ext cx="914400" cy="914400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0" name="文本框 79"/>
              <p:cNvSpPr txBox="1"/>
              <p:nvPr/>
            </p:nvSpPr>
            <p:spPr>
              <a:xfrm>
                <a:off x="5035656" y="4908024"/>
                <a:ext cx="8552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000" dirty="0"/>
                  <a:t>Duplication </a:t>
                </a:r>
              </a:p>
              <a:p>
                <a:pPr algn="ctr"/>
                <a:r>
                  <a:rPr lang="en-US" altLang="zh-CN" sz="1000" dirty="0"/>
                  <a:t>Detection</a:t>
                </a:r>
                <a:endParaRPr lang="zh-CN" altLang="en-US" sz="1000" dirty="0"/>
              </a:p>
            </p:txBody>
          </p:sp>
        </p:grpSp>
        <p:cxnSp>
          <p:nvCxnSpPr>
            <p:cNvPr id="88" name="直接箭头连接符 87"/>
            <p:cNvCxnSpPr>
              <a:stCxn id="81" idx="3"/>
            </p:cNvCxnSpPr>
            <p:nvPr/>
          </p:nvCxnSpPr>
          <p:spPr bwMode="auto">
            <a:xfrm>
              <a:off x="6229273" y="2769928"/>
              <a:ext cx="433908" cy="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grpSp>
          <p:nvGrpSpPr>
            <p:cNvPr id="97" name="组合 96"/>
            <p:cNvGrpSpPr/>
            <p:nvPr/>
          </p:nvGrpSpPr>
          <p:grpSpPr>
            <a:xfrm>
              <a:off x="6759434" y="2423380"/>
              <a:ext cx="1939752" cy="576064"/>
              <a:chOff x="6621680" y="2424673"/>
              <a:chExt cx="1939752" cy="576064"/>
            </a:xfrm>
          </p:grpSpPr>
          <p:sp>
            <p:nvSpPr>
              <p:cNvPr id="55" name="矩形 54"/>
              <p:cNvSpPr/>
              <p:nvPr/>
            </p:nvSpPr>
            <p:spPr bwMode="auto">
              <a:xfrm>
                <a:off x="7485776" y="2424673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" name="矩形 56"/>
              <p:cNvSpPr/>
              <p:nvPr/>
            </p:nvSpPr>
            <p:spPr bwMode="auto">
              <a:xfrm>
                <a:off x="7917824" y="2424673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8" name="直接连接符 57"/>
              <p:cNvCxnSpPr/>
              <p:nvPr/>
            </p:nvCxnSpPr>
            <p:spPr bwMode="auto">
              <a:xfrm>
                <a:off x="6621680" y="2424673"/>
                <a:ext cx="129614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9" name="直接连接符 58"/>
              <p:cNvCxnSpPr/>
              <p:nvPr/>
            </p:nvCxnSpPr>
            <p:spPr bwMode="auto">
              <a:xfrm>
                <a:off x="6621680" y="3000737"/>
                <a:ext cx="129614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0" name="矩形 59"/>
              <p:cNvSpPr/>
              <p:nvPr/>
            </p:nvSpPr>
            <p:spPr bwMode="auto">
              <a:xfrm>
                <a:off x="7053728" y="2424673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" name="文本框 64"/>
              <p:cNvSpPr txBox="1"/>
              <p:nvPr/>
            </p:nvSpPr>
            <p:spPr>
              <a:xfrm>
                <a:off x="7215338" y="2537057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  <p:cxnSp>
            <p:nvCxnSpPr>
              <p:cNvPr id="76" name="直接箭头连接符 75"/>
              <p:cNvCxnSpPr/>
              <p:nvPr/>
            </p:nvCxnSpPr>
            <p:spPr bwMode="auto">
              <a:xfrm>
                <a:off x="8156641" y="2712705"/>
                <a:ext cx="40479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96" name="文本框 95"/>
              <p:cNvSpPr txBox="1"/>
              <p:nvPr/>
            </p:nvSpPr>
            <p:spPr>
              <a:xfrm>
                <a:off x="7652356" y="2537057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</p:grpSp>
        <p:sp>
          <p:nvSpPr>
            <p:cNvPr id="98" name="文本框 97"/>
            <p:cNvSpPr txBox="1"/>
            <p:nvPr/>
          </p:nvSpPr>
          <p:spPr>
            <a:xfrm>
              <a:off x="4014201" y="3115116"/>
              <a:ext cx="5918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Link 2</a:t>
              </a:r>
              <a:endParaRPr lang="zh-CN" altLang="en-US" dirty="0"/>
            </a:p>
          </p:txBody>
        </p:sp>
        <p:sp>
          <p:nvSpPr>
            <p:cNvPr id="99" name="文本框 98"/>
            <p:cNvSpPr txBox="1"/>
            <p:nvPr/>
          </p:nvSpPr>
          <p:spPr>
            <a:xfrm>
              <a:off x="4014201" y="2187660"/>
              <a:ext cx="5918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Link 1</a:t>
              </a:r>
              <a:endParaRPr lang="zh-CN" altLang="en-US" dirty="0"/>
            </a:p>
          </p:txBody>
        </p:sp>
        <p:sp>
          <p:nvSpPr>
            <p:cNvPr id="231" name="云形 230"/>
            <p:cNvSpPr/>
            <p:nvPr/>
          </p:nvSpPr>
          <p:spPr bwMode="auto">
            <a:xfrm>
              <a:off x="307919" y="1865235"/>
              <a:ext cx="369387" cy="914400"/>
            </a:xfrm>
            <a:prstGeom prst="clou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2" name="文本框 231"/>
            <p:cNvSpPr txBox="1"/>
            <p:nvPr/>
          </p:nvSpPr>
          <p:spPr>
            <a:xfrm>
              <a:off x="298976" y="2159401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DS</a:t>
              </a:r>
              <a:endParaRPr lang="zh-CN" altLang="en-US" dirty="0"/>
            </a:p>
          </p:txBody>
        </p:sp>
        <p:cxnSp>
          <p:nvCxnSpPr>
            <p:cNvPr id="234" name="直接箭头连接符 233"/>
            <p:cNvCxnSpPr>
              <a:stCxn id="231" idx="0"/>
            </p:cNvCxnSpPr>
            <p:nvPr/>
          </p:nvCxnSpPr>
          <p:spPr bwMode="auto">
            <a:xfrm flipV="1">
              <a:off x="676998" y="2312728"/>
              <a:ext cx="1178277" cy="97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6" name="直接连接符 235"/>
            <p:cNvCxnSpPr/>
            <p:nvPr/>
          </p:nvCxnSpPr>
          <p:spPr bwMode="auto">
            <a:xfrm>
              <a:off x="964510" y="2322435"/>
              <a:ext cx="3717" cy="10988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8" name="直接箭头连接符 237"/>
            <p:cNvCxnSpPr>
              <a:cxnSpLocks/>
            </p:cNvCxnSpPr>
            <p:nvPr/>
          </p:nvCxnSpPr>
          <p:spPr bwMode="auto">
            <a:xfrm flipV="1">
              <a:off x="978855" y="3412779"/>
              <a:ext cx="819105" cy="941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4" name="文本框 243"/>
            <p:cNvSpPr txBox="1"/>
            <p:nvPr/>
          </p:nvSpPr>
          <p:spPr>
            <a:xfrm>
              <a:off x="772338" y="1815296"/>
              <a:ext cx="107931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/>
                <a:t>GSN assignment, duplication </a:t>
              </a:r>
            </a:p>
            <a:p>
              <a:pPr algn="ctr"/>
              <a:r>
                <a:rPr lang="en-US" altLang="zh-CN" sz="1000" dirty="0"/>
                <a:t>and forward</a:t>
              </a:r>
              <a:endParaRPr lang="zh-CN" altLang="en-US" sz="1000" dirty="0"/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9A595F79-0F90-4172-8906-A033519127B2}"/>
              </a:ext>
            </a:extLst>
          </p:cNvPr>
          <p:cNvGrpSpPr/>
          <p:nvPr/>
        </p:nvGrpSpPr>
        <p:grpSpPr>
          <a:xfrm>
            <a:off x="428250" y="3301783"/>
            <a:ext cx="8514882" cy="3152838"/>
            <a:chOff x="428250" y="3301783"/>
            <a:chExt cx="8514882" cy="3152838"/>
          </a:xfrm>
        </p:grpSpPr>
        <p:sp>
          <p:nvSpPr>
            <p:cNvPr id="115" name="文本框 114"/>
            <p:cNvSpPr txBox="1"/>
            <p:nvPr/>
          </p:nvSpPr>
          <p:spPr>
            <a:xfrm>
              <a:off x="6838532" y="3301783"/>
              <a:ext cx="7777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Recipient</a:t>
              </a:r>
              <a:endParaRPr lang="zh-CN" altLang="en-US" dirty="0"/>
            </a:p>
          </p:txBody>
        </p:sp>
        <p:sp>
          <p:nvSpPr>
            <p:cNvPr id="100" name="矩形 99"/>
            <p:cNvSpPr/>
            <p:nvPr/>
          </p:nvSpPr>
          <p:spPr bwMode="auto">
            <a:xfrm>
              <a:off x="428251" y="4205375"/>
              <a:ext cx="1862431" cy="64633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文本框 100"/>
            <p:cNvSpPr txBox="1"/>
            <p:nvPr/>
          </p:nvSpPr>
          <p:spPr>
            <a:xfrm>
              <a:off x="968112" y="3328311"/>
              <a:ext cx="9428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Originator 1</a:t>
              </a:r>
              <a:endParaRPr lang="zh-CN" altLang="en-US" dirty="0"/>
            </a:p>
          </p:txBody>
        </p:sp>
        <p:sp>
          <p:nvSpPr>
            <p:cNvPr id="102" name="文本框 101"/>
            <p:cNvSpPr txBox="1"/>
            <p:nvPr/>
          </p:nvSpPr>
          <p:spPr>
            <a:xfrm>
              <a:off x="448114" y="4258388"/>
              <a:ext cx="181171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Transmit Buffer Control</a:t>
              </a:r>
            </a:p>
            <a:p>
              <a:pPr algn="ctr"/>
              <a:r>
                <a:rPr lang="en-US" altLang="zh-CN" sz="1000" dirty="0"/>
                <a:t>Per non-MLD/TID</a:t>
              </a:r>
            </a:p>
            <a:p>
              <a:pPr algn="ctr"/>
              <a:r>
                <a:rPr lang="en-US" altLang="zh-CN" sz="1000" dirty="0"/>
                <a:t>(WinStart_O#1, WinSize_O#1)</a:t>
              </a:r>
              <a:endParaRPr lang="zh-CN" altLang="en-US" sz="1000" dirty="0"/>
            </a:p>
          </p:txBody>
        </p:sp>
        <p:sp>
          <p:nvSpPr>
            <p:cNvPr id="103" name="矩形 102"/>
            <p:cNvSpPr/>
            <p:nvPr/>
          </p:nvSpPr>
          <p:spPr bwMode="auto">
            <a:xfrm>
              <a:off x="428250" y="4851706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Aggregation</a:t>
              </a:r>
              <a:r>
                <a:rPr kumimoji="0" lang="en-US" altLang="zh-CN" sz="10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矩形 103"/>
            <p:cNvSpPr/>
            <p:nvPr/>
          </p:nvSpPr>
          <p:spPr bwMode="auto">
            <a:xfrm>
              <a:off x="2507348" y="4197528"/>
              <a:ext cx="1862431" cy="64633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5" name="文本框 104"/>
            <p:cNvSpPr txBox="1"/>
            <p:nvPr/>
          </p:nvSpPr>
          <p:spPr>
            <a:xfrm>
              <a:off x="3012664" y="3313091"/>
              <a:ext cx="9428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Originator 2</a:t>
              </a:r>
              <a:endParaRPr lang="zh-CN" altLang="en-US" dirty="0"/>
            </a:p>
          </p:txBody>
        </p:sp>
        <p:sp>
          <p:nvSpPr>
            <p:cNvPr id="106" name="文本框 105"/>
            <p:cNvSpPr txBox="1"/>
            <p:nvPr/>
          </p:nvSpPr>
          <p:spPr>
            <a:xfrm>
              <a:off x="2507064" y="4251541"/>
              <a:ext cx="181171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Transmit Buffer Control</a:t>
              </a:r>
            </a:p>
            <a:p>
              <a:pPr algn="ctr"/>
              <a:r>
                <a:rPr lang="en-US" altLang="zh-CN" sz="1000" dirty="0"/>
                <a:t>Per non-MLD/TID</a:t>
              </a:r>
            </a:p>
            <a:p>
              <a:pPr algn="ctr"/>
              <a:r>
                <a:rPr lang="en-US" altLang="zh-CN" sz="1000" dirty="0"/>
                <a:t>(WinStart_O#2, WinSize_O#2)</a:t>
              </a:r>
              <a:endParaRPr lang="zh-CN" altLang="en-US" sz="1000" dirty="0"/>
            </a:p>
          </p:txBody>
        </p:sp>
        <p:sp>
          <p:nvSpPr>
            <p:cNvPr id="107" name="矩形 106"/>
            <p:cNvSpPr/>
            <p:nvPr/>
          </p:nvSpPr>
          <p:spPr bwMode="auto">
            <a:xfrm>
              <a:off x="2507347" y="4843859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Aggregation</a:t>
              </a:r>
              <a:r>
                <a:rPr kumimoji="0" lang="en-US" altLang="zh-CN" sz="10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9" name="矩形 108"/>
            <p:cNvSpPr/>
            <p:nvPr/>
          </p:nvSpPr>
          <p:spPr bwMode="auto">
            <a:xfrm>
              <a:off x="5223214" y="4872188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Deaggregation</a:t>
              </a:r>
              <a:r>
                <a:rPr kumimoji="0" lang="en-US" altLang="zh-CN" sz="10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0" name="矩形 109"/>
            <p:cNvSpPr/>
            <p:nvPr/>
          </p:nvSpPr>
          <p:spPr bwMode="auto">
            <a:xfrm>
              <a:off x="5223213" y="4448279"/>
              <a:ext cx="1862431" cy="42975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1" name="文本框 110"/>
            <p:cNvSpPr txBox="1"/>
            <p:nvPr/>
          </p:nvSpPr>
          <p:spPr>
            <a:xfrm>
              <a:off x="5272615" y="4448280"/>
              <a:ext cx="17636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Scoreboard Context Control</a:t>
              </a:r>
            </a:p>
            <a:p>
              <a:pPr algn="ctr"/>
              <a:r>
                <a:rPr lang="en-US" altLang="zh-CN" sz="1000" dirty="0"/>
                <a:t>(WinStart_R#2,WinSize_R#2)</a:t>
              </a:r>
              <a:endParaRPr lang="zh-CN" altLang="en-US" sz="1000" dirty="0"/>
            </a:p>
          </p:txBody>
        </p:sp>
        <p:sp>
          <p:nvSpPr>
            <p:cNvPr id="113" name="矩形 112"/>
            <p:cNvSpPr/>
            <p:nvPr/>
          </p:nvSpPr>
          <p:spPr bwMode="auto">
            <a:xfrm>
              <a:off x="5222023" y="3587492"/>
              <a:ext cx="3717563" cy="436485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文本框 113"/>
            <p:cNvSpPr txBox="1"/>
            <p:nvPr/>
          </p:nvSpPr>
          <p:spPr>
            <a:xfrm>
              <a:off x="5330894" y="3580973"/>
              <a:ext cx="34895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/>
                <a:t>Reordering Buffer Control Per TID</a:t>
              </a:r>
            </a:p>
            <a:p>
              <a:pPr algn="ctr"/>
              <a:r>
                <a:rPr lang="en-US" altLang="zh-CN" sz="1000" dirty="0"/>
                <a:t>(WinStart_B’,</a:t>
              </a:r>
              <a:r>
                <a:rPr lang="en-US" altLang="zh-CN" sz="1000" dirty="0" err="1"/>
                <a:t>WinSize_B</a:t>
              </a:r>
              <a:r>
                <a:rPr lang="en-US" altLang="zh-CN" sz="1000" dirty="0"/>
                <a:t>’)</a:t>
              </a:r>
              <a:endParaRPr lang="zh-CN" altLang="en-US" sz="1000" dirty="0"/>
            </a:p>
          </p:txBody>
        </p:sp>
        <p:sp>
          <p:nvSpPr>
            <p:cNvPr id="121" name="文本框 120"/>
            <p:cNvSpPr txBox="1"/>
            <p:nvPr/>
          </p:nvSpPr>
          <p:spPr>
            <a:xfrm>
              <a:off x="3807506" y="5172068"/>
              <a:ext cx="222930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/>
                <a:t>Multi-TID BAR(SSN#2, GSSN#2, </a:t>
              </a:r>
              <a:r>
                <a:rPr lang="en-US" altLang="zh-CN" sz="800" dirty="0">
                  <a:solidFill>
                    <a:srgbClr val="FFC000"/>
                  </a:solidFill>
                </a:rPr>
                <a:t>Max GSN#2’</a:t>
              </a:r>
              <a:r>
                <a:rPr lang="en-US" altLang="zh-CN" sz="800" dirty="0"/>
                <a:t>)</a:t>
              </a:r>
              <a:endParaRPr lang="zh-CN" altLang="en-US" sz="800" dirty="0"/>
            </a:p>
          </p:txBody>
        </p:sp>
        <p:sp>
          <p:nvSpPr>
            <p:cNvPr id="145" name="文本框 144"/>
            <p:cNvSpPr txBox="1"/>
            <p:nvPr/>
          </p:nvSpPr>
          <p:spPr>
            <a:xfrm>
              <a:off x="3152529" y="5399639"/>
              <a:ext cx="319510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Multi-STA BA(SSN#2, Bitmap; </a:t>
              </a:r>
              <a:r>
                <a:rPr lang="en-US" altLang="zh-CN" sz="800" dirty="0">
                  <a:solidFill>
                    <a:srgbClr val="0000FF"/>
                  </a:solidFill>
                </a:rPr>
                <a:t>GSSN#2, Bitmap; </a:t>
              </a:r>
              <a:r>
                <a:rPr lang="en-US" altLang="zh-CN" sz="800" dirty="0">
                  <a:solidFill>
                    <a:srgbClr val="00B0F0"/>
                  </a:solidFill>
                </a:rPr>
                <a:t>GSSN#2’, Length#2</a:t>
              </a:r>
              <a:r>
                <a:rPr lang="en-US" altLang="zh-CN" sz="800" dirty="0">
                  <a:solidFill>
                    <a:srgbClr val="0000FF"/>
                  </a:solidFill>
                </a:rPr>
                <a:t>)</a:t>
              </a:r>
              <a:endParaRPr lang="zh-CN" altLang="en-US" sz="800" dirty="0">
                <a:solidFill>
                  <a:srgbClr val="0000FF"/>
                </a:solidFill>
              </a:endParaRPr>
            </a:p>
          </p:txBody>
        </p:sp>
        <p:grpSp>
          <p:nvGrpSpPr>
            <p:cNvPr id="195" name="组合 194"/>
            <p:cNvGrpSpPr/>
            <p:nvPr/>
          </p:nvGrpSpPr>
          <p:grpSpPr>
            <a:xfrm>
              <a:off x="3851921" y="5127895"/>
              <a:ext cx="2160241" cy="232038"/>
              <a:chOff x="5110946" y="5258379"/>
              <a:chExt cx="1862712" cy="232038"/>
            </a:xfrm>
          </p:grpSpPr>
          <p:cxnSp>
            <p:nvCxnSpPr>
              <p:cNvPr id="190" name="直接连接符 189"/>
              <p:cNvCxnSpPr/>
              <p:nvPr/>
            </p:nvCxnSpPr>
            <p:spPr bwMode="auto">
              <a:xfrm>
                <a:off x="5110946" y="5258379"/>
                <a:ext cx="0" cy="2206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2" name="直接连接符 191"/>
              <p:cNvCxnSpPr>
                <a:cxnSpLocks/>
              </p:cNvCxnSpPr>
              <p:nvPr/>
            </p:nvCxnSpPr>
            <p:spPr bwMode="auto">
              <a:xfrm>
                <a:off x="5110946" y="5478024"/>
                <a:ext cx="1862712" cy="1239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4" name="直接箭头连接符 193"/>
              <p:cNvCxnSpPr/>
              <p:nvPr/>
            </p:nvCxnSpPr>
            <p:spPr bwMode="auto">
              <a:xfrm flipV="1">
                <a:off x="6973658" y="5278861"/>
                <a:ext cx="0" cy="2002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cxnSp>
          <p:nvCxnSpPr>
            <p:cNvPr id="199" name="直接连接符 198"/>
            <p:cNvCxnSpPr>
              <a:stCxn id="107" idx="2"/>
            </p:cNvCxnSpPr>
            <p:nvPr/>
          </p:nvCxnSpPr>
          <p:spPr bwMode="auto">
            <a:xfrm flipH="1">
              <a:off x="2987225" y="5120048"/>
              <a:ext cx="1" cy="467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02" name="直接连接符 201"/>
            <p:cNvCxnSpPr>
              <a:cxnSpLocks/>
            </p:cNvCxnSpPr>
            <p:nvPr/>
          </p:nvCxnSpPr>
          <p:spPr bwMode="auto">
            <a:xfrm>
              <a:off x="2987225" y="5584269"/>
              <a:ext cx="3293635" cy="43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6" name="直接连接符 205"/>
            <p:cNvCxnSpPr/>
            <p:nvPr/>
          </p:nvCxnSpPr>
          <p:spPr bwMode="auto">
            <a:xfrm>
              <a:off x="6280860" y="5148377"/>
              <a:ext cx="0" cy="43126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0" name="直接连接符 209"/>
            <p:cNvCxnSpPr/>
            <p:nvPr/>
          </p:nvCxnSpPr>
          <p:spPr bwMode="auto">
            <a:xfrm>
              <a:off x="1647266" y="5127895"/>
              <a:ext cx="0" cy="6188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2" name="直接连接符 211"/>
            <p:cNvCxnSpPr>
              <a:cxnSpLocks/>
            </p:cNvCxnSpPr>
            <p:nvPr/>
          </p:nvCxnSpPr>
          <p:spPr bwMode="auto">
            <a:xfrm>
              <a:off x="1654527" y="5746788"/>
              <a:ext cx="592981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5" name="直接箭头连接符 214"/>
            <p:cNvCxnSpPr/>
            <p:nvPr/>
          </p:nvCxnSpPr>
          <p:spPr bwMode="auto">
            <a:xfrm flipV="1">
              <a:off x="7584337" y="5148377"/>
              <a:ext cx="0" cy="59841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17" name="文本框 216"/>
            <p:cNvSpPr txBox="1"/>
            <p:nvPr/>
          </p:nvSpPr>
          <p:spPr>
            <a:xfrm>
              <a:off x="4067195" y="5565098"/>
              <a:ext cx="223651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Multi-TID BAR(SSN#1, GSSN#1, </a:t>
              </a:r>
              <a:r>
                <a:rPr lang="en-US" altLang="zh-CN" sz="800" dirty="0">
                  <a:solidFill>
                    <a:srgbClr val="FFC000"/>
                  </a:solidFill>
                </a:rPr>
                <a:t>Max GSN#1’</a:t>
              </a:r>
              <a:r>
                <a:rPr lang="en-US" altLang="zh-CN" sz="800" dirty="0"/>
                <a:t>)</a:t>
              </a:r>
              <a:endParaRPr lang="zh-CN" altLang="en-US" sz="800" dirty="0"/>
            </a:p>
          </p:txBody>
        </p:sp>
        <p:cxnSp>
          <p:nvCxnSpPr>
            <p:cNvPr id="221" name="直接连接符 220"/>
            <p:cNvCxnSpPr>
              <a:cxnSpLocks/>
            </p:cNvCxnSpPr>
            <p:nvPr/>
          </p:nvCxnSpPr>
          <p:spPr bwMode="auto">
            <a:xfrm>
              <a:off x="8004680" y="5138135"/>
              <a:ext cx="0" cy="8144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3" name="直接连接符 222"/>
            <p:cNvCxnSpPr>
              <a:cxnSpLocks/>
            </p:cNvCxnSpPr>
            <p:nvPr/>
          </p:nvCxnSpPr>
          <p:spPr bwMode="auto">
            <a:xfrm flipH="1">
              <a:off x="1358690" y="5941159"/>
              <a:ext cx="6645990" cy="216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5" name="直接箭头连接符 224"/>
            <p:cNvCxnSpPr>
              <a:endCxn id="103" idx="2"/>
            </p:cNvCxnSpPr>
            <p:nvPr/>
          </p:nvCxnSpPr>
          <p:spPr bwMode="auto">
            <a:xfrm flipV="1">
              <a:off x="1358689" y="5127895"/>
              <a:ext cx="777" cy="8349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9" name="文本框 228"/>
            <p:cNvSpPr txBox="1"/>
            <p:nvPr/>
          </p:nvSpPr>
          <p:spPr>
            <a:xfrm>
              <a:off x="3012664" y="5786047"/>
              <a:ext cx="324640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Multi-STA BA(SSN#1, Bitmap; </a:t>
              </a:r>
              <a:r>
                <a:rPr lang="en-US" altLang="zh-CN" sz="800" dirty="0">
                  <a:solidFill>
                    <a:srgbClr val="0000FF"/>
                  </a:solidFill>
                </a:rPr>
                <a:t>GSSN#1, Bitmap; </a:t>
              </a:r>
              <a:r>
                <a:rPr lang="en-US" altLang="zh-CN" sz="800" dirty="0">
                  <a:solidFill>
                    <a:srgbClr val="00B0F0"/>
                  </a:solidFill>
                </a:rPr>
                <a:t>GSSN#1’, Length#1</a:t>
              </a:r>
              <a:r>
                <a:rPr lang="en-US" altLang="zh-CN" sz="800" dirty="0">
                  <a:solidFill>
                    <a:srgbClr val="0000FF"/>
                  </a:solidFill>
                </a:rPr>
                <a:t>)</a:t>
              </a:r>
              <a:endParaRPr lang="zh-CN" altLang="en-US" sz="800" dirty="0">
                <a:solidFill>
                  <a:srgbClr val="0000FF"/>
                </a:solidFill>
              </a:endParaRPr>
            </a:p>
          </p:txBody>
        </p:sp>
        <p:sp>
          <p:nvSpPr>
            <p:cNvPr id="90" name="椭圆 89">
              <a:extLst>
                <a:ext uri="{FF2B5EF4-FFF2-40B4-BE49-F238E27FC236}">
                  <a16:creationId xmlns:a16="http://schemas.microsoft.com/office/drawing/2014/main" id="{288FF817-A088-433B-AE1B-AE8CE6EC57B1}"/>
                </a:ext>
              </a:extLst>
            </p:cNvPr>
            <p:cNvSpPr/>
            <p:nvPr/>
          </p:nvSpPr>
          <p:spPr bwMode="auto">
            <a:xfrm>
              <a:off x="4398170" y="5787878"/>
              <a:ext cx="802014" cy="218614"/>
            </a:xfrm>
            <a:prstGeom prst="ellipse">
              <a:avLst/>
            </a:prstGeom>
            <a:noFill/>
            <a:ln w="3175" cap="flat" cmpd="sng" algn="ctr">
              <a:solidFill>
                <a:srgbClr val="0000FF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椭圆 90">
              <a:extLst>
                <a:ext uri="{FF2B5EF4-FFF2-40B4-BE49-F238E27FC236}">
                  <a16:creationId xmlns:a16="http://schemas.microsoft.com/office/drawing/2014/main" id="{505C9555-EB33-4295-864F-DA1460499291}"/>
                </a:ext>
              </a:extLst>
            </p:cNvPr>
            <p:cNvSpPr/>
            <p:nvPr/>
          </p:nvSpPr>
          <p:spPr bwMode="auto">
            <a:xfrm>
              <a:off x="5200184" y="5783316"/>
              <a:ext cx="828453" cy="215444"/>
            </a:xfrm>
            <a:prstGeom prst="ellipse">
              <a:avLst/>
            </a:prstGeom>
            <a:noFill/>
            <a:ln w="3175" cap="flat" cmpd="sng" algn="ctr">
              <a:solidFill>
                <a:srgbClr val="00B0F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2" name="文本框 91">
              <a:extLst>
                <a:ext uri="{FF2B5EF4-FFF2-40B4-BE49-F238E27FC236}">
                  <a16:creationId xmlns:a16="http://schemas.microsoft.com/office/drawing/2014/main" id="{8929B210-A673-494D-8267-32A00BEA5F22}"/>
                </a:ext>
              </a:extLst>
            </p:cNvPr>
            <p:cNvSpPr txBox="1"/>
            <p:nvPr/>
          </p:nvSpPr>
          <p:spPr>
            <a:xfrm>
              <a:off x="4013111" y="6116067"/>
              <a:ext cx="14013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>
                  <a:solidFill>
                    <a:srgbClr val="0000FF"/>
                  </a:solidFill>
                </a:rPr>
                <a:t>Which is used for releasing GSN-based transmit buffer</a:t>
              </a:r>
              <a:endParaRPr lang="zh-CN" altLang="en-US" sz="800" dirty="0">
                <a:solidFill>
                  <a:srgbClr val="0000FF"/>
                </a:solidFill>
              </a:endParaRPr>
            </a:p>
          </p:txBody>
        </p:sp>
        <p:cxnSp>
          <p:nvCxnSpPr>
            <p:cNvPr id="93" name="直接箭头连接符 92">
              <a:extLst>
                <a:ext uri="{FF2B5EF4-FFF2-40B4-BE49-F238E27FC236}">
                  <a16:creationId xmlns:a16="http://schemas.microsoft.com/office/drawing/2014/main" id="{FA0DA740-1099-494E-978F-39CB3A7A175D}"/>
                </a:ext>
              </a:extLst>
            </p:cNvPr>
            <p:cNvCxnSpPr>
              <a:cxnSpLocks/>
              <a:stCxn id="92" idx="0"/>
              <a:endCxn id="90" idx="4"/>
            </p:cNvCxnSpPr>
            <p:nvPr/>
          </p:nvCxnSpPr>
          <p:spPr bwMode="auto">
            <a:xfrm flipV="1">
              <a:off x="4713784" y="6006492"/>
              <a:ext cx="85393" cy="109575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rgbClr val="0000FF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sp>
          <p:nvSpPr>
            <p:cNvPr id="94" name="文本框 93">
              <a:extLst>
                <a:ext uri="{FF2B5EF4-FFF2-40B4-BE49-F238E27FC236}">
                  <a16:creationId xmlns:a16="http://schemas.microsoft.com/office/drawing/2014/main" id="{D498CA73-2829-4771-8886-ED0094FD0219}"/>
                </a:ext>
              </a:extLst>
            </p:cNvPr>
            <p:cNvSpPr txBox="1"/>
            <p:nvPr/>
          </p:nvSpPr>
          <p:spPr>
            <a:xfrm>
              <a:off x="5469840" y="6116067"/>
              <a:ext cx="16770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800" dirty="0">
                  <a:solidFill>
                    <a:srgbClr val="00B0F0"/>
                  </a:solidFill>
                </a:rPr>
                <a:t>Info 2, which is used for submitting </a:t>
              </a:r>
            </a:p>
            <a:p>
              <a:pPr algn="ctr"/>
              <a:r>
                <a:rPr lang="en-US" altLang="zh-CN" sz="800" dirty="0">
                  <a:solidFill>
                    <a:srgbClr val="00B0F0"/>
                  </a:solidFill>
                </a:rPr>
                <a:t>MSDUs for transmission</a:t>
              </a:r>
              <a:endParaRPr lang="zh-CN" altLang="en-US" sz="800" dirty="0">
                <a:solidFill>
                  <a:srgbClr val="00B0F0"/>
                </a:solidFill>
              </a:endParaRPr>
            </a:p>
          </p:txBody>
        </p:sp>
        <p:cxnSp>
          <p:nvCxnSpPr>
            <p:cNvPr id="95" name="直接箭头连接符 94">
              <a:extLst>
                <a:ext uri="{FF2B5EF4-FFF2-40B4-BE49-F238E27FC236}">
                  <a16:creationId xmlns:a16="http://schemas.microsoft.com/office/drawing/2014/main" id="{5EA082B6-5710-49EC-AAE1-FDCE884210D5}"/>
                </a:ext>
              </a:extLst>
            </p:cNvPr>
            <p:cNvCxnSpPr>
              <a:cxnSpLocks/>
              <a:stCxn id="94" idx="0"/>
              <a:endCxn id="91" idx="5"/>
            </p:cNvCxnSpPr>
            <p:nvPr/>
          </p:nvCxnSpPr>
          <p:spPr bwMode="auto">
            <a:xfrm flipH="1" flipV="1">
              <a:off x="5907313" y="5967209"/>
              <a:ext cx="401058" cy="148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rgbClr val="00B0F0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sp>
          <p:nvSpPr>
            <p:cNvPr id="108" name="文本框 107">
              <a:extLst>
                <a:ext uri="{FF2B5EF4-FFF2-40B4-BE49-F238E27FC236}">
                  <a16:creationId xmlns:a16="http://schemas.microsoft.com/office/drawing/2014/main" id="{68CCAB49-2F53-4778-ACB5-434905FA113D}"/>
                </a:ext>
              </a:extLst>
            </p:cNvPr>
            <p:cNvSpPr txBox="1"/>
            <p:nvPr/>
          </p:nvSpPr>
          <p:spPr>
            <a:xfrm>
              <a:off x="2052470" y="6108731"/>
              <a:ext cx="20376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/>
                <a:t>Which is used for releasing transmit buffer and submitting MPDUs for transmission</a:t>
              </a:r>
              <a:endParaRPr lang="zh-CN" altLang="en-US" sz="800" dirty="0"/>
            </a:p>
          </p:txBody>
        </p:sp>
        <p:sp>
          <p:nvSpPr>
            <p:cNvPr id="112" name="椭圆 111">
              <a:extLst>
                <a:ext uri="{FF2B5EF4-FFF2-40B4-BE49-F238E27FC236}">
                  <a16:creationId xmlns:a16="http://schemas.microsoft.com/office/drawing/2014/main" id="{41AD25FE-2023-4DAE-B23A-99E451A9E3B6}"/>
                </a:ext>
              </a:extLst>
            </p:cNvPr>
            <p:cNvSpPr/>
            <p:nvPr/>
          </p:nvSpPr>
          <p:spPr bwMode="auto">
            <a:xfrm>
              <a:off x="3715604" y="5777875"/>
              <a:ext cx="681791" cy="218614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8D125171-9753-4A70-B9AB-BF3D03CE75B6}"/>
                </a:ext>
              </a:extLst>
            </p:cNvPr>
            <p:cNvCxnSpPr>
              <a:cxnSpLocks/>
              <a:stCxn id="108" idx="0"/>
              <a:endCxn id="112" idx="3"/>
            </p:cNvCxnSpPr>
            <p:nvPr/>
          </p:nvCxnSpPr>
          <p:spPr bwMode="auto">
            <a:xfrm flipV="1">
              <a:off x="3071311" y="5964474"/>
              <a:ext cx="744139" cy="144257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sp>
          <p:nvSpPr>
            <p:cNvPr id="117" name="矩形 116">
              <a:extLst>
                <a:ext uri="{FF2B5EF4-FFF2-40B4-BE49-F238E27FC236}">
                  <a16:creationId xmlns:a16="http://schemas.microsoft.com/office/drawing/2014/main" id="{A5379948-806D-4CDB-9636-0C98DF9A603C}"/>
                </a:ext>
              </a:extLst>
            </p:cNvPr>
            <p:cNvSpPr/>
            <p:nvPr/>
          </p:nvSpPr>
          <p:spPr bwMode="auto">
            <a:xfrm>
              <a:off x="428251" y="3574757"/>
              <a:ext cx="1862431" cy="64633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8" name="文本框 117">
              <a:extLst>
                <a:ext uri="{FF2B5EF4-FFF2-40B4-BE49-F238E27FC236}">
                  <a16:creationId xmlns:a16="http://schemas.microsoft.com/office/drawing/2014/main" id="{5CEB561B-E4EA-49FD-AC36-554D579D60BE}"/>
                </a:ext>
              </a:extLst>
            </p:cNvPr>
            <p:cNvSpPr txBox="1"/>
            <p:nvPr/>
          </p:nvSpPr>
          <p:spPr>
            <a:xfrm>
              <a:off x="480773" y="3605260"/>
              <a:ext cx="177003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Transmit Buffer Control</a:t>
              </a:r>
            </a:p>
            <a:p>
              <a:pPr algn="ctr"/>
              <a:r>
                <a:rPr lang="en-US" altLang="zh-CN" sz="1000" dirty="0"/>
                <a:t>Per non-MLD/TID</a:t>
              </a:r>
            </a:p>
            <a:p>
              <a:pPr algn="ctr"/>
              <a:r>
                <a:rPr lang="en-US" altLang="zh-CN" sz="1000" dirty="0"/>
                <a:t>(WinStart_O#1’, </a:t>
              </a:r>
              <a:r>
                <a:rPr lang="en-US" altLang="zh-CN" sz="1000" dirty="0" err="1"/>
                <a:t>WinSize_O</a:t>
              </a:r>
              <a:r>
                <a:rPr lang="en-US" altLang="zh-CN" sz="1000" dirty="0"/>
                <a:t>’)</a:t>
              </a:r>
              <a:endParaRPr lang="zh-CN" altLang="en-US" sz="1000" dirty="0"/>
            </a:p>
          </p:txBody>
        </p:sp>
        <p:sp>
          <p:nvSpPr>
            <p:cNvPr id="120" name="矩形 119">
              <a:extLst>
                <a:ext uri="{FF2B5EF4-FFF2-40B4-BE49-F238E27FC236}">
                  <a16:creationId xmlns:a16="http://schemas.microsoft.com/office/drawing/2014/main" id="{05E380E7-AA66-48DB-BD6C-D4F7A9549CFB}"/>
                </a:ext>
              </a:extLst>
            </p:cNvPr>
            <p:cNvSpPr/>
            <p:nvPr/>
          </p:nvSpPr>
          <p:spPr bwMode="auto">
            <a:xfrm>
              <a:off x="2507774" y="3574757"/>
              <a:ext cx="1862431" cy="64633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2" name="文本框 121">
              <a:extLst>
                <a:ext uri="{FF2B5EF4-FFF2-40B4-BE49-F238E27FC236}">
                  <a16:creationId xmlns:a16="http://schemas.microsoft.com/office/drawing/2014/main" id="{487CF00F-FB54-4A10-8C13-B5ED723B78CB}"/>
                </a:ext>
              </a:extLst>
            </p:cNvPr>
            <p:cNvSpPr txBox="1"/>
            <p:nvPr/>
          </p:nvSpPr>
          <p:spPr>
            <a:xfrm>
              <a:off x="2553544" y="3605210"/>
              <a:ext cx="177003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Transmit Buffer Control</a:t>
              </a:r>
            </a:p>
            <a:p>
              <a:pPr algn="ctr"/>
              <a:r>
                <a:rPr lang="en-US" altLang="zh-CN" sz="1000" dirty="0"/>
                <a:t>Per non-MLD/TID</a:t>
              </a:r>
            </a:p>
            <a:p>
              <a:pPr algn="ctr"/>
              <a:r>
                <a:rPr lang="en-US" altLang="zh-CN" sz="1000" dirty="0"/>
                <a:t>(WinStart_O#2’, </a:t>
              </a:r>
              <a:r>
                <a:rPr lang="en-US" altLang="zh-CN" sz="1000" dirty="0" err="1"/>
                <a:t>WinSize_O</a:t>
              </a:r>
              <a:r>
                <a:rPr lang="en-US" altLang="zh-CN" sz="1000" dirty="0"/>
                <a:t>’)</a:t>
              </a:r>
              <a:endParaRPr lang="zh-CN" altLang="en-US" sz="1000" dirty="0"/>
            </a:p>
          </p:txBody>
        </p:sp>
        <p:sp>
          <p:nvSpPr>
            <p:cNvPr id="123" name="矩形 122">
              <a:extLst>
                <a:ext uri="{FF2B5EF4-FFF2-40B4-BE49-F238E27FC236}">
                  <a16:creationId xmlns:a16="http://schemas.microsoft.com/office/drawing/2014/main" id="{1072991D-F2DA-4EE8-8D8A-EC94D87E4D75}"/>
                </a:ext>
              </a:extLst>
            </p:cNvPr>
            <p:cNvSpPr/>
            <p:nvPr/>
          </p:nvSpPr>
          <p:spPr bwMode="auto">
            <a:xfrm>
              <a:off x="7080701" y="4872188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Deaggregation</a:t>
              </a:r>
              <a:r>
                <a:rPr kumimoji="0" lang="en-US" altLang="zh-CN" sz="10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4" name="矩形 123">
              <a:extLst>
                <a:ext uri="{FF2B5EF4-FFF2-40B4-BE49-F238E27FC236}">
                  <a16:creationId xmlns:a16="http://schemas.microsoft.com/office/drawing/2014/main" id="{B142D93C-BE09-474A-9967-DF7B80F48A5A}"/>
                </a:ext>
              </a:extLst>
            </p:cNvPr>
            <p:cNvSpPr/>
            <p:nvPr/>
          </p:nvSpPr>
          <p:spPr bwMode="auto">
            <a:xfrm>
              <a:off x="7080700" y="4448279"/>
              <a:ext cx="1862431" cy="42975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文本框 124">
              <a:extLst>
                <a:ext uri="{FF2B5EF4-FFF2-40B4-BE49-F238E27FC236}">
                  <a16:creationId xmlns:a16="http://schemas.microsoft.com/office/drawing/2014/main" id="{B9976DD3-72A8-4672-8EC9-8A0573332EEB}"/>
                </a:ext>
              </a:extLst>
            </p:cNvPr>
            <p:cNvSpPr txBox="1"/>
            <p:nvPr/>
          </p:nvSpPr>
          <p:spPr>
            <a:xfrm>
              <a:off x="7130102" y="4448280"/>
              <a:ext cx="17636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Scoreboard Context Control</a:t>
              </a:r>
            </a:p>
            <a:p>
              <a:pPr algn="ctr"/>
              <a:r>
                <a:rPr lang="en-US" altLang="zh-CN" sz="1000" dirty="0"/>
                <a:t>(WinStart_R#1,WinSize_R#1)</a:t>
              </a:r>
              <a:endParaRPr lang="zh-CN" altLang="en-US" sz="1000" dirty="0"/>
            </a:p>
          </p:txBody>
        </p:sp>
        <p:sp>
          <p:nvSpPr>
            <p:cNvPr id="126" name="矩形 125">
              <a:extLst>
                <a:ext uri="{FF2B5EF4-FFF2-40B4-BE49-F238E27FC236}">
                  <a16:creationId xmlns:a16="http://schemas.microsoft.com/office/drawing/2014/main" id="{794E8F5C-81C5-4D99-AC28-D0E75410F313}"/>
                </a:ext>
              </a:extLst>
            </p:cNvPr>
            <p:cNvSpPr/>
            <p:nvPr/>
          </p:nvSpPr>
          <p:spPr bwMode="auto">
            <a:xfrm>
              <a:off x="5220938" y="4019395"/>
              <a:ext cx="3717563" cy="436485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7" name="文本框 126">
              <a:extLst>
                <a:ext uri="{FF2B5EF4-FFF2-40B4-BE49-F238E27FC236}">
                  <a16:creationId xmlns:a16="http://schemas.microsoft.com/office/drawing/2014/main" id="{8507B2C1-56A1-42C5-82C4-CA7778F4497C}"/>
                </a:ext>
              </a:extLst>
            </p:cNvPr>
            <p:cNvSpPr txBox="1"/>
            <p:nvPr/>
          </p:nvSpPr>
          <p:spPr>
            <a:xfrm>
              <a:off x="5325925" y="4001422"/>
              <a:ext cx="34895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/>
                <a:t>Scoreboard Context Control Per TID</a:t>
              </a:r>
            </a:p>
            <a:p>
              <a:pPr algn="ctr"/>
              <a:r>
                <a:rPr lang="en-US" altLang="zh-CN" sz="1000" dirty="0"/>
                <a:t>(WinStart_R’,</a:t>
              </a:r>
              <a:r>
                <a:rPr lang="en-US" altLang="zh-CN" sz="1000" dirty="0" err="1"/>
                <a:t>WinSize_R</a:t>
              </a:r>
              <a:r>
                <a:rPr lang="en-US" altLang="zh-CN" sz="1000" dirty="0"/>
                <a:t>’)</a:t>
              </a:r>
              <a:endParaRPr lang="zh-CN" altLang="en-US" sz="1000" dirty="0"/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15E038E5-43F1-498C-B02B-F0CD7906972E}"/>
              </a:ext>
            </a:extLst>
          </p:cNvPr>
          <p:cNvSpPr txBox="1"/>
          <p:nvPr/>
        </p:nvSpPr>
        <p:spPr>
          <a:xfrm>
            <a:off x="307620" y="2315515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Non-ideal </a:t>
            </a:r>
          </a:p>
          <a:p>
            <a:pPr algn="ctr"/>
            <a:r>
              <a:rPr lang="en-US" altLang="zh-CN" dirty="0"/>
              <a:t>backhaul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5088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D29BEB-3B5B-48F4-A462-18206BA1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Comments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DBA2A0-5CB5-4E0A-A7E3-DB0241305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4303"/>
            <a:ext cx="7772400" cy="2203044"/>
          </a:xfrm>
        </p:spPr>
        <p:txBody>
          <a:bodyPr/>
          <a:lstStyle/>
          <a:p>
            <a:pPr algn="just"/>
            <a:r>
              <a:rPr lang="en-US" altLang="zh-CN" sz="2000" dirty="0"/>
              <a:t>The proposed client-assisted transmission method also makes the NC AP MLD (also named centralized SMD) architecture possible. </a:t>
            </a:r>
          </a:p>
          <a:p>
            <a:pPr lvl="1" algn="just"/>
            <a:r>
              <a:rPr lang="en-US" altLang="zh-CN" sz="1600" dirty="0"/>
              <a:t>Because one of previous main concerns is the BA sync delay between the NC AP MLD upper MAC and lower MAC will significantly degrade the transmission efficiency of multiple non-collocated transmitters. </a:t>
            </a:r>
          </a:p>
          <a:p>
            <a:pPr lvl="1" algn="just"/>
            <a:r>
              <a:rPr lang="en-US" altLang="zh-CN" sz="1600" dirty="0"/>
              <a:t>By exploiting the proposed method, each AP MLD maintains a local transmit buffer and no need to further define the BA sync message between the current AP MLD and the target AP MLD [1-2]. 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B9FE4CC-ABB7-4223-9B13-B755F8EB5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117465-CB78-4E3B-9C29-6E2F02FF7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云形 5">
            <a:extLst>
              <a:ext uri="{FF2B5EF4-FFF2-40B4-BE49-F238E27FC236}">
                <a16:creationId xmlns:a16="http://schemas.microsoft.com/office/drawing/2014/main" id="{EAE9A210-5716-475B-9C87-33CBD921C5E7}"/>
              </a:ext>
            </a:extLst>
          </p:cNvPr>
          <p:cNvSpPr/>
          <p:nvPr/>
        </p:nvSpPr>
        <p:spPr bwMode="auto">
          <a:xfrm>
            <a:off x="4344988" y="4108577"/>
            <a:ext cx="914400" cy="504056"/>
          </a:xfrm>
          <a:prstGeom prst="clou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5656222D-4628-4EB3-B1E0-0A314B7C44E2}"/>
              </a:ext>
            </a:extLst>
          </p:cNvPr>
          <p:cNvSpPr/>
          <p:nvPr/>
        </p:nvSpPr>
        <p:spPr bwMode="auto">
          <a:xfrm>
            <a:off x="3896219" y="4850536"/>
            <a:ext cx="1808764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27263B9-D894-4D48-94A9-96EEDB194B6B}"/>
              </a:ext>
            </a:extLst>
          </p:cNvPr>
          <p:cNvSpPr txBox="1"/>
          <p:nvPr/>
        </p:nvSpPr>
        <p:spPr>
          <a:xfrm>
            <a:off x="3829115" y="4989241"/>
            <a:ext cx="1943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NC AP MLD Upper MAC</a:t>
            </a:r>
          </a:p>
          <a:p>
            <a:pPr algn="ctr"/>
            <a:r>
              <a:rPr lang="en-US" altLang="zh-CN" dirty="0"/>
              <a:t>(e.g. MSDU, TID, GSN/SN)</a:t>
            </a:r>
            <a:endParaRPr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C95A157-8C51-46EC-9A2E-390D95495BE4}"/>
              </a:ext>
            </a:extLst>
          </p:cNvPr>
          <p:cNvSpPr/>
          <p:nvPr/>
        </p:nvSpPr>
        <p:spPr bwMode="auto">
          <a:xfrm>
            <a:off x="2785964" y="5988883"/>
            <a:ext cx="914400" cy="2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C12B9BE-3F6B-4917-A1A3-A86CD8E27CFD}"/>
              </a:ext>
            </a:extLst>
          </p:cNvPr>
          <p:cNvSpPr txBox="1"/>
          <p:nvPr/>
        </p:nvSpPr>
        <p:spPr>
          <a:xfrm>
            <a:off x="2785964" y="6006893"/>
            <a:ext cx="869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 MLD 0</a:t>
            </a:r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64AC12D-D236-461F-81D4-6B83F2A9400B}"/>
              </a:ext>
            </a:extLst>
          </p:cNvPr>
          <p:cNvSpPr/>
          <p:nvPr/>
        </p:nvSpPr>
        <p:spPr bwMode="auto">
          <a:xfrm>
            <a:off x="4189850" y="5985733"/>
            <a:ext cx="914400" cy="2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A314A27-2E1A-437C-88F4-B2839069D934}"/>
              </a:ext>
            </a:extLst>
          </p:cNvPr>
          <p:cNvSpPr txBox="1"/>
          <p:nvPr/>
        </p:nvSpPr>
        <p:spPr>
          <a:xfrm>
            <a:off x="4189850" y="6003743"/>
            <a:ext cx="869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 MLD 1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130D480-1831-40EF-930A-BE9330FD3777}"/>
              </a:ext>
            </a:extLst>
          </p:cNvPr>
          <p:cNvSpPr/>
          <p:nvPr/>
        </p:nvSpPr>
        <p:spPr bwMode="auto">
          <a:xfrm>
            <a:off x="6458372" y="5967723"/>
            <a:ext cx="914400" cy="2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745AA97-B437-4978-ACA5-D8C470596B01}"/>
              </a:ext>
            </a:extLst>
          </p:cNvPr>
          <p:cNvSpPr txBox="1"/>
          <p:nvPr/>
        </p:nvSpPr>
        <p:spPr>
          <a:xfrm>
            <a:off x="6458372" y="5985733"/>
            <a:ext cx="9035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 MLD N</a:t>
            </a:r>
            <a:endParaRPr lang="zh-CN" altLang="en-US" dirty="0"/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555904FF-2290-46EC-89C1-2D440E169EFA}"/>
              </a:ext>
            </a:extLst>
          </p:cNvPr>
          <p:cNvCxnSpPr>
            <a:stCxn id="6" idx="1"/>
            <a:endCxn id="7" idx="0"/>
          </p:cNvCxnSpPr>
          <p:nvPr/>
        </p:nvCxnSpPr>
        <p:spPr bwMode="auto">
          <a:xfrm flipH="1">
            <a:off x="4800601" y="4612096"/>
            <a:ext cx="1587" cy="2384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688EDBC4-B291-4EA3-8C13-3BFDDAAE7A3D}"/>
              </a:ext>
            </a:extLst>
          </p:cNvPr>
          <p:cNvCxnSpPr>
            <a:stCxn id="9" idx="0"/>
            <a:endCxn id="7" idx="2"/>
          </p:cNvCxnSpPr>
          <p:nvPr/>
        </p:nvCxnSpPr>
        <p:spPr bwMode="auto">
          <a:xfrm flipV="1">
            <a:off x="3243164" y="5570616"/>
            <a:ext cx="1557437" cy="4182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12C337A6-0447-43C5-AE56-8BADB6EE365D}"/>
              </a:ext>
            </a:extLst>
          </p:cNvPr>
          <p:cNvCxnSpPr>
            <a:stCxn id="12" idx="0"/>
            <a:endCxn id="7" idx="2"/>
          </p:cNvCxnSpPr>
          <p:nvPr/>
        </p:nvCxnSpPr>
        <p:spPr bwMode="auto">
          <a:xfrm flipV="1">
            <a:off x="4624777" y="5570616"/>
            <a:ext cx="175824" cy="4331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EFB0626A-2BA8-461F-BA8E-AC2D76DE4EE5}"/>
              </a:ext>
            </a:extLst>
          </p:cNvPr>
          <p:cNvCxnSpPr>
            <a:stCxn id="7" idx="2"/>
            <a:endCxn id="13" idx="0"/>
          </p:cNvCxnSpPr>
          <p:nvPr/>
        </p:nvCxnSpPr>
        <p:spPr bwMode="auto">
          <a:xfrm>
            <a:off x="4800601" y="5570616"/>
            <a:ext cx="2114971" cy="397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id="{587458E7-D348-4597-9223-83180DAC48AA}"/>
              </a:ext>
            </a:extLst>
          </p:cNvPr>
          <p:cNvSpPr txBox="1"/>
          <p:nvPr/>
        </p:nvSpPr>
        <p:spPr>
          <a:xfrm>
            <a:off x="5590623" y="5943041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…</a:t>
            </a:r>
            <a:endParaRPr lang="zh-CN" altLang="en-US" sz="1400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762739D-D1E3-4DB8-B022-553942E7DC60}"/>
              </a:ext>
            </a:extLst>
          </p:cNvPr>
          <p:cNvSpPr txBox="1"/>
          <p:nvPr/>
        </p:nvSpPr>
        <p:spPr>
          <a:xfrm>
            <a:off x="4607716" y="42422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DS</a:t>
            </a:r>
            <a:endParaRPr lang="zh-CN" altLang="en-US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E719BCE3-DF75-4C52-9B8C-BEA0854EC1F8}"/>
              </a:ext>
            </a:extLst>
          </p:cNvPr>
          <p:cNvSpPr txBox="1"/>
          <p:nvPr/>
        </p:nvSpPr>
        <p:spPr>
          <a:xfrm>
            <a:off x="4712689" y="554427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I/F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3497393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106476</TotalTime>
  <Words>1518</Words>
  <Application>Microsoft Office PowerPoint</Application>
  <PresentationFormat>全屏显示(4:3)</PresentationFormat>
  <Paragraphs>198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Times New Roman</vt:lpstr>
      <vt:lpstr>802-11-Submission</vt:lpstr>
      <vt:lpstr>Document</vt:lpstr>
      <vt:lpstr>Visio</vt:lpstr>
      <vt:lpstr>Enable DAPS-like Transmission for Roaming</vt:lpstr>
      <vt:lpstr>Introduction</vt:lpstr>
      <vt:lpstr>Background DAPS Defined in Cellular network</vt:lpstr>
      <vt:lpstr>DAPS Enable</vt:lpstr>
      <vt:lpstr>Client-assisted Transmission</vt:lpstr>
      <vt:lpstr>Client-assisted Transmission (Cont.)</vt:lpstr>
      <vt:lpstr>GSN-based DAPS</vt:lpstr>
      <vt:lpstr>GSN-based DAPS(Cont.)</vt:lpstr>
      <vt:lpstr>Comments</vt:lpstr>
      <vt:lpstr>Conclusions</vt:lpstr>
      <vt:lpstr>References</vt:lpstr>
      <vt:lpstr>SP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huangguogang1</cp:lastModifiedBy>
  <cp:revision>3275</cp:revision>
  <cp:lastPrinted>2024-12-17T09:16:32Z</cp:lastPrinted>
  <dcterms:created xsi:type="dcterms:W3CDTF">2004-12-02T14:01:45Z</dcterms:created>
  <dcterms:modified xsi:type="dcterms:W3CDTF">2025-03-07T08:49:30Z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(3)mKSz/Gm2a2Ur8TAMDQatBOd/2RTHLvOBbZOQ6vUcDJb1zecKOo2R4Dfa/T0Rfzw6y2napOKN
zYhGvgydnXcPBF8OYJLDdGHi3ju7/jdObPXiiMx7y6rLQiSMLpRwgffYfeW6SWQGGm3GpYM5
JZo2+p/l4GbfwlRmnCIYbKwoXef9IjIV/GObblUqKT9aSlRd7OkQAdSHccBasIZh+SLxiemv
TAqIL1OmhbkOJ/Yns9</vt:lpwstr>
  </property>
  <property fmtid="{D5CDD505-2E9C-101B-9397-08002B2CF9AE}" pid="10" name="_2015_ms_pID_7253431">
    <vt:lpwstr>WYPRKSmHab0iuUs7AYYI2gx+NFISQ5SIir773GXFByfhQ/nUd2U1tY
R3rW+SbSAEb3ruTI/yxaRyD+u3XH4W8lgoxN0VVTOwaWAAzMdtHW9EiBjXWkzFkV4vxufuPV
9Yzgj8g4jMpgCekFU8G3NVoV9wKRi24fQAJUqyIBzG4q7hqG1G14QqhWCByHbaUjBcQHwOBK
wNklLGg9k7hMGvdv0SMBiriFq6NyBfTuXzHY</vt:lpwstr>
  </property>
  <property fmtid="{D5CDD505-2E9C-101B-9397-08002B2CF9AE}" pid="11" name="_2015_ms_pID_7253432">
    <vt:lpwstr>QA==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1741336499</vt:lpwstr>
  </property>
</Properties>
</file>