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9" r:id="rId3"/>
    <p:sldId id="297" r:id="rId4"/>
    <p:sldId id="307" r:id="rId5"/>
    <p:sldId id="306" r:id="rId6"/>
    <p:sldId id="305" r:id="rId7"/>
    <p:sldId id="291" r:id="rId8"/>
    <p:sldId id="304" r:id="rId9"/>
    <p:sldId id="308"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yuchen (Jason Yuchen Guo)" initials="G(YG" lastIdx="1" clrIdx="0">
    <p:extLst>
      <p:ext uri="{19B8F6BF-5375-455C-9EA6-DF929625EA0E}">
        <p15:presenceInfo xmlns:p15="http://schemas.microsoft.com/office/powerpoint/2012/main" userId="S-1-5-21-147214757-305610072-1517763936-2594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113" d="100"/>
          <a:sy n="113" d="100"/>
        </p:scale>
        <p:origin x="165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a:t>
            </a:r>
            <a:r>
              <a:rPr lang="en-GB" dirty="0" err="1"/>
              <a:t>etc</a:t>
            </a:r>
            <a:r>
              <a:rPr lang="en-GB" dirty="0"/>
              <a:t>,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Jason </a:t>
            </a:r>
            <a:r>
              <a:rPr lang="en-GB" dirty="0" err="1"/>
              <a:t>Yuchen</a:t>
            </a:r>
            <a:r>
              <a:rPr lang="en-GB" dirty="0"/>
              <a:t> Guo, et al., Huawei Technologies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2023</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2024</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2126</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a:t>Intention Announcement and Feedback in Multi-AP Coordination</a:t>
            </a:r>
            <a:endParaRPr lang="en-GB" dirty="0"/>
          </a:p>
        </p:txBody>
      </p:sp>
      <p:sp>
        <p:nvSpPr>
          <p:cNvPr id="3074" name="Rectangle 2"/>
          <p:cNvSpPr>
            <a:spLocks noGrp="1" noChangeArrowheads="1"/>
          </p:cNvSpPr>
          <p:nvPr>
            <p:ph idx="1"/>
          </p:nvPr>
        </p:nvSpPr>
        <p:spPr/>
        <p:txBody>
          <a:bodyPr/>
          <a:lstStyle/>
          <a:p>
            <a:pPr algn="ctr"/>
            <a:r>
              <a:rPr lang="en-GB" dirty="0"/>
              <a:t>Date: 2024-11-28</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3703435100"/>
              </p:ext>
            </p:extLst>
          </p:nvPr>
        </p:nvGraphicFramePr>
        <p:xfrm>
          <a:off x="1219198" y="2821146"/>
          <a:ext cx="6629400" cy="3423920"/>
        </p:xfrm>
        <a:graphic>
          <a:graphicData uri="http://schemas.openxmlformats.org/drawingml/2006/table">
            <a:tbl>
              <a:tblPr firstRow="1" bandRow="1">
                <a:tableStyleId>{C4B1156A-380E-4F78-BDF5-A606A8083BF9}</a:tableStyleId>
              </a:tblPr>
              <a:tblGrid>
                <a:gridCol w="1447802">
                  <a:extLst>
                    <a:ext uri="{9D8B030D-6E8A-4147-A177-3AD203B41FA5}">
                      <a16:colId xmlns:a16="http://schemas.microsoft.com/office/drawing/2014/main" val="20000"/>
                    </a:ext>
                  </a:extLst>
                </a:gridCol>
                <a:gridCol w="1203958">
                  <a:extLst>
                    <a:ext uri="{9D8B030D-6E8A-4147-A177-3AD203B41FA5}">
                      <a16:colId xmlns:a16="http://schemas.microsoft.com/office/drawing/2014/main" val="20001"/>
                    </a:ext>
                  </a:extLst>
                </a:gridCol>
                <a:gridCol w="1325880">
                  <a:extLst>
                    <a:ext uri="{9D8B030D-6E8A-4147-A177-3AD203B41FA5}">
                      <a16:colId xmlns:a16="http://schemas.microsoft.com/office/drawing/2014/main" val="20002"/>
                    </a:ext>
                  </a:extLst>
                </a:gridCol>
                <a:gridCol w="1325880">
                  <a:extLst>
                    <a:ext uri="{9D8B030D-6E8A-4147-A177-3AD203B41FA5}">
                      <a16:colId xmlns:a16="http://schemas.microsoft.com/office/drawing/2014/main" val="20003"/>
                    </a:ext>
                  </a:extLst>
                </a:gridCol>
                <a:gridCol w="1325880">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Affiliations</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200" dirty="0"/>
                        <a:t>Jason Yuchen Guo</a:t>
                      </a:r>
                    </a:p>
                  </a:txBody>
                  <a:tcPr/>
                </a:tc>
                <a:tc rowSpan="8">
                  <a:txBody>
                    <a:bodyPr/>
                    <a:lstStyle/>
                    <a:p>
                      <a:r>
                        <a:rPr lang="en-US" sz="1200" dirty="0"/>
                        <a:t>Huawei Technologies</a:t>
                      </a:r>
                    </a:p>
                  </a:txBody>
                  <a:tcPr/>
                </a:tc>
                <a:tc>
                  <a:txBody>
                    <a:bodyPr/>
                    <a:lstStyle/>
                    <a:p>
                      <a:endParaRPr lang="en-US" sz="1200"/>
                    </a:p>
                  </a:txBody>
                  <a:tcPr/>
                </a:tc>
                <a:tc>
                  <a:txBody>
                    <a:bodyPr/>
                    <a:lstStyle/>
                    <a:p>
                      <a:endParaRPr lang="en-US" sz="1200"/>
                    </a:p>
                  </a:txBody>
                  <a:tcPr/>
                </a:tc>
                <a:tc>
                  <a:txBody>
                    <a:bodyPr/>
                    <a:lstStyle/>
                    <a:p>
                      <a:r>
                        <a:rPr lang="en-US" sz="1200" dirty="0"/>
                        <a:t>guoyuchen@huawei.com</a:t>
                      </a:r>
                    </a:p>
                  </a:txBody>
                  <a:tcPr/>
                </a:tc>
                <a:extLst>
                  <a:ext uri="{0D108BD9-81ED-4DB2-BD59-A6C34878D82A}">
                    <a16:rowId xmlns:a16="http://schemas.microsoft.com/office/drawing/2014/main" val="10001"/>
                  </a:ext>
                </a:extLst>
              </a:tr>
              <a:tr h="370840">
                <a:tc>
                  <a:txBody>
                    <a:bodyPr/>
                    <a:lstStyle/>
                    <a:p>
                      <a:r>
                        <a:rPr lang="en-US" sz="1200" dirty="0" err="1"/>
                        <a:t>Yunbo</a:t>
                      </a:r>
                      <a:r>
                        <a:rPr lang="en-US" sz="1200" dirty="0"/>
                        <a:t> Li</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extLst>
                  <a:ext uri="{0D108BD9-81ED-4DB2-BD59-A6C34878D82A}">
                    <a16:rowId xmlns:a16="http://schemas.microsoft.com/office/drawing/2014/main" val="10002"/>
                  </a:ext>
                </a:extLst>
              </a:tr>
              <a:tr h="370840">
                <a:tc>
                  <a:txBody>
                    <a:bodyPr/>
                    <a:lstStyle/>
                    <a:p>
                      <a:r>
                        <a:rPr lang="en-US" sz="1200" dirty="0" err="1"/>
                        <a:t>Guogang</a:t>
                      </a:r>
                      <a:r>
                        <a:rPr lang="en-US" sz="1200" dirty="0"/>
                        <a:t> Huang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3"/>
                  </a:ext>
                </a:extLst>
              </a:tr>
              <a:tr h="370840">
                <a:tc>
                  <a:txBody>
                    <a:bodyPr/>
                    <a:lstStyle/>
                    <a:p>
                      <a:r>
                        <a:rPr lang="en-US" sz="1200" dirty="0"/>
                        <a:t>Ming </a:t>
                      </a:r>
                      <a:r>
                        <a:rPr lang="en-US" sz="1200" dirty="0" err="1"/>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4"/>
                  </a:ext>
                </a:extLst>
              </a:tr>
              <a:tr h="370840">
                <a:tc>
                  <a:txBody>
                    <a:bodyPr/>
                    <a:lstStyle/>
                    <a:p>
                      <a:r>
                        <a:rPr lang="en-US" sz="1200" dirty="0"/>
                        <a:t>Yue Zhao</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5"/>
                  </a:ext>
                </a:extLst>
              </a:tr>
              <a:tr h="370840">
                <a:tc>
                  <a:txBody>
                    <a:bodyPr/>
                    <a:lstStyle/>
                    <a:p>
                      <a:r>
                        <a:rPr lang="en-US" sz="1200" dirty="0" err="1"/>
                        <a:t>Maolin</a:t>
                      </a:r>
                      <a:r>
                        <a:rPr lang="en-US" sz="1200" dirty="0"/>
                        <a:t> Zhang</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6"/>
                  </a:ext>
                </a:extLst>
              </a:tr>
              <a:tr h="370840">
                <a:tc>
                  <a:txBody>
                    <a:bodyPr/>
                    <a:lstStyle/>
                    <a:p>
                      <a:r>
                        <a:rPr lang="en-US" altLang="zh-CN" sz="1200" dirty="0" err="1"/>
                        <a:t>Zhenpeng</a:t>
                      </a:r>
                      <a:r>
                        <a:rPr lang="en-US" altLang="zh-CN" sz="1200" dirty="0"/>
                        <a:t> Shi</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3894285384"/>
                  </a:ext>
                </a:extLst>
              </a:tr>
              <a:tr h="370840">
                <a:tc>
                  <a:txBody>
                    <a:bodyPr/>
                    <a:lstStyle/>
                    <a:p>
                      <a:r>
                        <a:rPr lang="en-US" sz="1200" dirty="0" err="1"/>
                        <a:t>Lyutianyang</a:t>
                      </a:r>
                      <a:r>
                        <a:rPr lang="en-US" sz="1200" dirty="0"/>
                        <a:t> Zhang</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28984140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err="1"/>
              <a:t>TGbn</a:t>
            </a:r>
            <a:r>
              <a:rPr lang="en-US" altLang="zh-CN" sz="1800" b="0" dirty="0"/>
              <a:t> has agreed to define a procedure for a TXOP owner AP to announce its intention of sharing a portion of the time resource of its TXOP for Co-TDMA operation, in an Initial Control frame (exact ICF and name TBD) sent at the beginning of the TXOP. The frame polls AP(s) with whom it may share the TXOP to determine their interest. [1] [Motion #156]</a:t>
            </a:r>
          </a:p>
          <a:p>
            <a:pPr>
              <a:buFont typeface="Arial" pitchFamily="34" charset="0"/>
              <a:buChar char="•"/>
            </a:pPr>
            <a:r>
              <a:rPr lang="en-US" altLang="zh-CN" sz="1800" b="0" dirty="0"/>
              <a:t>A candidate AP that is polled by the sharing AP shall provide, via a response,</a:t>
            </a:r>
          </a:p>
          <a:p>
            <a:pPr lvl="1">
              <a:buFont typeface="Arial" pitchFamily="34" charset="0"/>
              <a:buChar char="•"/>
            </a:pPr>
            <a:r>
              <a:rPr lang="en-US" altLang="zh-CN" sz="1400" b="0" dirty="0"/>
              <a:t>Its intention not to participate in TXOP sharing during the current TXOP.</a:t>
            </a:r>
          </a:p>
          <a:p>
            <a:pPr lvl="2">
              <a:buFont typeface="Arial" pitchFamily="34" charset="0"/>
              <a:buChar char="•"/>
            </a:pPr>
            <a:r>
              <a:rPr lang="en-US" altLang="zh-CN" sz="1200" b="0" dirty="0"/>
              <a:t>Note: If the sharing AP doesn’t receive a response from a polled AP, it assumes that the polled AP is not interested in TXOP sharing during the current TXOP.</a:t>
            </a:r>
          </a:p>
          <a:p>
            <a:pPr lvl="1">
              <a:buFont typeface="Arial" pitchFamily="34" charset="0"/>
              <a:buChar char="•"/>
            </a:pPr>
            <a:r>
              <a:rPr lang="en-US" altLang="zh-CN" sz="1400" b="0" dirty="0"/>
              <a:t>Its intention to participate in TXOP sharing during the current TXOP.</a:t>
            </a:r>
          </a:p>
          <a:p>
            <a:pPr lvl="1">
              <a:buFont typeface="Arial" pitchFamily="34" charset="0"/>
              <a:buChar char="•"/>
            </a:pPr>
            <a:r>
              <a:rPr lang="en-US" altLang="zh-CN" sz="1400" b="0" dirty="0"/>
              <a:t>Signaling details (including traffic indication) are TBD. </a:t>
            </a:r>
            <a:r>
              <a:rPr lang="en-US" altLang="zh-CN" sz="1400" dirty="0"/>
              <a:t>[1] [Motion #157]</a:t>
            </a:r>
          </a:p>
          <a:p>
            <a:pPr lvl="1">
              <a:buFont typeface="Arial" pitchFamily="34" charset="0"/>
              <a:buChar char="•"/>
            </a:pPr>
            <a:endParaRPr lang="en-US" altLang="zh-CN" sz="1400" b="0" dirty="0"/>
          </a:p>
          <a:p>
            <a:pPr>
              <a:buFont typeface="Arial" pitchFamily="34" charset="0"/>
              <a:buChar char="•"/>
            </a:pPr>
            <a:r>
              <a:rPr lang="en-US" altLang="zh-CN" sz="1800" b="0" dirty="0"/>
              <a:t>In this contribution, we discuss the details of the above procedure.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Polling &amp; Announcement</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The purpose of polling frame (from the sharing AP) is to determine whether the polled AP has resource request. This is needed because otherwise the sharing AP does not know which AP to share the resource with.</a:t>
            </a:r>
          </a:p>
          <a:p>
            <a:pPr lvl="1">
              <a:buFont typeface="Arial" pitchFamily="34" charset="0"/>
              <a:buChar char="•"/>
            </a:pPr>
            <a:r>
              <a:rPr lang="en-US" altLang="zh-CN" sz="1400" b="0" dirty="0"/>
              <a:t>Note-other Multi-AP schemes (e.g., Co-BF, Co-SR) may also need this polling procedure.</a:t>
            </a:r>
          </a:p>
          <a:p>
            <a:pPr>
              <a:buFont typeface="Arial" pitchFamily="34" charset="0"/>
              <a:buChar char="•"/>
            </a:pPr>
            <a:r>
              <a:rPr lang="en-US" altLang="zh-CN" sz="1800" b="0" dirty="0"/>
              <a:t>The purpose of the announcement frame is to advertise the sharing AP’s decision so that the shared APs can start preparing the data.</a:t>
            </a:r>
          </a:p>
          <a:p>
            <a:pPr>
              <a:buFont typeface="Arial" pitchFamily="34" charset="0"/>
              <a:buChar char="•"/>
            </a:pPr>
            <a:r>
              <a:rPr lang="en-US" altLang="zh-CN" sz="1800" b="0" dirty="0"/>
              <a:t>The announcement frame and the polling frame should be separate because the decision can only be made after the polling phase.</a:t>
            </a:r>
            <a:endParaRPr lang="en-US" altLang="zh-CN" sz="1400" b="0" dirty="0"/>
          </a:p>
        </p:txBody>
      </p:sp>
    </p:spTree>
    <p:extLst>
      <p:ext uri="{BB962C8B-B14F-4D97-AF65-F5344CB8AC3E}">
        <p14:creationId xmlns:p14="http://schemas.microsoft.com/office/powerpoint/2010/main" val="1263542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Polling &amp; Response</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The polling &amp; response procedure is also named ICF/ICR exchange between APs</a:t>
            </a:r>
          </a:p>
          <a:p>
            <a:pPr>
              <a:buFont typeface="Arial" pitchFamily="34" charset="0"/>
              <a:buChar char="•"/>
            </a:pPr>
            <a:r>
              <a:rPr lang="en-US" altLang="zh-CN" sz="1800" b="0" dirty="0"/>
              <a:t>BSRP is a good candidate for the ICF since the purpose of the ICF is to check the polled AP’s resource need (it’s the basic function of BSRP)</a:t>
            </a:r>
          </a:p>
          <a:p>
            <a:pPr lvl="1">
              <a:buFont typeface="Arial" pitchFamily="34" charset="0"/>
              <a:buChar char="•"/>
            </a:pPr>
            <a:r>
              <a:rPr lang="en-US" altLang="zh-CN" sz="1400" dirty="0"/>
              <a:t>Note-BSRP is just an example, other frames are also possible</a:t>
            </a:r>
            <a:endParaRPr lang="en-US" altLang="zh-CN" sz="1400" b="0" dirty="0"/>
          </a:p>
          <a:p>
            <a:pPr>
              <a:buFont typeface="Arial" pitchFamily="34" charset="0"/>
              <a:buChar char="•"/>
            </a:pPr>
            <a:r>
              <a:rPr lang="en-US" altLang="zh-CN" sz="1800" b="0" dirty="0"/>
              <a:t>Regarding ICR, the current BSR may not be a perfect choice since it only provides the number of bytes in the buffer. However, the CTDMA procedure is a time allocation procedure. Hence, it’s better to define a way for the polled AP to report the requested time duration.</a:t>
            </a:r>
          </a:p>
          <a:p>
            <a:pPr>
              <a:buFont typeface="Arial" pitchFamily="34" charset="0"/>
              <a:buChar char="•"/>
            </a:pPr>
            <a:r>
              <a:rPr lang="en-US" altLang="zh-CN" sz="1800" b="0" dirty="0"/>
              <a:t>Multi-STA BA frame is a good option to be the ICR since it is extensible to carry the above information.</a:t>
            </a:r>
          </a:p>
          <a:p>
            <a:pPr lvl="1">
              <a:buFont typeface="Arial" pitchFamily="34" charset="0"/>
              <a:buChar char="•"/>
            </a:pPr>
            <a:r>
              <a:rPr lang="en-US" altLang="zh-CN" sz="1400" dirty="0"/>
              <a:t>Note-It is also used in other scenarios, e.g., DUO mode.</a:t>
            </a:r>
            <a:endParaRPr lang="en-US" altLang="zh-CN" sz="1400" b="0" dirty="0"/>
          </a:p>
        </p:txBody>
      </p:sp>
    </p:spTree>
    <p:extLst>
      <p:ext uri="{BB962C8B-B14F-4D97-AF65-F5344CB8AC3E}">
        <p14:creationId xmlns:p14="http://schemas.microsoft.com/office/powerpoint/2010/main" val="3099267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Contents in the ICR</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The following information should be carried in the ICR</a:t>
            </a:r>
          </a:p>
          <a:p>
            <a:pPr lvl="1">
              <a:buFont typeface="Arial" pitchFamily="34" charset="0"/>
              <a:buChar char="•"/>
            </a:pPr>
            <a:r>
              <a:rPr lang="en-US" altLang="zh-CN" sz="1600" dirty="0"/>
              <a:t>Requested medium time: the duration that the polled AP requested to be allocated from the sharing AP</a:t>
            </a:r>
          </a:p>
          <a:p>
            <a:pPr lvl="1">
              <a:buFont typeface="Arial" pitchFamily="34" charset="0"/>
              <a:buChar char="•"/>
            </a:pPr>
            <a:r>
              <a:rPr lang="en-US" altLang="zh-CN" sz="1600" dirty="0"/>
              <a:t>Scaling factor: the unit of the requested medium time</a:t>
            </a:r>
          </a:p>
          <a:p>
            <a:pPr lvl="1">
              <a:buFont typeface="Arial" pitchFamily="34" charset="0"/>
              <a:buChar char="•"/>
            </a:pPr>
            <a:r>
              <a:rPr lang="en-US" altLang="zh-CN" sz="1600" dirty="0"/>
              <a:t>Requested</a:t>
            </a:r>
            <a:r>
              <a:rPr lang="en-US" altLang="zh-CN" sz="1600" b="0" dirty="0"/>
              <a:t> BW: the BW that the polled AP intends to be allocated</a:t>
            </a:r>
          </a:p>
          <a:p>
            <a:pPr lvl="2">
              <a:buFont typeface="Arial" pitchFamily="34" charset="0"/>
              <a:buChar char="•"/>
            </a:pPr>
            <a:r>
              <a:rPr lang="en-US" altLang="zh-CN" sz="1400" dirty="0"/>
              <a:t>Note1-the polled AP may have preference on the BW to be used during CTDMA, based on its own/associated STA’s capabilities</a:t>
            </a:r>
          </a:p>
          <a:p>
            <a:pPr lvl="2">
              <a:buFont typeface="Arial" pitchFamily="34" charset="0"/>
              <a:buChar char="•"/>
            </a:pPr>
            <a:r>
              <a:rPr lang="en-US" altLang="zh-CN" sz="1400" dirty="0"/>
              <a:t>Note2-this will affect the requested medium time. If the allocated BW is smaller than requested BW, then the requested medium time is longer</a:t>
            </a:r>
            <a:endParaRPr lang="en-US" altLang="zh-CN" sz="1400" b="0" dirty="0"/>
          </a:p>
          <a:p>
            <a:pPr lvl="1">
              <a:buFont typeface="Arial" pitchFamily="34" charset="0"/>
              <a:buChar char="•"/>
            </a:pPr>
            <a:r>
              <a:rPr lang="en-US" altLang="zh-CN" sz="1600" dirty="0"/>
              <a:t>TID/AC: the TID/AC of the buffer</a:t>
            </a:r>
          </a:p>
          <a:p>
            <a:pPr lvl="1">
              <a:buFont typeface="Arial" pitchFamily="34" charset="0"/>
              <a:buChar char="•"/>
            </a:pPr>
            <a:r>
              <a:rPr lang="en-US" altLang="zh-CN" sz="1600" b="0" dirty="0"/>
              <a:t>Deadline: the expiration time of the buffered data.</a:t>
            </a:r>
          </a:p>
        </p:txBody>
      </p:sp>
    </p:spTree>
    <p:extLst>
      <p:ext uri="{BB962C8B-B14F-4D97-AF65-F5344CB8AC3E}">
        <p14:creationId xmlns:p14="http://schemas.microsoft.com/office/powerpoint/2010/main" val="539440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Announcement</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After the ICF/ICR exchange between the sharing AP and the polled APs, the sharing AP can decide which APs to share the medium time with.</a:t>
            </a:r>
          </a:p>
          <a:p>
            <a:pPr>
              <a:buFont typeface="Arial" pitchFamily="34" charset="0"/>
              <a:buChar char="•"/>
            </a:pPr>
            <a:r>
              <a:rPr lang="en-US" altLang="zh-CN" sz="1800" b="0" dirty="0"/>
              <a:t>The sharing AP can send an announcement frame to all the shared APs, and indicates the following information:</a:t>
            </a:r>
          </a:p>
          <a:p>
            <a:pPr lvl="1">
              <a:buFont typeface="Arial" pitchFamily="34" charset="0"/>
              <a:buChar char="•"/>
            </a:pPr>
            <a:r>
              <a:rPr lang="en-US" altLang="zh-CN" sz="1600" dirty="0"/>
              <a:t>The expected transmission starting time of each shared AP</a:t>
            </a:r>
          </a:p>
          <a:p>
            <a:pPr lvl="1">
              <a:buFont typeface="Arial" pitchFamily="34" charset="0"/>
              <a:buChar char="•"/>
            </a:pPr>
            <a:r>
              <a:rPr lang="en-US" altLang="zh-CN" sz="1600" b="0" dirty="0"/>
              <a:t>The expected allocation duration of each shared AP</a:t>
            </a:r>
          </a:p>
          <a:p>
            <a:pPr>
              <a:buFont typeface="Arial" pitchFamily="34" charset="0"/>
              <a:buChar char="•"/>
            </a:pPr>
            <a:endParaRPr lang="en-US" altLang="zh-CN" sz="2000" b="0" dirty="0"/>
          </a:p>
          <a:p>
            <a:pPr>
              <a:buFont typeface="Arial" pitchFamily="34" charset="0"/>
              <a:buChar char="•"/>
            </a:pPr>
            <a:r>
              <a:rPr lang="en-US" altLang="zh-CN" sz="2000" b="0" dirty="0"/>
              <a:t>After the announcement frame, the sharing AP can allocate time resource to each of the shared AP following the MU-RTS TXS procedure.</a:t>
            </a:r>
          </a:p>
        </p:txBody>
      </p:sp>
    </p:spTree>
    <p:extLst>
      <p:ext uri="{BB962C8B-B14F-4D97-AF65-F5344CB8AC3E}">
        <p14:creationId xmlns:p14="http://schemas.microsoft.com/office/powerpoint/2010/main" val="831144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We discuss the details of the poll and announcement procedure for Multi-AP, especially for the CTDMA</a:t>
            </a:r>
          </a:p>
          <a:p>
            <a:pPr>
              <a:buFont typeface="Arial" pitchFamily="34" charset="0"/>
              <a:buChar char="•"/>
            </a:pPr>
            <a:r>
              <a:rPr lang="en-US" altLang="zh-CN" sz="1800" b="0" dirty="0"/>
              <a:t>The poll/response (ICR/ICR) procedure enables the polled AP to report its resource needs to the sharing AP, and should be time based</a:t>
            </a:r>
          </a:p>
          <a:p>
            <a:pPr>
              <a:buFont typeface="Arial" pitchFamily="34" charset="0"/>
              <a:buChar char="•"/>
            </a:pPr>
            <a:r>
              <a:rPr lang="en-US" altLang="zh-CN" sz="1800" b="0" dirty="0"/>
              <a:t>The announcement procedure indicates the sharing AP’s final decision for sharing, and gives shared AP time to prepare for the data transmission.</a:t>
            </a:r>
          </a:p>
          <a:p>
            <a:pPr>
              <a:buFont typeface="Arial" pitchFamily="34" charset="0"/>
              <a:buChar char="•"/>
            </a:pPr>
            <a:r>
              <a:rPr lang="en-US" altLang="zh-CN" sz="1800" b="0" dirty="0"/>
              <a:t>Poll (ICF) and announcement frames should be two different frames.</a:t>
            </a:r>
          </a:p>
          <a:p>
            <a:pPr>
              <a:buFont typeface="Arial" pitchFamily="34" charset="0"/>
              <a:buChar char="•"/>
            </a:pPr>
            <a:r>
              <a:rPr lang="en-US" altLang="zh-CN" sz="1800" b="0" dirty="0"/>
              <a:t>Since resource request is needed for other Multi-AP schemes (e.g., Co-BF, Co-SR), the proposed ICF/ICR details can also be used for them.</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820752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CF54A0E-0A27-4D8C-B086-0121B2D48DB0}"/>
              </a:ext>
            </a:extLst>
          </p:cNvPr>
          <p:cNvSpPr>
            <a:spLocks noGrp="1"/>
          </p:cNvSpPr>
          <p:nvPr>
            <p:ph type="title"/>
          </p:nvPr>
        </p:nvSpPr>
        <p:spPr/>
        <p:txBody>
          <a:bodyPr/>
          <a:lstStyle/>
          <a:p>
            <a:r>
              <a:rPr lang="en-US" altLang="zh-CN" dirty="0"/>
              <a:t>Reference</a:t>
            </a:r>
            <a:endParaRPr lang="zh-CN" altLang="en-US" dirty="0"/>
          </a:p>
        </p:txBody>
      </p:sp>
      <p:sp>
        <p:nvSpPr>
          <p:cNvPr id="3" name="内容占位符 2">
            <a:extLst>
              <a:ext uri="{FF2B5EF4-FFF2-40B4-BE49-F238E27FC236}">
                <a16:creationId xmlns:a16="http://schemas.microsoft.com/office/drawing/2014/main" id="{E01B0268-9476-4C79-A07D-F4DADA5F77CD}"/>
              </a:ext>
            </a:extLst>
          </p:cNvPr>
          <p:cNvSpPr>
            <a:spLocks noGrp="1"/>
          </p:cNvSpPr>
          <p:nvPr>
            <p:ph idx="1"/>
          </p:nvPr>
        </p:nvSpPr>
        <p:spPr/>
        <p:txBody>
          <a:bodyPr/>
          <a:lstStyle/>
          <a:p>
            <a:r>
              <a:rPr lang="en-US" altLang="zh-CN" dirty="0"/>
              <a:t>[1] 11-24-0171r20: 11-24-0171-20-00bn-tgbn-motions-list-part-1</a:t>
            </a:r>
            <a:endParaRPr lang="zh-CN" altLang="en-US" dirty="0"/>
          </a:p>
        </p:txBody>
      </p:sp>
      <p:sp>
        <p:nvSpPr>
          <p:cNvPr id="4" name="灯片编号占位符 3">
            <a:extLst>
              <a:ext uri="{FF2B5EF4-FFF2-40B4-BE49-F238E27FC236}">
                <a16:creationId xmlns:a16="http://schemas.microsoft.com/office/drawing/2014/main" id="{24E8A8C0-CAE3-461E-8AE9-199DA6C9B946}"/>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614911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7822772-0E4A-4569-8222-7903972E07CC}"/>
              </a:ext>
            </a:extLst>
          </p:cNvPr>
          <p:cNvSpPr>
            <a:spLocks noGrp="1"/>
          </p:cNvSpPr>
          <p:nvPr>
            <p:ph type="title"/>
          </p:nvPr>
        </p:nvSpPr>
        <p:spPr/>
        <p:txBody>
          <a:bodyPr/>
          <a:lstStyle/>
          <a:p>
            <a:r>
              <a:rPr lang="en-US" altLang="zh-CN" dirty="0"/>
              <a:t>SP</a:t>
            </a:r>
            <a:endParaRPr lang="zh-CN" altLang="en-US" dirty="0"/>
          </a:p>
        </p:txBody>
      </p:sp>
      <p:sp>
        <p:nvSpPr>
          <p:cNvPr id="3" name="内容占位符 2">
            <a:extLst>
              <a:ext uri="{FF2B5EF4-FFF2-40B4-BE49-F238E27FC236}">
                <a16:creationId xmlns:a16="http://schemas.microsoft.com/office/drawing/2014/main" id="{2066AB5B-6E75-4CDE-BECE-317AA5B1064E}"/>
              </a:ext>
            </a:extLst>
          </p:cNvPr>
          <p:cNvSpPr>
            <a:spLocks noGrp="1"/>
          </p:cNvSpPr>
          <p:nvPr>
            <p:ph idx="1"/>
          </p:nvPr>
        </p:nvSpPr>
        <p:spPr/>
        <p:txBody>
          <a:bodyPr/>
          <a:lstStyle/>
          <a:p>
            <a:r>
              <a:rPr lang="en-US" altLang="zh-CN" dirty="0"/>
              <a:t>SP1: Do you support to include in the 11bn SFD:</a:t>
            </a:r>
          </a:p>
          <a:p>
            <a:r>
              <a:rPr lang="en-US" altLang="zh-CN" dirty="0"/>
              <a:t>•	</a:t>
            </a:r>
            <a:r>
              <a:rPr lang="en-US" altLang="zh-CN" b="0" dirty="0"/>
              <a:t>A TXOP owner AP shall announce the decision of sharing a portion of the time resource of its TXOP for Co-TDMA operation, in an announcement frame (exact frame TBD) immediately after the ICF/response frame exchange at the beginning of the TXOP</a:t>
            </a:r>
          </a:p>
          <a:p>
            <a:pPr marL="800100" lvl="1" indent="-342900">
              <a:buFont typeface="Arial" panose="020B0604020202020204" pitchFamily="34" charset="0"/>
              <a:buChar char="•"/>
            </a:pPr>
            <a:r>
              <a:rPr lang="en-US" altLang="zh-CN" dirty="0"/>
              <a:t>The announcement frame indicates the expected transmission starting time and the expected allocation duration of the shared AP.</a:t>
            </a:r>
            <a:endParaRPr lang="zh-CN" altLang="en-US" dirty="0"/>
          </a:p>
        </p:txBody>
      </p:sp>
      <p:sp>
        <p:nvSpPr>
          <p:cNvPr id="4" name="灯片编号占位符 3">
            <a:extLst>
              <a:ext uri="{FF2B5EF4-FFF2-40B4-BE49-F238E27FC236}">
                <a16:creationId xmlns:a16="http://schemas.microsoft.com/office/drawing/2014/main" id="{AA39F5DD-D9DE-4D88-B750-A96545DA4F4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4072680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46909</TotalTime>
  <Words>931</Words>
  <Application>Microsoft Office PowerPoint</Application>
  <PresentationFormat>全屏显示(4:3)</PresentationFormat>
  <Paragraphs>80</Paragraphs>
  <Slides>9</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Arial Unicode MS</vt:lpstr>
      <vt:lpstr>MS Gothic</vt:lpstr>
      <vt:lpstr>Arial</vt:lpstr>
      <vt:lpstr>Times New Roman</vt:lpstr>
      <vt:lpstr>Office Theme</vt:lpstr>
      <vt:lpstr>Intention Announcement and Feedback in Multi-AP Coordination</vt:lpstr>
      <vt:lpstr>Introduction</vt:lpstr>
      <vt:lpstr>Polling &amp; Announcement</vt:lpstr>
      <vt:lpstr>Polling &amp; Response</vt:lpstr>
      <vt:lpstr>Contents in the ICR</vt:lpstr>
      <vt:lpstr>Announcement</vt:lpstr>
      <vt:lpstr>Conclusion</vt:lpstr>
      <vt:lpstr>Reference</vt:lpstr>
      <vt:lpstr>SP</vt:lpstr>
    </vt:vector>
  </TitlesOfParts>
  <Company>Huawei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for UHR</dc:title>
  <dc:creator>Jason Yuchen Guo</dc:creator>
  <cp:lastModifiedBy>Guoyuchen (Jason Yuchen Guo)</cp:lastModifiedBy>
  <cp:revision>1312</cp:revision>
  <cp:lastPrinted>1601-01-01T00:00:00Z</cp:lastPrinted>
  <dcterms:created xsi:type="dcterms:W3CDTF">2015-10-31T00:33:08Z</dcterms:created>
  <dcterms:modified xsi:type="dcterms:W3CDTF">2025-04-14T02:33:55Z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(3)0WK/AwToW5XYpfxY2/E9erhoRCYwWtOFOKGU1FmDZQWsjqgSBii92xgJEsqTnyeY9BoQf4MW
yToT1dUcbssDljxZMVqhwYA58XBU5YtrhRFJi5l26cGgbTAIU9mMJmgFBY8dd/iYnOGqTYmk
kzPw7jY1J7nvkMm7aLDyFETbMhsEeOdwYBpY/XXPTLLqmbxQGyzxki1qeuDkktt9bgP/8LIm
oT+xfYXCAxnrq/JF52</vt:lpwstr>
  </property>
  <property fmtid="{D5CDD505-2E9C-101B-9397-08002B2CF9AE}" pid="3" name="_2015_ms_pID_7253431">
    <vt:lpwstr>6r0kTtMWUX7sPKcMtWowBhwVzXcHGuOQYvhE38xqzl5Pf2J9LLPyAF
H9Bl5oRuS4MnAPeRisj2F/FOAll3CMEmexfXMwzjNIntzeBFw24MCX6mN1XN4VAHlQ0BQPnb
uTr/8+mxMZhSKpjmZsOi+r/QILwl+ibJc5ONVLCcZh3Zo4STmzzsNiv8LuLmHa7vvwV8R5mo
Ed4VIoQuGL8lqLM8TDXd7pK1PDw9OVQuTatU</vt:lpwstr>
  </property>
  <property fmtid="{D5CDD505-2E9C-101B-9397-08002B2CF9AE}" pid="4" name="_2015_ms_pID_7253432">
    <vt:lpwstr>Ag==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1677468755</vt:lpwstr>
  </property>
</Properties>
</file>