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vsdx" ContentType="application/vnd.ms-visio.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bookmarkIdSeed="3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77" r:id="rId3"/>
    <p:sldId id="306" r:id="rId4"/>
    <p:sldId id="308" r:id="rId5"/>
    <p:sldId id="305" r:id="rId6"/>
    <p:sldId id="287" r:id="rId7"/>
    <p:sldId id="297" r:id="rId8"/>
    <p:sldId id="266" r:id="rId9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66AE5842-C081-B1B6-6A4C-FBF5C80F7DBC}" name="Kiseon Ryu" initials="KR" userId="S::kiseon.ryu@nxp.com::c712e9f2-c715-40f4-b692-ef6f1f08bdf2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15" autoAdjust="0"/>
    <p:restoredTop sz="92866" autoAdjust="0"/>
  </p:normalViewPr>
  <p:slideViewPr>
    <p:cSldViewPr>
      <p:cViewPr varScale="1">
        <p:scale>
          <a:sx n="80" d="100"/>
          <a:sy n="80" d="100"/>
        </p:scale>
        <p:origin x="710" y="53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123" d="100"/>
          <a:sy n="123" d="100"/>
        </p:scale>
        <p:origin x="4944" y="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8/10/relationships/authors" Target="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3/12/2025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灯片编号占位符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3941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929217" y="316597"/>
            <a:ext cx="2499764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dirty="0"/>
              <a:t>December 2024</a:t>
            </a:r>
            <a:endParaRPr lang="en-GB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zh-CN" dirty="0"/>
              <a:t>Pei Zhou, TCL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altLang="zh-CN" dirty="0"/>
              <a:t>Pei Zhou, TCL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 dirty="0"/>
              <a:t>December 2024</a:t>
            </a:r>
            <a:endParaRPr lang="en-GB" altLang="zh-C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/>
              <a:t>December 2024</a:t>
            </a:r>
            <a:endParaRPr lang="en-GB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zh-CN" dirty="0"/>
              <a:t>Pei Zhou, TCL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/>
              <a:t>December 2024</a:t>
            </a:r>
            <a:endParaRPr lang="en-GB" altLang="zh-C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zh-CN" dirty="0"/>
              <a:t>Pei Zhou, TCL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/>
              <a:t>December 2024</a:t>
            </a:r>
            <a:endParaRPr lang="en-GB" altLang="zh-C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altLang="zh-CN" dirty="0"/>
              <a:t>Pei Zhou, TCL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/>
              <a:t>December 2024</a:t>
            </a:r>
            <a:endParaRPr lang="en-GB" altLang="zh-C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zh-CN" dirty="0"/>
              <a:t>Pei Zhou, TCL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/>
              <a:t>December 2024</a:t>
            </a:r>
            <a:endParaRPr lang="en-GB" altLang="zh-C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zh-CN" dirty="0"/>
              <a:t>Pei Zhou, TCL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/>
              <a:t>December 2024</a:t>
            </a:r>
            <a:endParaRPr lang="en-GB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zh-CN" dirty="0"/>
              <a:t>Pei Zhou, TCL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/>
              <a:t>December 2024</a:t>
            </a:r>
            <a:endParaRPr lang="en-GB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zh-CN" dirty="0"/>
              <a:t>Pei Zhou, TCL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 dirty="0"/>
              <a:t>December 2024</a:t>
            </a:r>
            <a:endParaRPr lang="en-GB" altLang="zh-CN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Pei Zhou, TCL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</a:t>
            </a:r>
            <a:r>
              <a:rPr kumimoji="0" lang="en-US" altLang="zh-CN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2120</a:t>
            </a: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package" Target="../embeddings/Microsoft_Visio_Drawing.vsdx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package" Target="../embeddings/Microsoft_Visio_Drawing1.vsdx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6096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Roaming Configuration </a:t>
            </a:r>
            <a:r>
              <a:rPr lang="it-IT" altLang="zh-CN" dirty="0">
                <a:effectLst/>
              </a:rPr>
              <a:t>to Reduce </a:t>
            </a:r>
            <a:r>
              <a:rPr lang="en-US" altLang="zh-CN" dirty="0">
                <a:effectLst/>
              </a:rPr>
              <a:t>P</a:t>
            </a:r>
            <a:r>
              <a:rPr lang="it-IT" altLang="zh-CN" dirty="0">
                <a:effectLst/>
              </a:rPr>
              <a:t>ing-Pong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251064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US" altLang="zh-CN" sz="2000" b="0" dirty="0"/>
              <a:t>Dec. 18, </a:t>
            </a:r>
            <a:r>
              <a:rPr lang="en-GB" sz="2000" b="0" dirty="0"/>
              <a:t>2024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zh-CN" dirty="0"/>
              <a:t>December 2024</a:t>
            </a:r>
            <a:endParaRPr lang="en-GB" altLang="zh-CN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Pei Zhou, TCL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14400" y="355761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18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3" name="表格 2">
            <a:extLst>
              <a:ext uri="{FF2B5EF4-FFF2-40B4-BE49-F238E27FC236}">
                <a16:creationId xmlns:a16="http://schemas.microsoft.com/office/drawing/2014/main" id="{6CD49339-BA4D-0012-586F-932FD4853DD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6530828"/>
              </p:ext>
            </p:extLst>
          </p:nvPr>
        </p:nvGraphicFramePr>
        <p:xfrm>
          <a:off x="929217" y="4023226"/>
          <a:ext cx="10348385" cy="1691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32983">
                  <a:extLst>
                    <a:ext uri="{9D8B030D-6E8A-4147-A177-3AD203B41FA5}">
                      <a16:colId xmlns:a16="http://schemas.microsoft.com/office/drawing/2014/main" val="2374419526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3776585040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3773759922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197788107"/>
                    </a:ext>
                  </a:extLst>
                </a:gridCol>
                <a:gridCol w="2209802">
                  <a:extLst>
                    <a:ext uri="{9D8B030D-6E8A-4147-A177-3AD203B41FA5}">
                      <a16:colId xmlns:a16="http://schemas.microsoft.com/office/drawing/2014/main" val="190384669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sz="1600" b="1" dirty="0"/>
                        <a:t>Name</a:t>
                      </a:r>
                      <a:endParaRPr lang="zh-CN" alt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b="1" dirty="0"/>
                        <a:t>Affiliations</a:t>
                      </a:r>
                      <a:endParaRPr lang="zh-CN" alt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b="1" dirty="0"/>
                        <a:t>Address</a:t>
                      </a:r>
                      <a:endParaRPr lang="zh-CN" alt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b="1" dirty="0"/>
                        <a:t>Phone</a:t>
                      </a:r>
                      <a:endParaRPr lang="zh-CN" alt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b="1" dirty="0"/>
                        <a:t>Email</a:t>
                      </a:r>
                      <a:endParaRPr lang="zh-CN" altLang="en-US" sz="1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27437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1600" dirty="0"/>
                        <a:t>Pei Zhou</a:t>
                      </a:r>
                      <a:endParaRPr lang="zh-CN" altLang="en-US" sz="1600" dirty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altLang="zh-CN" sz="1600" dirty="0"/>
                        <a:t>TCL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CN" sz="1600" dirty="0"/>
                        <a:t>Building G1, TCL International-E City, Shenzhen, Guangdong, China.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/>
                        <a:t>zhoupei36@gmail.com</a:t>
                      </a:r>
                      <a:endParaRPr lang="zh-CN" alt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15279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r>
                        <a:rPr lang="en-US" altLang="zh-CN" sz="1600" dirty="0"/>
                        <a:t>TCL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65385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9922269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6B7C1A-FF2A-47FA-AEDD-1D4DA6738C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F5580F-909B-485C-BC16-2B48B53EC4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676401"/>
            <a:ext cx="10361084" cy="4848224"/>
          </a:xfrm>
        </p:spPr>
        <p:txBody>
          <a:bodyPr/>
          <a:lstStyle/>
          <a:p>
            <a:pPr marL="342900" lvl="1" indent="-342900">
              <a:spcBef>
                <a:spcPts val="600"/>
              </a:spcBef>
              <a:buFont typeface="Wingdings" panose="05000000000000000000" pitchFamily="2" charset="2"/>
              <a:buChar char="l"/>
            </a:pPr>
            <a:r>
              <a:rPr lang="en-US" altLang="zh-CN" sz="1800" dirty="0">
                <a:ea typeface="Microsoft YaHei Light" panose="020B0502040204020203" pitchFamily="34" charset="-122"/>
                <a:cs typeface="+mn-cs"/>
              </a:rPr>
              <a:t>Seamless Roaming has become the dominant </a:t>
            </a:r>
            <a:r>
              <a:rPr lang="it-IT" altLang="zh-CN" sz="1800" dirty="0">
                <a:effectLst/>
              </a:rPr>
              <a:t>feature of UHR</a:t>
            </a:r>
            <a:endParaRPr lang="en-US" altLang="zh-CN" sz="1800" dirty="0">
              <a:ea typeface="Microsoft YaHei Light" panose="020B0502040204020203" pitchFamily="34" charset="-122"/>
              <a:cs typeface="+mn-cs"/>
            </a:endParaRPr>
          </a:p>
          <a:p>
            <a:pPr marL="742950" lvl="2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zh-CN" sz="1600" dirty="0">
                <a:ea typeface="Microsoft YaHei Light" panose="020B0502040204020203" pitchFamily="34" charset="-122"/>
                <a:cs typeface="+mn-cs"/>
              </a:rPr>
              <a:t>A lot of roaming related motions (e.g., </a:t>
            </a:r>
            <a:r>
              <a:rPr lang="en-GB" altLang="zh-CN" sz="1400" dirty="0"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Motion #2, Motion #26, Motion #27, Motion #44, Motion #162</a:t>
            </a:r>
            <a:r>
              <a:rPr lang="en-US" altLang="zh-CN" sz="1600" dirty="0">
                <a:ea typeface="Microsoft YaHei Light" panose="020B0502040204020203" pitchFamily="34" charset="-122"/>
                <a:cs typeface="+mn-cs"/>
              </a:rPr>
              <a:t>) has passed [1]</a:t>
            </a:r>
          </a:p>
          <a:p>
            <a:pPr marL="342900" lvl="1" indent="-342900">
              <a:spcBef>
                <a:spcPts val="600"/>
              </a:spcBef>
              <a:buFont typeface="Wingdings" panose="05000000000000000000" pitchFamily="2" charset="2"/>
              <a:buChar char="l"/>
            </a:pPr>
            <a:r>
              <a:rPr lang="en-US" altLang="zh-CN" sz="1800" dirty="0">
                <a:ea typeface="Microsoft YaHei Light" panose="020B0502040204020203" pitchFamily="34" charset="-122"/>
                <a:cs typeface="+mn-cs"/>
              </a:rPr>
              <a:t>Seamless Roaming provides a non-AP MLD continuous and reliable wireless communications</a:t>
            </a:r>
          </a:p>
          <a:p>
            <a:pPr marL="342900" lvl="1" indent="-342900">
              <a:spcBef>
                <a:spcPts val="600"/>
              </a:spcBef>
              <a:buFont typeface="Wingdings" panose="05000000000000000000" pitchFamily="2" charset="2"/>
              <a:buChar char="l"/>
            </a:pPr>
            <a:r>
              <a:rPr lang="en-US" altLang="zh-CN" sz="1800" dirty="0">
                <a:ea typeface="Microsoft YaHei Light" panose="020B0502040204020203" pitchFamily="34" charset="-122"/>
                <a:cs typeface="+mn-cs"/>
              </a:rPr>
              <a:t>However, frequently handover between neighboring AP MLDs causes a bad QoS/QoE</a:t>
            </a:r>
          </a:p>
          <a:p>
            <a:pPr marL="342900" lvl="1" indent="-342900">
              <a:spcBef>
                <a:spcPts val="600"/>
              </a:spcBef>
              <a:buFont typeface="Wingdings" panose="05000000000000000000" pitchFamily="2" charset="2"/>
              <a:buChar char="l"/>
            </a:pPr>
            <a:endParaRPr lang="en-US" altLang="zh-CN" sz="1800" dirty="0">
              <a:ea typeface="Microsoft YaHei Light" panose="020B0502040204020203" pitchFamily="34" charset="-122"/>
              <a:cs typeface="+mn-cs"/>
            </a:endParaRPr>
          </a:p>
          <a:p>
            <a:pPr marL="342900" lvl="1" indent="-342900">
              <a:spcBef>
                <a:spcPts val="600"/>
              </a:spcBef>
              <a:buFont typeface="Wingdings" panose="05000000000000000000" pitchFamily="2" charset="2"/>
              <a:buChar char="l"/>
            </a:pPr>
            <a:r>
              <a:rPr lang="en-US" altLang="zh-CN" sz="1800" dirty="0">
                <a:ea typeface="Microsoft YaHei Light" panose="020B0502040204020203" pitchFamily="34" charset="-122"/>
                <a:cs typeface="+mn-cs"/>
              </a:rPr>
              <a:t>Few contributions has discussed how to improve ping-pong issue</a:t>
            </a:r>
          </a:p>
          <a:p>
            <a:pPr marL="742950" lvl="2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zh-CN" sz="1600" dirty="0">
                <a:ea typeface="Microsoft YaHei Light" panose="020B0502040204020203" pitchFamily="34" charset="-122"/>
                <a:cs typeface="+mn-cs"/>
              </a:rPr>
              <a:t>Contribution [2] proposed a new concept “Client Experience Score + areas for improvement”</a:t>
            </a:r>
          </a:p>
          <a:p>
            <a:pPr marL="742950" lvl="2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zh-CN" sz="1600" dirty="0">
                <a:ea typeface="Microsoft YaHei Light" panose="020B0502040204020203" pitchFamily="34" charset="-122"/>
                <a:cs typeface="+mn-cs"/>
              </a:rPr>
              <a:t>Contribution [3] discussed how AP can use the “BTM Status frame” to warn/avoid ping-pong</a:t>
            </a:r>
          </a:p>
          <a:p>
            <a:pPr marL="342900" lvl="1" indent="-342900">
              <a:spcBef>
                <a:spcPts val="600"/>
              </a:spcBef>
              <a:buFont typeface="Wingdings" panose="05000000000000000000" pitchFamily="2" charset="2"/>
              <a:buChar char="l"/>
            </a:pPr>
            <a:endParaRPr lang="en-US" altLang="zh-CN" sz="1800" dirty="0">
              <a:ea typeface="Microsoft YaHei Light" panose="020B0502040204020203" pitchFamily="34" charset="-122"/>
              <a:cs typeface="+mn-cs"/>
            </a:endParaRPr>
          </a:p>
          <a:p>
            <a:pPr marL="342900" lvl="1" indent="-342900">
              <a:spcBef>
                <a:spcPts val="600"/>
              </a:spcBef>
              <a:buFont typeface="Wingdings" panose="05000000000000000000" pitchFamily="2" charset="2"/>
              <a:buChar char="l"/>
            </a:pPr>
            <a:r>
              <a:rPr lang="en-US" altLang="zh-CN" sz="1800" dirty="0">
                <a:ea typeface="Microsoft YaHei Light" panose="020B0502040204020203" pitchFamily="34" charset="-122"/>
                <a:cs typeface="+mn-cs"/>
              </a:rPr>
              <a:t>In this contribution, we propose a flexible and accurate Roaming Configuration mechanism to reduce the potential Ping-Pong issue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5479A4-9893-4B45-909E-2C4318B7E45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0A09E1-BD9B-4EE5-A76B-8E465C6F284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zh-CN" dirty="0"/>
              <a:t>Pei Zhou, TCL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8826102-FA03-4281-82D4-2EEA3F6381C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/>
              <a:t>December 2024</a:t>
            </a:r>
            <a:endParaRPr lang="en-GB" altLang="zh-CN" dirty="0"/>
          </a:p>
        </p:txBody>
      </p:sp>
    </p:spTree>
    <p:extLst>
      <p:ext uri="{BB962C8B-B14F-4D97-AF65-F5344CB8AC3E}">
        <p14:creationId xmlns:p14="http://schemas.microsoft.com/office/powerpoint/2010/main" val="31635434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79B210D-CF58-284E-A068-E95A55F5FA6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25ACE7-BA28-BC58-25F5-F88189283E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Define Roaming Configurations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F3CD93-3412-2F94-94C3-01CB27465AC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3A7D64-8194-EB48-0715-6598131A06F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zh-CN" dirty="0"/>
              <a:t>Pei Zhou, TCL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BF56BB0-21DA-632F-3E4E-1BCA5AA2BFD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/>
              <a:t>December 2024</a:t>
            </a:r>
            <a:endParaRPr lang="en-GB" altLang="zh-CN" dirty="0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6D255A75-D1E1-8707-CB28-2E912D554A4C}"/>
              </a:ext>
            </a:extLst>
          </p:cNvPr>
          <p:cNvSpPr txBox="1">
            <a:spLocks/>
          </p:cNvSpPr>
          <p:nvPr/>
        </p:nvSpPr>
        <p:spPr bwMode="auto">
          <a:xfrm>
            <a:off x="914401" y="1676401"/>
            <a:ext cx="10361084" cy="47243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Wingdings" panose="05000000000000000000" pitchFamily="2" charset="2"/>
              <a:buChar char="l"/>
            </a:pPr>
            <a:r>
              <a:rPr lang="en-US" altLang="zh-CN" sz="1800" b="0" dirty="0">
                <a:solidFill>
                  <a:schemeClr val="tx1"/>
                </a:solidFill>
                <a:latin typeface="Times New Roman" pitchFamily="16" charset="0"/>
                <a:ea typeface="Microsoft YaHei Light" panose="020B0502040204020203" pitchFamily="34" charset="-122"/>
              </a:rPr>
              <a:t>To avoid potential ping-pong, we need to configure the accurate triggering conditions of non-AP MLD’s roaming execution</a:t>
            </a:r>
          </a:p>
          <a:p>
            <a:pPr>
              <a:buFont typeface="Wingdings" panose="05000000000000000000" pitchFamily="2" charset="2"/>
              <a:buChar char="l"/>
            </a:pPr>
            <a:endParaRPr lang="en-US" altLang="zh-CN" sz="1800" b="0" dirty="0">
              <a:solidFill>
                <a:schemeClr val="tx1"/>
              </a:solidFill>
              <a:latin typeface="Times New Roman" pitchFamily="16" charset="0"/>
              <a:ea typeface="Microsoft YaHei Light" panose="020B0502040204020203" pitchFamily="34" charset="-122"/>
            </a:endParaRPr>
          </a:p>
          <a:p>
            <a:pPr>
              <a:buFont typeface="Wingdings" panose="05000000000000000000" pitchFamily="2" charset="2"/>
              <a:buChar char="l"/>
            </a:pPr>
            <a:r>
              <a:rPr lang="en-US" altLang="zh-CN" sz="1800" b="0" dirty="0">
                <a:solidFill>
                  <a:schemeClr val="tx1"/>
                </a:solidFill>
                <a:latin typeface="Times New Roman" pitchFamily="16" charset="0"/>
                <a:ea typeface="Microsoft YaHei Light" panose="020B0502040204020203" pitchFamily="34" charset="-122"/>
              </a:rPr>
              <a:t>Triggering conditions include one or more of the following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zh-CN" sz="1800" b="1" dirty="0">
                <a:solidFill>
                  <a:schemeClr val="tx1"/>
                </a:solidFill>
                <a:latin typeface="Times New Roman" pitchFamily="16" charset="0"/>
                <a:ea typeface="Microsoft YaHei Light" panose="020B0502040204020203" pitchFamily="34" charset="-122"/>
              </a:rPr>
              <a:t>Condition A: </a:t>
            </a:r>
            <a:r>
              <a:rPr lang="en-US" altLang="zh-CN" sz="1800" dirty="0">
                <a:solidFill>
                  <a:schemeClr val="tx1"/>
                </a:solidFill>
                <a:latin typeface="Times New Roman" pitchFamily="16" charset="0"/>
                <a:ea typeface="Microsoft YaHei Light" panose="020B0502040204020203" pitchFamily="34" charset="-122"/>
              </a:rPr>
              <a:t>Roaming configurations between non-AP MLD and Serving AP MLD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zh-CN" sz="1800" b="1" dirty="0">
                <a:solidFill>
                  <a:schemeClr val="tx1"/>
                </a:solidFill>
                <a:latin typeface="Times New Roman" pitchFamily="16" charset="0"/>
                <a:ea typeface="Microsoft YaHei Light" panose="020B0502040204020203" pitchFamily="34" charset="-122"/>
              </a:rPr>
              <a:t>Condition B: </a:t>
            </a:r>
            <a:r>
              <a:rPr lang="en-US" altLang="zh-CN" sz="1800" dirty="0">
                <a:solidFill>
                  <a:schemeClr val="tx1"/>
                </a:solidFill>
                <a:latin typeface="Times New Roman" pitchFamily="16" charset="0"/>
                <a:ea typeface="Microsoft YaHei Light" panose="020B0502040204020203" pitchFamily="34" charset="-122"/>
              </a:rPr>
              <a:t>Roaming configurations between non-AP MLD and Candidate AP MLD(s)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zh-CN" sz="1800" dirty="0">
                <a:solidFill>
                  <a:schemeClr val="tx1"/>
                </a:solidFill>
                <a:latin typeface="Times New Roman" pitchFamily="16" charset="0"/>
                <a:ea typeface="Microsoft YaHei Light" panose="020B0502040204020203" pitchFamily="34" charset="-122"/>
              </a:rPr>
              <a:t>Others are TBD</a:t>
            </a:r>
          </a:p>
          <a:p>
            <a:pPr marL="342900" lvl="1" indent="-342900">
              <a:spcBef>
                <a:spcPts val="600"/>
              </a:spcBef>
              <a:buFont typeface="Wingdings" panose="05000000000000000000" pitchFamily="2" charset="2"/>
              <a:buChar char="l"/>
            </a:pPr>
            <a:endParaRPr lang="en-US" altLang="zh-CN" sz="1800" dirty="0">
              <a:solidFill>
                <a:schemeClr val="tx1"/>
              </a:solidFill>
              <a:latin typeface="Times New Roman" pitchFamily="16" charset="0"/>
              <a:ea typeface="Microsoft YaHei Light" panose="020B0502040204020203" pitchFamily="34" charset="-122"/>
            </a:endParaRPr>
          </a:p>
          <a:p>
            <a:pPr marL="342900" lvl="1" indent="-342900">
              <a:spcBef>
                <a:spcPts val="600"/>
              </a:spcBef>
              <a:buFont typeface="Wingdings" panose="05000000000000000000" pitchFamily="2" charset="2"/>
              <a:buChar char="l"/>
            </a:pPr>
            <a:r>
              <a:rPr lang="en-US" altLang="zh-CN" sz="1800" dirty="0">
                <a:solidFill>
                  <a:schemeClr val="tx1"/>
                </a:solidFill>
                <a:latin typeface="Times New Roman" pitchFamily="16" charset="0"/>
                <a:ea typeface="Microsoft YaHei Light" panose="020B0502040204020203" pitchFamily="34" charset="-122"/>
              </a:rPr>
              <a:t>Roaming configurations include </a:t>
            </a:r>
            <a:r>
              <a:rPr lang="en-US" altLang="zh-CN" sz="1800" b="0" dirty="0">
                <a:solidFill>
                  <a:schemeClr val="tx1"/>
                </a:solidFill>
                <a:latin typeface="Times New Roman" pitchFamily="16" charset="0"/>
                <a:ea typeface="Microsoft YaHei Light" panose="020B0502040204020203" pitchFamily="34" charset="-122"/>
              </a:rPr>
              <a:t>one </a:t>
            </a:r>
            <a:r>
              <a:rPr lang="en-US" altLang="zh-CN" sz="1800" dirty="0">
                <a:solidFill>
                  <a:schemeClr val="tx1"/>
                </a:solidFill>
                <a:latin typeface="Times New Roman" pitchFamily="16" charset="0"/>
                <a:ea typeface="Microsoft YaHei Light" panose="020B0502040204020203" pitchFamily="34" charset="-122"/>
              </a:rPr>
              <a:t>(two)</a:t>
            </a:r>
            <a:r>
              <a:rPr lang="en-US" altLang="zh-CN" sz="1800" b="0" dirty="0">
                <a:solidFill>
                  <a:schemeClr val="tx1"/>
                </a:solidFill>
                <a:latin typeface="Times New Roman" pitchFamily="16" charset="0"/>
                <a:ea typeface="Microsoft YaHei Light" panose="020B0502040204020203" pitchFamily="34" charset="-122"/>
              </a:rPr>
              <a:t> or more of the following</a:t>
            </a:r>
            <a:endParaRPr lang="en-US" altLang="zh-CN" sz="1800" dirty="0">
              <a:solidFill>
                <a:schemeClr val="tx1"/>
              </a:solidFill>
              <a:latin typeface="Times New Roman" pitchFamily="16" charset="0"/>
              <a:ea typeface="Microsoft YaHei Light" panose="020B0502040204020203" pitchFamily="34" charset="-122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zh-CN" sz="1800" dirty="0">
                <a:solidFill>
                  <a:schemeClr val="tx1"/>
                </a:solidFill>
                <a:latin typeface="Times New Roman" pitchFamily="16" charset="0"/>
                <a:ea typeface="Microsoft YaHei Light" panose="020B0502040204020203" pitchFamily="34" charset="-122"/>
              </a:rPr>
              <a:t>Reference value (e.g., RSSI, delay, Data Rate): </a:t>
            </a:r>
            <a:r>
              <a:rPr lang="en-US" altLang="zh-CN" sz="1800" b="1" i="1" dirty="0">
                <a:solidFill>
                  <a:schemeClr val="tx1"/>
                </a:solidFill>
                <a:latin typeface="Times New Roman" pitchFamily="16" charset="0"/>
                <a:ea typeface="Microsoft YaHei Light" panose="020B0502040204020203" pitchFamily="34" charset="-122"/>
              </a:rPr>
              <a:t>Ref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zh-CN" sz="1800" dirty="0">
                <a:solidFill>
                  <a:schemeClr val="tx1"/>
                </a:solidFill>
                <a:latin typeface="Times New Roman" pitchFamily="16" charset="0"/>
                <a:ea typeface="Microsoft YaHei Light" panose="020B0502040204020203" pitchFamily="34" charset="-122"/>
              </a:rPr>
              <a:t>Hysteresis value:</a:t>
            </a:r>
            <a:r>
              <a:rPr lang="zh-CN" altLang="en-US" sz="1800" dirty="0">
                <a:solidFill>
                  <a:schemeClr val="tx1"/>
                </a:solidFill>
                <a:latin typeface="Times New Roman" pitchFamily="16" charset="0"/>
                <a:ea typeface="Microsoft YaHei Light" panose="020B0502040204020203" pitchFamily="34" charset="-122"/>
              </a:rPr>
              <a:t> </a:t>
            </a:r>
            <a:r>
              <a:rPr lang="en-US" altLang="zh-CN" sz="1800" b="1" i="1" dirty="0" err="1">
                <a:solidFill>
                  <a:schemeClr val="tx1"/>
                </a:solidFill>
                <a:latin typeface="Times New Roman" pitchFamily="16" charset="0"/>
                <a:ea typeface="Microsoft YaHei Light" panose="020B0502040204020203" pitchFamily="34" charset="-122"/>
              </a:rPr>
              <a:t>Hys</a:t>
            </a:r>
            <a:endParaRPr lang="en-US" altLang="zh-CN" sz="1800" b="1" i="1" dirty="0">
              <a:solidFill>
                <a:schemeClr val="tx1"/>
              </a:solidFill>
              <a:latin typeface="Times New Roman" pitchFamily="16" charset="0"/>
              <a:ea typeface="Microsoft YaHei Light" panose="020B0502040204020203" pitchFamily="34" charset="-122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zh-CN" sz="1800" dirty="0">
                <a:solidFill>
                  <a:schemeClr val="tx1"/>
                </a:solidFill>
                <a:latin typeface="Times New Roman" pitchFamily="16" charset="0"/>
                <a:ea typeface="Microsoft YaHei Light" panose="020B0502040204020203" pitchFamily="34" charset="-122"/>
              </a:rPr>
              <a:t>Threshold value: </a:t>
            </a:r>
            <a:r>
              <a:rPr lang="en-US" altLang="zh-CN" sz="1800" b="1" i="1" dirty="0" err="1">
                <a:solidFill>
                  <a:schemeClr val="tx1"/>
                </a:solidFill>
                <a:latin typeface="Times New Roman" pitchFamily="16" charset="0"/>
                <a:ea typeface="Microsoft YaHei Light" panose="020B0502040204020203" pitchFamily="34" charset="-122"/>
              </a:rPr>
              <a:t>Ths</a:t>
            </a:r>
            <a:endParaRPr lang="en-US" altLang="zh-CN" sz="1800" b="1" i="1" dirty="0">
              <a:solidFill>
                <a:schemeClr val="tx1"/>
              </a:solidFill>
              <a:latin typeface="Times New Roman" pitchFamily="16" charset="0"/>
              <a:ea typeface="Microsoft YaHei Light" panose="020B0502040204020203" pitchFamily="34" charset="-122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zh-CN" sz="1800" dirty="0">
                <a:solidFill>
                  <a:schemeClr val="tx1"/>
                </a:solidFill>
                <a:latin typeface="Times New Roman" pitchFamily="16" charset="0"/>
                <a:ea typeface="Microsoft YaHei Light" panose="020B0502040204020203" pitchFamily="34" charset="-122"/>
              </a:rPr>
              <a:t>Others are TBD</a:t>
            </a:r>
          </a:p>
        </p:txBody>
      </p:sp>
    </p:spTree>
    <p:extLst>
      <p:ext uri="{BB962C8B-B14F-4D97-AF65-F5344CB8AC3E}">
        <p14:creationId xmlns:p14="http://schemas.microsoft.com/office/powerpoint/2010/main" val="34836901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88B6A99-98D4-37F2-A3DF-AE2C406C274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9DCCD9-070E-ABFA-6DE1-8744DD04A2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00050"/>
            <a:r>
              <a:rPr lang="en-US" altLang="zh-CN" sz="3200" dirty="0">
                <a:solidFill>
                  <a:schemeClr val="tx1"/>
                </a:solidFill>
                <a:latin typeface="Times New Roman" pitchFamily="16" charset="0"/>
                <a:ea typeface="Microsoft YaHei Light" panose="020B0502040204020203" pitchFamily="34" charset="-122"/>
              </a:rPr>
              <a:t>Case study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924BE76-715B-AFB0-C672-478B17DC4DE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E8E761-A724-D90A-88DF-F7153506E1D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zh-CN" dirty="0"/>
              <a:t>Pei Zhou, TCL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BFFFA43-F508-1D18-312B-526AFC3763E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/>
              <a:t>December 2024</a:t>
            </a:r>
            <a:endParaRPr lang="en-GB" altLang="zh-CN" dirty="0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309406B3-3FFF-9221-8926-E56E2696CE40}"/>
              </a:ext>
            </a:extLst>
          </p:cNvPr>
          <p:cNvSpPr txBox="1">
            <a:spLocks/>
          </p:cNvSpPr>
          <p:nvPr/>
        </p:nvSpPr>
        <p:spPr bwMode="auto">
          <a:xfrm>
            <a:off x="914401" y="1676401"/>
            <a:ext cx="5943599" cy="47243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400050">
              <a:buFont typeface="Wingdings" panose="05000000000000000000" pitchFamily="2" charset="2"/>
              <a:buChar char="l"/>
            </a:pPr>
            <a:r>
              <a:rPr lang="en-US" altLang="zh-CN" sz="1800" dirty="0">
                <a:solidFill>
                  <a:schemeClr val="tx1"/>
                </a:solidFill>
                <a:latin typeface="Times New Roman" pitchFamily="16" charset="0"/>
                <a:ea typeface="Microsoft YaHei Light" panose="020B0502040204020203" pitchFamily="34" charset="-122"/>
              </a:rPr>
              <a:t>At </a:t>
            </a:r>
            <a:r>
              <a:rPr lang="en-US" altLang="zh-CN" sz="1800" dirty="0">
                <a:solidFill>
                  <a:schemeClr val="bg1">
                    <a:lumMod val="50000"/>
                  </a:schemeClr>
                </a:solidFill>
                <a:latin typeface="Times New Roman" pitchFamily="16" charset="0"/>
                <a:ea typeface="Microsoft YaHei Light" panose="020B0502040204020203" pitchFamily="34" charset="-122"/>
              </a:rPr>
              <a:t>legacy roaming point</a:t>
            </a:r>
            <a:r>
              <a:rPr lang="en-US" altLang="zh-CN" sz="1800" dirty="0">
                <a:solidFill>
                  <a:schemeClr val="tx1"/>
                </a:solidFill>
                <a:latin typeface="Times New Roman" pitchFamily="16" charset="0"/>
                <a:ea typeface="Microsoft YaHei Light" panose="020B0502040204020203" pitchFamily="34" charset="-122"/>
              </a:rPr>
              <a:t>, frequent ping-pong may occur between two AP MLDs</a:t>
            </a:r>
          </a:p>
          <a:p>
            <a:pPr marL="400050">
              <a:buFont typeface="Wingdings" panose="05000000000000000000" pitchFamily="2" charset="2"/>
              <a:buChar char="l"/>
            </a:pPr>
            <a:endParaRPr lang="en-US" altLang="zh-CN" sz="1800" dirty="0">
              <a:solidFill>
                <a:schemeClr val="tx1"/>
              </a:solidFill>
              <a:latin typeface="Times New Roman" pitchFamily="16" charset="0"/>
              <a:ea typeface="Microsoft YaHei Light" panose="020B0502040204020203" pitchFamily="34" charset="-122"/>
            </a:endParaRPr>
          </a:p>
          <a:p>
            <a:pPr marL="400050">
              <a:buFont typeface="Wingdings" panose="05000000000000000000" pitchFamily="2" charset="2"/>
              <a:buChar char="l"/>
            </a:pPr>
            <a:r>
              <a:rPr lang="en-US" altLang="zh-CN" sz="1800" dirty="0">
                <a:solidFill>
                  <a:schemeClr val="tx1"/>
                </a:solidFill>
                <a:latin typeface="Times New Roman" pitchFamily="16" charset="0"/>
                <a:ea typeface="Microsoft YaHei Light" panose="020B0502040204020203" pitchFamily="34" charset="-122"/>
              </a:rPr>
              <a:t>So, we can use Roaming Configurations to the change the roaming point </a:t>
            </a:r>
          </a:p>
          <a:p>
            <a:pPr marL="800100" lvl="1">
              <a:buFont typeface="Wingdings" panose="05000000000000000000" pitchFamily="2" charset="2"/>
              <a:buChar char="l"/>
            </a:pPr>
            <a:r>
              <a:rPr lang="en-US" altLang="zh-CN" sz="1600" b="1" dirty="0">
                <a:solidFill>
                  <a:schemeClr val="tx1"/>
                </a:solidFill>
                <a:latin typeface="Times New Roman" pitchFamily="16" charset="0"/>
                <a:ea typeface="Microsoft YaHei Light" panose="020B0502040204020203" pitchFamily="34" charset="-122"/>
              </a:rPr>
              <a:t>Example 1:</a:t>
            </a:r>
            <a:r>
              <a:rPr lang="zh-CN" altLang="en-US" sz="1600" b="1" dirty="0">
                <a:solidFill>
                  <a:schemeClr val="tx1"/>
                </a:solidFill>
                <a:latin typeface="Times New Roman" pitchFamily="16" charset="0"/>
                <a:ea typeface="Microsoft YaHei Light" panose="020B0502040204020203" pitchFamily="34" charset="-122"/>
              </a:rPr>
              <a:t> </a:t>
            </a:r>
            <a:r>
              <a:rPr lang="en-US" altLang="zh-CN" sz="1600" b="1" dirty="0">
                <a:solidFill>
                  <a:schemeClr val="tx1"/>
                </a:solidFill>
                <a:latin typeface="Times New Roman" pitchFamily="16" charset="0"/>
                <a:ea typeface="Microsoft YaHei Light" panose="020B0502040204020203" pitchFamily="34" charset="-122"/>
              </a:rPr>
              <a:t>(Leaving</a:t>
            </a:r>
            <a:r>
              <a:rPr lang="zh-CN" altLang="en-US" sz="1600" b="1" dirty="0">
                <a:solidFill>
                  <a:schemeClr val="tx1"/>
                </a:solidFill>
                <a:latin typeface="Times New Roman" pitchFamily="16" charset="0"/>
                <a:ea typeface="Microsoft YaHei Light" panose="020B0502040204020203" pitchFamily="34" charset="-122"/>
              </a:rPr>
              <a:t> </a:t>
            </a:r>
            <a:r>
              <a:rPr lang="en-US" altLang="zh-CN" sz="1600" b="1" dirty="0">
                <a:solidFill>
                  <a:schemeClr val="tx1"/>
                </a:solidFill>
                <a:latin typeface="Times New Roman" pitchFamily="16" charset="0"/>
                <a:ea typeface="Microsoft YaHei Light" panose="020B0502040204020203" pitchFamily="34" charset="-122"/>
              </a:rPr>
              <a:t>condition)</a:t>
            </a:r>
          </a:p>
          <a:p>
            <a:pPr marL="1314450" lvl="2" indent="-342900">
              <a:buFont typeface="Arial" panose="020B0604020202020204" pitchFamily="34" charset="0"/>
              <a:buChar char="•"/>
            </a:pPr>
            <a:r>
              <a:rPr lang="en-US" altLang="zh-CN" sz="1400" b="1" dirty="0">
                <a:solidFill>
                  <a:schemeClr val="tx1"/>
                </a:solidFill>
                <a:latin typeface="Times New Roman" pitchFamily="16" charset="0"/>
                <a:ea typeface="Microsoft YaHei Light" panose="020B0502040204020203" pitchFamily="34" charset="-122"/>
              </a:rPr>
              <a:t>Condition A: </a:t>
            </a:r>
            <a:r>
              <a:rPr lang="en-US" altLang="zh-CN" sz="1400" b="0" dirty="0">
                <a:solidFill>
                  <a:schemeClr val="tx1"/>
                </a:solidFill>
                <a:latin typeface="Times New Roman" pitchFamily="16" charset="0"/>
                <a:ea typeface="Microsoft YaHei Light" panose="020B0502040204020203" pitchFamily="34" charset="-122"/>
              </a:rPr>
              <a:t>RSSI of Serving AP MLD worse than </a:t>
            </a:r>
            <a:r>
              <a:rPr lang="en-US" altLang="zh-CN" sz="1400" b="1" i="1" dirty="0">
                <a:solidFill>
                  <a:schemeClr val="tx1"/>
                </a:solidFill>
                <a:latin typeface="Times New Roman" pitchFamily="16" charset="0"/>
                <a:ea typeface="Microsoft YaHei Light" panose="020B0502040204020203" pitchFamily="34" charset="-122"/>
              </a:rPr>
              <a:t>Ths_</a:t>
            </a:r>
            <a:r>
              <a:rPr lang="en-US" altLang="zh-CN" sz="1400" b="1" dirty="0">
                <a:solidFill>
                  <a:schemeClr val="tx1"/>
                </a:solidFill>
                <a:latin typeface="Times New Roman" pitchFamily="16" charset="0"/>
                <a:ea typeface="Microsoft YaHei Light" panose="020B0502040204020203" pitchFamily="34" charset="-122"/>
              </a:rPr>
              <a:t>1</a:t>
            </a:r>
          </a:p>
          <a:p>
            <a:pPr marL="514350" lvl="1" indent="0" algn="ctr"/>
            <a:r>
              <a:rPr lang="en-US" altLang="zh-CN" sz="1400" b="1" i="1" dirty="0">
                <a:solidFill>
                  <a:schemeClr val="tx1"/>
                </a:solidFill>
                <a:latin typeface="Times New Roman" pitchFamily="16" charset="0"/>
                <a:ea typeface="Microsoft YaHei Light" panose="020B0502040204020203" pitchFamily="34" charset="-122"/>
              </a:rPr>
              <a:t>Ref</a:t>
            </a:r>
            <a:r>
              <a:rPr lang="en-US" altLang="zh-CN" sz="1400" b="1" dirty="0">
                <a:solidFill>
                  <a:schemeClr val="tx1"/>
                </a:solidFill>
                <a:latin typeface="Times New Roman" pitchFamily="16" charset="0"/>
                <a:ea typeface="Microsoft YaHei Light" panose="020B0502040204020203" pitchFamily="34" charset="-122"/>
              </a:rPr>
              <a:t>_1 + </a:t>
            </a:r>
            <a:r>
              <a:rPr lang="en-US" altLang="zh-CN" sz="1400" b="1" i="1" dirty="0">
                <a:solidFill>
                  <a:schemeClr val="tx1"/>
                </a:solidFill>
                <a:latin typeface="Times New Roman" pitchFamily="16" charset="0"/>
                <a:ea typeface="Microsoft YaHei Light" panose="020B0502040204020203" pitchFamily="34" charset="-122"/>
              </a:rPr>
              <a:t>Hys_</a:t>
            </a:r>
            <a:r>
              <a:rPr lang="en-US" altLang="zh-CN" sz="1400" b="1" dirty="0">
                <a:solidFill>
                  <a:schemeClr val="tx1"/>
                </a:solidFill>
                <a:latin typeface="Times New Roman" pitchFamily="16" charset="0"/>
                <a:ea typeface="Microsoft YaHei Light" panose="020B0502040204020203" pitchFamily="34" charset="-122"/>
              </a:rPr>
              <a:t>1</a:t>
            </a:r>
            <a:r>
              <a:rPr lang="en-US" altLang="zh-CN" sz="1400" b="1" i="1" dirty="0">
                <a:solidFill>
                  <a:schemeClr val="tx1"/>
                </a:solidFill>
                <a:latin typeface="Times New Roman" pitchFamily="16" charset="0"/>
                <a:ea typeface="Microsoft YaHei Light" panose="020B0502040204020203" pitchFamily="34" charset="-122"/>
              </a:rPr>
              <a:t> &lt; Ths_</a:t>
            </a:r>
            <a:r>
              <a:rPr lang="en-US" altLang="zh-CN" sz="1400" b="1" dirty="0">
                <a:solidFill>
                  <a:schemeClr val="tx1"/>
                </a:solidFill>
                <a:latin typeface="Times New Roman" pitchFamily="16" charset="0"/>
                <a:ea typeface="Microsoft YaHei Light" panose="020B0502040204020203" pitchFamily="34" charset="-122"/>
              </a:rPr>
              <a:t>1</a:t>
            </a:r>
          </a:p>
          <a:p>
            <a:pPr marL="800100" lvl="1">
              <a:buFont typeface="Wingdings" panose="05000000000000000000" pitchFamily="2" charset="2"/>
              <a:buChar char="l"/>
            </a:pPr>
            <a:r>
              <a:rPr lang="en-US" altLang="zh-CN" sz="1600" b="1" dirty="0">
                <a:solidFill>
                  <a:schemeClr val="tx1"/>
                </a:solidFill>
                <a:latin typeface="Times New Roman" pitchFamily="16" charset="0"/>
                <a:ea typeface="Microsoft YaHei Light" panose="020B0502040204020203" pitchFamily="34" charset="-122"/>
              </a:rPr>
              <a:t>Example 2:</a:t>
            </a:r>
            <a:r>
              <a:rPr lang="zh-CN" altLang="en-US" sz="1600" b="1" dirty="0">
                <a:solidFill>
                  <a:schemeClr val="tx1"/>
                </a:solidFill>
                <a:latin typeface="Times New Roman" pitchFamily="16" charset="0"/>
                <a:ea typeface="Microsoft YaHei Light" panose="020B0502040204020203" pitchFamily="34" charset="-122"/>
              </a:rPr>
              <a:t> </a:t>
            </a:r>
            <a:r>
              <a:rPr lang="en-US" altLang="zh-CN" sz="1600" b="1" dirty="0">
                <a:solidFill>
                  <a:schemeClr val="tx1"/>
                </a:solidFill>
                <a:latin typeface="Times New Roman" pitchFamily="16" charset="0"/>
                <a:ea typeface="Microsoft YaHei Light" panose="020B0502040204020203" pitchFamily="34" charset="-122"/>
              </a:rPr>
              <a:t>(Entering condition)</a:t>
            </a:r>
          </a:p>
          <a:p>
            <a:pPr marL="1314450" lvl="2" indent="-342900">
              <a:buFont typeface="Arial" panose="020B0604020202020204" pitchFamily="34" charset="0"/>
              <a:buChar char="•"/>
            </a:pPr>
            <a:r>
              <a:rPr lang="en-US" altLang="zh-CN" sz="1400" b="1" dirty="0">
                <a:solidFill>
                  <a:schemeClr val="tx1"/>
                </a:solidFill>
                <a:latin typeface="Times New Roman" pitchFamily="16" charset="0"/>
                <a:ea typeface="Microsoft YaHei Light" panose="020B0502040204020203" pitchFamily="34" charset="-122"/>
              </a:rPr>
              <a:t>Condition B: </a:t>
            </a:r>
            <a:r>
              <a:rPr lang="en-US" altLang="zh-CN" sz="1400" dirty="0">
                <a:solidFill>
                  <a:schemeClr val="tx1"/>
                </a:solidFill>
                <a:latin typeface="Times New Roman" pitchFamily="16" charset="0"/>
                <a:ea typeface="Microsoft YaHei Light" panose="020B0502040204020203" pitchFamily="34" charset="-122"/>
              </a:rPr>
              <a:t>RSSI of Candidate AP MLD better than </a:t>
            </a:r>
            <a:r>
              <a:rPr lang="en-US" altLang="zh-CN" sz="1400" b="1" i="1" dirty="0">
                <a:solidFill>
                  <a:schemeClr val="tx1"/>
                </a:solidFill>
                <a:latin typeface="Times New Roman" pitchFamily="16" charset="0"/>
                <a:ea typeface="Microsoft YaHei Light" panose="020B0502040204020203" pitchFamily="34" charset="-122"/>
              </a:rPr>
              <a:t>Ths_2</a:t>
            </a:r>
          </a:p>
          <a:p>
            <a:pPr marL="457200" lvl="1" indent="0" algn="ctr"/>
            <a:r>
              <a:rPr lang="en-US" altLang="zh-CN" sz="1400" b="1" i="1" dirty="0">
                <a:solidFill>
                  <a:schemeClr val="tx1"/>
                </a:solidFill>
                <a:latin typeface="Times New Roman" pitchFamily="16" charset="0"/>
                <a:ea typeface="Microsoft YaHei Light" panose="020B0502040204020203" pitchFamily="34" charset="-122"/>
              </a:rPr>
              <a:t>Ref</a:t>
            </a:r>
            <a:r>
              <a:rPr lang="en-US" altLang="zh-CN" sz="1400" b="1" dirty="0">
                <a:solidFill>
                  <a:schemeClr val="tx1"/>
                </a:solidFill>
                <a:latin typeface="Times New Roman" pitchFamily="16" charset="0"/>
                <a:ea typeface="Microsoft YaHei Light" panose="020B0502040204020203" pitchFamily="34" charset="-122"/>
              </a:rPr>
              <a:t>_2 + </a:t>
            </a:r>
            <a:r>
              <a:rPr lang="en-US" altLang="zh-CN" sz="1400" b="1" i="1" dirty="0">
                <a:solidFill>
                  <a:schemeClr val="tx1"/>
                </a:solidFill>
                <a:latin typeface="Times New Roman" pitchFamily="16" charset="0"/>
                <a:ea typeface="Microsoft YaHei Light" panose="020B0502040204020203" pitchFamily="34" charset="-122"/>
              </a:rPr>
              <a:t>Hys_</a:t>
            </a:r>
            <a:r>
              <a:rPr lang="en-US" altLang="zh-CN" sz="1400" b="1" dirty="0">
                <a:solidFill>
                  <a:schemeClr val="tx1"/>
                </a:solidFill>
                <a:latin typeface="Times New Roman" pitchFamily="16" charset="0"/>
                <a:ea typeface="Microsoft YaHei Light" panose="020B0502040204020203" pitchFamily="34" charset="-122"/>
              </a:rPr>
              <a:t>2</a:t>
            </a:r>
            <a:r>
              <a:rPr lang="en-US" altLang="zh-CN" sz="1400" b="1" i="1" dirty="0">
                <a:solidFill>
                  <a:schemeClr val="tx1"/>
                </a:solidFill>
                <a:latin typeface="Times New Roman" pitchFamily="16" charset="0"/>
                <a:ea typeface="Microsoft YaHei Light" panose="020B0502040204020203" pitchFamily="34" charset="-122"/>
              </a:rPr>
              <a:t> &gt; Ths_</a:t>
            </a:r>
            <a:r>
              <a:rPr lang="en-US" altLang="zh-CN" sz="1400" b="1" dirty="0">
                <a:solidFill>
                  <a:schemeClr val="tx1"/>
                </a:solidFill>
                <a:latin typeface="Times New Roman" pitchFamily="16" charset="0"/>
                <a:ea typeface="Microsoft YaHei Light" panose="020B0502040204020203" pitchFamily="34" charset="-122"/>
              </a:rPr>
              <a:t>2</a:t>
            </a:r>
          </a:p>
          <a:p>
            <a:pPr marL="400050">
              <a:buFont typeface="Wingdings" panose="05000000000000000000" pitchFamily="2" charset="2"/>
              <a:buChar char="l"/>
            </a:pPr>
            <a:endParaRPr lang="en-US" altLang="zh-CN" sz="1800" b="0" dirty="0">
              <a:solidFill>
                <a:schemeClr val="tx1"/>
              </a:solidFill>
              <a:latin typeface="Times New Roman" pitchFamily="16" charset="0"/>
              <a:ea typeface="Microsoft YaHei Light" panose="020B0502040204020203" pitchFamily="34" charset="-122"/>
            </a:endParaRPr>
          </a:p>
          <a:p>
            <a:pPr marL="400050">
              <a:buFont typeface="Wingdings" panose="05000000000000000000" pitchFamily="2" charset="2"/>
              <a:buChar char="l"/>
            </a:pPr>
            <a:r>
              <a:rPr lang="en-US" altLang="zh-CN" sz="1800" b="0" dirty="0">
                <a:solidFill>
                  <a:schemeClr val="tx1"/>
                </a:solidFill>
                <a:latin typeface="Times New Roman" pitchFamily="16" charset="0"/>
                <a:ea typeface="Microsoft YaHei Light" panose="020B0502040204020203" pitchFamily="34" charset="-122"/>
              </a:rPr>
              <a:t>To make more reliable roaming experience, </a:t>
            </a:r>
            <a:r>
              <a:rPr lang="en-US" altLang="zh-CN" sz="1800" dirty="0">
                <a:solidFill>
                  <a:schemeClr val="tx1"/>
                </a:solidFill>
                <a:latin typeface="Times New Roman" pitchFamily="16" charset="0"/>
                <a:ea typeface="Microsoft YaHei Light" panose="020B0502040204020203" pitchFamily="34" charset="-122"/>
              </a:rPr>
              <a:t>Condition A </a:t>
            </a:r>
            <a:r>
              <a:rPr lang="en-US" altLang="zh-CN" sz="1800" b="0" dirty="0">
                <a:solidFill>
                  <a:schemeClr val="tx1"/>
                </a:solidFill>
                <a:latin typeface="Times New Roman" pitchFamily="16" charset="0"/>
                <a:ea typeface="Microsoft YaHei Light" panose="020B0502040204020203" pitchFamily="34" charset="-122"/>
              </a:rPr>
              <a:t>and </a:t>
            </a:r>
            <a:r>
              <a:rPr lang="en-US" altLang="zh-CN" sz="1800" dirty="0">
                <a:solidFill>
                  <a:schemeClr val="tx1"/>
                </a:solidFill>
                <a:latin typeface="Times New Roman" pitchFamily="16" charset="0"/>
                <a:ea typeface="Microsoft YaHei Light" panose="020B0502040204020203" pitchFamily="34" charset="-122"/>
              </a:rPr>
              <a:t>Condition B </a:t>
            </a:r>
            <a:r>
              <a:rPr lang="en-US" altLang="zh-CN" sz="1800" b="0" dirty="0">
                <a:solidFill>
                  <a:schemeClr val="tx1"/>
                </a:solidFill>
                <a:latin typeface="Times New Roman" pitchFamily="16" charset="0"/>
                <a:ea typeface="Microsoft YaHei Light" panose="020B0502040204020203" pitchFamily="34" charset="-122"/>
              </a:rPr>
              <a:t>can be used together</a:t>
            </a:r>
          </a:p>
        </p:txBody>
      </p:sp>
      <p:graphicFrame>
        <p:nvGraphicFramePr>
          <p:cNvPr id="7" name="对象 6">
            <a:extLst>
              <a:ext uri="{FF2B5EF4-FFF2-40B4-BE49-F238E27FC236}">
                <a16:creationId xmlns:a16="http://schemas.microsoft.com/office/drawing/2014/main" id="{3967E1FA-A458-C387-80F6-ED9E36CE585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91255703"/>
              </p:ext>
            </p:extLst>
          </p:nvPr>
        </p:nvGraphicFramePr>
        <p:xfrm>
          <a:off x="6248400" y="1416051"/>
          <a:ext cx="5927726" cy="5319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Visio" r:id="rId2" imgW="5944014" imgH="5334105" progId="Visio.Drawing.15">
                  <p:embed/>
                </p:oleObj>
              </mc:Choice>
              <mc:Fallback>
                <p:oleObj name="Visio" r:id="rId2" imgW="5944014" imgH="5334105" progId="Visio.Drawing.15">
                  <p:embed/>
                  <p:pic>
                    <p:nvPicPr>
                      <p:cNvPr id="3" name="对象 2">
                        <a:extLst>
                          <a:ext uri="{FF2B5EF4-FFF2-40B4-BE49-F238E27FC236}">
                            <a16:creationId xmlns:a16="http://schemas.microsoft.com/office/drawing/2014/main" id="{3967E1FA-A458-C387-80F6-ED9E36CE585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6248400" y="1416051"/>
                        <a:ext cx="5927726" cy="53197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567110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D7191F5-3879-04D9-353A-6B9D67BD034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61257E-FEDF-084F-DFD7-3C13A6BD09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Roaming Configuration Procedures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9664A1D-9818-D82B-BC39-1D0BB53A0EF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CF0FBA-582B-1B47-D07A-F6717A24534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zh-CN" dirty="0"/>
              <a:t>Pei Zhou, TCL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B10665F-0BB4-A460-3F3C-B05180F9BEA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/>
              <a:t>December 2024</a:t>
            </a:r>
            <a:endParaRPr lang="en-GB" altLang="zh-CN" dirty="0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A6C8B523-DB4C-91BE-B63B-4157661905A3}"/>
              </a:ext>
            </a:extLst>
          </p:cNvPr>
          <p:cNvSpPr txBox="1">
            <a:spLocks/>
          </p:cNvSpPr>
          <p:nvPr/>
        </p:nvSpPr>
        <p:spPr bwMode="auto">
          <a:xfrm>
            <a:off x="914401" y="1676401"/>
            <a:ext cx="5583766" cy="47243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Wingdings" panose="05000000000000000000" pitchFamily="2" charset="2"/>
              <a:buChar char="l"/>
            </a:pPr>
            <a:r>
              <a:rPr lang="en-US" altLang="zh-CN" sz="1600" dirty="0"/>
              <a:t>Roaming Configurations can be initiated by non-AP MLD or Serving AP MLD before roaming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zh-CN" sz="1400" dirty="0">
                <a:solidFill>
                  <a:schemeClr val="tx1"/>
                </a:solidFill>
                <a:latin typeface="Times New Roman" pitchFamily="16" charset="0"/>
                <a:ea typeface="Microsoft YaHei Light" panose="020B0502040204020203" pitchFamily="34" charset="-122"/>
              </a:rPr>
              <a:t>Figure shows an example of  non-AP MLD initiated Roaming Configurations</a:t>
            </a:r>
          </a:p>
          <a:p>
            <a:pPr marL="400050">
              <a:buFont typeface="Wingdings" panose="05000000000000000000" pitchFamily="2" charset="2"/>
              <a:buChar char="l"/>
            </a:pPr>
            <a:endParaRPr lang="en-US" altLang="zh-CN" sz="1600" dirty="0">
              <a:solidFill>
                <a:schemeClr val="tx1"/>
              </a:solidFill>
              <a:latin typeface="Times New Roman" pitchFamily="16" charset="0"/>
              <a:ea typeface="Microsoft YaHei Light" panose="020B0502040204020203" pitchFamily="34" charset="-122"/>
            </a:endParaRPr>
          </a:p>
          <a:p>
            <a:pPr marL="400050">
              <a:buFont typeface="Wingdings" panose="05000000000000000000" pitchFamily="2" charset="2"/>
              <a:buChar char="l"/>
            </a:pPr>
            <a:r>
              <a:rPr lang="en-US" altLang="zh-CN" sz="1600" dirty="0">
                <a:solidFill>
                  <a:schemeClr val="tx1"/>
                </a:solidFill>
                <a:latin typeface="Times New Roman" pitchFamily="16" charset="0"/>
                <a:ea typeface="Microsoft YaHei Light" panose="020B0502040204020203" pitchFamily="34" charset="-122"/>
              </a:rPr>
              <a:t>Option 1 only configures Condition A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zh-CN" sz="1400" dirty="0">
                <a:solidFill>
                  <a:schemeClr val="tx1"/>
                </a:solidFill>
                <a:latin typeface="Times New Roman" pitchFamily="16" charset="0"/>
                <a:ea typeface="Microsoft YaHei Light" panose="020B0502040204020203" pitchFamily="34" charset="-122"/>
              </a:rPr>
              <a:t>Once Condition A (e.g., see Condition A in slide 4) is met, non-AP MLD is free to execute roaming </a:t>
            </a:r>
          </a:p>
          <a:p>
            <a:pPr marL="400050">
              <a:buFont typeface="Wingdings" panose="05000000000000000000" pitchFamily="2" charset="2"/>
              <a:buChar char="l"/>
            </a:pPr>
            <a:r>
              <a:rPr lang="en-US" altLang="zh-CN" sz="1600" dirty="0">
                <a:solidFill>
                  <a:schemeClr val="tx1"/>
                </a:solidFill>
                <a:latin typeface="Times New Roman" pitchFamily="16" charset="0"/>
                <a:ea typeface="Microsoft YaHei Light" panose="020B0502040204020203" pitchFamily="34" charset="-122"/>
              </a:rPr>
              <a:t>Option 2 only configures Condition B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zh-CN" sz="1400" dirty="0">
                <a:solidFill>
                  <a:schemeClr val="tx1"/>
                </a:solidFill>
                <a:latin typeface="Times New Roman" pitchFamily="16" charset="0"/>
                <a:ea typeface="Microsoft YaHei Light" panose="020B0502040204020203" pitchFamily="34" charset="-122"/>
              </a:rPr>
              <a:t>Once Condition B (e.g., see Condition B in slide 4) is met, non-AP MLD is free to execute roaming </a:t>
            </a:r>
            <a:endParaRPr lang="en-US" altLang="zh-CN" sz="1600" dirty="0">
              <a:solidFill>
                <a:schemeClr val="tx1"/>
              </a:solidFill>
              <a:latin typeface="Times New Roman" pitchFamily="16" charset="0"/>
              <a:ea typeface="Microsoft YaHei Light" panose="020B0502040204020203" pitchFamily="34" charset="-122"/>
            </a:endParaRPr>
          </a:p>
          <a:p>
            <a:pPr marL="400050">
              <a:buFont typeface="Wingdings" panose="05000000000000000000" pitchFamily="2" charset="2"/>
              <a:buChar char="l"/>
            </a:pPr>
            <a:r>
              <a:rPr lang="en-US" altLang="zh-CN" sz="1600" dirty="0">
                <a:solidFill>
                  <a:schemeClr val="tx1"/>
                </a:solidFill>
                <a:latin typeface="Times New Roman" pitchFamily="16" charset="0"/>
                <a:ea typeface="Microsoft YaHei Light" panose="020B0502040204020203" pitchFamily="34" charset="-122"/>
              </a:rPr>
              <a:t>Option 3 configures both Condition A and B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zh-CN" sz="1400" dirty="0">
                <a:solidFill>
                  <a:schemeClr val="tx1"/>
                </a:solidFill>
                <a:latin typeface="Times New Roman" pitchFamily="16" charset="0"/>
                <a:ea typeface="Microsoft YaHei Light" panose="020B0502040204020203" pitchFamily="34" charset="-122"/>
              </a:rPr>
              <a:t>When both Condition A and B are met, non-AP MLD is permitted to execute roaming (i.e., send Roaming Request)</a:t>
            </a:r>
            <a:endParaRPr lang="en-US" altLang="zh-CN" sz="1600" dirty="0">
              <a:solidFill>
                <a:schemeClr val="tx1"/>
              </a:solidFill>
              <a:latin typeface="Times New Roman" pitchFamily="16" charset="0"/>
              <a:ea typeface="Microsoft YaHei Light" panose="020B0502040204020203" pitchFamily="34" charset="-122"/>
            </a:endParaRPr>
          </a:p>
          <a:p>
            <a:pPr marL="57150" indent="0"/>
            <a:endParaRPr lang="en-US" altLang="zh-CN" sz="1200" b="0" dirty="0">
              <a:solidFill>
                <a:schemeClr val="tx1"/>
              </a:solidFill>
              <a:latin typeface="Times New Roman" pitchFamily="16" charset="0"/>
              <a:ea typeface="Microsoft YaHei Light" panose="020B0502040204020203" pitchFamily="34" charset="-122"/>
            </a:endParaRPr>
          </a:p>
          <a:p>
            <a:pPr marL="57150" indent="0"/>
            <a:r>
              <a:rPr lang="en-US" altLang="zh-CN" sz="1200" b="0" dirty="0">
                <a:solidFill>
                  <a:schemeClr val="tx1"/>
                </a:solidFill>
                <a:latin typeface="Times New Roman" pitchFamily="16" charset="0"/>
                <a:ea typeface="Microsoft YaHei Light" panose="020B0502040204020203" pitchFamily="34" charset="-122"/>
              </a:rPr>
              <a:t>Note: it is TBD to use Roaming Configuration Request/ Response frames.</a:t>
            </a:r>
          </a:p>
        </p:txBody>
      </p:sp>
      <p:graphicFrame>
        <p:nvGraphicFramePr>
          <p:cNvPr id="7" name="对象 6">
            <a:extLst>
              <a:ext uri="{FF2B5EF4-FFF2-40B4-BE49-F238E27FC236}">
                <a16:creationId xmlns:a16="http://schemas.microsoft.com/office/drawing/2014/main" id="{75580429-281E-78C2-EC1B-E9BBA5941E7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48119086"/>
              </p:ext>
            </p:extLst>
          </p:nvPr>
        </p:nvGraphicFramePr>
        <p:xfrm>
          <a:off x="6155902" y="1275149"/>
          <a:ext cx="5502280" cy="53812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Visio" r:id="rId2" imgW="4541579" imgH="4427430" progId="Visio.Drawing.15">
                  <p:embed/>
                </p:oleObj>
              </mc:Choice>
              <mc:Fallback>
                <p:oleObj name="Visio" r:id="rId2" imgW="4541579" imgH="4427430" progId="Visio.Drawing.15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55902" y="1275149"/>
                        <a:ext cx="5502280" cy="538124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545286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FBF95E-7E84-4E3D-8DB3-29B749B16E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EA141B-3EE4-4985-8F53-94ABDF8B31B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503C64-F576-4F23-A671-12B575CD526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zh-CN" dirty="0"/>
              <a:t>Pei Zhou, TCL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51748BF-050D-47F6-86C4-C2E78C07E03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/>
              <a:t>December 2024</a:t>
            </a:r>
            <a:endParaRPr lang="en-GB" altLang="zh-CN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2FF51B1D-FC0C-81C0-1C23-0C2FCE62BAE5}"/>
              </a:ext>
            </a:extLst>
          </p:cNvPr>
          <p:cNvSpPr txBox="1">
            <a:spLocks/>
          </p:cNvSpPr>
          <p:nvPr/>
        </p:nvSpPr>
        <p:spPr bwMode="auto">
          <a:xfrm>
            <a:off x="914401" y="1676401"/>
            <a:ext cx="10361084" cy="48482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Wingdings" panose="05000000000000000000" pitchFamily="2" charset="2"/>
              <a:buChar char="l"/>
            </a:pPr>
            <a:r>
              <a:rPr lang="en-US" altLang="zh-CN" sz="1800" dirty="0"/>
              <a:t>Roaming Configurations make precise roaming decisions to avoid ping-pong</a:t>
            </a:r>
          </a:p>
          <a:p>
            <a:pPr>
              <a:buFont typeface="Wingdings" panose="05000000000000000000" pitchFamily="2" charset="2"/>
              <a:buChar char="l"/>
            </a:pPr>
            <a:endParaRPr lang="en-US" altLang="zh-CN" sz="1800" dirty="0">
              <a:solidFill>
                <a:schemeClr val="tx1"/>
              </a:solidFill>
              <a:latin typeface="Times New Roman" pitchFamily="16" charset="0"/>
              <a:ea typeface="Microsoft YaHei Light" panose="020B0502040204020203" pitchFamily="34" charset="-122"/>
            </a:endParaRPr>
          </a:p>
          <a:p>
            <a:pPr>
              <a:buFont typeface="Wingdings" panose="05000000000000000000" pitchFamily="2" charset="2"/>
              <a:buChar char="l"/>
            </a:pPr>
            <a:r>
              <a:rPr lang="en-US" altLang="zh-CN" sz="1800" dirty="0">
                <a:solidFill>
                  <a:schemeClr val="tx1"/>
                </a:solidFill>
                <a:latin typeface="Times New Roman" pitchFamily="16" charset="0"/>
                <a:ea typeface="Microsoft YaHei Light" panose="020B0502040204020203" pitchFamily="34" charset="-122"/>
              </a:rPr>
              <a:t>Open Discussions: Detailed design of </a:t>
            </a:r>
          </a:p>
          <a:p>
            <a:pPr lvl="1">
              <a:buFont typeface="Wingdings" panose="05000000000000000000" pitchFamily="2" charset="2"/>
              <a:buChar char="l"/>
            </a:pPr>
            <a:r>
              <a:rPr lang="en-US" altLang="zh-CN" sz="1600" dirty="0">
                <a:solidFill>
                  <a:schemeClr val="tx1"/>
                </a:solidFill>
                <a:latin typeface="Times New Roman" pitchFamily="16" charset="0"/>
                <a:ea typeface="Microsoft YaHei Light" panose="020B0502040204020203" pitchFamily="34" charset="-122"/>
              </a:rPr>
              <a:t>Roaming Triggering Conditions, </a:t>
            </a:r>
          </a:p>
          <a:p>
            <a:pPr marL="1200150" lvl="2" indent="-342900">
              <a:buFont typeface="Arial" panose="020B0604020202020204" pitchFamily="34" charset="0"/>
              <a:buChar char="•"/>
            </a:pPr>
            <a:r>
              <a:rPr lang="en-US" altLang="zh-CN" sz="1600" dirty="0">
                <a:solidFill>
                  <a:schemeClr val="tx1"/>
                </a:solidFill>
                <a:latin typeface="Times New Roman" pitchFamily="16" charset="0"/>
                <a:ea typeface="Microsoft YaHei Light" panose="020B0502040204020203" pitchFamily="34" charset="-122"/>
              </a:rPr>
              <a:t>e.g., Condition A, Condition B, other conditions</a:t>
            </a:r>
          </a:p>
          <a:p>
            <a:pPr marL="1200150" lvl="2" indent="-342900">
              <a:buFont typeface="Arial" panose="020B0604020202020204" pitchFamily="34" charset="0"/>
              <a:buChar char="•"/>
            </a:pPr>
            <a:r>
              <a:rPr lang="en-US" altLang="zh-CN" sz="1600" dirty="0">
                <a:solidFill>
                  <a:schemeClr val="tx1"/>
                </a:solidFill>
                <a:latin typeface="Times New Roman" pitchFamily="16" charset="0"/>
                <a:ea typeface="Microsoft YaHei Light" panose="020B0502040204020203" pitchFamily="34" charset="-122"/>
              </a:rPr>
              <a:t>mandatory or optional</a:t>
            </a:r>
          </a:p>
          <a:p>
            <a:pPr lvl="1">
              <a:buFont typeface="Wingdings" panose="05000000000000000000" pitchFamily="2" charset="2"/>
              <a:buChar char="l"/>
            </a:pPr>
            <a:r>
              <a:rPr lang="en-US" altLang="zh-CN" sz="1600" dirty="0">
                <a:solidFill>
                  <a:schemeClr val="tx1"/>
                </a:solidFill>
                <a:latin typeface="Times New Roman" pitchFamily="16" charset="0"/>
                <a:ea typeface="Microsoft YaHei Light" panose="020B0502040204020203" pitchFamily="34" charset="-122"/>
              </a:rPr>
              <a:t>Roaming Configuration Procedures, </a:t>
            </a:r>
          </a:p>
          <a:p>
            <a:pPr marL="1200150" lvl="2" indent="-342900">
              <a:buFont typeface="Arial" panose="020B0604020202020204" pitchFamily="34" charset="0"/>
              <a:buChar char="•"/>
            </a:pPr>
            <a:r>
              <a:rPr lang="en-US" altLang="zh-CN" sz="1600" dirty="0">
                <a:solidFill>
                  <a:schemeClr val="tx1"/>
                </a:solidFill>
                <a:latin typeface="Times New Roman" pitchFamily="16" charset="0"/>
                <a:ea typeface="Microsoft YaHei Light" panose="020B0502040204020203" pitchFamily="34" charset="-122"/>
              </a:rPr>
              <a:t>Roaming Configuration Sequence(s),</a:t>
            </a:r>
          </a:p>
          <a:p>
            <a:pPr marL="1657350" lvl="3" indent="-342900">
              <a:buFont typeface="Arial" panose="020B0604020202020204" pitchFamily="34" charset="0"/>
              <a:buChar char="•"/>
            </a:pPr>
            <a:r>
              <a:rPr lang="en-US" altLang="zh-CN" dirty="0">
                <a:solidFill>
                  <a:schemeClr val="tx1"/>
                </a:solidFill>
                <a:latin typeface="Times New Roman" pitchFamily="16" charset="0"/>
                <a:ea typeface="Microsoft YaHei Light" panose="020B0502040204020203" pitchFamily="34" charset="-122"/>
              </a:rPr>
              <a:t>e.g., Condition A first and then Condition B</a:t>
            </a:r>
          </a:p>
          <a:p>
            <a:pPr marL="1657350" lvl="3" indent="-342900">
              <a:buFont typeface="Arial" panose="020B0604020202020204" pitchFamily="34" charset="0"/>
              <a:buChar char="•"/>
            </a:pPr>
            <a:r>
              <a:rPr lang="en-US" altLang="zh-CN" dirty="0">
                <a:solidFill>
                  <a:schemeClr val="tx1"/>
                </a:solidFill>
                <a:latin typeface="Times New Roman" pitchFamily="16" charset="0"/>
                <a:ea typeface="Microsoft YaHei Light" panose="020B0502040204020203" pitchFamily="34" charset="-122"/>
              </a:rPr>
              <a:t>e.g., Stop Condition B when finding the first Candidate AP MLD that meets Condition B</a:t>
            </a:r>
          </a:p>
          <a:p>
            <a:pPr marL="1200150" lvl="2" indent="-342900">
              <a:buFont typeface="Arial" panose="020B0604020202020204" pitchFamily="34" charset="0"/>
              <a:buChar char="•"/>
            </a:pPr>
            <a:r>
              <a:rPr lang="en-US" altLang="zh-CN" sz="1600" dirty="0">
                <a:solidFill>
                  <a:schemeClr val="tx1"/>
                </a:solidFill>
                <a:latin typeface="Times New Roman" pitchFamily="16" charset="0"/>
                <a:ea typeface="Microsoft YaHei Light" panose="020B0502040204020203" pitchFamily="34" charset="-122"/>
              </a:rPr>
              <a:t>Configuration signaling/frame formats</a:t>
            </a:r>
          </a:p>
          <a:p>
            <a:pPr lvl="1">
              <a:buFont typeface="Wingdings" panose="05000000000000000000" pitchFamily="2" charset="2"/>
              <a:buChar char="l"/>
            </a:pPr>
            <a:r>
              <a:rPr lang="en-US" altLang="zh-CN" sz="1600" dirty="0">
                <a:solidFill>
                  <a:schemeClr val="tx1"/>
                </a:solidFill>
                <a:latin typeface="Times New Roman" pitchFamily="16" charset="0"/>
                <a:ea typeface="Microsoft YaHei Light" panose="020B0502040204020203" pitchFamily="34" charset="-122"/>
              </a:rPr>
              <a:t>Roaming Configuration parameters,</a:t>
            </a:r>
          </a:p>
          <a:p>
            <a:pPr marL="1200150" lvl="2" indent="-342900">
              <a:buFont typeface="Arial" panose="020B0604020202020204" pitchFamily="34" charset="0"/>
              <a:buChar char="•"/>
            </a:pPr>
            <a:r>
              <a:rPr lang="en-US" altLang="zh-CN" sz="1600" dirty="0">
                <a:solidFill>
                  <a:schemeClr val="tx1"/>
                </a:solidFill>
                <a:latin typeface="Times New Roman" pitchFamily="16" charset="0"/>
                <a:ea typeface="Microsoft YaHei Light" panose="020B0502040204020203" pitchFamily="34" charset="-122"/>
              </a:rPr>
              <a:t> e.g., Reference value, Hysteresis value, and Threshold value</a:t>
            </a:r>
          </a:p>
          <a:p>
            <a:pPr marL="1200150" lvl="2" indent="-342900">
              <a:buFont typeface="Arial" panose="020B0604020202020204" pitchFamily="34" charset="0"/>
              <a:buChar char="•"/>
            </a:pPr>
            <a:r>
              <a:rPr lang="en-US" altLang="zh-CN" sz="1600" dirty="0">
                <a:solidFill>
                  <a:schemeClr val="tx1"/>
                </a:solidFill>
                <a:latin typeface="Times New Roman" pitchFamily="16" charset="0"/>
                <a:ea typeface="Microsoft YaHei Light" panose="020B0502040204020203" pitchFamily="34" charset="-122"/>
              </a:rPr>
              <a:t>mandatory or optional</a:t>
            </a:r>
          </a:p>
        </p:txBody>
      </p:sp>
    </p:spTree>
    <p:extLst>
      <p:ext uri="{BB962C8B-B14F-4D97-AF65-F5344CB8AC3E}">
        <p14:creationId xmlns:p14="http://schemas.microsoft.com/office/powerpoint/2010/main" val="40982189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FBF95E-7E84-4E3D-8DB3-29B749B16E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Straw Poll 1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749F14-3567-44A8-8B97-6B890C6853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l"/>
            </a:pPr>
            <a:r>
              <a:rPr lang="en-US" altLang="ko-KR" sz="2000" dirty="0"/>
              <a:t>Do you agree to add the following text to the </a:t>
            </a:r>
            <a:r>
              <a:rPr lang="en-US" altLang="ko-KR" sz="2000" dirty="0" err="1"/>
              <a:t>TGbn</a:t>
            </a:r>
            <a:r>
              <a:rPr lang="en-US" altLang="ko-KR" sz="2000" dirty="0"/>
              <a:t> SFD:</a:t>
            </a:r>
          </a:p>
          <a:p>
            <a:pPr marL="0" indent="0"/>
            <a:r>
              <a:rPr lang="en-US" sz="2000" b="0" dirty="0"/>
              <a:t>	</a:t>
            </a:r>
            <a:r>
              <a:rPr lang="en-US" sz="2000" b="0" dirty="0" err="1"/>
              <a:t>TGbn</a:t>
            </a:r>
            <a:r>
              <a:rPr lang="en-US" sz="2000" b="0" dirty="0"/>
              <a:t> define</a:t>
            </a:r>
            <a:r>
              <a:rPr lang="en-US" altLang="zh-CN" sz="2000" b="0" dirty="0"/>
              <a:t>s a mechanism that enables a non-AP MLD to configure roaming triggering conditions with Serving AP MLD and/or Target AP MLD(s) to reduce ping-pong.</a:t>
            </a:r>
            <a:endParaRPr lang="en-US" sz="2000" b="0" dirty="0"/>
          </a:p>
          <a:p>
            <a:pPr marL="0" indent="0"/>
            <a:r>
              <a:rPr lang="en-US" sz="2000" b="0" dirty="0"/>
              <a:t>	Note: </a:t>
            </a:r>
            <a:r>
              <a:rPr lang="en-US" altLang="zh-CN" sz="2000" b="0" dirty="0"/>
              <a:t>Roaming triggering conditions are the conditions that trigger a non-AP MLD to initiate roaming procedure. D</a:t>
            </a:r>
            <a:r>
              <a:rPr lang="en-US" sz="2000" b="0" dirty="0"/>
              <a:t>etailed</a:t>
            </a:r>
            <a:r>
              <a:rPr lang="en-US" altLang="zh-CN" sz="2000" b="0" dirty="0"/>
              <a:t> triggering</a:t>
            </a:r>
            <a:r>
              <a:rPr lang="en-US" sz="2000" b="0" dirty="0"/>
              <a:t> roaming conditions are TBD.</a:t>
            </a:r>
          </a:p>
          <a:p>
            <a:pPr marL="0" indent="0"/>
            <a:endParaRPr lang="en-US" sz="2000" b="0" dirty="0"/>
          </a:p>
          <a:p>
            <a:pPr marL="0" indent="0"/>
            <a:endParaRPr lang="en-US" sz="2000" b="0" dirty="0"/>
          </a:p>
          <a:p>
            <a:pPr marL="0" indent="0"/>
            <a:endParaRPr lang="en-US" sz="2000" b="0" dirty="0"/>
          </a:p>
          <a:p>
            <a:pPr marL="0" indent="0"/>
            <a:r>
              <a:rPr lang="en-US" sz="2000" b="0" dirty="0"/>
              <a:t>Y/N/A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EA141B-3EE4-4985-8F53-94ABDF8B31B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503C64-F576-4F23-A671-12B575CD526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zh-CN" dirty="0"/>
              <a:t>Pei Zhou, TCL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51748BF-050D-47F6-86C4-C2E78C07E03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/>
              <a:t>December 2024</a:t>
            </a:r>
            <a:endParaRPr lang="en-GB" altLang="zh-CN" dirty="0"/>
          </a:p>
        </p:txBody>
      </p:sp>
    </p:spTree>
    <p:extLst>
      <p:ext uri="{BB962C8B-B14F-4D97-AF65-F5344CB8AC3E}">
        <p14:creationId xmlns:p14="http://schemas.microsoft.com/office/powerpoint/2010/main" val="16055350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54C9FF-B52B-4E51-9082-AA9F1ADD22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01CA59-ED8D-40DE-8F44-ADB6C805F1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800" b="0" dirty="0"/>
              <a:t>[1] 11-24-0209-06-00bn-specification-framework-for-tgbn</a:t>
            </a:r>
          </a:p>
          <a:p>
            <a:pPr marL="0" indent="0"/>
            <a:r>
              <a:rPr lang="en-US" sz="1800" b="0" dirty="0"/>
              <a:t>[2] 11-24-1123-01-00bn-client-experience-reporting</a:t>
            </a:r>
          </a:p>
          <a:p>
            <a:pPr marL="0" indent="0"/>
            <a:r>
              <a:rPr lang="en-US" sz="1800" b="0" dirty="0"/>
              <a:t>[3] 11-24-0519-02-00bn-pingpongwarningforuhr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EED8A00-77D4-4C60-BD61-51C0D2503B0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EA26B2-4CFD-473E-BF98-A87F4F76983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zh-CN" dirty="0"/>
              <a:t>Pei Zhou, TCL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CEE98D3-6E02-4E17-9842-DCC422C0188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/>
              <a:t>December 2024</a:t>
            </a:r>
            <a:endParaRPr lang="en-GB" altLang="zh-CN" dirty="0"/>
          </a:p>
        </p:txBody>
      </p:sp>
    </p:spTree>
    <p:extLst>
      <p:ext uri="{BB962C8B-B14F-4D97-AF65-F5344CB8AC3E}">
        <p14:creationId xmlns:p14="http://schemas.microsoft.com/office/powerpoint/2010/main" val="40841575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2037</TotalTime>
  <Words>803</Words>
  <Application>Microsoft Office PowerPoint</Application>
  <PresentationFormat>宽屏</PresentationFormat>
  <Paragraphs>119</Paragraphs>
  <Slides>8</Slides>
  <Notes>2</Notes>
  <HiddenSlides>0</HiddenSlides>
  <MMClips>0</MMClips>
  <ScaleCrop>false</ScaleCrop>
  <HeadingPairs>
    <vt:vector size="8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5" baseType="lpstr">
      <vt:lpstr>Arial Unicode MS</vt:lpstr>
      <vt:lpstr>Microsoft YaHei Light</vt:lpstr>
      <vt:lpstr>Arial</vt:lpstr>
      <vt:lpstr>Times New Roman</vt:lpstr>
      <vt:lpstr>Wingdings</vt:lpstr>
      <vt:lpstr>Office Theme</vt:lpstr>
      <vt:lpstr>Visio</vt:lpstr>
      <vt:lpstr>Roaming Configuration to Reduce Ping-Pong</vt:lpstr>
      <vt:lpstr>Introduction</vt:lpstr>
      <vt:lpstr>Define Roaming Configurations</vt:lpstr>
      <vt:lpstr>Case study</vt:lpstr>
      <vt:lpstr>Roaming Configuration Procedures</vt:lpstr>
      <vt:lpstr>Summary</vt:lpstr>
      <vt:lpstr>Straw Poll 1</vt:lpstr>
      <vt:lpstr>References</vt:lpstr>
    </vt:vector>
  </TitlesOfParts>
  <Company>TCL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Buffer Status Report in Multi-AP - Follow Up</dc:title>
  <dc:subject>IEEE 802.11 contributions</dc:subject>
  <dc:creator>Pei Zhou</dc:creator>
  <cp:lastModifiedBy>Pei Zhou</cp:lastModifiedBy>
  <cp:revision>552</cp:revision>
  <cp:lastPrinted>1601-01-01T00:00:00Z</cp:lastPrinted>
  <dcterms:created xsi:type="dcterms:W3CDTF">2022-10-28T01:22:29Z</dcterms:created>
  <dcterms:modified xsi:type="dcterms:W3CDTF">2025-03-12T12:09:03Z</dcterms:modified>
</cp:coreProperties>
</file>