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258" r:id="rId4"/>
    <p:sldId id="574" r:id="rId5"/>
    <p:sldId id="267" r:id="rId6"/>
    <p:sldId id="268" r:id="rId7"/>
    <p:sldId id="269" r:id="rId8"/>
    <p:sldId id="270" r:id="rId9"/>
    <p:sldId id="271" r:id="rId10"/>
    <p:sldId id="272" r:id="rId11"/>
    <p:sldId id="273" r:id="rId12"/>
    <p:sldId id="274" r:id="rId13"/>
    <p:sldId id="275" r:id="rId14"/>
    <p:sldId id="276" r:id="rId15"/>
    <p:sldId id="2415" r:id="rId16"/>
    <p:sldId id="2428" r:id="rId17"/>
    <p:sldId id="2427" r:id="rId18"/>
    <p:sldId id="2425" r:id="rId19"/>
    <p:sldId id="2426" r:id="rId20"/>
    <p:sldId id="2424" r:id="rId21"/>
    <p:sldId id="2423" r:id="rId22"/>
    <p:sldId id="2374" r:id="rId23"/>
    <p:sldId id="2377" r:id="rId24"/>
    <p:sldId id="2429" r:id="rId25"/>
    <p:sldId id="2433" r:id="rId26"/>
    <p:sldId id="2434" r:id="rId27"/>
    <p:sldId id="2435" r:id="rId28"/>
    <p:sldId id="2432" r:id="rId29"/>
    <p:sldId id="278" r:id="rId30"/>
    <p:sldId id="279"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24" autoAdjust="0"/>
    <p:restoredTop sz="94660"/>
  </p:normalViewPr>
  <p:slideViewPr>
    <p:cSldViewPr>
      <p:cViewPr varScale="1">
        <p:scale>
          <a:sx n="139" d="100"/>
          <a:sy n="139" d="100"/>
        </p:scale>
        <p:origin x="216" y="1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69870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E1ECCCD3-02FD-B8D7-3F1E-3D7F7AA8275B}"/>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34B72268-F889-C849-19C5-C61096E1693A}"/>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A1BEF16B-8DD5-5B81-A71E-E94AE63A9DE3}"/>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F0E860B0-B0CE-A483-316D-3E88494D2326}"/>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799514F9-AD70-FE4A-C576-87BE0AC3EAE9}"/>
              </a:ext>
            </a:extLst>
          </p:cNvPr>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a:extLst>
              <a:ext uri="{FF2B5EF4-FFF2-40B4-BE49-F238E27FC236}">
                <a16:creationId xmlns:a16="http://schemas.microsoft.com/office/drawing/2014/main" id="{CC928056-A62D-D584-5618-2248EE6C4006}"/>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6B2B39EA-EE27-CD38-2B73-42FD23187A3A}"/>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103154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431EC508-F8D8-501F-6577-B84EC7A22B79}"/>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2C1B8344-1DD2-A723-B02F-D43C9CE33534}"/>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37A697C2-D49B-EA17-DE34-82347A0C546A}"/>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7FB1B787-7B8F-E9F9-DD48-146A784DDE9B}"/>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BE9C8EEC-576A-32C9-6A2F-2636C21292DD}"/>
              </a:ext>
            </a:extLst>
          </p:cNvPr>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a:extLst>
              <a:ext uri="{FF2B5EF4-FFF2-40B4-BE49-F238E27FC236}">
                <a16:creationId xmlns:a16="http://schemas.microsoft.com/office/drawing/2014/main" id="{B43D513A-BB56-DFC2-CC36-5F1B4A845E8E}"/>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44E07ABE-56D4-4E6C-327F-155A7561918B}"/>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258720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22D3B979-68B8-B885-011A-8A197D2B002A}"/>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27B89B80-4DCF-DE7C-F97F-17CD87EF27F8}"/>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4F508ABE-B724-D2B2-58C2-4C7AE50E2B1A}"/>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FF2D4772-A745-A34E-856B-D7E59E2EBDB9}"/>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602EAFBD-30F1-E09D-647E-39EAA54590F7}"/>
              </a:ext>
            </a:extLst>
          </p:cNvPr>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a:extLst>
              <a:ext uri="{FF2B5EF4-FFF2-40B4-BE49-F238E27FC236}">
                <a16:creationId xmlns:a16="http://schemas.microsoft.com/office/drawing/2014/main" id="{0AAE05BA-28F7-6BA3-4A00-8D96BAD1BD6A}"/>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75D21B01-C0DC-076B-D5AE-E6BDF6DB1587}"/>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37808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22D3B979-68B8-B885-011A-8A197D2B002A}"/>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27B89B80-4DCF-DE7C-F97F-17CD87EF27F8}"/>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4F508ABE-B724-D2B2-58C2-4C7AE50E2B1A}"/>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FF2D4772-A745-A34E-856B-D7E59E2EBDB9}"/>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602EAFBD-30F1-E09D-647E-39EAA54590F7}"/>
              </a:ext>
            </a:extLst>
          </p:cNvPr>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a:extLst>
              <a:ext uri="{FF2B5EF4-FFF2-40B4-BE49-F238E27FC236}">
                <a16:creationId xmlns:a16="http://schemas.microsoft.com/office/drawing/2014/main" id="{0AAE05BA-28F7-6BA3-4A00-8D96BAD1BD6A}"/>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75D21B01-C0DC-076B-D5AE-E6BDF6DB1587}"/>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37808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BA43DBD1-2530-DE64-CE1C-6483EF589E7C}"/>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D1665DC8-29B8-54AE-C3E4-1EE6F6E56AE6}"/>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87012173-1CA1-F45B-64E4-66EAD414B4ED}"/>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ACE2C019-0491-2776-E651-BF1F9B82234C}"/>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10992251-B90D-C387-2815-46C092D18003}"/>
              </a:ext>
            </a:extLst>
          </p:cNvPr>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a:extLst>
              <a:ext uri="{FF2B5EF4-FFF2-40B4-BE49-F238E27FC236}">
                <a16:creationId xmlns:a16="http://schemas.microsoft.com/office/drawing/2014/main" id="{73C9F9BE-F48C-CF5A-7840-444679C3D546}"/>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E7D63380-CCC9-0E99-FFDC-9AA98456DE39}"/>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45171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802.11-24/2117r9</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2025</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vent.me/d5xo5D"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January Interim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2025-01-16</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a:xfrm>
            <a:off x="6195484" y="1905001"/>
            <a:ext cx="5080000" cy="4189414"/>
          </a:xfrm>
        </p:spPr>
        <p:txBody>
          <a:bodyPr>
            <a:noAutofit/>
          </a:bodyPr>
          <a:lstStyle/>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4656FE-C205-9FE3-AF58-BA6A4F3EA70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F92EE7-F470-5303-11AB-4E50EE176BF1}"/>
              </a:ext>
            </a:extLst>
          </p:cNvPr>
          <p:cNvSpPr>
            <a:spLocks noGrp="1"/>
          </p:cNvSpPr>
          <p:nvPr>
            <p:ph type="title"/>
          </p:nvPr>
        </p:nvSpPr>
        <p:spPr>
          <a:xfrm>
            <a:off x="914401" y="685801"/>
            <a:ext cx="10361084" cy="653127"/>
          </a:xfrm>
        </p:spPr>
        <p:txBody>
          <a:bodyPr/>
          <a:lstStyle/>
          <a:p>
            <a:r>
              <a:rPr lang="en-GB" dirty="0">
                <a:solidFill>
                  <a:schemeClr val="tx1"/>
                </a:solidFill>
              </a:rPr>
              <a:t>TGbi Agenda – January 16, 2024 – PM1</a:t>
            </a:r>
          </a:p>
        </p:txBody>
      </p:sp>
      <p:sp>
        <p:nvSpPr>
          <p:cNvPr id="9218" name="Rectangle 2">
            <a:extLst>
              <a:ext uri="{FF2B5EF4-FFF2-40B4-BE49-F238E27FC236}">
                <a16:creationId xmlns:a16="http://schemas.microsoft.com/office/drawing/2014/main" id="{8C1263FC-7837-B253-03EC-E2618306429E}"/>
              </a:ext>
            </a:extLst>
          </p:cNvPr>
          <p:cNvSpPr>
            <a:spLocks noGrp="1" noChangeArrowheads="1"/>
          </p:cNvSpPr>
          <p:nvPr>
            <p:ph idx="1"/>
          </p:nvPr>
        </p:nvSpPr>
        <p:spPr>
          <a:xfrm>
            <a:off x="914401" y="1338927"/>
            <a:ext cx="10361084" cy="4833271"/>
          </a:xfrm>
          <a:ln/>
        </p:spPr>
        <p:txBody>
          <a:bodyPr>
            <a:normAutofit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solidFill>
                <a:latin typeface="Times New Roman" panose="02020603050405020304" pitchFamily="18" charset="0"/>
                <a:cs typeface="Times New Roman" panose="02020603050405020304" pitchFamily="18" charset="0"/>
                <a:sym typeface="Arial"/>
              </a:rPr>
              <a:t>Agenda approval –  approved by unanimous consent (63 participants on-line, 30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solidFill>
                <a:latin typeface="Times New Roman" panose="02020603050405020304" pitchFamily="18" charset="0"/>
                <a:cs typeface="Times New Roman" panose="02020603050405020304" pitchFamily="18" charset="0"/>
              </a:rPr>
              <a:t>Motion to create D1.0 and ask for 30 day Working Group ballot</a:t>
            </a:r>
          </a:p>
          <a:p>
            <a:pPr marL="465138" lvl="2"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pc="-1" dirty="0">
                <a:solidFill>
                  <a:schemeClr val="tx1"/>
                </a:solidFill>
                <a:latin typeface="Times New Roman" panose="02020603050405020304" pitchFamily="18" charset="0"/>
                <a:cs typeface="Times New Roman" panose="02020603050405020304" pitchFamily="18" charset="0"/>
              </a:rPr>
              <a:t>No telecons planned</a:t>
            </a:r>
          </a:p>
          <a:p>
            <a:pPr marL="0" lvl="1" indent="0">
              <a:defRPr sz="1500" spc="-1">
                <a:latin typeface="Arial"/>
                <a:ea typeface="Arial"/>
                <a:cs typeface="Arial"/>
                <a:sym typeface="Arial"/>
              </a:defRPr>
            </a:pPr>
            <a:endParaRPr lang="en-US" sz="18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solidFill>
                <a:latin typeface="Times New Roman"/>
                <a:cs typeface="Times New Roman"/>
                <a:sym typeface="Times New Roman"/>
              </a:rPr>
              <a:t>Discussion</a:t>
            </a:r>
            <a:endParaRPr lang="en-US" sz="1800" dirty="0">
              <a:solidFill>
                <a:schemeClr val="tx1"/>
              </a:solidFill>
              <a:latin typeface="Times New Roman" panose="02020603050405020304" pitchFamily="18" charset="0"/>
              <a:cs typeface="Times New Roman" panose="02020603050405020304" pitchFamily="18" charset="0"/>
            </a:endParaRPr>
          </a:p>
          <a:p>
            <a:pPr lvl="1">
              <a:buFont typeface="Arial"/>
              <a:buChar char="•"/>
            </a:pP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Arial"/>
              </a:rPr>
              <a:t>Federico </a:t>
            </a:r>
            <a:r>
              <a:rPr lang="en-US" sz="1800" spc="-1" dirty="0" err="1">
                <a:solidFill>
                  <a:schemeClr val="tx1"/>
                </a:solidFill>
                <a:latin typeface="Times New Roman" panose="02020603050405020304" pitchFamily="18" charset="0"/>
                <a:cs typeface="Times New Roman" panose="02020603050405020304" pitchFamily="18" charset="0"/>
                <a:sym typeface="Arial"/>
              </a:rPr>
              <a:t>Lovison</a:t>
            </a:r>
            <a:r>
              <a:rPr lang="en-US" sz="1800" spc="-1" dirty="0">
                <a:solidFill>
                  <a:schemeClr val="tx1"/>
                </a:solidFill>
                <a:latin typeface="Times New Roman" panose="02020603050405020304" pitchFamily="18" charset="0"/>
                <a:cs typeface="Times New Roman" panose="02020603050405020304" pitchFamily="18" charset="0"/>
                <a:sym typeface="Arial"/>
              </a:rPr>
              <a:t> – 25/0174r1 – not presented</a:t>
            </a: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endParaRPr lang="en-US" sz="1800" dirty="0">
              <a:solidFill>
                <a:schemeClr val="tx1"/>
              </a:solidFill>
            </a:endParaRPr>
          </a:p>
          <a:p>
            <a:pPr lvl="0" hangingPunct="0">
              <a:defRPr sz="1500" spc="-1">
                <a:latin typeface="Arial"/>
                <a:ea typeface="Arial"/>
                <a:cs typeface="Arial"/>
                <a:sym typeface="Arial"/>
              </a:defRPr>
            </a:pPr>
            <a:endParaRPr lang="en-US" sz="1800" dirty="0">
              <a:solidFill>
                <a:schemeClr val="tx1"/>
              </a:solidFill>
            </a:endParaRPr>
          </a:p>
          <a:p>
            <a:pPr lvl="0" hangingPunct="0">
              <a:defRPr sz="1500" spc="-1">
                <a:latin typeface="Arial"/>
                <a:ea typeface="Arial"/>
                <a:cs typeface="Arial"/>
                <a:sym typeface="Arial"/>
              </a:defRPr>
            </a:pPr>
            <a:r>
              <a:rPr lang="en-US" sz="1800" dirty="0">
                <a:solidFill>
                  <a:schemeClr val="tx1"/>
                </a:solidFill>
              </a:rPr>
              <a:t>Adjourn</a:t>
            </a:r>
          </a:p>
        </p:txBody>
      </p:sp>
      <p:sp>
        <p:nvSpPr>
          <p:cNvPr id="6" name="Slide Number Placeholder 5">
            <a:extLst>
              <a:ext uri="{FF2B5EF4-FFF2-40B4-BE49-F238E27FC236}">
                <a16:creationId xmlns:a16="http://schemas.microsoft.com/office/drawing/2014/main" id="{DCD15EB9-B2B3-2279-645F-14C19508312A}"/>
              </a:ext>
            </a:extLst>
          </p:cNvPr>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a:extLst>
              <a:ext uri="{FF2B5EF4-FFF2-40B4-BE49-F238E27FC236}">
                <a16:creationId xmlns:a16="http://schemas.microsoft.com/office/drawing/2014/main" id="{D0C35FF2-E118-D5AF-602F-68E2E11E1657}"/>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C9EE0373-7D84-DF26-4693-C8951140CC06}"/>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42162858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6BED61-0B79-40C8-03AC-B632ED861D9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C6C8247-5DFE-774B-1837-0314EA22A80E}"/>
              </a:ext>
            </a:extLst>
          </p:cNvPr>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January 16, 2024 – AM1</a:t>
            </a:r>
          </a:p>
        </p:txBody>
      </p:sp>
      <p:sp>
        <p:nvSpPr>
          <p:cNvPr id="9218" name="Rectangle 2">
            <a:extLst>
              <a:ext uri="{FF2B5EF4-FFF2-40B4-BE49-F238E27FC236}">
                <a16:creationId xmlns:a16="http://schemas.microsoft.com/office/drawing/2014/main" id="{43DF9E29-0F0A-0ABF-533C-83BE13B6BADD}"/>
              </a:ext>
            </a:extLst>
          </p:cNvPr>
          <p:cNvSpPr>
            <a:spLocks noGrp="1" noChangeArrowheads="1"/>
          </p:cNvSpPr>
          <p:nvPr>
            <p:ph idx="1"/>
          </p:nvPr>
        </p:nvSpPr>
        <p:spPr>
          <a:xfrm>
            <a:off x="914401" y="1338927"/>
            <a:ext cx="10361084" cy="4833271"/>
          </a:xfrm>
          <a:ln/>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(19 participants on-line, 11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Thursday			PM1 – motion to create D1.0 and ask for 30 day Working Group ballot</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endParaRPr lang="en-US" sz="1800" dirty="0">
              <a:solidFill>
                <a:schemeClr val="bg1">
                  <a:lumMod val="50000"/>
                </a:schemeClr>
              </a:solidFill>
              <a:latin typeface="Times New Roman" panose="02020603050405020304" pitchFamily="18" charset="0"/>
              <a:cs typeface="Times New Roman" panose="02020603050405020304" pitchFamily="18" charset="0"/>
            </a:endParaRP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Stephane Baron 24/1999r3 straw poll</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Philip Hawkes 25/167r1 straw poll </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Carol Ansley 25/156r2 straw poll </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Jarkko </a:t>
            </a:r>
            <a:r>
              <a:rPr lang="en-US" sz="1800" dirty="0" err="1">
                <a:solidFill>
                  <a:schemeClr val="bg1">
                    <a:lumMod val="50000"/>
                  </a:schemeClr>
                </a:solidFill>
                <a:latin typeface="Times New Roman" panose="02020603050405020304" pitchFamily="18" charset="0"/>
                <a:cs typeface="Times New Roman" panose="02020603050405020304" pitchFamily="18" charset="0"/>
              </a:rPr>
              <a:t>Kneckt</a:t>
            </a:r>
            <a:r>
              <a:rPr lang="en-US" sz="1800" dirty="0">
                <a:solidFill>
                  <a:schemeClr val="bg1">
                    <a:lumMod val="50000"/>
                  </a:schemeClr>
                </a:solidFill>
                <a:latin typeface="Times New Roman" panose="02020603050405020304" pitchFamily="18" charset="0"/>
                <a:cs typeface="Times New Roman" panose="02020603050405020304" pitchFamily="18" charset="0"/>
              </a:rPr>
              <a:t> 25/135r6 straw poll</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Po-Kai Huang 25/176r0 straw poll</a:t>
            </a:r>
          </a:p>
          <a:p>
            <a:pPr lvl="1">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Recess</a:t>
            </a:r>
          </a:p>
        </p:txBody>
      </p:sp>
      <p:sp>
        <p:nvSpPr>
          <p:cNvPr id="6" name="Slide Number Placeholder 5">
            <a:extLst>
              <a:ext uri="{FF2B5EF4-FFF2-40B4-BE49-F238E27FC236}">
                <a16:creationId xmlns:a16="http://schemas.microsoft.com/office/drawing/2014/main" id="{A73EDAA0-BF35-B5B8-BAB5-402DB7F9459E}"/>
              </a:ext>
            </a:extLst>
          </p:cNvPr>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a:extLst>
              <a:ext uri="{FF2B5EF4-FFF2-40B4-BE49-F238E27FC236}">
                <a16:creationId xmlns:a16="http://schemas.microsoft.com/office/drawing/2014/main" id="{BFF9F6C4-5DC8-D422-FADD-B4A41AA86BE6}"/>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EBE58949-7935-FEF4-32C4-7B77F50722C0}"/>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1206335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E7C08E-2759-E751-C36E-2EF929A0DD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1327F7-21C0-4F42-95E3-46CEEBD558A0}"/>
              </a:ext>
            </a:extLst>
          </p:cNvPr>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January 15, 2024 – AM1</a:t>
            </a:r>
          </a:p>
        </p:txBody>
      </p:sp>
      <p:sp>
        <p:nvSpPr>
          <p:cNvPr id="9218" name="Rectangle 2">
            <a:extLst>
              <a:ext uri="{FF2B5EF4-FFF2-40B4-BE49-F238E27FC236}">
                <a16:creationId xmlns:a16="http://schemas.microsoft.com/office/drawing/2014/main" id="{0825EED6-C8D9-B32B-DB49-F017205DB971}"/>
              </a:ext>
            </a:extLst>
          </p:cNvPr>
          <p:cNvSpPr>
            <a:spLocks noGrp="1" noChangeArrowheads="1"/>
          </p:cNvSpPr>
          <p:nvPr>
            <p:ph idx="1"/>
          </p:nvPr>
        </p:nvSpPr>
        <p:spPr>
          <a:xfrm>
            <a:off x="914401" y="1338927"/>
            <a:ext cx="10361084" cy="4833271"/>
          </a:xfrm>
          <a:ln/>
        </p:spPr>
        <p:txBody>
          <a:bodyPr>
            <a:normAutofit fontScale="850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(27 participants on-line, 15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Wednesday		AM1 – Philip Hawkes 25/165r0, Carol Ansley 25/156r1, 24/2116r1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Thursday			AM1 – </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Thursday			PM1 – motion to create D1.0 and ask for 30 day Working Group ballot</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endParaRPr lang="en-US" sz="1800" dirty="0">
              <a:solidFill>
                <a:schemeClr val="bg1">
                  <a:lumMod val="50000"/>
                </a:schemeClr>
              </a:solidFill>
              <a:latin typeface="Times New Roman" panose="02020603050405020304" pitchFamily="18" charset="0"/>
              <a:cs typeface="Times New Roman" panose="02020603050405020304" pitchFamily="18" charset="0"/>
            </a:endParaRP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Philip Hawkes 25/167r0 – presented </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Carol Ansley 25/156r1, 24/2116r1 – presented both</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Jarkko </a:t>
            </a:r>
            <a:r>
              <a:rPr lang="en-US" sz="1800" dirty="0" err="1">
                <a:solidFill>
                  <a:schemeClr val="bg1">
                    <a:lumMod val="50000"/>
                  </a:schemeClr>
                </a:solidFill>
                <a:latin typeface="Times New Roman" panose="02020603050405020304" pitchFamily="18" charset="0"/>
                <a:cs typeface="Times New Roman" panose="02020603050405020304" pitchFamily="18" charset="0"/>
              </a:rPr>
              <a:t>Kneckt</a:t>
            </a:r>
            <a:r>
              <a:rPr lang="en-US" sz="1800" dirty="0">
                <a:solidFill>
                  <a:schemeClr val="bg1">
                    <a:lumMod val="50000"/>
                  </a:schemeClr>
                </a:solidFill>
                <a:latin typeface="Times New Roman" panose="02020603050405020304" pitchFamily="18" charset="0"/>
                <a:cs typeface="Times New Roman" panose="02020603050405020304" pitchFamily="18" charset="0"/>
              </a:rPr>
              <a:t> 25/135r4 - presented</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Dominico </a:t>
            </a:r>
            <a:r>
              <a:rPr lang="en-US" sz="1800" dirty="0" err="1">
                <a:solidFill>
                  <a:schemeClr val="bg1">
                    <a:lumMod val="50000"/>
                  </a:schemeClr>
                </a:solidFill>
                <a:latin typeface="Times New Roman" panose="02020603050405020304" pitchFamily="18" charset="0"/>
                <a:cs typeface="Times New Roman" panose="02020603050405020304" pitchFamily="18" charset="0"/>
              </a:rPr>
              <a:t>Ficara</a:t>
            </a:r>
            <a:r>
              <a:rPr lang="en-US" sz="1800" dirty="0">
                <a:solidFill>
                  <a:schemeClr val="bg1">
                    <a:lumMod val="50000"/>
                  </a:schemeClr>
                </a:solidFill>
                <a:latin typeface="Times New Roman" panose="02020603050405020304" pitchFamily="18" charset="0"/>
                <a:cs typeface="Times New Roman" panose="02020603050405020304" pitchFamily="18" charset="0"/>
              </a:rPr>
              <a:t> 24/1714r6 - presented</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Stephane Baron 24/1999r2 – not presented</a:t>
            </a:r>
          </a:p>
          <a:p>
            <a:pPr lvl="1">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Recess</a:t>
            </a:r>
          </a:p>
        </p:txBody>
      </p:sp>
      <p:sp>
        <p:nvSpPr>
          <p:cNvPr id="6" name="Slide Number Placeholder 5">
            <a:extLst>
              <a:ext uri="{FF2B5EF4-FFF2-40B4-BE49-F238E27FC236}">
                <a16:creationId xmlns:a16="http://schemas.microsoft.com/office/drawing/2014/main" id="{37616B3A-8844-1D54-E184-C996F9978747}"/>
              </a:ext>
            </a:extLst>
          </p:cNvPr>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a:extLst>
              <a:ext uri="{FF2B5EF4-FFF2-40B4-BE49-F238E27FC236}">
                <a16:creationId xmlns:a16="http://schemas.microsoft.com/office/drawing/2014/main" id="{D86C8CB3-2DF3-D52D-BB49-8FB271B7AEE9}"/>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0874CDF0-F737-B7D6-924C-668BD1307EA1}"/>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5047973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E7C08E-2759-E751-C36E-2EF929A0DD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1327F7-21C0-4F42-95E3-46CEEBD558A0}"/>
              </a:ext>
            </a:extLst>
          </p:cNvPr>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January 14, 2024 – PM2</a:t>
            </a:r>
          </a:p>
        </p:txBody>
      </p:sp>
      <p:sp>
        <p:nvSpPr>
          <p:cNvPr id="9218" name="Rectangle 2">
            <a:extLst>
              <a:ext uri="{FF2B5EF4-FFF2-40B4-BE49-F238E27FC236}">
                <a16:creationId xmlns:a16="http://schemas.microsoft.com/office/drawing/2014/main" id="{0825EED6-C8D9-B32B-DB49-F017205DB971}"/>
              </a:ext>
            </a:extLst>
          </p:cNvPr>
          <p:cNvSpPr>
            <a:spLocks noGrp="1" noChangeArrowheads="1"/>
          </p:cNvSpPr>
          <p:nvPr>
            <p:ph idx="1"/>
          </p:nvPr>
        </p:nvSpPr>
        <p:spPr>
          <a:xfrm>
            <a:off x="914401" y="1338927"/>
            <a:ext cx="10361084" cy="4833271"/>
          </a:xfrm>
          <a:ln/>
        </p:spPr>
        <p:txBody>
          <a:bodyPr>
            <a:normAutofit fontScale="850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t>
            </a:r>
            <a:r>
              <a:rPr lang="en-US" sz="1600" b="0" strike="sngStrike" spc="-1" dirty="0">
                <a:solidFill>
                  <a:schemeClr val="bg1">
                    <a:lumMod val="50000"/>
                  </a:schemeClr>
                </a:solidFill>
                <a:latin typeface="Times New Roman" panose="02020603050405020304" pitchFamily="18" charset="0"/>
                <a:cs typeface="Times New Roman" panose="02020603050405020304" pitchFamily="18" charset="0"/>
                <a:sym typeface="Arial"/>
              </a:rPr>
              <a:t>approved by unanimous consent </a:t>
            </a:r>
            <a:r>
              <a:rPr lang="en-US" sz="1600" b="0" spc="-1" dirty="0">
                <a:solidFill>
                  <a:schemeClr val="bg1">
                    <a:lumMod val="50000"/>
                  </a:schemeClr>
                </a:solidFill>
                <a:latin typeface="Times New Roman" panose="02020603050405020304" pitchFamily="18" charset="0"/>
                <a:cs typeface="Times New Roman" panose="02020603050405020304" pitchFamily="18" charset="0"/>
                <a:sym typeface="Arial"/>
              </a:rPr>
              <a:t>(xx participants on-line, xx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Tuesday			PM2 – Dominico </a:t>
            </a:r>
            <a:r>
              <a:rPr lang="en-US" sz="1800" dirty="0" err="1">
                <a:solidFill>
                  <a:schemeClr val="bg1">
                    <a:lumMod val="50000"/>
                  </a:schemeClr>
                </a:solidFill>
                <a:latin typeface="Times New Roman" panose="02020603050405020304" pitchFamily="18" charset="0"/>
                <a:cs typeface="Times New Roman" panose="02020603050405020304" pitchFamily="18" charset="0"/>
              </a:rPr>
              <a:t>Ficara</a:t>
            </a:r>
            <a:r>
              <a:rPr lang="en-US" sz="1800" dirty="0">
                <a:solidFill>
                  <a:schemeClr val="bg1">
                    <a:lumMod val="50000"/>
                  </a:schemeClr>
                </a:solidFill>
                <a:latin typeface="Times New Roman" panose="02020603050405020304" pitchFamily="18" charset="0"/>
                <a:cs typeface="Times New Roman" panose="02020603050405020304" pitchFamily="18" charset="0"/>
              </a:rPr>
              <a:t> 24/1714r5, </a:t>
            </a:r>
            <a:r>
              <a:rPr lang="en-US" sz="1800" dirty="0" err="1">
                <a:solidFill>
                  <a:schemeClr val="bg1">
                    <a:lumMod val="50000"/>
                  </a:schemeClr>
                </a:solidFill>
                <a:latin typeface="Times New Roman" panose="02020603050405020304" pitchFamily="18" charset="0"/>
                <a:cs typeface="Times New Roman" panose="02020603050405020304" pitchFamily="18" charset="0"/>
              </a:rPr>
              <a:t>Jouni</a:t>
            </a:r>
            <a:r>
              <a:rPr lang="en-US" sz="1800" dirty="0">
                <a:solidFill>
                  <a:schemeClr val="bg1">
                    <a:lumMod val="50000"/>
                  </a:schemeClr>
                </a:solidFill>
                <a:latin typeface="Times New Roman" panose="02020603050405020304" pitchFamily="18" charset="0"/>
                <a:cs typeface="Times New Roman" panose="02020603050405020304" pitchFamily="18" charset="0"/>
              </a:rPr>
              <a:t> </a:t>
            </a:r>
            <a:r>
              <a:rPr lang="en-US" sz="1800" dirty="0" err="1">
                <a:solidFill>
                  <a:schemeClr val="bg1">
                    <a:lumMod val="50000"/>
                  </a:schemeClr>
                </a:solidFill>
                <a:latin typeface="Times New Roman" panose="02020603050405020304" pitchFamily="18" charset="0"/>
                <a:cs typeface="Times New Roman" panose="02020603050405020304" pitchFamily="18" charset="0"/>
              </a:rPr>
              <a:t>Malinen</a:t>
            </a:r>
            <a:r>
              <a:rPr lang="en-US" sz="1800" dirty="0">
                <a:solidFill>
                  <a:schemeClr val="bg1">
                    <a:lumMod val="50000"/>
                  </a:schemeClr>
                </a:solidFill>
                <a:latin typeface="Times New Roman" panose="02020603050405020304" pitchFamily="18" charset="0"/>
                <a:cs typeface="Times New Roman" panose="02020603050405020304" pitchFamily="18" charset="0"/>
              </a:rPr>
              <a:t> 25/155r0 straw poll, Jarkko 25/135r1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Wednesday		AM1 – Philip Hawkes, Carol Ansley 24/2116r1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Thursday			AM1 – discussion as needed</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Thursday			PM1 – motion to create D1.0 and ask for 30 day Working Group ballot</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endParaRPr lang="en-US" sz="1800" dirty="0">
              <a:solidFill>
                <a:schemeClr val="bg1">
                  <a:lumMod val="50000"/>
                </a:schemeClr>
              </a:solidFill>
              <a:latin typeface="Times New Roman" panose="02020603050405020304" pitchFamily="18" charset="0"/>
              <a:cs typeface="Times New Roman" panose="02020603050405020304" pitchFamily="18" charset="0"/>
            </a:endParaRP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Dominico </a:t>
            </a:r>
            <a:r>
              <a:rPr lang="en-US" sz="1800" dirty="0" err="1">
                <a:solidFill>
                  <a:schemeClr val="bg1">
                    <a:lumMod val="50000"/>
                  </a:schemeClr>
                </a:solidFill>
                <a:latin typeface="Times New Roman" panose="02020603050405020304" pitchFamily="18" charset="0"/>
                <a:cs typeface="Times New Roman" panose="02020603050405020304" pitchFamily="18" charset="0"/>
              </a:rPr>
              <a:t>Ficara</a:t>
            </a:r>
            <a:r>
              <a:rPr lang="en-US" sz="1800" dirty="0">
                <a:solidFill>
                  <a:schemeClr val="bg1">
                    <a:lumMod val="50000"/>
                  </a:schemeClr>
                </a:solidFill>
                <a:latin typeface="Times New Roman" panose="02020603050405020304" pitchFamily="18" charset="0"/>
                <a:cs typeface="Times New Roman" panose="02020603050405020304" pitchFamily="18" charset="0"/>
              </a:rPr>
              <a:t> 24/1714r5 </a:t>
            </a:r>
          </a:p>
          <a:p>
            <a:pPr lvl="1">
              <a:buFont typeface="Arial"/>
              <a:buChar char="•"/>
            </a:pPr>
            <a:r>
              <a:rPr lang="en-US" sz="1800" dirty="0" err="1">
                <a:solidFill>
                  <a:schemeClr val="bg1">
                    <a:lumMod val="50000"/>
                  </a:schemeClr>
                </a:solidFill>
                <a:latin typeface="Times New Roman" panose="02020603050405020304" pitchFamily="18" charset="0"/>
                <a:cs typeface="Times New Roman" panose="02020603050405020304" pitchFamily="18" charset="0"/>
              </a:rPr>
              <a:t>Jouni</a:t>
            </a:r>
            <a:r>
              <a:rPr lang="en-US" sz="1800" dirty="0">
                <a:solidFill>
                  <a:schemeClr val="bg1">
                    <a:lumMod val="50000"/>
                  </a:schemeClr>
                </a:solidFill>
                <a:latin typeface="Times New Roman" panose="02020603050405020304" pitchFamily="18" charset="0"/>
                <a:cs typeface="Times New Roman" panose="02020603050405020304" pitchFamily="18" charset="0"/>
              </a:rPr>
              <a:t> </a:t>
            </a:r>
            <a:r>
              <a:rPr lang="en-US" sz="1800" dirty="0" err="1">
                <a:solidFill>
                  <a:schemeClr val="bg1">
                    <a:lumMod val="50000"/>
                  </a:schemeClr>
                </a:solidFill>
                <a:latin typeface="Times New Roman" panose="02020603050405020304" pitchFamily="18" charset="0"/>
                <a:cs typeface="Times New Roman" panose="02020603050405020304" pitchFamily="18" charset="0"/>
              </a:rPr>
              <a:t>Malinen</a:t>
            </a:r>
            <a:r>
              <a:rPr lang="en-US" sz="1800" dirty="0">
                <a:solidFill>
                  <a:schemeClr val="bg1">
                    <a:lumMod val="50000"/>
                  </a:schemeClr>
                </a:solidFill>
                <a:latin typeface="Times New Roman" panose="02020603050405020304" pitchFamily="18" charset="0"/>
                <a:cs typeface="Times New Roman" panose="02020603050405020304" pitchFamily="18" charset="0"/>
              </a:rPr>
              <a:t> 25/155r0 straw poll </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Dan Harkins straw poll</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Jarkko </a:t>
            </a:r>
            <a:r>
              <a:rPr lang="en-US" sz="1800" dirty="0" err="1">
                <a:solidFill>
                  <a:schemeClr val="bg1">
                    <a:lumMod val="50000"/>
                  </a:schemeClr>
                </a:solidFill>
                <a:latin typeface="Times New Roman" panose="02020603050405020304" pitchFamily="18" charset="0"/>
                <a:cs typeface="Times New Roman" panose="02020603050405020304" pitchFamily="18" charset="0"/>
              </a:rPr>
              <a:t>Kneckt</a:t>
            </a:r>
            <a:r>
              <a:rPr lang="en-US" sz="1800" dirty="0">
                <a:solidFill>
                  <a:schemeClr val="bg1">
                    <a:lumMod val="50000"/>
                  </a:schemeClr>
                </a:solidFill>
                <a:latin typeface="Times New Roman" panose="02020603050405020304" pitchFamily="18" charset="0"/>
                <a:cs typeface="Times New Roman" panose="02020603050405020304" pitchFamily="18" charset="0"/>
              </a:rPr>
              <a:t> 25/135r1</a:t>
            </a:r>
          </a:p>
          <a:p>
            <a:pPr lvl="1">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Recess</a:t>
            </a:r>
          </a:p>
        </p:txBody>
      </p:sp>
      <p:sp>
        <p:nvSpPr>
          <p:cNvPr id="6" name="Slide Number Placeholder 5">
            <a:extLst>
              <a:ext uri="{FF2B5EF4-FFF2-40B4-BE49-F238E27FC236}">
                <a16:creationId xmlns:a16="http://schemas.microsoft.com/office/drawing/2014/main" id="{37616B3A-8844-1D54-E184-C996F9978747}"/>
              </a:ext>
            </a:extLst>
          </p:cNvPr>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a:extLst>
              <a:ext uri="{FF2B5EF4-FFF2-40B4-BE49-F238E27FC236}">
                <a16:creationId xmlns:a16="http://schemas.microsoft.com/office/drawing/2014/main" id="{D86C8CB3-2DF3-D52D-BB49-8FB271B7AEE9}"/>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0874CDF0-F737-B7D6-924C-668BD1307EA1}"/>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7653173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2025 January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27732C-354F-14AD-BD5B-D3589403678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D9CD6D2-1E50-FB2A-C754-4F7D8C9CBCCC}"/>
              </a:ext>
            </a:extLst>
          </p:cNvPr>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January 14, 2024 – AM1</a:t>
            </a:r>
          </a:p>
        </p:txBody>
      </p:sp>
      <p:sp>
        <p:nvSpPr>
          <p:cNvPr id="9218" name="Rectangle 2">
            <a:extLst>
              <a:ext uri="{FF2B5EF4-FFF2-40B4-BE49-F238E27FC236}">
                <a16:creationId xmlns:a16="http://schemas.microsoft.com/office/drawing/2014/main" id="{990357B0-579C-ED9A-EBCF-765D52593035}"/>
              </a:ext>
            </a:extLst>
          </p:cNvPr>
          <p:cNvSpPr>
            <a:spLocks noGrp="1" noChangeArrowheads="1"/>
          </p:cNvSpPr>
          <p:nvPr>
            <p:ph idx="1"/>
          </p:nvPr>
        </p:nvSpPr>
        <p:spPr>
          <a:xfrm>
            <a:off x="914401" y="1338927"/>
            <a:ext cx="10361084" cy="4833271"/>
          </a:xfrm>
          <a:ln/>
        </p:spPr>
        <p:txBody>
          <a:bodyPr>
            <a:normAutofit fontScale="850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(40 participants on-line, 26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Tuesday			AM1 – Po-Kai Huang 25/44r1 &amp; 1927r1, Stephane Baron 24/1999</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Tuesday			PM2 – Dominico </a:t>
            </a:r>
            <a:r>
              <a:rPr lang="en-US" sz="1800" dirty="0" err="1">
                <a:solidFill>
                  <a:schemeClr val="bg1">
                    <a:lumMod val="50000"/>
                  </a:schemeClr>
                </a:solidFill>
                <a:latin typeface="Times New Roman" panose="02020603050405020304" pitchFamily="18" charset="0"/>
                <a:cs typeface="Times New Roman" panose="02020603050405020304" pitchFamily="18" charset="0"/>
              </a:rPr>
              <a:t>Ficara</a:t>
            </a:r>
            <a:r>
              <a:rPr lang="en-US" sz="1800" dirty="0">
                <a:solidFill>
                  <a:schemeClr val="bg1">
                    <a:lumMod val="50000"/>
                  </a:schemeClr>
                </a:solidFill>
                <a:latin typeface="Times New Roman" panose="02020603050405020304" pitchFamily="18" charset="0"/>
                <a:cs typeface="Times New Roman" panose="02020603050405020304" pitchFamily="18" charset="0"/>
              </a:rPr>
              <a:t> 24/1714r5, </a:t>
            </a:r>
            <a:r>
              <a:rPr lang="en-US" sz="1800" dirty="0" err="1">
                <a:solidFill>
                  <a:schemeClr val="bg1">
                    <a:lumMod val="50000"/>
                  </a:schemeClr>
                </a:solidFill>
                <a:latin typeface="Times New Roman" panose="02020603050405020304" pitchFamily="18" charset="0"/>
                <a:cs typeface="Times New Roman" panose="02020603050405020304" pitchFamily="18" charset="0"/>
              </a:rPr>
              <a:t>Jouni</a:t>
            </a:r>
            <a:r>
              <a:rPr lang="en-US" sz="1800" dirty="0">
                <a:solidFill>
                  <a:schemeClr val="bg1">
                    <a:lumMod val="50000"/>
                  </a:schemeClr>
                </a:solidFill>
                <a:latin typeface="Times New Roman" panose="02020603050405020304" pitchFamily="18" charset="0"/>
                <a:cs typeface="Times New Roman" panose="02020603050405020304" pitchFamily="18" charset="0"/>
              </a:rPr>
              <a:t> </a:t>
            </a:r>
            <a:r>
              <a:rPr lang="en-US" sz="1800" dirty="0" err="1">
                <a:solidFill>
                  <a:schemeClr val="bg1">
                    <a:lumMod val="50000"/>
                  </a:schemeClr>
                </a:solidFill>
                <a:latin typeface="Times New Roman" panose="02020603050405020304" pitchFamily="18" charset="0"/>
                <a:cs typeface="Times New Roman" panose="02020603050405020304" pitchFamily="18" charset="0"/>
              </a:rPr>
              <a:t>Malinen</a:t>
            </a:r>
            <a:r>
              <a:rPr lang="en-US" sz="1800" dirty="0">
                <a:solidFill>
                  <a:schemeClr val="bg1">
                    <a:lumMod val="50000"/>
                  </a:schemeClr>
                </a:solidFill>
                <a:latin typeface="Times New Roman" panose="02020603050405020304" pitchFamily="18" charset="0"/>
                <a:cs typeface="Times New Roman" panose="02020603050405020304" pitchFamily="18" charset="0"/>
              </a:rPr>
              <a:t> 25/155r0 straw poll, Jarkko 25/135r1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Wednesday		AM1 – Philip Hawkes, Carol Ansley 24/2116r1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Thursday			AM1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Thursday			PM1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endParaRPr lang="en-US" sz="1800" dirty="0">
              <a:solidFill>
                <a:schemeClr val="bg1">
                  <a:lumMod val="50000"/>
                </a:schemeClr>
              </a:solidFill>
              <a:latin typeface="Times New Roman" panose="02020603050405020304" pitchFamily="18" charset="0"/>
              <a:cs typeface="Times New Roman" panose="02020603050405020304" pitchFamily="18" charset="0"/>
            </a:endParaRP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Po-Kai Huang 25/44r1 &amp; 1927r1 - presented</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Stephane Baron 24/1999 – presented partially</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Philip Hawkes - postponed</a:t>
            </a:r>
          </a:p>
          <a:p>
            <a:pPr lvl="1">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Recess</a:t>
            </a:r>
          </a:p>
        </p:txBody>
      </p:sp>
      <p:sp>
        <p:nvSpPr>
          <p:cNvPr id="6" name="Slide Number Placeholder 5">
            <a:extLst>
              <a:ext uri="{FF2B5EF4-FFF2-40B4-BE49-F238E27FC236}">
                <a16:creationId xmlns:a16="http://schemas.microsoft.com/office/drawing/2014/main" id="{4E8BE0E4-B64E-B100-D994-3156A44A3DB8}"/>
              </a:ext>
            </a:extLst>
          </p:cNvPr>
          <p:cNvSpPr>
            <a:spLocks noGrp="1"/>
          </p:cNvSpPr>
          <p:nvPr>
            <p:ph type="sldNum" idx="12"/>
          </p:nvPr>
        </p:nvSpPr>
        <p:spPr/>
        <p:txBody>
          <a:bodyPr/>
          <a:lstStyle/>
          <a:p>
            <a:r>
              <a:rPr lang="en-GB"/>
              <a:t>Slide </a:t>
            </a:r>
            <a:fld id="{8DC72EFA-1DF8-481C-8B66-C8A1D5DAFDEA}" type="slidenum">
              <a:rPr lang="en-GB"/>
              <a:pPr/>
              <a:t>20</a:t>
            </a:fld>
            <a:endParaRPr lang="en-GB"/>
          </a:p>
        </p:txBody>
      </p:sp>
      <p:sp>
        <p:nvSpPr>
          <p:cNvPr id="5" name="Footer Placeholder 4">
            <a:extLst>
              <a:ext uri="{FF2B5EF4-FFF2-40B4-BE49-F238E27FC236}">
                <a16:creationId xmlns:a16="http://schemas.microsoft.com/office/drawing/2014/main" id="{53210CC0-1E7A-8430-8A65-CAEA6F728BBC}"/>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A6F50ED0-000C-15B3-2277-82D52FCF98D2}"/>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40271217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January 13, 2024 – PM1</a:t>
            </a:r>
          </a:p>
        </p:txBody>
      </p:sp>
      <p:sp>
        <p:nvSpPr>
          <p:cNvPr id="9218" name="Rectangle 2"/>
          <p:cNvSpPr>
            <a:spLocks noGrp="1" noChangeArrowheads="1"/>
          </p:cNvSpPr>
          <p:nvPr>
            <p:ph idx="1"/>
          </p:nvPr>
        </p:nvSpPr>
        <p:spPr>
          <a:xfrm>
            <a:off x="914401" y="1338927"/>
            <a:ext cx="10361084" cy="4833271"/>
          </a:xfrm>
          <a:ln/>
        </p:spPr>
        <p:txBody>
          <a:bodyPr>
            <a:normAutofit fontScale="77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(21 participants on-line, 24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Monday			PM1 – Jarkko </a:t>
            </a:r>
            <a:r>
              <a:rPr lang="en-US" sz="1800" dirty="0" err="1">
                <a:solidFill>
                  <a:schemeClr val="bg1">
                    <a:lumMod val="50000"/>
                  </a:schemeClr>
                </a:solidFill>
                <a:latin typeface="Times New Roman" panose="02020603050405020304" pitchFamily="18" charset="0"/>
                <a:cs typeface="Times New Roman" panose="02020603050405020304" pitchFamily="18" charset="0"/>
              </a:rPr>
              <a:t>Kneckt</a:t>
            </a:r>
            <a:r>
              <a:rPr lang="en-US" sz="1800" dirty="0">
                <a:solidFill>
                  <a:schemeClr val="bg1">
                    <a:lumMod val="50000"/>
                  </a:schemeClr>
                </a:solidFill>
                <a:latin typeface="Times New Roman" panose="02020603050405020304" pitchFamily="18" charset="0"/>
                <a:cs typeface="Times New Roman" panose="02020603050405020304" pitchFamily="18" charset="0"/>
              </a:rPr>
              <a:t> 25/135, 136, 137, </a:t>
            </a:r>
            <a:r>
              <a:rPr lang="en-US" sz="1800" dirty="0" err="1">
                <a:solidFill>
                  <a:schemeClr val="bg1">
                    <a:lumMod val="50000"/>
                  </a:schemeClr>
                </a:solidFill>
                <a:latin typeface="Times New Roman" panose="02020603050405020304" pitchFamily="18" charset="0"/>
                <a:cs typeface="Times New Roman" panose="02020603050405020304" pitchFamily="18" charset="0"/>
              </a:rPr>
              <a:t>Jouni</a:t>
            </a:r>
            <a:r>
              <a:rPr lang="en-US" sz="1800" dirty="0">
                <a:solidFill>
                  <a:schemeClr val="bg1">
                    <a:lumMod val="50000"/>
                  </a:schemeClr>
                </a:solidFill>
                <a:latin typeface="Times New Roman" panose="02020603050405020304" pitchFamily="18" charset="0"/>
                <a:cs typeface="Times New Roman" panose="02020603050405020304" pitchFamily="18" charset="0"/>
              </a:rPr>
              <a:t> </a:t>
            </a:r>
            <a:r>
              <a:rPr lang="en-US" sz="1800" dirty="0" err="1">
                <a:solidFill>
                  <a:schemeClr val="bg1">
                    <a:lumMod val="50000"/>
                  </a:schemeClr>
                </a:solidFill>
                <a:latin typeface="Times New Roman" panose="02020603050405020304" pitchFamily="18" charset="0"/>
                <a:cs typeface="Times New Roman" panose="02020603050405020304" pitchFamily="18" charset="0"/>
              </a:rPr>
              <a:t>Malinen</a:t>
            </a:r>
            <a:r>
              <a:rPr lang="en-US" sz="1800" dirty="0">
                <a:solidFill>
                  <a:schemeClr val="bg1">
                    <a:lumMod val="50000"/>
                  </a:schemeClr>
                </a:solidFill>
                <a:latin typeface="Times New Roman" panose="02020603050405020304" pitchFamily="18" charset="0"/>
                <a:cs typeface="Times New Roman" panose="02020603050405020304" pitchFamily="18" charset="0"/>
              </a:rPr>
              <a:t> 25/155r0</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Tuesday			AM1 – Po-Kai Huang 25/44r1 &amp; 1927r1, Stephane Baron 24/1999, Philip Hawkes </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Tuesday			PM2 – Dominico </a:t>
            </a:r>
            <a:r>
              <a:rPr lang="en-US" sz="1800" dirty="0" err="1">
                <a:solidFill>
                  <a:schemeClr val="bg1">
                    <a:lumMod val="50000"/>
                  </a:schemeClr>
                </a:solidFill>
                <a:latin typeface="Times New Roman" panose="02020603050405020304" pitchFamily="18" charset="0"/>
                <a:cs typeface="Times New Roman" panose="02020603050405020304" pitchFamily="18" charset="0"/>
              </a:rPr>
              <a:t>Ficara</a:t>
            </a:r>
            <a:r>
              <a:rPr lang="en-US" sz="1800" dirty="0">
                <a:solidFill>
                  <a:schemeClr val="bg1">
                    <a:lumMod val="50000"/>
                  </a:schemeClr>
                </a:solidFill>
                <a:latin typeface="Times New Roman" panose="02020603050405020304" pitchFamily="18" charset="0"/>
                <a:cs typeface="Times New Roman" panose="02020603050405020304" pitchFamily="18" charset="0"/>
              </a:rPr>
              <a:t> 24/1714r5, </a:t>
            </a:r>
            <a:r>
              <a:rPr lang="en-US" sz="1800" dirty="0" err="1">
                <a:solidFill>
                  <a:schemeClr val="bg1">
                    <a:lumMod val="50000"/>
                  </a:schemeClr>
                </a:solidFill>
                <a:latin typeface="Times New Roman" panose="02020603050405020304" pitchFamily="18" charset="0"/>
                <a:cs typeface="Times New Roman" panose="02020603050405020304" pitchFamily="18" charset="0"/>
              </a:rPr>
              <a:t>Jouni</a:t>
            </a:r>
            <a:r>
              <a:rPr lang="en-US" sz="1800" dirty="0">
                <a:solidFill>
                  <a:schemeClr val="bg1">
                    <a:lumMod val="50000"/>
                  </a:schemeClr>
                </a:solidFill>
                <a:latin typeface="Times New Roman" panose="02020603050405020304" pitchFamily="18" charset="0"/>
                <a:cs typeface="Times New Roman" panose="02020603050405020304" pitchFamily="18" charset="0"/>
              </a:rPr>
              <a:t> </a:t>
            </a:r>
            <a:r>
              <a:rPr lang="en-US" sz="1800" dirty="0" err="1">
                <a:solidFill>
                  <a:schemeClr val="bg1">
                    <a:lumMod val="50000"/>
                  </a:schemeClr>
                </a:solidFill>
                <a:latin typeface="Times New Roman" panose="02020603050405020304" pitchFamily="18" charset="0"/>
                <a:cs typeface="Times New Roman" panose="02020603050405020304" pitchFamily="18" charset="0"/>
              </a:rPr>
              <a:t>Malinen</a:t>
            </a:r>
            <a:r>
              <a:rPr lang="en-US" sz="1800" dirty="0">
                <a:solidFill>
                  <a:schemeClr val="bg1">
                    <a:lumMod val="50000"/>
                  </a:schemeClr>
                </a:solidFill>
                <a:latin typeface="Times New Roman" panose="02020603050405020304" pitchFamily="18" charset="0"/>
                <a:cs typeface="Times New Roman" panose="02020603050405020304" pitchFamily="18" charset="0"/>
              </a:rPr>
              <a:t> 25/155r0 straw poll</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Wednesday		AM1 – Carol Ansley 24/2116r1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Thursday			AM1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Thursday			PM1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endParaRPr lang="en-US" sz="1800" dirty="0">
              <a:solidFill>
                <a:schemeClr val="bg1">
                  <a:lumMod val="50000"/>
                </a:schemeClr>
              </a:solidFill>
              <a:latin typeface="Times New Roman" panose="02020603050405020304" pitchFamily="18" charset="0"/>
              <a:cs typeface="Times New Roman" panose="02020603050405020304" pitchFamily="18" charset="0"/>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rPr>
              <a:t>Approval of accumulated minutes – 24/1911r0 and 2052r0 – approved motion #53</a:t>
            </a: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1">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Jarkko </a:t>
            </a:r>
            <a:r>
              <a:rPr lang="en-US" sz="1800"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Kneckt</a:t>
            </a: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 25/136r0 - presented</a:t>
            </a:r>
          </a:p>
          <a:p>
            <a:pPr lvl="1">
              <a:buFont typeface="Arial"/>
              <a:buChar char="•"/>
            </a:pPr>
            <a:r>
              <a:rPr lang="en-US" sz="1800" dirty="0" err="1">
                <a:solidFill>
                  <a:schemeClr val="bg1">
                    <a:lumMod val="50000"/>
                  </a:schemeClr>
                </a:solidFill>
                <a:latin typeface="Times New Roman" panose="02020603050405020304" pitchFamily="18" charset="0"/>
                <a:cs typeface="Times New Roman" panose="02020603050405020304" pitchFamily="18" charset="0"/>
              </a:rPr>
              <a:t>Jouni</a:t>
            </a:r>
            <a:r>
              <a:rPr lang="en-US" sz="1800" dirty="0">
                <a:solidFill>
                  <a:schemeClr val="bg1">
                    <a:lumMod val="50000"/>
                  </a:schemeClr>
                </a:solidFill>
                <a:latin typeface="Times New Roman" panose="02020603050405020304" pitchFamily="18" charset="0"/>
                <a:cs typeface="Times New Roman" panose="02020603050405020304" pitchFamily="18" charset="0"/>
              </a:rPr>
              <a:t> </a:t>
            </a:r>
            <a:r>
              <a:rPr lang="en-US" sz="1800" dirty="0" err="1">
                <a:solidFill>
                  <a:schemeClr val="bg1">
                    <a:lumMod val="50000"/>
                  </a:schemeClr>
                </a:solidFill>
                <a:latin typeface="Times New Roman" panose="02020603050405020304" pitchFamily="18" charset="0"/>
                <a:cs typeface="Times New Roman" panose="02020603050405020304" pitchFamily="18" charset="0"/>
              </a:rPr>
              <a:t>Malinen</a:t>
            </a:r>
            <a:r>
              <a:rPr lang="en-US" sz="1800" dirty="0">
                <a:solidFill>
                  <a:schemeClr val="bg1">
                    <a:lumMod val="50000"/>
                  </a:schemeClr>
                </a:solidFill>
                <a:latin typeface="Times New Roman" panose="02020603050405020304" pitchFamily="18" charset="0"/>
                <a:cs typeface="Times New Roman" panose="02020603050405020304" pitchFamily="18" charset="0"/>
              </a:rPr>
              <a:t> 25/155r0 – presented, straw poll for later</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Antonio de la Oliva 25/153r0 - presented</a:t>
            </a: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1">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21</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9727934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solidFill>
                  <a:schemeClr val="tx1"/>
                </a:solidFill>
              </a:rPr>
              <a:t>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53</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and teleconference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11-24/1911r0 (November Plenary minutes), 11-24/2052r0 (December and January teleconference minutes)</a:t>
            </a:r>
          </a:p>
          <a:p>
            <a:endParaRPr lang="en-US" sz="1800" b="0" dirty="0">
              <a:solidFill>
                <a:schemeClr val="tx1"/>
              </a:solidFill>
            </a:endParaRPr>
          </a:p>
          <a:p>
            <a:endParaRPr lang="en-US" sz="1800" b="0" dirty="0">
              <a:solidFill>
                <a:schemeClr val="tx1"/>
              </a:solidFill>
            </a:endParaRPr>
          </a:p>
          <a:p>
            <a:r>
              <a:rPr lang="en-US" sz="1800" b="0" dirty="0"/>
              <a:t>Mover:    Jerome Henry</a:t>
            </a:r>
          </a:p>
          <a:p>
            <a:r>
              <a:rPr lang="en-US" sz="1800" b="0" dirty="0"/>
              <a:t>Second:   Peter Yee</a:t>
            </a:r>
          </a:p>
          <a:p>
            <a:r>
              <a:rPr lang="en-US" sz="1800" b="0" dirty="0"/>
              <a:t>Approved by unanimous consent, 27 attendees on-line, 26 in the room</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289302-35DC-122C-B97D-ABCFE85515E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EE6E72-A3D7-5196-8CFF-57D79255B46E}"/>
              </a:ext>
            </a:extLst>
          </p:cNvPr>
          <p:cNvSpPr>
            <a:spLocks noGrp="1"/>
          </p:cNvSpPr>
          <p:nvPr>
            <p:ph type="title"/>
          </p:nvPr>
        </p:nvSpPr>
        <p:spPr>
          <a:xfrm>
            <a:off x="914401" y="685801"/>
            <a:ext cx="10361084" cy="685799"/>
          </a:xfrm>
        </p:spPr>
        <p:txBody>
          <a:bodyPr/>
          <a:lstStyle/>
          <a:p>
            <a:r>
              <a:rPr lang="en-US" dirty="0"/>
              <a:t>Motion # 54</a:t>
            </a:r>
          </a:p>
        </p:txBody>
      </p:sp>
      <p:sp>
        <p:nvSpPr>
          <p:cNvPr id="3" name="Content Placeholder 2">
            <a:extLst>
              <a:ext uri="{FF2B5EF4-FFF2-40B4-BE49-F238E27FC236}">
                <a16:creationId xmlns:a16="http://schemas.microsoft.com/office/drawing/2014/main" id="{8D5BF1AE-A5B9-6A1E-96ED-F81399B5AD3F}"/>
              </a:ext>
            </a:extLst>
          </p:cNvPr>
          <p:cNvSpPr>
            <a:spLocks noGrp="1"/>
          </p:cNvSpPr>
          <p:nvPr>
            <p:ph idx="1"/>
          </p:nvPr>
        </p:nvSpPr>
        <p:spPr>
          <a:xfrm>
            <a:off x="914401" y="1447801"/>
            <a:ext cx="10361084" cy="4646614"/>
          </a:xfrm>
        </p:spPr>
        <p:txBody>
          <a:bodyPr>
            <a:normAutofit fontScale="70000" lnSpcReduction="20000"/>
          </a:bodyPr>
          <a:lstStyle/>
          <a:p>
            <a:r>
              <a:rPr lang="en-US" sz="2400" b="0" dirty="0"/>
              <a:t>Approve the texts and CID resolutions listed below and incorporate the indicated text changes into the </a:t>
            </a:r>
            <a:r>
              <a:rPr lang="en-US" sz="2400" b="0" dirty="0" err="1"/>
              <a:t>TGbi</a:t>
            </a:r>
            <a:r>
              <a:rPr lang="en-US" sz="2400" b="0" dirty="0"/>
              <a:t> draft.</a:t>
            </a:r>
            <a:endParaRPr lang="en-US" sz="2200" b="0" dirty="0">
              <a:solidFill>
                <a:schemeClr val="tx1"/>
              </a:solidFill>
              <a:sym typeface="Arial"/>
            </a:endParaRPr>
          </a:p>
          <a:p>
            <a:pPr marL="0" marR="0" algn="l"/>
            <a:r>
              <a:rPr lang="en-US" sz="1800" b="0" i="0" u="none" strike="noStrike" dirty="0">
                <a:solidFill>
                  <a:srgbClr val="212121"/>
                </a:solidFill>
                <a:effectLst/>
                <a:latin typeface="Calibri" panose="020F0502020204030204" pitchFamily="34" charset="0"/>
              </a:rPr>
              <a:t>Document 24/2084r0 to resolve CIDs : 1518, 1522</a:t>
            </a:r>
          </a:p>
          <a:p>
            <a:pPr marL="0" marR="0" algn="l"/>
            <a:r>
              <a:rPr lang="en-US" sz="1800" b="0" i="0" u="none" strike="noStrike" dirty="0">
                <a:solidFill>
                  <a:srgbClr val="212121"/>
                </a:solidFill>
                <a:effectLst/>
                <a:latin typeface="Calibri" panose="020F0502020204030204" pitchFamily="34" charset="0"/>
              </a:rPr>
              <a:t>Document 24/1679r3 to resolve CID  : 1427</a:t>
            </a:r>
          </a:p>
          <a:p>
            <a:pPr marL="0" marR="0" algn="l"/>
            <a:r>
              <a:rPr lang="en-US" sz="1800" b="0" i="0" u="none" strike="noStrike" dirty="0">
                <a:solidFill>
                  <a:srgbClr val="212121"/>
                </a:solidFill>
                <a:effectLst/>
                <a:latin typeface="Calibri" panose="020F0502020204030204" pitchFamily="34" charset="0"/>
              </a:rPr>
              <a:t>Document 24/1579r10 to resolve CIDs : 1519, 1122, 1157, 1376</a:t>
            </a:r>
          </a:p>
          <a:p>
            <a:pPr marL="0" marR="0" algn="l"/>
            <a:r>
              <a:rPr lang="en-US" sz="1800" b="0" i="0" u="none" strike="noStrike" dirty="0">
                <a:solidFill>
                  <a:srgbClr val="212121"/>
                </a:solidFill>
                <a:effectLst/>
                <a:latin typeface="Calibri" panose="020F0502020204030204" pitchFamily="34" charset="0"/>
              </a:rPr>
              <a:t>Document 24/1739r2 to resolve CIDs : 1109, 1166</a:t>
            </a:r>
          </a:p>
          <a:p>
            <a:pPr marL="0" marR="0" algn="l"/>
            <a:r>
              <a:rPr lang="en-US" sz="1800" b="0" i="0" u="none" strike="noStrike" dirty="0">
                <a:solidFill>
                  <a:srgbClr val="212121"/>
                </a:solidFill>
                <a:effectLst/>
                <a:latin typeface="Calibri" panose="020F0502020204030204" pitchFamily="34" charset="0"/>
              </a:rPr>
              <a:t>Document 24/1936r3 to resolve CIDs : 1028, 1049, 1058, 1071, 1103, 1350, 1500</a:t>
            </a:r>
          </a:p>
          <a:p>
            <a:pPr marL="0" marR="0" algn="l"/>
            <a:r>
              <a:rPr lang="en-US" sz="1800" b="0" i="0" u="none" strike="noStrike" dirty="0">
                <a:solidFill>
                  <a:srgbClr val="212121"/>
                </a:solidFill>
                <a:effectLst/>
                <a:latin typeface="Calibri" panose="020F0502020204030204" pitchFamily="34" charset="0"/>
              </a:rPr>
              <a:t>Document 24/1741r2 to resolve CIDs : 1046, 1187, 1188, 1190, 1191</a:t>
            </a:r>
          </a:p>
          <a:p>
            <a:pPr marL="0" marR="0" algn="l"/>
            <a:r>
              <a:rPr lang="en-US" sz="1800" b="0" i="0" u="none" strike="noStrike" dirty="0">
                <a:solidFill>
                  <a:srgbClr val="212121"/>
                </a:solidFill>
                <a:effectLst/>
                <a:latin typeface="Calibri" panose="020F0502020204030204" pitchFamily="34" charset="0"/>
              </a:rPr>
              <a:t>Document 25/44r1.</a:t>
            </a:r>
          </a:p>
          <a:p>
            <a:pPr marL="0" marR="0" algn="l"/>
            <a:r>
              <a:rPr lang="en-US" sz="1800" b="0" i="0" u="none" strike="noStrike" dirty="0">
                <a:solidFill>
                  <a:srgbClr val="212121"/>
                </a:solidFill>
                <a:effectLst/>
                <a:latin typeface="Calibri" panose="020F0502020204030204" pitchFamily="34" charset="0"/>
              </a:rPr>
              <a:t>Document 24/1927r2 to resolve CID 1145</a:t>
            </a:r>
          </a:p>
          <a:p>
            <a:pPr marL="0" marR="0" algn="l"/>
            <a:r>
              <a:rPr lang="en-US" sz="1800" b="0" i="0" u="none" strike="noStrike" dirty="0">
                <a:solidFill>
                  <a:srgbClr val="212121"/>
                </a:solidFill>
                <a:effectLst/>
                <a:latin typeface="Calibri" panose="020F0502020204030204" pitchFamily="34" charset="0"/>
              </a:rPr>
              <a:t>Document 24/1714r6 to resolve CIDs : 1515, 1516</a:t>
            </a:r>
          </a:p>
          <a:p>
            <a:pPr marL="0" marR="0" algn="l"/>
            <a:r>
              <a:rPr lang="en-US" sz="1800" b="0" i="0" u="none" strike="noStrike" dirty="0">
                <a:solidFill>
                  <a:srgbClr val="212121"/>
                </a:solidFill>
                <a:effectLst/>
                <a:latin typeface="Calibri" panose="020F0502020204030204" pitchFamily="34" charset="0"/>
              </a:rPr>
              <a:t>Document 25/167r1</a:t>
            </a:r>
          </a:p>
          <a:p>
            <a:pPr marL="0" marR="0" algn="l"/>
            <a:r>
              <a:rPr lang="en-US" sz="1800" b="0" i="0" u="none" strike="noStrike" dirty="0">
                <a:solidFill>
                  <a:srgbClr val="212121"/>
                </a:solidFill>
                <a:effectLst/>
                <a:latin typeface="Calibri" panose="020F0502020204030204" pitchFamily="34" charset="0"/>
              </a:rPr>
              <a:t>Document 25/156r2</a:t>
            </a:r>
          </a:p>
          <a:p>
            <a:pPr marL="0" marR="0" algn="l"/>
            <a:r>
              <a:rPr lang="en-US" sz="1800" b="0" i="0" u="none" strike="noStrike" dirty="0">
                <a:solidFill>
                  <a:srgbClr val="212121"/>
                </a:solidFill>
                <a:effectLst/>
                <a:latin typeface="Calibri" panose="020F0502020204030204" pitchFamily="34" charset="0"/>
              </a:rPr>
              <a:t>Document 25/153r1 to resolve CIDs : 1112, 1118, 1176</a:t>
            </a:r>
          </a:p>
          <a:p>
            <a:pPr marL="0" marR="0" algn="l"/>
            <a:r>
              <a:rPr lang="en-US" sz="1800" b="0" i="0" u="none" strike="noStrike" dirty="0">
                <a:solidFill>
                  <a:srgbClr val="212121"/>
                </a:solidFill>
                <a:effectLst/>
                <a:latin typeface="Calibri" panose="020F0502020204030204" pitchFamily="34" charset="0"/>
              </a:rPr>
              <a:t>Document 25/176r0 to resolve CID : 1004</a:t>
            </a:r>
          </a:p>
          <a:p>
            <a:pPr marL="0" marR="0" algn="l"/>
            <a:r>
              <a:rPr lang="en-US" sz="1800" b="0" i="0" u="none" strike="noStrike" dirty="0">
                <a:solidFill>
                  <a:srgbClr val="212121"/>
                </a:solidFill>
                <a:effectLst/>
                <a:latin typeface="Calibri" panose="020F0502020204030204" pitchFamily="34" charset="0"/>
              </a:rPr>
              <a:t>Document 24/1999r7 to resolve CIDs : 1031, 1050, 1051, 1052, 1080, 1244, 1245, 1246, 1247, 1248, 1249, 1250, 1251, 1252, 1253, 1254, 1256, 1259, 1260, 1265, 1266, 1267, 1268</a:t>
            </a:r>
            <a:endParaRPr lang="en-US" sz="1800" b="0" dirty="0">
              <a:solidFill>
                <a:schemeClr val="tx1"/>
              </a:solidFill>
            </a:endParaRPr>
          </a:p>
          <a:p>
            <a:r>
              <a:rPr lang="en-US" sz="1800" b="0" dirty="0"/>
              <a:t>Mover:    Po-Kai Huang</a:t>
            </a:r>
          </a:p>
          <a:p>
            <a:r>
              <a:rPr lang="en-US" sz="1800" b="0" dirty="0"/>
              <a:t>Second:   Jerome Henry</a:t>
            </a:r>
          </a:p>
          <a:p>
            <a:r>
              <a:rPr lang="en-US" sz="1800" b="0" dirty="0"/>
              <a:t>Approved by unanimous consent, 74 attendees on-line, 30 in the room</a:t>
            </a:r>
          </a:p>
        </p:txBody>
      </p:sp>
      <p:sp>
        <p:nvSpPr>
          <p:cNvPr id="4" name="Slide Number Placeholder 3">
            <a:extLst>
              <a:ext uri="{FF2B5EF4-FFF2-40B4-BE49-F238E27FC236}">
                <a16:creationId xmlns:a16="http://schemas.microsoft.com/office/drawing/2014/main" id="{209B097E-20B9-C708-5312-695A443DF912}"/>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5426211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84A357-A6A2-3752-B3CC-30911B052AF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D1CF7CB-3591-092D-6C6B-C031109BA82E}"/>
              </a:ext>
            </a:extLst>
          </p:cNvPr>
          <p:cNvSpPr>
            <a:spLocks noGrp="1"/>
          </p:cNvSpPr>
          <p:nvPr>
            <p:ph type="title"/>
          </p:nvPr>
        </p:nvSpPr>
        <p:spPr>
          <a:xfrm>
            <a:off x="914401" y="685801"/>
            <a:ext cx="10361084" cy="685799"/>
          </a:xfrm>
        </p:spPr>
        <p:txBody>
          <a:bodyPr/>
          <a:lstStyle/>
          <a:p>
            <a:r>
              <a:rPr lang="en-US" dirty="0"/>
              <a:t>Motion # 55</a:t>
            </a:r>
          </a:p>
        </p:txBody>
      </p:sp>
      <p:sp>
        <p:nvSpPr>
          <p:cNvPr id="3" name="Content Placeholder 2">
            <a:extLst>
              <a:ext uri="{FF2B5EF4-FFF2-40B4-BE49-F238E27FC236}">
                <a16:creationId xmlns:a16="http://schemas.microsoft.com/office/drawing/2014/main" id="{21615ADA-BF54-E2C1-A464-158EC63011AA}"/>
              </a:ext>
            </a:extLst>
          </p:cNvPr>
          <p:cNvSpPr>
            <a:spLocks noGrp="1"/>
          </p:cNvSpPr>
          <p:nvPr>
            <p:ph idx="1"/>
          </p:nvPr>
        </p:nvSpPr>
        <p:spPr>
          <a:xfrm>
            <a:off x="914401" y="1447800"/>
            <a:ext cx="10361084" cy="5027614"/>
          </a:xfrm>
        </p:spPr>
        <p:txBody>
          <a:bodyPr>
            <a:normAutofit/>
          </a:bodyPr>
          <a:lstStyle/>
          <a:p>
            <a:pPr marL="0" indent="0"/>
            <a:r>
              <a:rPr lang="en-US" sz="2400" b="0" dirty="0"/>
              <a:t>Approve the texts and CID resolutions listed below and incorporate the indicated text changes into the </a:t>
            </a:r>
            <a:r>
              <a:rPr lang="en-US" sz="2400" b="0" dirty="0" err="1"/>
              <a:t>TGbi</a:t>
            </a:r>
            <a:r>
              <a:rPr lang="en-US" sz="2400" b="0" dirty="0"/>
              <a:t> draft.</a:t>
            </a:r>
            <a:endParaRPr lang="en-US" b="0" dirty="0">
              <a:solidFill>
                <a:schemeClr val="tx1"/>
              </a:solidFill>
              <a:sym typeface="Arial"/>
            </a:endParaRPr>
          </a:p>
          <a:p>
            <a:r>
              <a:rPr lang="en-US" b="0" dirty="0">
                <a:solidFill>
                  <a:schemeClr val="tx1"/>
                </a:solidFill>
                <a:sym typeface="Arial"/>
              </a:rPr>
              <a:t>Specifically: </a:t>
            </a:r>
          </a:p>
          <a:p>
            <a:pPr marL="0" marR="0" algn="l"/>
            <a:r>
              <a:rPr lang="en-US" b="0" dirty="0">
                <a:solidFill>
                  <a:schemeClr val="tx1"/>
                </a:solidFill>
              </a:rPr>
              <a:t>Document 25/155r1 to resolve CID 1097</a:t>
            </a:r>
          </a:p>
          <a:p>
            <a:pPr marL="0" marR="0" algn="l"/>
            <a:r>
              <a:rPr lang="en-US" b="0" dirty="0">
                <a:solidFill>
                  <a:schemeClr val="tx1"/>
                </a:solidFill>
              </a:rPr>
              <a:t>Document 25/135r6</a:t>
            </a:r>
          </a:p>
          <a:p>
            <a:pPr marL="0" marR="0" algn="l"/>
            <a:r>
              <a:rPr lang="en-US" b="0" dirty="0">
                <a:solidFill>
                  <a:schemeClr val="tx1"/>
                </a:solidFill>
              </a:rPr>
              <a:t>Moved by </a:t>
            </a:r>
            <a:r>
              <a:rPr lang="en-US" b="0" dirty="0" err="1">
                <a:solidFill>
                  <a:schemeClr val="tx1"/>
                </a:solidFill>
              </a:rPr>
              <a:t>Jouni</a:t>
            </a:r>
            <a:r>
              <a:rPr lang="en-US" b="0" dirty="0">
                <a:solidFill>
                  <a:schemeClr val="tx1"/>
                </a:solidFill>
              </a:rPr>
              <a:t> </a:t>
            </a:r>
            <a:r>
              <a:rPr lang="en-US" b="0" dirty="0" err="1">
                <a:solidFill>
                  <a:schemeClr val="tx1"/>
                </a:solidFill>
              </a:rPr>
              <a:t>Malinen</a:t>
            </a:r>
            <a:r>
              <a:rPr lang="en-US" b="0" dirty="0">
                <a:solidFill>
                  <a:schemeClr val="tx1"/>
                </a:solidFill>
              </a:rPr>
              <a:t>. Seconded by Jerome Henry.</a:t>
            </a:r>
          </a:p>
          <a:p>
            <a:pPr marL="0" marR="0" algn="l"/>
            <a:r>
              <a:rPr lang="en-US" b="0" dirty="0">
                <a:solidFill>
                  <a:schemeClr val="tx1"/>
                </a:solidFill>
              </a:rPr>
              <a:t>See file for votes – presumed to fail, to be verified (30Y, 14N, 4A estimate)</a:t>
            </a:r>
          </a:p>
          <a:p>
            <a:r>
              <a:rPr lang="en-US" b="0" strike="sngStrike" dirty="0"/>
              <a:t>Approved by unanimous consent</a:t>
            </a:r>
            <a:r>
              <a:rPr lang="en-US" b="0" dirty="0"/>
              <a:t>, xx attendees on-line, xx in the room</a:t>
            </a:r>
          </a:p>
          <a:p>
            <a:endParaRPr lang="en-US" b="0" dirty="0"/>
          </a:p>
        </p:txBody>
      </p:sp>
      <p:sp>
        <p:nvSpPr>
          <p:cNvPr id="4" name="Slide Number Placeholder 3">
            <a:extLst>
              <a:ext uri="{FF2B5EF4-FFF2-40B4-BE49-F238E27FC236}">
                <a16:creationId xmlns:a16="http://schemas.microsoft.com/office/drawing/2014/main" id="{D408DE60-56B6-499E-1522-A0F217FD056B}"/>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7854954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CEFC6D-61F1-44B5-F614-050009D237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9487A14-149A-9691-7EA1-64C32FC4F667}"/>
              </a:ext>
            </a:extLst>
          </p:cNvPr>
          <p:cNvSpPr>
            <a:spLocks noGrp="1"/>
          </p:cNvSpPr>
          <p:nvPr>
            <p:ph type="title"/>
          </p:nvPr>
        </p:nvSpPr>
        <p:spPr>
          <a:xfrm>
            <a:off x="914401" y="685801"/>
            <a:ext cx="10361084" cy="685799"/>
          </a:xfrm>
        </p:spPr>
        <p:txBody>
          <a:bodyPr/>
          <a:lstStyle/>
          <a:p>
            <a:r>
              <a:rPr lang="en-US" dirty="0"/>
              <a:t>Motion # 56</a:t>
            </a:r>
          </a:p>
        </p:txBody>
      </p:sp>
      <p:sp>
        <p:nvSpPr>
          <p:cNvPr id="3" name="Content Placeholder 2">
            <a:extLst>
              <a:ext uri="{FF2B5EF4-FFF2-40B4-BE49-F238E27FC236}">
                <a16:creationId xmlns:a16="http://schemas.microsoft.com/office/drawing/2014/main" id="{09A26C7C-F4D8-191B-C9A8-5459B905D768}"/>
              </a:ext>
            </a:extLst>
          </p:cNvPr>
          <p:cNvSpPr>
            <a:spLocks noGrp="1"/>
          </p:cNvSpPr>
          <p:nvPr>
            <p:ph idx="1"/>
          </p:nvPr>
        </p:nvSpPr>
        <p:spPr>
          <a:xfrm>
            <a:off x="914401" y="1447800"/>
            <a:ext cx="10361084" cy="5027614"/>
          </a:xfrm>
        </p:spPr>
        <p:txBody>
          <a:bodyPr>
            <a:normAutofit/>
          </a:bodyPr>
          <a:lstStyle/>
          <a:p>
            <a:pPr marL="0" indent="0"/>
            <a:r>
              <a:rPr lang="en-US" sz="2400" b="0" dirty="0"/>
              <a:t>Approve the texts and CID resolutions listed below and incorporate the indicated text changes into the </a:t>
            </a:r>
            <a:r>
              <a:rPr lang="en-US" sz="2400" b="0" dirty="0" err="1"/>
              <a:t>TGbi</a:t>
            </a:r>
            <a:r>
              <a:rPr lang="en-US" sz="2400" b="0" dirty="0"/>
              <a:t> draft.</a:t>
            </a:r>
            <a:endParaRPr lang="en-US" b="0" dirty="0">
              <a:solidFill>
                <a:schemeClr val="tx1"/>
              </a:solidFill>
              <a:sym typeface="Arial"/>
            </a:endParaRPr>
          </a:p>
          <a:p>
            <a:r>
              <a:rPr lang="en-US" b="0" dirty="0">
                <a:solidFill>
                  <a:schemeClr val="tx1"/>
                </a:solidFill>
                <a:sym typeface="Arial"/>
              </a:rPr>
              <a:t>Specifically: </a:t>
            </a:r>
          </a:p>
          <a:p>
            <a:pPr marL="0" marR="0" algn="l"/>
            <a:r>
              <a:rPr lang="en-US" b="0" dirty="0">
                <a:solidFill>
                  <a:schemeClr val="tx1"/>
                </a:solidFill>
              </a:rPr>
              <a:t>Document 25/155r1 to resolve CID 1097</a:t>
            </a:r>
          </a:p>
          <a:p>
            <a:pPr marL="0" marR="0" algn="l"/>
            <a:r>
              <a:rPr lang="en-US" b="0" dirty="0">
                <a:solidFill>
                  <a:schemeClr val="tx1"/>
                </a:solidFill>
              </a:rPr>
              <a:t>Moved by Dan Harkins. Seconded by Peter Yee.</a:t>
            </a:r>
          </a:p>
          <a:p>
            <a:pPr marL="0" marR="0" algn="l"/>
            <a:r>
              <a:rPr lang="en-US" b="0" dirty="0">
                <a:solidFill>
                  <a:schemeClr val="tx1"/>
                </a:solidFill>
              </a:rPr>
              <a:t>28y, 12n estimated – to be confirmed</a:t>
            </a:r>
          </a:p>
          <a:p>
            <a:r>
              <a:rPr lang="en-US" b="0" strike="sngStrike" dirty="0"/>
              <a:t>Approved by unanimous consent</a:t>
            </a:r>
            <a:r>
              <a:rPr lang="en-US" b="0" dirty="0"/>
              <a:t>, xx attendees on-line, xx in the room</a:t>
            </a:r>
          </a:p>
          <a:p>
            <a:endParaRPr lang="en-US" b="0" dirty="0"/>
          </a:p>
        </p:txBody>
      </p:sp>
      <p:sp>
        <p:nvSpPr>
          <p:cNvPr id="4" name="Slide Number Placeholder 3">
            <a:extLst>
              <a:ext uri="{FF2B5EF4-FFF2-40B4-BE49-F238E27FC236}">
                <a16:creationId xmlns:a16="http://schemas.microsoft.com/office/drawing/2014/main" id="{2EA29046-9328-3970-B549-34C7B6381BD6}"/>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7809384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F65E88-1646-E5A7-8524-6FFEEB9F769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7E1217B-F701-1F52-D50D-4FAD1E17670F}"/>
              </a:ext>
            </a:extLst>
          </p:cNvPr>
          <p:cNvSpPr>
            <a:spLocks noGrp="1"/>
          </p:cNvSpPr>
          <p:nvPr>
            <p:ph type="title"/>
          </p:nvPr>
        </p:nvSpPr>
        <p:spPr>
          <a:xfrm>
            <a:off x="914401" y="685801"/>
            <a:ext cx="10361084" cy="685799"/>
          </a:xfrm>
        </p:spPr>
        <p:txBody>
          <a:bodyPr/>
          <a:lstStyle/>
          <a:p>
            <a:r>
              <a:rPr lang="en-US" dirty="0"/>
              <a:t>Motion # 57</a:t>
            </a:r>
          </a:p>
        </p:txBody>
      </p:sp>
      <p:sp>
        <p:nvSpPr>
          <p:cNvPr id="3" name="Content Placeholder 2">
            <a:extLst>
              <a:ext uri="{FF2B5EF4-FFF2-40B4-BE49-F238E27FC236}">
                <a16:creationId xmlns:a16="http://schemas.microsoft.com/office/drawing/2014/main" id="{3EC74C88-380B-CEBC-AFA7-50322BC1DF62}"/>
              </a:ext>
            </a:extLst>
          </p:cNvPr>
          <p:cNvSpPr>
            <a:spLocks noGrp="1"/>
          </p:cNvSpPr>
          <p:nvPr>
            <p:ph idx="1"/>
          </p:nvPr>
        </p:nvSpPr>
        <p:spPr>
          <a:xfrm>
            <a:off x="914401" y="1447800"/>
            <a:ext cx="10361084" cy="5027614"/>
          </a:xfrm>
        </p:spPr>
        <p:txBody>
          <a:bodyPr>
            <a:normAutofit/>
          </a:bodyPr>
          <a:lstStyle/>
          <a:p>
            <a:pPr marL="0" indent="0"/>
            <a:r>
              <a:rPr lang="en-US" sz="2400" b="0" dirty="0"/>
              <a:t>Approve the texts and CID resolutions listed below and incorporate the indicated text changes into the </a:t>
            </a:r>
            <a:r>
              <a:rPr lang="en-US" sz="2400" b="0" dirty="0" err="1"/>
              <a:t>TGbi</a:t>
            </a:r>
            <a:r>
              <a:rPr lang="en-US" sz="2400" b="0" dirty="0"/>
              <a:t> draft.</a:t>
            </a:r>
            <a:endParaRPr lang="en-US" b="0" dirty="0">
              <a:solidFill>
                <a:schemeClr val="tx1"/>
              </a:solidFill>
              <a:sym typeface="Arial"/>
            </a:endParaRPr>
          </a:p>
          <a:p>
            <a:r>
              <a:rPr lang="en-US" b="0" dirty="0">
                <a:solidFill>
                  <a:schemeClr val="tx1"/>
                </a:solidFill>
                <a:sym typeface="Arial"/>
              </a:rPr>
              <a:t>Specifically: </a:t>
            </a:r>
          </a:p>
          <a:p>
            <a:pPr marL="0" marR="0" algn="l"/>
            <a:r>
              <a:rPr lang="en-US" b="0" dirty="0">
                <a:solidFill>
                  <a:schemeClr val="tx1"/>
                </a:solidFill>
              </a:rPr>
              <a:t>Document 25/135r6</a:t>
            </a:r>
          </a:p>
          <a:p>
            <a:pPr marL="0" marR="0" algn="l"/>
            <a:r>
              <a:rPr lang="en-US" b="0" dirty="0">
                <a:solidFill>
                  <a:schemeClr val="tx1"/>
                </a:solidFill>
              </a:rPr>
              <a:t>Moved by Jarkko </a:t>
            </a:r>
            <a:r>
              <a:rPr lang="en-US" b="0" dirty="0" err="1">
                <a:solidFill>
                  <a:schemeClr val="tx1"/>
                </a:solidFill>
              </a:rPr>
              <a:t>Kneckt</a:t>
            </a:r>
            <a:r>
              <a:rPr lang="en-US" b="0" dirty="0">
                <a:solidFill>
                  <a:schemeClr val="tx1"/>
                </a:solidFill>
              </a:rPr>
              <a:t>. Seconded by Stephane Baron.</a:t>
            </a:r>
          </a:p>
          <a:p>
            <a:pPr marL="0" marR="0" algn="l"/>
            <a:r>
              <a:rPr lang="en-US" b="0" dirty="0">
                <a:solidFill>
                  <a:schemeClr val="tx1"/>
                </a:solidFill>
              </a:rPr>
              <a:t>5n, 34y, 6a, estimate to be verified</a:t>
            </a:r>
          </a:p>
          <a:p>
            <a:r>
              <a:rPr lang="en-US" b="0" strike="sngStrike" dirty="0"/>
              <a:t>Approved by unanimous consent</a:t>
            </a:r>
            <a:r>
              <a:rPr lang="en-US" b="0" dirty="0"/>
              <a:t>, xx attendees on-line, xx in the room</a:t>
            </a:r>
          </a:p>
          <a:p>
            <a:endParaRPr lang="en-US" b="0" dirty="0"/>
          </a:p>
        </p:txBody>
      </p:sp>
      <p:sp>
        <p:nvSpPr>
          <p:cNvPr id="4" name="Slide Number Placeholder 3">
            <a:extLst>
              <a:ext uri="{FF2B5EF4-FFF2-40B4-BE49-F238E27FC236}">
                <a16:creationId xmlns:a16="http://schemas.microsoft.com/office/drawing/2014/main" id="{751E44CA-6592-5FD8-E7B9-2FDEEFC40736}"/>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22712901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97045E-D015-0855-AB66-A3316335D6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D146BBD-DED1-39A9-AAB6-C73D9BFFDFE3}"/>
              </a:ext>
            </a:extLst>
          </p:cNvPr>
          <p:cNvSpPr>
            <a:spLocks noGrp="1"/>
          </p:cNvSpPr>
          <p:nvPr>
            <p:ph type="title"/>
          </p:nvPr>
        </p:nvSpPr>
        <p:spPr>
          <a:xfrm>
            <a:off x="914401" y="685801"/>
            <a:ext cx="10361084" cy="685799"/>
          </a:xfrm>
        </p:spPr>
        <p:txBody>
          <a:bodyPr/>
          <a:lstStyle/>
          <a:p>
            <a:r>
              <a:rPr lang="en-US" dirty="0"/>
              <a:t>Motion # 58</a:t>
            </a:r>
          </a:p>
        </p:txBody>
      </p:sp>
      <p:sp>
        <p:nvSpPr>
          <p:cNvPr id="3" name="Content Placeholder 2">
            <a:extLst>
              <a:ext uri="{FF2B5EF4-FFF2-40B4-BE49-F238E27FC236}">
                <a16:creationId xmlns:a16="http://schemas.microsoft.com/office/drawing/2014/main" id="{705CACE5-B80D-5FD8-0B37-4CDAA9564A91}"/>
              </a:ext>
            </a:extLst>
          </p:cNvPr>
          <p:cNvSpPr>
            <a:spLocks noGrp="1"/>
          </p:cNvSpPr>
          <p:nvPr>
            <p:ph idx="1"/>
          </p:nvPr>
        </p:nvSpPr>
        <p:spPr>
          <a:xfrm>
            <a:off x="914401" y="1447800"/>
            <a:ext cx="10361084" cy="5027614"/>
          </a:xfrm>
        </p:spPr>
        <p:txBody>
          <a:bodyPr>
            <a:normAutofit/>
          </a:bodyPr>
          <a:lstStyle/>
          <a:p>
            <a:pPr marL="0" indent="0"/>
            <a:r>
              <a:rPr lang="en-US" b="0" dirty="0">
                <a:solidFill>
                  <a:schemeClr val="tx1"/>
                </a:solidFill>
                <a:sym typeface="Arial"/>
              </a:rPr>
              <a:t>Having approved changes to the P802.11 </a:t>
            </a:r>
            <a:r>
              <a:rPr lang="en-US" b="0" dirty="0" err="1">
                <a:solidFill>
                  <a:schemeClr val="tx1"/>
                </a:solidFill>
                <a:sym typeface="Arial"/>
              </a:rPr>
              <a:t>TGbi</a:t>
            </a:r>
            <a:r>
              <a:rPr lang="en-US" b="0" dirty="0">
                <a:solidFill>
                  <a:schemeClr val="tx1"/>
                </a:solidFill>
                <a:sym typeface="Arial"/>
              </a:rPr>
              <a:t> draft as recorded in 24/2117r9, instruct</a:t>
            </a:r>
            <a:r>
              <a:rPr lang="en-US" sz="2400" b="0" dirty="0">
                <a:solidFill>
                  <a:schemeClr val="tx1"/>
                </a:solidFill>
                <a:sym typeface="Arial"/>
              </a:rPr>
              <a:t> the Editor to prepare P8</a:t>
            </a:r>
            <a:r>
              <a:rPr lang="en-US" b="0" dirty="0">
                <a:solidFill>
                  <a:schemeClr val="tx1"/>
                </a:solidFill>
                <a:sym typeface="Arial"/>
              </a:rPr>
              <a:t>02.11 </a:t>
            </a:r>
            <a:r>
              <a:rPr lang="en-US" b="0" dirty="0" err="1">
                <a:solidFill>
                  <a:schemeClr val="tx1"/>
                </a:solidFill>
                <a:sym typeface="Arial"/>
              </a:rPr>
              <a:t>TGbi</a:t>
            </a:r>
            <a:r>
              <a:rPr lang="en-US" b="0" dirty="0">
                <a:solidFill>
                  <a:schemeClr val="tx1"/>
                </a:solidFill>
                <a:sym typeface="Arial"/>
              </a:rPr>
              <a:t> </a:t>
            </a:r>
            <a:r>
              <a:rPr lang="en-US" sz="2400" b="0" dirty="0">
                <a:solidFill>
                  <a:schemeClr val="tx1"/>
                </a:solidFill>
                <a:sym typeface="Arial"/>
              </a:rPr>
              <a:t>D1.0 and approve a 30 day Working Group Technical Letter Ballot asking the question </a:t>
            </a:r>
          </a:p>
          <a:p>
            <a:pPr marL="0" indent="0"/>
            <a:r>
              <a:rPr lang="en-US" sz="2400" b="0" dirty="0">
                <a:solidFill>
                  <a:schemeClr val="tx1"/>
                </a:solidFill>
                <a:sym typeface="Arial"/>
              </a:rPr>
              <a:t>"Should P802.11 </a:t>
            </a:r>
            <a:r>
              <a:rPr lang="en-US" sz="2400" b="0" dirty="0" err="1">
                <a:solidFill>
                  <a:schemeClr val="tx1"/>
                </a:solidFill>
                <a:sym typeface="Arial"/>
              </a:rPr>
              <a:t>TGbi</a:t>
            </a:r>
            <a:r>
              <a:rPr lang="en-US" sz="2400" b="0" dirty="0">
                <a:solidFill>
                  <a:schemeClr val="tx1"/>
                </a:solidFill>
                <a:sym typeface="Arial"/>
              </a:rPr>
              <a:t> D1.0 be forwarded to SA Ballot?"</a:t>
            </a:r>
            <a:r>
              <a:rPr lang="en-US" sz="2400" b="0" dirty="0"/>
              <a:t>.</a:t>
            </a:r>
            <a:endParaRPr lang="en-US" b="0" dirty="0">
              <a:solidFill>
                <a:schemeClr val="tx1"/>
              </a:solidFill>
              <a:sym typeface="Arial"/>
            </a:endParaRPr>
          </a:p>
          <a:p>
            <a:pPr marL="0" marR="0" algn="l"/>
            <a:endParaRPr lang="en-US" b="0" dirty="0">
              <a:solidFill>
                <a:schemeClr val="tx1"/>
              </a:solidFill>
            </a:endParaRPr>
          </a:p>
          <a:p>
            <a:pPr marL="0" marR="0" algn="l"/>
            <a:r>
              <a:rPr lang="en-US" b="0" dirty="0">
                <a:solidFill>
                  <a:schemeClr val="tx1"/>
                </a:solidFill>
              </a:rPr>
              <a:t>Moved by </a:t>
            </a:r>
            <a:r>
              <a:rPr lang="en-US" b="0" dirty="0" err="1">
                <a:solidFill>
                  <a:schemeClr val="tx1"/>
                </a:solidFill>
              </a:rPr>
              <a:t>Jouni</a:t>
            </a:r>
            <a:r>
              <a:rPr lang="en-US" b="0" dirty="0">
                <a:solidFill>
                  <a:schemeClr val="tx1"/>
                </a:solidFill>
              </a:rPr>
              <a:t> </a:t>
            </a:r>
            <a:r>
              <a:rPr lang="en-US" b="0" dirty="0" err="1">
                <a:solidFill>
                  <a:schemeClr val="tx1"/>
                </a:solidFill>
              </a:rPr>
              <a:t>Malinen</a:t>
            </a:r>
            <a:r>
              <a:rPr lang="en-US" b="0" dirty="0">
                <a:solidFill>
                  <a:schemeClr val="tx1"/>
                </a:solidFill>
              </a:rPr>
              <a:t>. Seconded by Joseph Levy.</a:t>
            </a:r>
          </a:p>
          <a:p>
            <a:pPr marL="0" marR="0" algn="l"/>
            <a:r>
              <a:rPr lang="en-US" b="0" dirty="0">
                <a:solidFill>
                  <a:schemeClr val="tx1"/>
                </a:solidFill>
              </a:rPr>
              <a:t>1 no, 39 yes, 2 abstain, estimated votes</a:t>
            </a:r>
          </a:p>
          <a:p>
            <a:r>
              <a:rPr lang="en-US" b="0" strike="sngStrike" dirty="0"/>
              <a:t>Approved by unanimous consent</a:t>
            </a:r>
            <a:r>
              <a:rPr lang="en-US" b="0" dirty="0"/>
              <a:t>, xx attendees on-line, xx in the room</a:t>
            </a:r>
          </a:p>
          <a:p>
            <a:endParaRPr lang="en-US" b="0" dirty="0"/>
          </a:p>
        </p:txBody>
      </p:sp>
      <p:sp>
        <p:nvSpPr>
          <p:cNvPr id="4" name="Slide Number Placeholder 3">
            <a:extLst>
              <a:ext uri="{FF2B5EF4-FFF2-40B4-BE49-F238E27FC236}">
                <a16:creationId xmlns:a16="http://schemas.microsoft.com/office/drawing/2014/main" id="{5797596D-E101-DF71-EFED-373DFC009759}"/>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15557690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January IEEE 802 interim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January IEEE 802 interim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US" dirty="0">
                <a:hlinkClick r:id="rId3"/>
              </a:rPr>
              <a:t>https://cvent.me/d5xo5D</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2395217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9864</TotalTime>
  <Words>3223</Words>
  <Application>Microsoft Macintosh PowerPoint</Application>
  <PresentationFormat>Widescreen</PresentationFormat>
  <Paragraphs>387</Paragraphs>
  <Slides>30</Slides>
  <Notes>10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8" baseType="lpstr">
      <vt:lpstr>Arial</vt:lpstr>
      <vt:lpstr>Calibri</vt:lpstr>
      <vt:lpstr>Helvetica Neue</vt:lpstr>
      <vt:lpstr>Monotype Sorts</vt:lpstr>
      <vt:lpstr>Symbol</vt:lpstr>
      <vt:lpstr>Times New Roman</vt:lpstr>
      <vt:lpstr>Office Theme</vt:lpstr>
      <vt:lpstr>Document</vt:lpstr>
      <vt:lpstr>January Interim Session Agenda</vt:lpstr>
      <vt:lpstr>Abstract</vt:lpstr>
      <vt:lpstr>IEEE 802.11   Enhanced Data Privacy Task Group</vt:lpstr>
      <vt:lpstr>Registration for the January IEEE 802 interim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January 16, 2024 – PM1</vt:lpstr>
      <vt:lpstr>TGbi Agenda – January 16, 2024 – AM1</vt:lpstr>
      <vt:lpstr>TGbi Agenda – January 15, 2024 – AM1</vt:lpstr>
      <vt:lpstr>TGbi Agenda – January 14, 2024 – PM2</vt:lpstr>
      <vt:lpstr>TGbi Agenda – January 14, 2024 – AM1</vt:lpstr>
      <vt:lpstr>TGbi Agenda – January 13, 2024 – PM1</vt:lpstr>
      <vt:lpstr>Timeline</vt:lpstr>
      <vt:lpstr>Motion # 53</vt:lpstr>
      <vt:lpstr>Motion # 54</vt:lpstr>
      <vt:lpstr>Motion # 55</vt:lpstr>
      <vt:lpstr>Motion # 56</vt:lpstr>
      <vt:lpstr>Motion # 57</vt:lpstr>
      <vt:lpstr>Motion # 58</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Carol Ansley</cp:lastModifiedBy>
  <cp:revision>100</cp:revision>
  <cp:lastPrinted>1601-01-01T00:00:00Z</cp:lastPrinted>
  <dcterms:created xsi:type="dcterms:W3CDTF">2023-11-10T19:40:49Z</dcterms:created>
  <dcterms:modified xsi:type="dcterms:W3CDTF">2025-01-16T05:51:24Z</dcterms:modified>
  <cp:category>Name, Affiliation</cp:category>
</cp:coreProperties>
</file>