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7"/>
  </p:notesMasterIdLst>
  <p:handoutMasterIdLst>
    <p:handoutMasterId r:id="rId28"/>
  </p:handoutMasterIdLst>
  <p:sldIdLst>
    <p:sldId id="287" r:id="rId7"/>
    <p:sldId id="335" r:id="rId8"/>
    <p:sldId id="362" r:id="rId9"/>
    <p:sldId id="378" r:id="rId10"/>
    <p:sldId id="377" r:id="rId11"/>
    <p:sldId id="379" r:id="rId12"/>
    <p:sldId id="389" r:id="rId13"/>
    <p:sldId id="384" r:id="rId14"/>
    <p:sldId id="361" r:id="rId15"/>
    <p:sldId id="369" r:id="rId16"/>
    <p:sldId id="387" r:id="rId17"/>
    <p:sldId id="386" r:id="rId18"/>
    <p:sldId id="388" r:id="rId19"/>
    <p:sldId id="346" r:id="rId20"/>
    <p:sldId id="385" r:id="rId21"/>
    <p:sldId id="356" r:id="rId22"/>
    <p:sldId id="390" r:id="rId23"/>
    <p:sldId id="381" r:id="rId24"/>
    <p:sldId id="382" r:id="rId25"/>
    <p:sldId id="3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5090" autoAdjust="0"/>
  </p:normalViewPr>
  <p:slideViewPr>
    <p:cSldViewPr snapToGrid="0">
      <p:cViewPr varScale="1">
        <p:scale>
          <a:sx n="92" d="100"/>
          <a:sy n="92" d="100"/>
        </p:scale>
        <p:origin x="465"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971"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3/7/2025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1CA4-CBBA-8981-77C6-FF6515FEFB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364031-72C3-FDBB-B93F-F7255DF1F7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983C52-C9C2-FA94-2327-A96988C5C8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3485AC4-A35A-46BF-5F00-B21DBF946837}"/>
              </a:ext>
            </a:extLst>
          </p:cNvPr>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151858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0610A-9622-B01C-14B5-8EE4643DE5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2B94AF-63CD-15D0-AE91-FFF31C2928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EE72505-222E-3D6E-61DE-DCE48B6E15EA}"/>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426F2F7-58F3-5569-1AE1-A64F6D9F2732}"/>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75231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84F6-BEFD-609D-FBDF-18C4C70BA0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5D79CA-FE2E-8210-3B13-69BFCF9F00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7C8513-A501-C99F-35B9-1ECDB61E1705}"/>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21135AFB-E58A-9FDC-20C1-846947D96A53}"/>
              </a:ext>
            </a:extLst>
          </p:cNvPr>
          <p:cNvSpPr>
            <a:spLocks noGrp="1"/>
          </p:cNvSpPr>
          <p:nvPr>
            <p:ph type="sldNum" sz="quarter" idx="10"/>
          </p:nvPr>
        </p:nvSpPr>
        <p:spPr/>
        <p:txBody>
          <a:bodyPr/>
          <a:lstStyle/>
          <a:p>
            <a:fld id="{2065FBDD-38CD-4C88-8D6A-46542FF4F3A2}" type="slidenum">
              <a:rPr lang="en-US" smtClean="0"/>
              <a:t>18</a:t>
            </a:fld>
            <a:endParaRPr lang="en-US"/>
          </a:p>
        </p:txBody>
      </p:sp>
    </p:spTree>
    <p:extLst>
      <p:ext uri="{BB962C8B-B14F-4D97-AF65-F5344CB8AC3E}">
        <p14:creationId xmlns:p14="http://schemas.microsoft.com/office/powerpoint/2010/main" val="340328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3061-DDC1-276A-F100-946DF369FE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3B04D3-4C0E-9D45-FCC1-6DCE65E6752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FFD494-67D8-1538-611F-9D404BB7ACF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9FC05BEA-0613-D5AD-F5DC-44142371353D}"/>
              </a:ext>
            </a:extLst>
          </p:cNvPr>
          <p:cNvSpPr>
            <a:spLocks noGrp="1"/>
          </p:cNvSpPr>
          <p:nvPr>
            <p:ph type="sldNum" sz="quarter" idx="10"/>
          </p:nvPr>
        </p:nvSpPr>
        <p:spPr/>
        <p:txBody>
          <a:bodyPr/>
          <a:lstStyle/>
          <a:p>
            <a:fld id="{2065FBDD-38CD-4C88-8D6A-46542FF4F3A2}" type="slidenum">
              <a:rPr lang="en-US" smtClean="0"/>
              <a:t>19</a:t>
            </a:fld>
            <a:endParaRPr lang="en-US"/>
          </a:p>
        </p:txBody>
      </p:sp>
    </p:spTree>
    <p:extLst>
      <p:ext uri="{BB962C8B-B14F-4D97-AF65-F5344CB8AC3E}">
        <p14:creationId xmlns:p14="http://schemas.microsoft.com/office/powerpoint/2010/main" val="411141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8AAF2-85A2-37F5-D3D5-CF1BE3DD93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A276E8-2024-87F5-D8CC-C6D83C3DA7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0D6F8A-1423-BDA8-2B97-6F4F4F18E0E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3582AA9-5AEE-6F4A-8A05-E28109519E51}"/>
              </a:ext>
            </a:extLst>
          </p:cNvPr>
          <p:cNvSpPr>
            <a:spLocks noGrp="1"/>
          </p:cNvSpPr>
          <p:nvPr>
            <p:ph type="sldNum" sz="quarter" idx="10"/>
          </p:nvPr>
        </p:nvSpPr>
        <p:spPr/>
        <p:txBody>
          <a:bodyPr/>
          <a:lstStyle/>
          <a:p>
            <a:fld id="{2065FBDD-38CD-4C88-8D6A-46542FF4F3A2}" type="slidenum">
              <a:rPr lang="en-US" smtClean="0"/>
              <a:t>20</a:t>
            </a:fld>
            <a:endParaRPr lang="en-US"/>
          </a:p>
        </p:txBody>
      </p:sp>
    </p:spTree>
    <p:extLst>
      <p:ext uri="{BB962C8B-B14F-4D97-AF65-F5344CB8AC3E}">
        <p14:creationId xmlns:p14="http://schemas.microsoft.com/office/powerpoint/2010/main" val="30802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D8F66-0B51-AA5A-F918-099382E2A5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73C4415-62CF-CC98-1B3D-75C826E689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9BCCBCA-9B81-F18F-02DF-1D9925A3F4E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1E1AC8D-7C51-1EE9-00E1-FBCE996AABCA}"/>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344900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1059-D5E8-3BB9-BF09-0FDAC9482B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BA6DE6-B112-EFCF-3037-0F3C8E1456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956A33-ECEE-5136-6CD4-F078F91AC89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78B84FF0-C826-4AC2-877B-726DB042B4C4}"/>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95951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EB97-969C-CC13-CA96-2B752EDBD0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7C40EA-50FE-DE16-11DF-E2768616A3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10418B-10DC-F4B0-A8F2-AA843B0C557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2732F29-19A3-0B20-4EAA-C159883D4F19}"/>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210795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74A6-99B4-96CD-2DD1-EA9269602D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454F34-3592-D535-3CE6-F7839BC9D0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351D10-F35E-23CB-B107-B51B38CCE511}"/>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210FB0A-F405-08D3-CB9D-606A722E7D18}"/>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139258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35C3-1B50-63C7-80CB-94F9BD80EC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AC7D86-EF57-DF05-90F2-15F2C76C2B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8A980C-4219-3604-D407-A0C7274C239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3138682-4763-44E6-4236-CE23A7BBC63C}"/>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337112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253390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7836588" y="332601"/>
            <a:ext cx="3424079"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/2096r1</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78583"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Nov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862791"/>
            <a:ext cx="10363200" cy="1122162"/>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AMSDU Aggregation operations based on SCS</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97911"/>
            <a:ext cx="10829365" cy="1535664"/>
          </a:xfrm>
        </p:spPr>
        <p:txBody>
          <a:bodyPr/>
          <a:lstStyle/>
          <a:p>
            <a:r>
              <a:rPr lang="en-US" sz="2000" dirty="0"/>
              <a:t>General simulation condition:</a:t>
            </a:r>
          </a:p>
          <a:p>
            <a:pPr lvl="1"/>
            <a:r>
              <a:rPr lang="en-US" sz="1400" dirty="0"/>
              <a:t>A single link between AP and STA, with the capability of BW80 + 1x1</a:t>
            </a:r>
          </a:p>
          <a:p>
            <a:pPr lvl="1"/>
            <a:r>
              <a:rPr lang="en-US" sz="1400" dirty="0"/>
              <a:t>Use the constant rate (or fixed rate) of MCS9</a:t>
            </a:r>
          </a:p>
          <a:p>
            <a:pPr lvl="1"/>
            <a:r>
              <a:rPr lang="en-US" sz="1400" dirty="0"/>
              <a:t>Use the MPDU level packet error rate (MPDU PER), to simulate the error rate of every single MPDU (containing AMSDU)</a:t>
            </a:r>
          </a:p>
          <a:p>
            <a:pPr lvl="2"/>
            <a:r>
              <a:rPr lang="en-US" sz="1400" dirty="0"/>
              <a:t>The MPDU PER ranges from 1% to 25% in the simulation</a:t>
            </a:r>
          </a:p>
          <a:p>
            <a:pPr lvl="1"/>
            <a:r>
              <a:rPr lang="en-US" sz="1400" dirty="0"/>
              <a:t>Use the AMSDU+AMPDU for traffic delivery, and no limit for the AMSDU aggregation number </a:t>
            </a:r>
          </a:p>
          <a:p>
            <a:pPr lvl="2"/>
            <a:r>
              <a:rPr lang="en-US" sz="1400" dirty="0"/>
              <a:t>The number of sub-MSDU in AMSDU is limited by the max AMSDU size (~11K Bytes) and the available </a:t>
            </a:r>
            <a:r>
              <a:rPr lang="en-US" sz="1400" dirty="0" err="1"/>
              <a:t>TxOP</a:t>
            </a:r>
            <a:r>
              <a:rPr lang="en-US" sz="1400" dirty="0"/>
              <a:t> remaining time</a:t>
            </a:r>
          </a:p>
          <a:p>
            <a:pPr lvl="1"/>
            <a:r>
              <a:rPr lang="en-US" altLang="zh-CN" sz="1400" dirty="0"/>
              <a:t>Use the AC_BE with </a:t>
            </a:r>
            <a:r>
              <a:rPr lang="en-US" altLang="zh-CN" sz="1400" dirty="0" err="1"/>
              <a:t>TxOP</a:t>
            </a:r>
            <a:r>
              <a:rPr lang="en-US" altLang="zh-CN" sz="1400" dirty="0"/>
              <a:t> limit of 2.528ms (default value in 11me)</a:t>
            </a:r>
          </a:p>
          <a:p>
            <a:pPr lvl="1"/>
            <a:r>
              <a:rPr lang="en-US" altLang="zh-CN" sz="1400" dirty="0"/>
              <a:t>Use two different application traffic models with 1500 bytes MSDU and different packet interval</a:t>
            </a:r>
          </a:p>
          <a:p>
            <a:pPr lvl="2"/>
            <a:r>
              <a:rPr lang="en-US" altLang="zh-CN" sz="1400" dirty="0"/>
              <a:t>One application traffic model uses the packet interval of 500us, and this is the traffic that uses UDP </a:t>
            </a:r>
            <a:r>
              <a:rPr lang="en-US" altLang="zh-CN" sz="1400" dirty="0" err="1"/>
              <a:t>dport</a:t>
            </a:r>
            <a:r>
              <a:rPr lang="en-US" altLang="zh-CN" sz="1400" dirty="0"/>
              <a:t>=9 and the SCS Stream SCSID1 is established over this traffic</a:t>
            </a:r>
          </a:p>
          <a:p>
            <a:pPr lvl="2"/>
            <a:r>
              <a:rPr lang="en-US" altLang="zh-CN" sz="1400" dirty="0"/>
              <a:t>The other application traffic mode uses shorter packet interval (exact values are showed in the later simulation results)</a:t>
            </a:r>
            <a:endParaRPr lang="en-US" altLang="zh-CN" sz="1200" dirty="0"/>
          </a:p>
          <a:p>
            <a:pPr lvl="1"/>
            <a:endParaRPr lang="en-US" altLang="zh-CN" sz="1400" dirty="0"/>
          </a:p>
          <a:p>
            <a:r>
              <a:rPr lang="en-US" altLang="zh-CN" sz="1800" dirty="0"/>
              <a:t>Figure of Merit:</a:t>
            </a:r>
          </a:p>
          <a:p>
            <a:pPr lvl="1"/>
            <a:r>
              <a:rPr lang="en-US" altLang="zh-CN" sz="1400" dirty="0"/>
              <a:t>Packet delay of the application traffic with </a:t>
            </a:r>
            <a:r>
              <a:rPr lang="en-US" altLang="zh-CN" sz="1400" dirty="0" err="1"/>
              <a:t>dport</a:t>
            </a:r>
            <a:r>
              <a:rPr lang="en-US" altLang="zh-CN" sz="1400" dirty="0"/>
              <a:t>=9 (i.e. the SCS Stream of SCSID 1)</a:t>
            </a:r>
          </a:p>
          <a:p>
            <a:pPr lvl="2"/>
            <a:r>
              <a:rPr lang="en-US" altLang="zh-CN" sz="1200" dirty="0"/>
              <a:t>Record the delay of packet that is successfully exchanged</a:t>
            </a:r>
          </a:p>
          <a:p>
            <a:pPr lvl="2"/>
            <a:endParaRPr lang="en-US" altLang="zh-CN" sz="1200" dirty="0"/>
          </a:p>
          <a:p>
            <a:pPr lvl="1"/>
            <a:endParaRPr lang="en-US" sz="1400" dirty="0"/>
          </a:p>
        </p:txBody>
      </p:sp>
    </p:spTree>
    <p:extLst>
      <p:ext uri="{BB962C8B-B14F-4D97-AF65-F5344CB8AC3E}">
        <p14:creationId xmlns:p14="http://schemas.microsoft.com/office/powerpoint/2010/main" val="278179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AC44C05-278B-A5CA-2DFC-F87657C55285}"/>
              </a:ext>
            </a:extLst>
          </p:cNvPr>
          <p:cNvPicPr>
            <a:picLocks noChangeAspect="1"/>
          </p:cNvPicPr>
          <p:nvPr/>
        </p:nvPicPr>
        <p:blipFill>
          <a:blip r:embed="rId3"/>
          <a:stretch>
            <a:fillRect/>
          </a:stretch>
        </p:blipFill>
        <p:spPr>
          <a:xfrm>
            <a:off x="2253298" y="3165038"/>
            <a:ext cx="8800926" cy="1383681"/>
          </a:xfrm>
          <a:prstGeom prst="rect">
            <a:avLst/>
          </a:prstGeom>
        </p:spPr>
      </p:pic>
      <p:pic>
        <p:nvPicPr>
          <p:cNvPr id="13" name="Picture 12">
            <a:extLst>
              <a:ext uri="{FF2B5EF4-FFF2-40B4-BE49-F238E27FC236}">
                <a16:creationId xmlns:a16="http://schemas.microsoft.com/office/drawing/2014/main" id="{738C35AA-4C26-17AD-B292-C0AAB2E54EBF}"/>
              </a:ext>
            </a:extLst>
          </p:cNvPr>
          <p:cNvPicPr>
            <a:picLocks noChangeAspect="1"/>
          </p:cNvPicPr>
          <p:nvPr/>
        </p:nvPicPr>
        <p:blipFill>
          <a:blip r:embed="rId4"/>
          <a:stretch>
            <a:fillRect/>
          </a:stretch>
        </p:blipFill>
        <p:spPr>
          <a:xfrm>
            <a:off x="2230464" y="5183821"/>
            <a:ext cx="8634177" cy="1215094"/>
          </a:xfrm>
          <a:prstGeom prst="rect">
            <a:avLst/>
          </a:prstGeom>
        </p:spPr>
      </p:pic>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20125"/>
            <a:ext cx="10829365" cy="1535664"/>
          </a:xfrm>
        </p:spPr>
        <p:txBody>
          <a:bodyPr/>
          <a:lstStyle/>
          <a:p>
            <a:r>
              <a:rPr lang="en-US" sz="2000" dirty="0"/>
              <a:t>We use the </a:t>
            </a:r>
            <a:r>
              <a:rPr lang="en-US" altLang="zh-CN" sz="2000" dirty="0"/>
              <a:t>PCAP sniffer file to illustrate the difference of the proposed AMSDU aggregation operation and the legacy AMSDU aggregation operation</a:t>
            </a:r>
          </a:p>
          <a:p>
            <a:pPr lvl="1"/>
            <a:r>
              <a:rPr lang="en-US" altLang="zh-CN" sz="1400" dirty="0"/>
              <a:t>For the propose AMSDU aggregation operation, below is an AMPDU containing AMSDU. And the AMSDU only contains the MSDUs that belong to the same SCS Stream. For example, in the simulation, only MSDUs with UDP </a:t>
            </a:r>
            <a:r>
              <a:rPr lang="en-US" altLang="zh-CN" sz="1400" dirty="0" err="1"/>
              <a:t>dport</a:t>
            </a:r>
            <a:r>
              <a:rPr lang="en-US" altLang="zh-CN" sz="1400" dirty="0"/>
              <a:t>=9 are aggregated into the same AMSDU, and other MSDUs with UDP </a:t>
            </a:r>
            <a:r>
              <a:rPr lang="en-US" altLang="zh-CN" sz="1400" dirty="0" err="1"/>
              <a:t>dport</a:t>
            </a:r>
            <a:r>
              <a:rPr lang="en-US" altLang="zh-CN" sz="1400" dirty="0"/>
              <a:t>=10 are aggregated into the other AMSDU</a:t>
            </a:r>
          </a:p>
          <a:p>
            <a:pPr lvl="1"/>
            <a:endParaRPr lang="en-US" altLang="zh-CN" sz="1400" dirty="0"/>
          </a:p>
          <a:p>
            <a:pPr lvl="1"/>
            <a:endParaRPr lang="en-US" altLang="zh-CN" sz="1400" dirty="0"/>
          </a:p>
          <a:p>
            <a:pPr lvl="1"/>
            <a:endParaRPr lang="en-US" altLang="zh-CN" sz="1400" dirty="0"/>
          </a:p>
          <a:p>
            <a:pPr lvl="1"/>
            <a:endParaRPr lang="en-US" altLang="zh-CN" sz="1400" dirty="0"/>
          </a:p>
          <a:p>
            <a:pPr marL="457200" lvl="1" indent="0">
              <a:buNone/>
            </a:pPr>
            <a:endParaRPr lang="en-US" altLang="zh-CN" sz="1400" dirty="0"/>
          </a:p>
          <a:p>
            <a:pPr marL="457200" lvl="1" indent="0">
              <a:buNone/>
            </a:pPr>
            <a:endParaRPr lang="en-US" altLang="zh-CN" sz="1400" dirty="0"/>
          </a:p>
          <a:p>
            <a:pPr lvl="1"/>
            <a:r>
              <a:rPr lang="en-US" altLang="zh-CN" sz="1400" dirty="0"/>
              <a:t>For the legacy AMSDU aggregation operation, below is an AMPDU containing AMSDU. One AMSDU can contain MSDUs with both UDP </a:t>
            </a:r>
            <a:r>
              <a:rPr lang="en-US" altLang="zh-CN" sz="1400" dirty="0" err="1"/>
              <a:t>dport</a:t>
            </a:r>
            <a:r>
              <a:rPr lang="en-US" altLang="zh-CN" sz="1400" dirty="0"/>
              <a:t>=9 and UDP </a:t>
            </a:r>
            <a:r>
              <a:rPr lang="en-US" altLang="zh-CN" sz="1400" dirty="0" err="1"/>
              <a:t>dport</a:t>
            </a:r>
            <a:r>
              <a:rPr lang="en-US" altLang="zh-CN" sz="1400" dirty="0"/>
              <a:t>=10. </a:t>
            </a:r>
          </a:p>
          <a:p>
            <a:pPr lvl="1"/>
            <a:endParaRPr lang="en-US" altLang="zh-CN" sz="1400" dirty="0"/>
          </a:p>
          <a:p>
            <a:pPr lvl="2"/>
            <a:endParaRPr lang="en-US" altLang="zh-CN" sz="1200" dirty="0"/>
          </a:p>
          <a:p>
            <a:pPr lvl="1"/>
            <a:endParaRPr lang="en-US" sz="1400" dirty="0"/>
          </a:p>
        </p:txBody>
      </p:sp>
      <p:sp>
        <p:nvSpPr>
          <p:cNvPr id="6" name="Rectangle 5">
            <a:extLst>
              <a:ext uri="{FF2B5EF4-FFF2-40B4-BE49-F238E27FC236}">
                <a16:creationId xmlns:a16="http://schemas.microsoft.com/office/drawing/2014/main" id="{E392155B-6E15-E7E2-FB3F-AC336A5697C6}"/>
              </a:ext>
            </a:extLst>
          </p:cNvPr>
          <p:cNvSpPr/>
          <p:nvPr/>
        </p:nvSpPr>
        <p:spPr bwMode="auto">
          <a:xfrm>
            <a:off x="6859169" y="3495688"/>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A87AA3A-8738-DBE5-73F6-12E282DB518A}"/>
              </a:ext>
            </a:extLst>
          </p:cNvPr>
          <p:cNvSpPr/>
          <p:nvPr/>
        </p:nvSpPr>
        <p:spPr bwMode="auto">
          <a:xfrm>
            <a:off x="6653761" y="5784742"/>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id="{E5F9603B-BF75-5940-1AEC-D96C8F187AA2}"/>
              </a:ext>
            </a:extLst>
          </p:cNvPr>
          <p:cNvSpPr/>
          <p:nvPr/>
        </p:nvSpPr>
        <p:spPr bwMode="auto">
          <a:xfrm>
            <a:off x="6653761" y="5494950"/>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419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1E18-83DF-1AA2-BBB4-53D67C0F1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CEDC2-2886-77D6-A949-5FA1E9C73AE2}"/>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933107D5-1F1B-8F35-2E70-767470A06C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21" name="内容占位符 5">
            <a:extLst>
              <a:ext uri="{FF2B5EF4-FFF2-40B4-BE49-F238E27FC236}">
                <a16:creationId xmlns:a16="http://schemas.microsoft.com/office/drawing/2014/main" id="{E6FD6D89-5A74-DFB7-0BAF-8B9200706B5F}"/>
              </a:ext>
            </a:extLst>
          </p:cNvPr>
          <p:cNvSpPr>
            <a:spLocks noGrp="1"/>
          </p:cNvSpPr>
          <p:nvPr>
            <p:ph idx="1"/>
          </p:nvPr>
        </p:nvSpPr>
        <p:spPr>
          <a:xfrm>
            <a:off x="914401" y="1797911"/>
            <a:ext cx="6738730" cy="1535664"/>
          </a:xfrm>
        </p:spPr>
        <p:txBody>
          <a:bodyPr/>
          <a:lstStyle/>
          <a:p>
            <a:r>
              <a:rPr lang="en-US" sz="2000" dirty="0"/>
              <a:t>Simulation Result 1:</a:t>
            </a:r>
          </a:p>
          <a:p>
            <a:pPr lvl="1"/>
            <a:r>
              <a:rPr lang="en-US" sz="1400" dirty="0"/>
              <a:t>SCS Stream (UDP </a:t>
            </a:r>
            <a:r>
              <a:rPr lang="en-US" sz="1400" dirty="0" err="1"/>
              <a:t>dport</a:t>
            </a:r>
            <a:r>
              <a:rPr lang="en-US" sz="1400" dirty="0"/>
              <a:t>=9) uses ~500us packet interval in the application layer</a:t>
            </a:r>
          </a:p>
          <a:p>
            <a:pPr lvl="2"/>
            <a:r>
              <a:rPr lang="en-US" sz="1200" dirty="0"/>
              <a:t>This traffic’s theoretical throughput is about 24Mbps (1500B/500us ) </a:t>
            </a:r>
          </a:p>
          <a:p>
            <a:pPr lvl="2"/>
            <a:r>
              <a:rPr lang="en-US" sz="1200" dirty="0"/>
              <a:t>So this traffic occupies about 1/16 of the 802.11 BSS max link capability (~400Mbps, BW80/MCS9/1x1)</a:t>
            </a:r>
          </a:p>
          <a:p>
            <a:pPr lvl="1"/>
            <a:r>
              <a:rPr lang="en-US" altLang="zh-CN" sz="1400" dirty="0"/>
              <a:t>Non-SCS Steam (UDP </a:t>
            </a:r>
            <a:r>
              <a:rPr lang="en-US" altLang="zh-CN" sz="1400" dirty="0" err="1"/>
              <a:t>dport</a:t>
            </a:r>
            <a:r>
              <a:rPr lang="en-US" altLang="zh-CN" sz="1400" dirty="0"/>
              <a:t>=10) uses ~60us packet interval in the application layer </a:t>
            </a:r>
          </a:p>
          <a:p>
            <a:pPr lvl="2"/>
            <a:r>
              <a:rPr lang="en-US" altLang="zh-CN" sz="1200" dirty="0"/>
              <a:t>This traffic’s theoretical throughput is about 200Mbps (1500B/60us ) </a:t>
            </a:r>
          </a:p>
          <a:p>
            <a:pPr lvl="2"/>
            <a:r>
              <a:rPr lang="en-US" altLang="zh-CN" sz="1200" dirty="0"/>
              <a:t>So this traffic occupies about 1/2 of the 802.11 max link capability (~400Mbps, BW80/MCS9/1x1)</a:t>
            </a:r>
          </a:p>
          <a:p>
            <a:pPr lvl="1"/>
            <a:endParaRPr lang="en-US" altLang="zh-CN" sz="1400" dirty="0"/>
          </a:p>
          <a:p>
            <a:pPr lvl="1"/>
            <a:r>
              <a:rPr lang="en-US" altLang="zh-CN" sz="1400" dirty="0"/>
              <a:t>The right figure shows the average packet delay of the SCS Stream (UDP </a:t>
            </a:r>
            <a:r>
              <a:rPr lang="en-US" altLang="zh-CN" sz="1400" dirty="0" err="1"/>
              <a:t>dport</a:t>
            </a:r>
            <a:r>
              <a:rPr lang="en-US" altLang="zh-CN" sz="1400" dirty="0"/>
              <a:t>=9) traffic with different AMSDU operations  </a:t>
            </a:r>
          </a:p>
          <a:p>
            <a:pPr lvl="2"/>
            <a:r>
              <a:rPr lang="en-US" altLang="zh-CN" sz="1200" dirty="0"/>
              <a:t>As the total traffic (224Mbps, SCS Stream + non-SCS Stream) do not fully occupy the whole BSS link capability (400Mbps), most of MPDUs can be exchanged successfully with enough retransmission opportunities. So the average packet delay at different MPDU PER do not vary too much</a:t>
            </a:r>
          </a:p>
          <a:p>
            <a:pPr lvl="2"/>
            <a:r>
              <a:rPr lang="en-US" altLang="zh-CN" sz="1200" dirty="0"/>
              <a:t>The average packet delay for the case with the propose AMSDU aggregation operation is only half (~120us) of that for the case with the legacy AMSDU aggregation operation (~240us)</a:t>
            </a:r>
          </a:p>
          <a:p>
            <a:pPr lvl="1"/>
            <a:endParaRPr lang="en-US" sz="1400" dirty="0"/>
          </a:p>
        </p:txBody>
      </p:sp>
      <p:pic>
        <p:nvPicPr>
          <p:cNvPr id="6" name="Picture 5">
            <a:extLst>
              <a:ext uri="{FF2B5EF4-FFF2-40B4-BE49-F238E27FC236}">
                <a16:creationId xmlns:a16="http://schemas.microsoft.com/office/drawing/2014/main" id="{F7B7828F-BE92-F25E-C097-7624A1DD667B}"/>
              </a:ext>
            </a:extLst>
          </p:cNvPr>
          <p:cNvPicPr>
            <a:picLocks noChangeAspect="1"/>
          </p:cNvPicPr>
          <p:nvPr/>
        </p:nvPicPr>
        <p:blipFill>
          <a:blip r:embed="rId3"/>
          <a:stretch>
            <a:fillRect/>
          </a:stretch>
        </p:blipFill>
        <p:spPr>
          <a:xfrm>
            <a:off x="7702820" y="2372138"/>
            <a:ext cx="4341964" cy="3493611"/>
          </a:xfrm>
          <a:prstGeom prst="rect">
            <a:avLst/>
          </a:prstGeom>
        </p:spPr>
      </p:pic>
    </p:spTree>
    <p:extLst>
      <p:ext uri="{BB962C8B-B14F-4D97-AF65-F5344CB8AC3E}">
        <p14:creationId xmlns:p14="http://schemas.microsoft.com/office/powerpoint/2010/main" val="106064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75E6-89A1-047A-897C-3649544B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CDD33-BA86-1825-2755-16B560ABB5EE}"/>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EE5D8CB6-39F7-FB3B-283A-994231C376C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21" name="内容占位符 5">
            <a:extLst>
              <a:ext uri="{FF2B5EF4-FFF2-40B4-BE49-F238E27FC236}">
                <a16:creationId xmlns:a16="http://schemas.microsoft.com/office/drawing/2014/main" id="{5BE404BE-60C6-2442-B2A3-4035971D8586}"/>
              </a:ext>
            </a:extLst>
          </p:cNvPr>
          <p:cNvSpPr>
            <a:spLocks noGrp="1"/>
          </p:cNvSpPr>
          <p:nvPr>
            <p:ph idx="1"/>
          </p:nvPr>
        </p:nvSpPr>
        <p:spPr>
          <a:xfrm>
            <a:off x="914401" y="1797911"/>
            <a:ext cx="6738730" cy="1535664"/>
          </a:xfrm>
        </p:spPr>
        <p:txBody>
          <a:bodyPr/>
          <a:lstStyle/>
          <a:p>
            <a:r>
              <a:rPr lang="en-US" sz="2000" dirty="0"/>
              <a:t>Simulation Result 2:</a:t>
            </a:r>
          </a:p>
          <a:p>
            <a:pPr lvl="1"/>
            <a:r>
              <a:rPr lang="en-US" altLang="zh-CN" sz="1400" dirty="0"/>
              <a:t>SCS Stream (UDP </a:t>
            </a:r>
            <a:r>
              <a:rPr lang="en-US" altLang="zh-CN" sz="1400" dirty="0" err="1"/>
              <a:t>dport</a:t>
            </a:r>
            <a:r>
              <a:rPr lang="en-US" altLang="zh-CN" sz="1400" dirty="0"/>
              <a:t>=9) uses the same traffic model as that in Simulation Result 1</a:t>
            </a:r>
          </a:p>
          <a:p>
            <a:pPr lvl="1"/>
            <a:r>
              <a:rPr lang="en-US" altLang="zh-CN" sz="1400" dirty="0"/>
              <a:t>Non-SCS Stream (UDP </a:t>
            </a:r>
            <a:r>
              <a:rPr lang="en-US" altLang="zh-CN" sz="1400" dirty="0" err="1"/>
              <a:t>dport</a:t>
            </a:r>
            <a:r>
              <a:rPr lang="en-US" altLang="zh-CN" sz="1400" dirty="0"/>
              <a:t>=10) uses the different traffic model from that in Simulation Result 1. </a:t>
            </a:r>
          </a:p>
          <a:p>
            <a:pPr lvl="2"/>
            <a:r>
              <a:rPr lang="en-US" altLang="zh-CN" sz="1200" dirty="0"/>
              <a:t>In this simulation, non-SCS Stream traffic nearly saturates the 802.11 BSS link capability</a:t>
            </a:r>
          </a:p>
          <a:p>
            <a:pPr lvl="2"/>
            <a:endParaRPr lang="en-US" altLang="zh-CN" sz="1000" dirty="0"/>
          </a:p>
          <a:p>
            <a:pPr lvl="1"/>
            <a:endParaRPr lang="en-US" altLang="zh-CN" sz="1400" dirty="0"/>
          </a:p>
          <a:p>
            <a:pPr lvl="1"/>
            <a:r>
              <a:rPr lang="en-US" altLang="zh-CN" sz="1400" dirty="0"/>
              <a:t>The right figure shows the average packet delay of the SCS Stream (UDP </a:t>
            </a:r>
            <a:r>
              <a:rPr lang="en-US" altLang="zh-CN" sz="1400" dirty="0" err="1"/>
              <a:t>dport</a:t>
            </a:r>
            <a:r>
              <a:rPr lang="en-US" altLang="zh-CN" sz="1400" dirty="0"/>
              <a:t>=9) traffic with different AMSDU operations  </a:t>
            </a:r>
          </a:p>
          <a:p>
            <a:pPr lvl="2"/>
            <a:r>
              <a:rPr lang="en-US" altLang="zh-CN" sz="1200" dirty="0"/>
              <a:t>As the non-SCS Stream traffic almost saturates the 802.11 BSS link load capability, the SCS Stream’s packet delay increases along with the increase of the MPDU PER</a:t>
            </a:r>
          </a:p>
          <a:p>
            <a:pPr lvl="2"/>
            <a:r>
              <a:rPr lang="en-US" altLang="zh-CN" sz="1200" dirty="0"/>
              <a:t>Still, at all different MPDU PER, the average packet delay for the case with the propose AMSDU aggregation operation is better than that for the case with the legacy AMSDU aggregation operation </a:t>
            </a:r>
          </a:p>
          <a:p>
            <a:pPr lvl="3"/>
            <a:r>
              <a:rPr lang="en-US" altLang="zh-CN" sz="1200" dirty="0"/>
              <a:t>The former case has a 8%~10% (1.5ms~2ms) shorter average packet delay</a:t>
            </a:r>
          </a:p>
          <a:p>
            <a:pPr lvl="1"/>
            <a:endParaRPr lang="en-US" sz="1400" dirty="0"/>
          </a:p>
        </p:txBody>
      </p:sp>
      <p:pic>
        <p:nvPicPr>
          <p:cNvPr id="5" name="Picture 4">
            <a:extLst>
              <a:ext uri="{FF2B5EF4-FFF2-40B4-BE49-F238E27FC236}">
                <a16:creationId xmlns:a16="http://schemas.microsoft.com/office/drawing/2014/main" id="{FDDA1340-B860-8900-318F-46244BF3CD5A}"/>
              </a:ext>
            </a:extLst>
          </p:cNvPr>
          <p:cNvPicPr>
            <a:picLocks noChangeAspect="1"/>
          </p:cNvPicPr>
          <p:nvPr/>
        </p:nvPicPr>
        <p:blipFill>
          <a:blip r:embed="rId3"/>
          <a:stretch>
            <a:fillRect/>
          </a:stretch>
        </p:blipFill>
        <p:spPr>
          <a:xfrm>
            <a:off x="7653131" y="2120349"/>
            <a:ext cx="4249402" cy="3636233"/>
          </a:xfrm>
          <a:prstGeom prst="rect">
            <a:avLst/>
          </a:prstGeom>
        </p:spPr>
      </p:pic>
    </p:spTree>
    <p:extLst>
      <p:ext uri="{BB962C8B-B14F-4D97-AF65-F5344CB8AC3E}">
        <p14:creationId xmlns:p14="http://schemas.microsoft.com/office/powerpoint/2010/main" val="218242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6" name="内容占位符 5"/>
          <p:cNvSpPr>
            <a:spLocks noGrp="1"/>
          </p:cNvSpPr>
          <p:nvPr>
            <p:ph idx="1"/>
          </p:nvPr>
        </p:nvSpPr>
        <p:spPr>
          <a:xfrm>
            <a:off x="914400" y="1752607"/>
            <a:ext cx="10552670" cy="2190949"/>
          </a:xfrm>
        </p:spPr>
        <p:txBody>
          <a:bodyPr/>
          <a:lstStyle/>
          <a:p>
            <a:r>
              <a:rPr lang="en-US" sz="2000" dirty="0"/>
              <a:t>In this contribution, we discuss </a:t>
            </a:r>
            <a:r>
              <a:rPr lang="en-US" altLang="zh-CN" sz="2000" dirty="0"/>
              <a:t>the possibility of AMSDU Tx/Rx operations based on SCS stream</a:t>
            </a:r>
          </a:p>
          <a:p>
            <a:pPr lvl="1"/>
            <a:r>
              <a:rPr lang="en-US" altLang="zh-CN" sz="1600" dirty="0"/>
              <a:t>The AMSDU Transmitter and Receiver will establish additional AMSDU Aggregation operation rules based on the established SCS stream</a:t>
            </a:r>
          </a:p>
          <a:p>
            <a:pPr lvl="1"/>
            <a:r>
              <a:rPr lang="en-US" altLang="zh-CN" sz="1600" dirty="0"/>
              <a:t>The AMSDU Tx will classify MSDUs based on SCSID during AMSDU aggregation</a:t>
            </a:r>
          </a:p>
          <a:p>
            <a:endParaRPr lang="en-US" altLang="zh-CN" dirty="0"/>
          </a:p>
          <a:p>
            <a:r>
              <a:rPr lang="en-US" altLang="zh-CN" sz="2000" dirty="0"/>
              <a:t>We also provide some simulation results to show the benefits (shorter packet delay) of the proposed AMSDU Aggregation operations</a:t>
            </a:r>
          </a:p>
          <a:p>
            <a:endParaRPr lang="en-US" altLang="zh-CN" dirty="0"/>
          </a:p>
          <a:p>
            <a:pPr marL="0" indent="0">
              <a:buNone/>
            </a:pPr>
            <a:endParaRPr lang="en-US" dirty="0"/>
          </a:p>
        </p:txBody>
      </p:sp>
    </p:spTree>
    <p:extLst>
      <p:ext uri="{BB962C8B-B14F-4D97-AF65-F5344CB8AC3E}">
        <p14:creationId xmlns:p14="http://schemas.microsoft.com/office/powerpoint/2010/main" val="27216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5EB7-C5AB-63EA-EE01-FA02B3DA7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C66CE-4C47-D1CA-2A94-6F7A96686966}"/>
              </a:ext>
            </a:extLst>
          </p:cNvPr>
          <p:cNvSpPr>
            <a:spLocks noGrp="1"/>
          </p:cNvSpPr>
          <p:nvPr>
            <p:ph type="title"/>
          </p:nvPr>
        </p:nvSpPr>
        <p:spPr/>
        <p:txBody>
          <a:bodyPr/>
          <a:lstStyle/>
          <a:p>
            <a:r>
              <a:rPr lang="en-US" dirty="0"/>
              <a:t>Straw Poll</a:t>
            </a:r>
          </a:p>
        </p:txBody>
      </p:sp>
      <p:sp>
        <p:nvSpPr>
          <p:cNvPr id="4" name="Slide Number Placeholder 3">
            <a:extLst>
              <a:ext uri="{FF2B5EF4-FFF2-40B4-BE49-F238E27FC236}">
                <a16:creationId xmlns:a16="http://schemas.microsoft.com/office/drawing/2014/main" id="{7C0426F3-B523-3A85-C707-E6541E06B17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6" name="内容占位符 5">
            <a:extLst>
              <a:ext uri="{FF2B5EF4-FFF2-40B4-BE49-F238E27FC236}">
                <a16:creationId xmlns:a16="http://schemas.microsoft.com/office/drawing/2014/main" id="{A85BE5B2-DFAF-4F2E-B853-43FDE8EABF1E}"/>
              </a:ext>
            </a:extLst>
          </p:cNvPr>
          <p:cNvSpPr>
            <a:spLocks noGrp="1"/>
          </p:cNvSpPr>
          <p:nvPr>
            <p:ph idx="1"/>
          </p:nvPr>
        </p:nvSpPr>
        <p:spPr>
          <a:xfrm>
            <a:off x="914400" y="1752607"/>
            <a:ext cx="10552670" cy="2190949"/>
          </a:xfrm>
        </p:spPr>
        <p:txBody>
          <a:bodyPr/>
          <a:lstStyle/>
          <a:p>
            <a:pPr marL="0" indent="0">
              <a:buNone/>
            </a:pPr>
            <a:endParaRPr lang="en-US" altLang="zh-CN" dirty="0"/>
          </a:p>
          <a:p>
            <a:endParaRPr lang="en-US" altLang="zh-CN" dirty="0"/>
          </a:p>
          <a:p>
            <a:pPr marL="0" indent="0">
              <a:buNone/>
            </a:pPr>
            <a:endParaRPr lang="en-US" dirty="0"/>
          </a:p>
        </p:txBody>
      </p:sp>
      <p:sp>
        <p:nvSpPr>
          <p:cNvPr id="7" name="内容占位符 5">
            <a:extLst>
              <a:ext uri="{FF2B5EF4-FFF2-40B4-BE49-F238E27FC236}">
                <a16:creationId xmlns:a16="http://schemas.microsoft.com/office/drawing/2014/main" id="{1CC97D67-0F2A-9DEF-4776-8DFDBFACBED4}"/>
              </a:ext>
            </a:extLst>
          </p:cNvPr>
          <p:cNvSpPr>
            <a:spLocks noGrp="1"/>
          </p:cNvSpPr>
          <p:nvPr/>
        </p:nvSpPr>
        <p:spPr bwMode="auto">
          <a:xfrm>
            <a:off x="798443" y="1600200"/>
            <a:ext cx="10595113" cy="219094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dirty="0"/>
              <a:t>Do you support that the UHR AP and UHR STA can support an AMSDU Aggregation operation rule, in which only MSDUs with specific one or more SCSID(s) can be aggregated into the same AMSDU? </a:t>
            </a:r>
          </a:p>
          <a:p>
            <a:pPr lvl="1"/>
            <a:r>
              <a:rPr lang="en-US" altLang="zh-CN" dirty="0"/>
              <a:t>The other MSDUs that do not belong to those specific SCSID(s) still follow the legacy rule of AMSDU Aggregation operation</a:t>
            </a:r>
          </a:p>
          <a:p>
            <a:pPr lvl="1"/>
            <a:r>
              <a:rPr lang="en-US" altLang="zh-CN" dirty="0"/>
              <a:t>The detailed signaling/establishing procedure of enabling this rule is TBD</a:t>
            </a:r>
          </a:p>
        </p:txBody>
      </p:sp>
    </p:spTree>
    <p:extLst>
      <p:ext uri="{BB962C8B-B14F-4D97-AF65-F5344CB8AC3E}">
        <p14:creationId xmlns:p14="http://schemas.microsoft.com/office/powerpoint/2010/main" val="97175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11-24-0463-01-00bn-qos-enhancements-for-uhr</a:t>
            </a:r>
            <a:endParaRPr lang="en-US" altLang="zh-CN" sz="180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Tree>
    <p:extLst>
      <p:ext uri="{BB962C8B-B14F-4D97-AF65-F5344CB8AC3E}">
        <p14:creationId xmlns:p14="http://schemas.microsoft.com/office/powerpoint/2010/main" val="81246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2385-D020-162F-EE6E-BB813899553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5CB444-E324-6133-B644-DD332FDA26B9}"/>
              </a:ext>
            </a:extLst>
          </p:cNvPr>
          <p:cNvSpPr>
            <a:spLocks noGrp="1"/>
          </p:cNvSpPr>
          <p:nvPr>
            <p:ph idx="1"/>
          </p:nvPr>
        </p:nvSpPr>
        <p:spPr>
          <a:xfrm>
            <a:off x="4764232" y="2474129"/>
            <a:ext cx="3252355" cy="954871"/>
          </a:xfrm>
        </p:spPr>
        <p:txBody>
          <a:bodyPr/>
          <a:lstStyle/>
          <a:p>
            <a:pPr marL="0" indent="0">
              <a:buNone/>
            </a:pPr>
            <a:r>
              <a:rPr lang="en-US" altLang="zh-CN" sz="4000" dirty="0"/>
              <a:t>Appendix </a:t>
            </a:r>
          </a:p>
        </p:txBody>
      </p:sp>
      <p:sp>
        <p:nvSpPr>
          <p:cNvPr id="4" name="Slide Number Placeholder 3">
            <a:extLst>
              <a:ext uri="{FF2B5EF4-FFF2-40B4-BE49-F238E27FC236}">
                <a16:creationId xmlns:a16="http://schemas.microsoft.com/office/drawing/2014/main" id="{BD580895-27EB-2E99-70DF-A1A09B9D847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124337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2A42-720D-7E25-1A36-218470291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63AEF-F02B-57A1-0749-703D231DD11B}"/>
              </a:ext>
            </a:extLst>
          </p:cNvPr>
          <p:cNvSpPr>
            <a:spLocks noGrp="1"/>
          </p:cNvSpPr>
          <p:nvPr>
            <p:ph type="title"/>
          </p:nvPr>
        </p:nvSpPr>
        <p:spPr>
          <a:xfrm>
            <a:off x="914400" y="883512"/>
            <a:ext cx="10565296" cy="914399"/>
          </a:xfrm>
        </p:spPr>
        <p:txBody>
          <a:bodyPr/>
          <a:lstStyle/>
          <a:p>
            <a:r>
              <a:rPr lang="en-US" dirty="0"/>
              <a:t>Possible method for AMSDU Receiver with SCSID</a:t>
            </a:r>
          </a:p>
        </p:txBody>
      </p:sp>
      <p:sp>
        <p:nvSpPr>
          <p:cNvPr id="4" name="Slide Number Placeholder 3">
            <a:extLst>
              <a:ext uri="{FF2B5EF4-FFF2-40B4-BE49-F238E27FC236}">
                <a16:creationId xmlns:a16="http://schemas.microsoft.com/office/drawing/2014/main" id="{8B0530E9-EE68-E526-13D4-AD11BD8400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
        <p:nvSpPr>
          <p:cNvPr id="21" name="内容占位符 5">
            <a:extLst>
              <a:ext uri="{FF2B5EF4-FFF2-40B4-BE49-F238E27FC236}">
                <a16:creationId xmlns:a16="http://schemas.microsoft.com/office/drawing/2014/main" id="{15660E42-5713-530A-A37E-28A4DAC81C1F}"/>
              </a:ext>
            </a:extLst>
          </p:cNvPr>
          <p:cNvSpPr>
            <a:spLocks noGrp="1"/>
          </p:cNvSpPr>
          <p:nvPr>
            <p:ph idx="1"/>
          </p:nvPr>
        </p:nvSpPr>
        <p:spPr>
          <a:xfrm>
            <a:off x="976184" y="1918257"/>
            <a:ext cx="5331851" cy="1882738"/>
          </a:xfrm>
        </p:spPr>
        <p:txBody>
          <a:bodyPr/>
          <a:lstStyle/>
          <a:p>
            <a:r>
              <a:rPr lang="en-US" altLang="zh-CN" sz="1800" dirty="0"/>
              <a:t>Example for the AMSDU Receiver, </a:t>
            </a:r>
            <a:endParaRPr lang="en-US" altLang="zh-CN" sz="1400" dirty="0"/>
          </a:p>
          <a:p>
            <a:pPr lvl="1"/>
            <a:r>
              <a:rPr lang="en-US" altLang="zh-CN" sz="1400" dirty="0"/>
              <a:t>For the AMPDU+AMSDU case, the AMSDU Receiver will use the parameter tuple &lt;TA, TID, SCSID&gt; for the reorder/replay/delivery operation of MSDUs</a:t>
            </a:r>
          </a:p>
          <a:p>
            <a:pPr lvl="2"/>
            <a:r>
              <a:rPr lang="en-US" altLang="zh-CN" sz="1400" dirty="0"/>
              <a:t>It behaves as if the AMSDU Receiver is using a reorder buffer control based on &lt;TA, TID, SCSID&gt;, instead of the legacy reorder buffer control based on &lt;TA, TID&gt; </a:t>
            </a:r>
          </a:p>
          <a:p>
            <a:pPr lvl="2"/>
            <a:r>
              <a:rPr lang="en-US" altLang="zh-CN" sz="1400" dirty="0"/>
              <a:t>Actually, for existing AMDPU reception process, the reorder/replay detection solution can be different depending on implementations</a:t>
            </a:r>
          </a:p>
          <a:p>
            <a:pPr lvl="2"/>
            <a:r>
              <a:rPr lang="en-US" altLang="zh-CN" sz="1400" dirty="0"/>
              <a:t>Left figure shows one typical implementation for the AMPDU reorder/replay detection process, </a:t>
            </a:r>
          </a:p>
          <a:p>
            <a:pPr lvl="3"/>
            <a:r>
              <a:rPr lang="en-US" altLang="zh-CN" sz="1200" dirty="0"/>
              <a:t>The Reorder Window in the figure is just a logical module. Its data structure varies depending on implementation</a:t>
            </a:r>
          </a:p>
          <a:p>
            <a:pPr lvl="4"/>
            <a:r>
              <a:rPr lang="en-US" altLang="zh-CN" sz="1200" dirty="0"/>
              <a:t>It can be an data array containing elements of SN/PN. Or, </a:t>
            </a:r>
          </a:p>
          <a:p>
            <a:pPr lvl="4"/>
            <a:r>
              <a:rPr lang="en-US" altLang="zh-CN" sz="1200" dirty="0"/>
              <a:t>It can just a linked-list containing buffer pointer to each MPDU/AMSDU</a:t>
            </a:r>
            <a:endParaRPr lang="en-US" altLang="zh-CN" sz="1400" dirty="0"/>
          </a:p>
          <a:p>
            <a:pPr lvl="1"/>
            <a:endParaRPr lang="en-US" altLang="zh-CN" sz="10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5122" name="Picture 2">
            <a:extLst>
              <a:ext uri="{FF2B5EF4-FFF2-40B4-BE49-F238E27FC236}">
                <a16:creationId xmlns:a16="http://schemas.microsoft.com/office/drawing/2014/main" id="{60EF2E74-7EB5-5E88-51AC-A85F216AA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8" y="2066546"/>
            <a:ext cx="5518694" cy="390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5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6E5A-C34E-B4DD-4A28-DE2A874C2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9067-3E91-7B2C-7DA6-B4ED89F56C96}"/>
              </a:ext>
            </a:extLst>
          </p:cNvPr>
          <p:cNvSpPr>
            <a:spLocks noGrp="1"/>
          </p:cNvSpPr>
          <p:nvPr>
            <p:ph type="title"/>
          </p:nvPr>
        </p:nvSpPr>
        <p:spPr>
          <a:xfrm>
            <a:off x="914400" y="883512"/>
            <a:ext cx="10565296" cy="914399"/>
          </a:xfrm>
        </p:spPr>
        <p:txBody>
          <a:bodyPr/>
          <a:lstStyle/>
          <a:p>
            <a:r>
              <a:rPr lang="en-US" altLang="zh-CN" dirty="0"/>
              <a:t>Possible method for AMSDU Receiver with SCSID</a:t>
            </a:r>
            <a:endParaRPr lang="en-US" dirty="0"/>
          </a:p>
        </p:txBody>
      </p:sp>
      <p:sp>
        <p:nvSpPr>
          <p:cNvPr id="4" name="Slide Number Placeholder 3">
            <a:extLst>
              <a:ext uri="{FF2B5EF4-FFF2-40B4-BE49-F238E27FC236}">
                <a16:creationId xmlns:a16="http://schemas.microsoft.com/office/drawing/2014/main" id="{8D2A695F-64FD-53FC-3F28-EA1566188EA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
        <p:nvSpPr>
          <p:cNvPr id="21" name="内容占位符 5">
            <a:extLst>
              <a:ext uri="{FF2B5EF4-FFF2-40B4-BE49-F238E27FC236}">
                <a16:creationId xmlns:a16="http://schemas.microsoft.com/office/drawing/2014/main" id="{DC3E4D0A-55ED-07C7-B823-D2105B36903D}"/>
              </a:ext>
            </a:extLst>
          </p:cNvPr>
          <p:cNvSpPr>
            <a:spLocks noGrp="1"/>
          </p:cNvSpPr>
          <p:nvPr>
            <p:ph idx="1"/>
          </p:nvPr>
        </p:nvSpPr>
        <p:spPr>
          <a:xfrm>
            <a:off x="976183" y="1918257"/>
            <a:ext cx="9764703" cy="1882738"/>
          </a:xfrm>
        </p:spPr>
        <p:txBody>
          <a:bodyPr/>
          <a:lstStyle/>
          <a:p>
            <a:r>
              <a:rPr lang="en-US" altLang="zh-CN" sz="1800" dirty="0"/>
              <a:t>For the AMSDU Receiver operation based on SCS stream,</a:t>
            </a:r>
          </a:p>
          <a:p>
            <a:pPr lvl="1"/>
            <a:r>
              <a:rPr lang="en-US" altLang="zh-CN" sz="1400" dirty="0"/>
              <a:t>The &lt;TA, TID&gt; reorder window is further divided into &lt;TA, TID, SCSID&gt; reorder window</a:t>
            </a:r>
          </a:p>
          <a:p>
            <a:pPr lvl="1"/>
            <a:r>
              <a:rPr lang="en-US" altLang="zh-CN" sz="1400" dirty="0"/>
              <a:t>The multiple &lt;TA, TID, SCSID&gt; reorder windows use the same </a:t>
            </a:r>
            <a:r>
              <a:rPr lang="en-US" altLang="zh-CN" sz="1400" dirty="0" err="1"/>
              <a:t>WinStart</a:t>
            </a:r>
            <a:r>
              <a:rPr lang="en-US" altLang="zh-CN" sz="1400" dirty="0"/>
              <a:t>/</a:t>
            </a:r>
            <a:r>
              <a:rPr lang="en-US" altLang="zh-CN" sz="1400" dirty="0" err="1"/>
              <a:t>WinEnd</a:t>
            </a:r>
            <a:r>
              <a:rPr lang="en-US" altLang="zh-CN" sz="1400" dirty="0"/>
              <a:t>/</a:t>
            </a:r>
            <a:r>
              <a:rPr lang="en-US" altLang="zh-CN" sz="1400" dirty="0" err="1"/>
              <a:t>WinSize</a:t>
            </a:r>
            <a:r>
              <a:rPr lang="en-US" altLang="zh-CN" sz="1400" dirty="0"/>
              <a:t> parameter</a:t>
            </a:r>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r>
              <a:rPr lang="en-US" altLang="zh-CN" sz="1400" dirty="0"/>
              <a:t>Once an MPDU/AMSDU is received, it’s firstly classified into one of the &lt;TA,TID,SCSID&gt; reorder window</a:t>
            </a:r>
          </a:p>
          <a:p>
            <a:pPr lvl="2"/>
            <a:r>
              <a:rPr lang="en-US" altLang="zh-CN" sz="1200" dirty="0"/>
              <a:t>If an MDPU/AMSDU with specific SN/PN is classified into one &lt;TA, TID, SCSID&gt; reorder window, the corresponding position element of other &lt;TA, TID, SCSID&gt; can be labelled as INVALID. </a:t>
            </a:r>
          </a:p>
          <a:p>
            <a:pPr lvl="2"/>
            <a:r>
              <a:rPr lang="en-US" altLang="zh-CN" sz="1200" dirty="0"/>
              <a:t>The &lt;TA, TID, SCSID&gt; reorder window will ignore those INVALID element for the later Reorder/Replay detection process</a:t>
            </a:r>
          </a:p>
          <a:p>
            <a:pPr lvl="1"/>
            <a:r>
              <a:rPr lang="en-US" altLang="zh-CN" sz="1400" dirty="0"/>
              <a:t>The Reorder/Replay Detection Process is done per each &lt;TA, TID, SCSID&gt; reorder window</a:t>
            </a:r>
          </a:p>
          <a:p>
            <a:pPr lvl="2"/>
            <a:r>
              <a:rPr lang="en-US" altLang="zh-CN" sz="1200" dirty="0"/>
              <a:t>The INVALID element can be ignored in the process</a:t>
            </a:r>
          </a:p>
          <a:p>
            <a:pPr lvl="1"/>
            <a:r>
              <a:rPr lang="en-US" altLang="zh-CN" sz="1400" dirty="0"/>
              <a:t>The later MSDU delivery (or passing up to next MAC process) is also done per &lt;TA, TID, SCSID&gt; reorder window</a:t>
            </a:r>
          </a:p>
          <a:p>
            <a:pPr lvl="2"/>
            <a:r>
              <a:rPr lang="en-US" altLang="zh-CN" sz="1200" dirty="0"/>
              <a:t>Still, the INVALID element can be ignored in the process. i.e. the corresponding element is not treated as a “hole” in the process</a:t>
            </a:r>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4100" name="Picture 4">
            <a:extLst>
              <a:ext uri="{FF2B5EF4-FFF2-40B4-BE49-F238E27FC236}">
                <a16:creationId xmlns:a16="http://schemas.microsoft.com/office/drawing/2014/main" id="{96DBBB83-5AC5-E030-FB59-4FB118D29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12" y="2763141"/>
            <a:ext cx="8495678" cy="11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0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One of the 11bn goals is to further improve the MSDU QoS performance , including the (peak) latency performance, at least for some kinds of traffic </a:t>
            </a:r>
          </a:p>
          <a:p>
            <a:pPr lvl="0"/>
            <a:r>
              <a:rPr lang="en-US" altLang="zh-CN" dirty="0"/>
              <a:t>Since 11be, the SCS steam has been introduce to help classify traffic in the MSDU level based on different parameters, including the delay bound/MSDU lifetime etc.</a:t>
            </a:r>
          </a:p>
          <a:p>
            <a:pPr lvl="0"/>
            <a:r>
              <a:rPr lang="en-US" altLang="zh-CN" dirty="0"/>
              <a:t>In [1], some proposals have been discussed about the MSDU QoS enhancement based on SCS</a:t>
            </a:r>
            <a:endParaRPr lang="en-US" dirty="0"/>
          </a:p>
          <a:p>
            <a:r>
              <a:rPr lang="en-US" altLang="zh-CN" dirty="0"/>
              <a:t>In this contribution, we try to further enhance the QoS of MSDUs in AMSDU based on the SCS stream</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D770-22BF-8872-AAAB-00C99C933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B38FF-3149-5B45-A1BF-F877C8F3771E}"/>
              </a:ext>
            </a:extLst>
          </p:cNvPr>
          <p:cNvSpPr>
            <a:spLocks noGrp="1"/>
          </p:cNvSpPr>
          <p:nvPr>
            <p:ph type="title"/>
          </p:nvPr>
        </p:nvSpPr>
        <p:spPr>
          <a:xfrm>
            <a:off x="914400" y="883512"/>
            <a:ext cx="10565296" cy="914399"/>
          </a:xfrm>
        </p:spPr>
        <p:txBody>
          <a:bodyPr/>
          <a:lstStyle/>
          <a:p>
            <a:r>
              <a:rPr lang="en-US" altLang="zh-CN" dirty="0"/>
              <a:t>Possible method for AMSDU Receiver with SCSID</a:t>
            </a:r>
            <a:endParaRPr lang="en-US" dirty="0"/>
          </a:p>
        </p:txBody>
      </p:sp>
      <p:sp>
        <p:nvSpPr>
          <p:cNvPr id="4" name="Slide Number Placeholder 3">
            <a:extLst>
              <a:ext uri="{FF2B5EF4-FFF2-40B4-BE49-F238E27FC236}">
                <a16:creationId xmlns:a16="http://schemas.microsoft.com/office/drawing/2014/main" id="{AA19B410-26AF-35D1-9923-18D9F85DA49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20</a:t>
            </a:fld>
            <a:endParaRPr lang="en-US"/>
          </a:p>
        </p:txBody>
      </p:sp>
      <p:sp>
        <p:nvSpPr>
          <p:cNvPr id="21" name="内容占位符 5">
            <a:extLst>
              <a:ext uri="{FF2B5EF4-FFF2-40B4-BE49-F238E27FC236}">
                <a16:creationId xmlns:a16="http://schemas.microsoft.com/office/drawing/2014/main" id="{7C2F960E-5E8C-50EF-F115-9E5D2B05438A}"/>
              </a:ext>
            </a:extLst>
          </p:cNvPr>
          <p:cNvSpPr>
            <a:spLocks noGrp="1"/>
          </p:cNvSpPr>
          <p:nvPr>
            <p:ph idx="1"/>
          </p:nvPr>
        </p:nvSpPr>
        <p:spPr>
          <a:xfrm>
            <a:off x="976184" y="1918257"/>
            <a:ext cx="5033678" cy="1882738"/>
          </a:xfrm>
        </p:spPr>
        <p:txBody>
          <a:bodyPr/>
          <a:lstStyle/>
          <a:p>
            <a:r>
              <a:rPr lang="en-US" altLang="zh-CN" sz="1800" dirty="0"/>
              <a:t>This is an example for the AMSDU Receiver, </a:t>
            </a:r>
          </a:p>
          <a:p>
            <a:pPr lvl="1"/>
            <a:r>
              <a:rPr lang="en-US" altLang="zh-CN" sz="1400" dirty="0"/>
              <a:t>The AMSDU Transmitter and Receiver establish two SCS streams, and also establish additional AMSDU operation rules to require the SCS1 (SCSID1) traffic MSDUs to be isolated from the non-SCS/SCS2 traffic MSDUs</a:t>
            </a:r>
          </a:p>
          <a:p>
            <a:pPr lvl="1"/>
            <a:endParaRPr lang="en-US" altLang="zh-CN" sz="1400" dirty="0"/>
          </a:p>
          <a:p>
            <a:pPr lvl="1"/>
            <a:r>
              <a:rPr lang="en-US" altLang="zh-CN" sz="1400" dirty="0"/>
              <a:t>Assume the AMSDU arrival sequence is AMSDU3/AMSDU4/AMSDU2/AMSDU1</a:t>
            </a:r>
          </a:p>
          <a:p>
            <a:pPr lvl="2"/>
            <a:r>
              <a:rPr lang="en-US" altLang="zh-CN" sz="1200" dirty="0"/>
              <a:t>The right figure illustrates how each &lt;TA, TID, SCSID&gt; Reorder Window processes the receiving AMSDU</a:t>
            </a:r>
          </a:p>
          <a:p>
            <a:pPr lvl="1"/>
            <a:endParaRPr lang="en-US" altLang="zh-CN" sz="1400" dirty="0"/>
          </a:p>
          <a:p>
            <a:pPr lvl="1"/>
            <a:r>
              <a:rPr lang="en-US" altLang="zh-CN" sz="1400" dirty="0"/>
              <a:t>As long as each &lt;TA, TID, SCSID&gt; Reorder Window satisfies its own delivery MSDU requirements, the MSDUs in the corresponding &lt;TA, TID, SCSID&gt; Reorder Window can be triggered to be delivered independently </a:t>
            </a:r>
          </a:p>
          <a:p>
            <a:pPr lvl="1"/>
            <a:endParaRPr lang="en-US" altLang="zh-CN" sz="1400" dirty="0"/>
          </a:p>
          <a:p>
            <a:pPr lvl="1"/>
            <a:endParaRPr lang="en-US" altLang="zh-CN" sz="1400" dirty="0"/>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170" name="Picture 2">
            <a:extLst>
              <a:ext uri="{FF2B5EF4-FFF2-40B4-BE49-F238E27FC236}">
                <a16:creationId xmlns:a16="http://schemas.microsoft.com/office/drawing/2014/main" id="{2F02535D-B477-06DE-4774-45AEDC03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57" y="1709530"/>
            <a:ext cx="6100914" cy="46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12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a:t>
            </a:r>
            <a:r>
              <a:rPr lang="en-US" altLang="zh-CN" dirty="0"/>
              <a:t>AMSDU </a:t>
            </a:r>
            <a:r>
              <a:rPr lang="en-US" altLang="zh-CN" sz="3200" dirty="0"/>
              <a:t>Aggregation </a:t>
            </a:r>
            <a:r>
              <a:rPr lang="en-US" altLang="zh-CN" dirty="0"/>
              <a:t>Operation</a:t>
            </a:r>
            <a:endParaRPr lang="en-US" dirty="0"/>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427312" cy="1882738"/>
          </a:xfrm>
        </p:spPr>
        <p:txBody>
          <a:bodyPr/>
          <a:lstStyle/>
          <a:p>
            <a:r>
              <a:rPr lang="en-US" altLang="zh-CN" sz="1800" dirty="0"/>
              <a:t>The current AMSDU Aggregation(Tx) is based on the MSDU’s DA/SA/Priority parameters:</a:t>
            </a:r>
          </a:p>
          <a:p>
            <a:pPr lvl="1"/>
            <a:r>
              <a:rPr lang="en-US" altLang="zh-CN" sz="1400" dirty="0"/>
              <a:t>No matter what the SCSID is, the MSDUs can be aggregated in one AMSDU as long as those MSDUs map to the same RA/TA/TID</a:t>
            </a:r>
          </a:p>
          <a:p>
            <a:endParaRPr lang="en-US" altLang="zh-CN" sz="1800" dirty="0"/>
          </a:p>
          <a:p>
            <a:endParaRPr lang="en-US" altLang="zh-CN" sz="1800" dirty="0"/>
          </a:p>
          <a:p>
            <a:endParaRPr lang="en-US" altLang="zh-CN" sz="2000" dirty="0"/>
          </a:p>
          <a:p>
            <a:pPr lvl="2"/>
            <a:endParaRPr lang="en-US" sz="1400" dirty="0"/>
          </a:p>
        </p:txBody>
      </p:sp>
      <p:pic>
        <p:nvPicPr>
          <p:cNvPr id="28" name="图片 27">
            <a:extLst>
              <a:ext uri="{FF2B5EF4-FFF2-40B4-BE49-F238E27FC236}">
                <a16:creationId xmlns:a16="http://schemas.microsoft.com/office/drawing/2014/main" id="{71D2A8DF-F5A5-B4DD-F287-3EAC4B72DCB5}"/>
              </a:ext>
            </a:extLst>
          </p:cNvPr>
          <p:cNvPicPr>
            <a:picLocks noChangeAspect="1"/>
          </p:cNvPicPr>
          <p:nvPr/>
        </p:nvPicPr>
        <p:blipFill>
          <a:blip r:embed="rId3"/>
          <a:stretch>
            <a:fillRect/>
          </a:stretch>
        </p:blipFill>
        <p:spPr>
          <a:xfrm>
            <a:off x="3629016" y="2598031"/>
            <a:ext cx="4620463" cy="1929054"/>
          </a:xfrm>
          <a:prstGeom prst="rect">
            <a:avLst/>
          </a:prstGeom>
        </p:spPr>
      </p:pic>
      <p:sp>
        <p:nvSpPr>
          <p:cNvPr id="29" name="内容占位符 5">
            <a:extLst>
              <a:ext uri="{FF2B5EF4-FFF2-40B4-BE49-F238E27FC236}">
                <a16:creationId xmlns:a16="http://schemas.microsoft.com/office/drawing/2014/main" id="{AA729C93-FE38-463B-FDE0-870EFE12A92C}"/>
              </a:ext>
            </a:extLst>
          </p:cNvPr>
          <p:cNvSpPr txBox="1">
            <a:spLocks/>
          </p:cNvSpPr>
          <p:nvPr/>
        </p:nvSpPr>
        <p:spPr bwMode="auto">
          <a:xfrm>
            <a:off x="976184" y="4731174"/>
            <a:ext cx="10427312"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And to maintain the MSDU order in the receiver, the</a:t>
            </a:r>
            <a:r>
              <a:rPr lang="zh-CN" altLang="en-US" sz="1400" kern="0" dirty="0"/>
              <a:t> </a:t>
            </a:r>
            <a:r>
              <a:rPr lang="en-US" altLang="zh-CN" sz="1400" kern="0" dirty="0"/>
              <a:t>AMSDU</a:t>
            </a:r>
            <a:r>
              <a:rPr lang="zh-CN" altLang="en-US" sz="1400" kern="0" dirty="0"/>
              <a:t> </a:t>
            </a:r>
            <a:r>
              <a:rPr lang="en-US" altLang="zh-CN" sz="1400" kern="0" dirty="0"/>
              <a:t>Aggregation</a:t>
            </a:r>
            <a:r>
              <a:rPr lang="zh-CN" altLang="en-US" sz="1400" kern="0" dirty="0"/>
              <a:t> </a:t>
            </a:r>
            <a:r>
              <a:rPr lang="en-US" altLang="zh-CN" sz="1400" kern="0" dirty="0"/>
              <a:t>needs process the MSDUs at the order of the MSDUs’ arrival timing, no matter what the MSDUs’ SCS stream is</a:t>
            </a:r>
          </a:p>
          <a:p>
            <a:pPr lvl="1"/>
            <a:r>
              <a:rPr lang="en-US" altLang="zh-CN" sz="1400" kern="0" dirty="0"/>
              <a:t>In practical products, the AMSDU aggregation parameters that depend on the implementation can include, </a:t>
            </a:r>
          </a:p>
          <a:p>
            <a:pPr lvl="2"/>
            <a:r>
              <a:rPr lang="en-US" altLang="zh-CN" sz="1200" kern="0" dirty="0"/>
              <a:t>The number of MSDUs to be included, </a:t>
            </a:r>
          </a:p>
          <a:p>
            <a:pPr lvl="2"/>
            <a:r>
              <a:rPr lang="en-US" altLang="zh-CN" sz="1200" kern="0" dirty="0"/>
              <a:t>The max length of the final AMSDU,</a:t>
            </a:r>
          </a:p>
          <a:p>
            <a:pPr lvl="2"/>
            <a:r>
              <a:rPr lang="en-US" altLang="zh-CN" sz="1200" kern="0" dirty="0"/>
              <a:t>The “aggregation timeout” to wait for the new MSDU to be included in one AMSDU</a:t>
            </a:r>
          </a:p>
          <a:p>
            <a:endParaRPr lang="en-US" altLang="zh-CN" sz="1800" kern="0" dirty="0"/>
          </a:p>
          <a:p>
            <a:endParaRPr lang="en-US" altLang="zh-CN" sz="2000" kern="0" dirty="0"/>
          </a:p>
          <a:p>
            <a:pPr lvl="2"/>
            <a:endParaRPr lang="en-US" sz="1400" kern="0" dirty="0"/>
          </a:p>
        </p:txBody>
      </p:sp>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1D05-A120-464B-028B-FE7564428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A1103-814F-DFD9-000E-CF9D4B4A7595}"/>
              </a:ext>
            </a:extLst>
          </p:cNvPr>
          <p:cNvSpPr>
            <a:spLocks noGrp="1"/>
          </p:cNvSpPr>
          <p:nvPr>
            <p:ph type="title"/>
          </p:nvPr>
        </p:nvSpPr>
        <p:spPr>
          <a:xfrm>
            <a:off x="914400" y="883512"/>
            <a:ext cx="10565296" cy="914399"/>
          </a:xfrm>
        </p:spPr>
        <p:txBody>
          <a:bodyPr/>
          <a:lstStyle/>
          <a:p>
            <a:r>
              <a:rPr lang="en-US" dirty="0"/>
              <a:t>Recap: </a:t>
            </a:r>
            <a:r>
              <a:rPr lang="en-US" altLang="zh-CN" dirty="0"/>
              <a:t>AMSDU </a:t>
            </a:r>
            <a:r>
              <a:rPr lang="en-US" altLang="zh-CN" sz="3200" dirty="0"/>
              <a:t>Aggregation </a:t>
            </a:r>
            <a:r>
              <a:rPr lang="en-US" altLang="zh-CN" dirty="0"/>
              <a:t>Operation</a:t>
            </a:r>
            <a:endParaRPr lang="en-US" dirty="0"/>
          </a:p>
        </p:txBody>
      </p:sp>
      <p:sp>
        <p:nvSpPr>
          <p:cNvPr id="4" name="Slide Number Placeholder 3">
            <a:extLst>
              <a:ext uri="{FF2B5EF4-FFF2-40B4-BE49-F238E27FC236}">
                <a16:creationId xmlns:a16="http://schemas.microsoft.com/office/drawing/2014/main" id="{290574D1-B2BA-3AA3-D3AB-0EAD29AB2FF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41D4A08B-9098-0603-BD0F-77690A0BA953}"/>
              </a:ext>
            </a:extLst>
          </p:cNvPr>
          <p:cNvSpPr>
            <a:spLocks noGrp="1"/>
          </p:cNvSpPr>
          <p:nvPr>
            <p:ph idx="1"/>
          </p:nvPr>
        </p:nvSpPr>
        <p:spPr>
          <a:xfrm>
            <a:off x="976184" y="1918257"/>
            <a:ext cx="10427312" cy="1882738"/>
          </a:xfrm>
        </p:spPr>
        <p:txBody>
          <a:bodyPr/>
          <a:lstStyle/>
          <a:p>
            <a:pPr lvl="1"/>
            <a:r>
              <a:rPr lang="en-US" altLang="zh-CN" sz="1400" dirty="0"/>
              <a:t>Below is an example that shows a transmitter that can aggregate max 4 MSDUs in one AMSDU. Although the SCS traffic has 2 MSDUs, the current AMSDU aggregation procedure still needs aggregate MSDUs from other non-SCS traffic to keep the MSDU order.</a:t>
            </a:r>
          </a:p>
          <a:p>
            <a:endParaRPr lang="en-US" altLang="zh-CN" sz="1800" dirty="0"/>
          </a:p>
          <a:p>
            <a:endParaRPr lang="en-US" altLang="zh-CN" sz="1800" dirty="0"/>
          </a:p>
          <a:p>
            <a:endParaRPr lang="en-US" altLang="zh-CN" sz="2000" dirty="0"/>
          </a:p>
          <a:p>
            <a:pPr lvl="2"/>
            <a:endParaRPr lang="en-US" sz="1400" dirty="0"/>
          </a:p>
        </p:txBody>
      </p:sp>
      <p:sp>
        <p:nvSpPr>
          <p:cNvPr id="29" name="内容占位符 5">
            <a:extLst>
              <a:ext uri="{FF2B5EF4-FFF2-40B4-BE49-F238E27FC236}">
                <a16:creationId xmlns:a16="http://schemas.microsoft.com/office/drawing/2014/main" id="{D37B295D-B863-68F4-537E-5BC0571CEFE7}"/>
              </a:ext>
            </a:extLst>
          </p:cNvPr>
          <p:cNvSpPr txBox="1">
            <a:spLocks/>
          </p:cNvSpPr>
          <p:nvPr/>
        </p:nvSpPr>
        <p:spPr bwMode="auto">
          <a:xfrm>
            <a:off x="976184" y="4731174"/>
            <a:ext cx="10427312"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And, once a MSDU is aggregated into one AMSDU (which will be included in one MPDU), it will share the same L2 MPDU parameters with other MSDUs, until the corresponding MPDU is transmitted successfully or dropped (e.g. due to lifetime expiration)</a:t>
            </a:r>
          </a:p>
          <a:p>
            <a:pPr lvl="2"/>
            <a:r>
              <a:rPr lang="en-US" altLang="zh-CN" sz="1200" kern="0" dirty="0"/>
              <a:t>Same SN/PN</a:t>
            </a:r>
          </a:p>
          <a:p>
            <a:pPr lvl="2"/>
            <a:r>
              <a:rPr lang="en-US" altLang="zh-CN" sz="1200" kern="0" dirty="0"/>
              <a:t>Same Tx MCS (or further, same Tx rate adaptation/scheduling algorithm, same retransmission algorithm etc.)</a:t>
            </a:r>
          </a:p>
          <a:p>
            <a:pPr lvl="2"/>
            <a:r>
              <a:rPr lang="en-US" altLang="zh-CN" sz="1200" kern="0" dirty="0"/>
              <a:t>Same AMSDU level lifetime (current baseline requires the AMSDU uses the maximum MSDU lifetime value among all the MSDUs, in order not </a:t>
            </a:r>
            <a:r>
              <a:rPr lang="en-US" altLang="zh-CN" sz="1200" kern="0"/>
              <a:t>to drop any MSDU)</a:t>
            </a:r>
            <a:endParaRPr lang="en-US" altLang="zh-CN" sz="1200" kern="0" dirty="0"/>
          </a:p>
          <a:p>
            <a:pPr lvl="1"/>
            <a:r>
              <a:rPr lang="en-US" altLang="zh-CN" sz="1400" kern="0" dirty="0"/>
              <a:t>Generally, the current AMSDU Aggregation procedure do not consider the finer QoS differences (e.g. the belonging SCS stream) among MSDUs, as long as those MSDUs map to the same TID</a:t>
            </a:r>
          </a:p>
          <a:p>
            <a:endParaRPr lang="en-US" altLang="zh-CN" sz="1800" kern="0" dirty="0"/>
          </a:p>
          <a:p>
            <a:endParaRPr lang="en-US" altLang="zh-CN" sz="2000" kern="0" dirty="0"/>
          </a:p>
          <a:p>
            <a:pPr lvl="2"/>
            <a:endParaRPr lang="en-US" sz="1400" kern="0" dirty="0"/>
          </a:p>
        </p:txBody>
      </p:sp>
      <p:pic>
        <p:nvPicPr>
          <p:cNvPr id="1028" name="Picture 4">
            <a:extLst>
              <a:ext uri="{FF2B5EF4-FFF2-40B4-BE49-F238E27FC236}">
                <a16:creationId xmlns:a16="http://schemas.microsoft.com/office/drawing/2014/main" id="{D68B01D9-FE51-590F-1B3F-0DBBA40FF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078" y="2379986"/>
            <a:ext cx="7968698" cy="23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6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816E-F680-0111-560D-509A772EB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AA402-103A-1080-38D1-0C676DDC605F}"/>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0765C9CB-82E0-7BA2-7B3A-7CB51B8785E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91AC59F2-94E1-94B4-2199-07AA3E7B3812}"/>
              </a:ext>
            </a:extLst>
          </p:cNvPr>
          <p:cNvSpPr>
            <a:spLocks noGrp="1"/>
          </p:cNvSpPr>
          <p:nvPr>
            <p:ph idx="1"/>
          </p:nvPr>
        </p:nvSpPr>
        <p:spPr>
          <a:xfrm>
            <a:off x="976184" y="1918257"/>
            <a:ext cx="10239632" cy="1882738"/>
          </a:xfrm>
        </p:spPr>
        <p:txBody>
          <a:bodyPr/>
          <a:lstStyle/>
          <a:p>
            <a:r>
              <a:rPr lang="en-US" altLang="zh-CN" sz="1800" dirty="0"/>
              <a:t>Based on the SCS stream establishment, the AMSDU Transmitter and Receiver also establish additional rules for the AMSDU Aggregation operations for the corresponding SCS traffic/MSDUs,</a:t>
            </a:r>
          </a:p>
          <a:p>
            <a:pPr lvl="1"/>
            <a:r>
              <a:rPr lang="en-US" altLang="zh-CN" sz="1600" dirty="0"/>
              <a:t>For the AMSDU transmitter (Aggregation side),</a:t>
            </a:r>
          </a:p>
          <a:p>
            <a:pPr lvl="2"/>
            <a:r>
              <a:rPr lang="en-US" altLang="zh-CN" sz="1600" dirty="0"/>
              <a:t>When the AMSDU transmitter processes an AMSDU aggregation, the MSDU’s SCS stream (SCSID) is also considered </a:t>
            </a:r>
          </a:p>
          <a:p>
            <a:pPr lvl="3"/>
            <a:r>
              <a:rPr lang="en-US" altLang="zh-CN" dirty="0"/>
              <a:t>For example, the additional AMSDU operations rules can require only MSDUs belonging to the same SCSID can be aggregated into one AMSDU</a:t>
            </a:r>
          </a:p>
          <a:p>
            <a:pPr lvl="3"/>
            <a:r>
              <a:rPr lang="en-US" altLang="zh-CN" dirty="0"/>
              <a:t>The additional AMSDU operations rules can also allow whether the MSDU belonging one SCSID can be aggerated with MSDUs belong other SCSID</a:t>
            </a:r>
          </a:p>
          <a:p>
            <a:pPr lvl="4"/>
            <a:r>
              <a:rPr lang="en-US" altLang="zh-CN" dirty="0"/>
              <a:t>This can be caused by the implementation/resource limitations</a:t>
            </a:r>
          </a:p>
          <a:p>
            <a:pPr lvl="3"/>
            <a:r>
              <a:rPr lang="en-US" altLang="zh-CN" dirty="0"/>
              <a:t>The MSDUs that do not belong to any SCS stream are aggerated in the same AMSDU</a:t>
            </a:r>
          </a:p>
          <a:p>
            <a:pPr lvl="3"/>
            <a:endParaRPr lang="en-US" altLang="zh-CN" sz="1400" dirty="0"/>
          </a:p>
          <a:p>
            <a:pPr lvl="1"/>
            <a:endParaRPr lang="en-US" altLang="zh-CN" sz="14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334798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6171-555C-6FB4-1FA1-E0E557D67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9DE38-8D81-28A9-6255-8120ABA4E428}"/>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BEA9022D-C889-B0A7-27EF-D4073F0E03D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98AB9C1E-E095-4318-BD89-4CD0DC2FF918}"/>
              </a:ext>
            </a:extLst>
          </p:cNvPr>
          <p:cNvSpPr>
            <a:spLocks noGrp="1"/>
          </p:cNvSpPr>
          <p:nvPr>
            <p:ph idx="1"/>
          </p:nvPr>
        </p:nvSpPr>
        <p:spPr>
          <a:xfrm>
            <a:off x="976184" y="1918257"/>
            <a:ext cx="10239632" cy="1882738"/>
          </a:xfrm>
        </p:spPr>
        <p:txBody>
          <a:bodyPr/>
          <a:lstStyle/>
          <a:p>
            <a:r>
              <a:rPr lang="en-US" altLang="zh-CN" sz="1800" dirty="0"/>
              <a:t>Example for the AMSDU Transmitter, </a:t>
            </a:r>
          </a:p>
          <a:p>
            <a:pPr lvl="1"/>
            <a:r>
              <a:rPr lang="en-US" altLang="zh-CN" sz="1400" dirty="0"/>
              <a:t>The AMSDU Transmitter and Receiver establish two SCS streams, and also establish additional AMSDU operation rules to require the SCS1 (SCSID1) traffic MSDUs to be isolated from the non-SCS/SCS2 traffic MSDUs during the AMSDU aggregation</a:t>
            </a:r>
          </a:p>
          <a:p>
            <a:pPr lvl="1"/>
            <a:r>
              <a:rPr lang="en-US" altLang="zh-CN" sz="1400" dirty="0"/>
              <a:t>So the AMSDU Transmitter,</a:t>
            </a:r>
          </a:p>
          <a:p>
            <a:pPr lvl="2"/>
            <a:r>
              <a:rPr lang="en-US" altLang="zh-CN" sz="1200" dirty="0"/>
              <a:t>Will only aggregate MSDUs belonging to SCS1 into one AMSDU in the order of the corresponding MSDU arrival time</a:t>
            </a:r>
          </a:p>
          <a:p>
            <a:pPr lvl="2"/>
            <a:r>
              <a:rPr lang="en-US" altLang="zh-CN" sz="1200" dirty="0"/>
              <a:t>Will still aggregate MSDUs belonging to non-SCS/SCS2 into one AMSDU in the order of the corresponding MSDU arrival time</a:t>
            </a:r>
          </a:p>
          <a:p>
            <a:pPr lvl="1"/>
            <a:endParaRPr lang="en-US" altLang="zh-CN" sz="10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2052" name="Picture 4">
            <a:extLst>
              <a:ext uri="{FF2B5EF4-FFF2-40B4-BE49-F238E27FC236}">
                <a16:creationId xmlns:a16="http://schemas.microsoft.com/office/drawing/2014/main" id="{3EFE7204-D033-87B9-5964-1823DCC72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069" y="3378443"/>
            <a:ext cx="7242314" cy="294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9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ECA6-C855-2875-FBD6-DD17E1DE4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EA742-1FF4-737B-6E53-EB7141FC0A34}"/>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820595BF-E7C7-9AB4-BF74-F19C93167AD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BDE46500-D6FD-C84D-8F9A-B68FB78D64B1}"/>
              </a:ext>
            </a:extLst>
          </p:cNvPr>
          <p:cNvSpPr>
            <a:spLocks noGrp="1"/>
          </p:cNvSpPr>
          <p:nvPr>
            <p:ph idx="1"/>
          </p:nvPr>
        </p:nvSpPr>
        <p:spPr>
          <a:xfrm>
            <a:off x="976184" y="1918257"/>
            <a:ext cx="10239632" cy="1882738"/>
          </a:xfrm>
        </p:spPr>
        <p:txBody>
          <a:bodyPr/>
          <a:lstStyle/>
          <a:p>
            <a:r>
              <a:rPr lang="en-US" altLang="zh-CN" sz="1800" dirty="0"/>
              <a:t>Based on the SCS stream establishment, the AMSDU Transmitter and Receiver also establish additional rules for the AMSDU Aggregation operations for the corresponding SCS traffic/MSDUs,</a:t>
            </a:r>
            <a:endParaRPr lang="en-US" altLang="zh-CN" sz="1400" dirty="0"/>
          </a:p>
          <a:p>
            <a:pPr lvl="1"/>
            <a:r>
              <a:rPr lang="en-US" altLang="zh-CN" sz="1600" dirty="0"/>
              <a:t>For the AMSDU receiver (de-aggregation side),</a:t>
            </a:r>
          </a:p>
          <a:p>
            <a:pPr lvl="2"/>
            <a:r>
              <a:rPr lang="en-US" altLang="zh-CN" sz="1600" dirty="0"/>
              <a:t>When the AMSDU receiver processes the MSDUs de-aggregated from an AMSDU,  </a:t>
            </a:r>
          </a:p>
          <a:p>
            <a:pPr lvl="3"/>
            <a:r>
              <a:rPr lang="en-US" altLang="zh-CN" dirty="0"/>
              <a:t>Depending on the implementation, the possible options can be:</a:t>
            </a:r>
          </a:p>
          <a:p>
            <a:pPr lvl="4"/>
            <a:r>
              <a:rPr lang="en-US" altLang="zh-CN" dirty="0"/>
              <a:t>Option 1: the same as the existing AMSDU de-aggregation operations for AMSDU under both AMPDU and non-AMPDU;</a:t>
            </a:r>
          </a:p>
          <a:p>
            <a:pPr lvl="4"/>
            <a:r>
              <a:rPr lang="en-US" altLang="zh-CN" dirty="0"/>
              <a:t>Option 2: enhance the case of AMSDU under AMPDU agreement, </a:t>
            </a:r>
          </a:p>
          <a:p>
            <a:pPr lvl="5"/>
            <a:r>
              <a:rPr lang="en-US" altLang="zh-CN" dirty="0"/>
              <a:t>If the AMSDU is under the AMPDU agreement, the MSDU’s SCS stream (SCSID) is also considered for the MSDU’s replay detection and delivery order </a:t>
            </a:r>
          </a:p>
          <a:p>
            <a:pPr lvl="3"/>
            <a:r>
              <a:rPr lang="en-US" altLang="zh-CN" dirty="0"/>
              <a:t>We think the possible options are all implementation specific, and may not be defined in the specification</a:t>
            </a:r>
          </a:p>
          <a:p>
            <a:pPr lvl="4"/>
            <a:r>
              <a:rPr lang="en-US" altLang="zh-CN" dirty="0"/>
              <a:t>And for the above Option 2, we provide a possible solution in the Appendix to show the feasibility of the option</a:t>
            </a:r>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254666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2C07-8429-8A2B-C577-73BFE7E48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65C07-70B5-9DD0-66A6-99C3A5CBAD21}"/>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32E742E2-A2FF-E2F1-F27F-ED9AEDA95B1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
        <p:nvSpPr>
          <p:cNvPr id="21" name="内容占位符 5">
            <a:extLst>
              <a:ext uri="{FF2B5EF4-FFF2-40B4-BE49-F238E27FC236}">
                <a16:creationId xmlns:a16="http://schemas.microsoft.com/office/drawing/2014/main" id="{C9AAA805-ABE1-D4A1-EAE7-54640FA0408D}"/>
              </a:ext>
            </a:extLst>
          </p:cNvPr>
          <p:cNvSpPr>
            <a:spLocks noGrp="1"/>
          </p:cNvSpPr>
          <p:nvPr>
            <p:ph idx="1"/>
          </p:nvPr>
        </p:nvSpPr>
        <p:spPr>
          <a:xfrm>
            <a:off x="976184" y="1918257"/>
            <a:ext cx="6157360" cy="1882738"/>
          </a:xfrm>
        </p:spPr>
        <p:txBody>
          <a:bodyPr/>
          <a:lstStyle/>
          <a:p>
            <a:r>
              <a:rPr lang="en-US" altLang="zh-CN" sz="1800" dirty="0"/>
              <a:t>Some reasons to not (only) use specific TID for SCS stream, in which the MSDUs in different SCS stream will naturally be aggerated into different AMSDU</a:t>
            </a:r>
          </a:p>
          <a:p>
            <a:pPr lvl="1"/>
            <a:r>
              <a:rPr lang="en-US" altLang="zh-CN" sz="1400" dirty="0"/>
              <a:t>Multiple SCS streams may be mapped to same TID, as already discussed in the 11bn group</a:t>
            </a:r>
          </a:p>
          <a:p>
            <a:pPr lvl="1"/>
            <a:r>
              <a:rPr lang="en-US" altLang="zh-CN" sz="1400" dirty="0"/>
              <a:t>TID is a quite “lower MAC” resource, which indicates</a:t>
            </a:r>
          </a:p>
          <a:p>
            <a:pPr lvl="2"/>
            <a:r>
              <a:rPr lang="en-US" altLang="zh-CN" sz="1400" dirty="0"/>
              <a:t>Some features related to TID can be implemented in lower MAC, </a:t>
            </a:r>
          </a:p>
          <a:p>
            <a:pPr lvl="2"/>
            <a:r>
              <a:rPr lang="en-US" altLang="zh-CN" sz="1400" dirty="0"/>
              <a:t>in many implementations, the lower a feature is, the more possible the feature is done by HW(hardware)</a:t>
            </a:r>
          </a:p>
          <a:p>
            <a:pPr lvl="2"/>
            <a:r>
              <a:rPr lang="en-US" altLang="zh-CN" sz="1400" dirty="0"/>
              <a:t>For example, some implementations have limitation of max number of Tx/Rx BA Agreement</a:t>
            </a:r>
          </a:p>
          <a:p>
            <a:pPr lvl="1"/>
            <a:r>
              <a:rPr lang="en-US" altLang="zh-CN" sz="1400" dirty="0"/>
              <a:t>On the other hand, the AMSDU Aggregation/De-aggregation etc. features can be done in SW/Driver level, which means the features on those levels can be more easy to be enhanced/modified</a:t>
            </a:r>
          </a:p>
          <a:p>
            <a:pPr lvl="2"/>
            <a:r>
              <a:rPr lang="en-US" altLang="zh-CN" sz="1200" dirty="0"/>
              <a:t>Of course, there are also implementations that use the HW for the AMSDU Aggregation/De-aggregation operations</a:t>
            </a:r>
          </a:p>
          <a:p>
            <a:pPr lvl="1"/>
            <a:endParaRPr lang="en-US" altLang="zh-CN" sz="1400" dirty="0"/>
          </a:p>
          <a:p>
            <a:pPr lvl="1"/>
            <a:endParaRPr lang="en-US" altLang="zh-CN" sz="1400" dirty="0"/>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8194" name="Picture 2">
            <a:extLst>
              <a:ext uri="{FF2B5EF4-FFF2-40B4-BE49-F238E27FC236}">
                <a16:creationId xmlns:a16="http://schemas.microsoft.com/office/drawing/2014/main" id="{85ABAFFF-0DEF-DA1A-A645-762E09D83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544" y="2557669"/>
            <a:ext cx="5058456" cy="38276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AD364B-ED83-53B8-1A9B-615542F82882}"/>
              </a:ext>
            </a:extLst>
          </p:cNvPr>
          <p:cNvSpPr/>
          <p:nvPr/>
        </p:nvSpPr>
        <p:spPr bwMode="auto">
          <a:xfrm>
            <a:off x="8130209" y="2557669"/>
            <a:ext cx="1537252" cy="1636644"/>
          </a:xfrm>
          <a:prstGeom prst="rect">
            <a:avLst/>
          </a:prstGeom>
          <a:noFill/>
          <a:ln w="2222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1891372-143F-6585-5616-782F28365F81}"/>
              </a:ext>
            </a:extLst>
          </p:cNvPr>
          <p:cNvSpPr/>
          <p:nvPr/>
        </p:nvSpPr>
        <p:spPr bwMode="auto">
          <a:xfrm>
            <a:off x="10363200" y="3273285"/>
            <a:ext cx="1537252" cy="1795671"/>
          </a:xfrm>
          <a:prstGeom prst="rect">
            <a:avLst/>
          </a:prstGeom>
          <a:noFill/>
          <a:ln w="2222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8942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
        <p:nvSpPr>
          <p:cNvPr id="21" name="内容占位符 5"/>
          <p:cNvSpPr>
            <a:spLocks noGrp="1"/>
          </p:cNvSpPr>
          <p:nvPr>
            <p:ph idx="1"/>
          </p:nvPr>
        </p:nvSpPr>
        <p:spPr>
          <a:xfrm>
            <a:off x="914400" y="1961528"/>
            <a:ext cx="10829365" cy="1535664"/>
          </a:xfrm>
        </p:spPr>
        <p:txBody>
          <a:bodyPr/>
          <a:lstStyle/>
          <a:p>
            <a:r>
              <a:rPr lang="en-US" sz="2000" dirty="0"/>
              <a:t>Simulation is done to compare the proposed AMSDU Aggregation operations based on SCS and the legacy AMSDU operations</a:t>
            </a:r>
          </a:p>
          <a:p>
            <a:pPr lvl="1"/>
            <a:r>
              <a:rPr lang="en-US" sz="1600" dirty="0"/>
              <a:t>In the simulation, only the AMSDU Aggregation(Tx) operation is different between the proposed AMSDU operation and the legacy AMSDU operation</a:t>
            </a:r>
          </a:p>
          <a:p>
            <a:pPr lvl="2"/>
            <a:r>
              <a:rPr lang="en-US" sz="1400" dirty="0"/>
              <a:t>The AMSDU Rx (reorder/duplicate check/delivery to upper layers) uses the same procedure as that in the legacy AMSDU operation</a:t>
            </a:r>
          </a:p>
          <a:p>
            <a:r>
              <a:rPr lang="en-US" sz="2000" dirty="0"/>
              <a:t>Simulation scenario:</a:t>
            </a:r>
          </a:p>
          <a:p>
            <a:pPr lvl="1"/>
            <a:r>
              <a:rPr lang="en-US" sz="1400" dirty="0"/>
              <a:t>Run two DL application traffics based on UDP between the AP and the STA</a:t>
            </a:r>
          </a:p>
          <a:p>
            <a:pPr lvl="2"/>
            <a:r>
              <a:rPr lang="en-US" sz="1400" dirty="0"/>
              <a:t>One application traffic uses the UDP destination port (</a:t>
            </a:r>
            <a:r>
              <a:rPr lang="en-US" sz="1400" dirty="0" err="1"/>
              <a:t>dport</a:t>
            </a:r>
            <a:r>
              <a:rPr lang="en-US" sz="1400" dirty="0"/>
              <a:t>) of 9, and another uses the UDP </a:t>
            </a:r>
            <a:r>
              <a:rPr lang="en-US" sz="1400" dirty="0" err="1"/>
              <a:t>dport</a:t>
            </a:r>
            <a:r>
              <a:rPr lang="en-US" sz="1400" dirty="0"/>
              <a:t> of 10</a:t>
            </a:r>
          </a:p>
          <a:p>
            <a:pPr lvl="2"/>
            <a:r>
              <a:rPr lang="en-US" sz="1400" dirty="0"/>
              <a:t>The two application traffics map to the same TID (AC_BE in our simulation)</a:t>
            </a:r>
          </a:p>
          <a:p>
            <a:pPr lvl="1"/>
            <a:r>
              <a:rPr lang="en-US" sz="1400" dirty="0"/>
              <a:t>Establish one SCS Stream for the application traffic that uses the UDP </a:t>
            </a:r>
            <a:r>
              <a:rPr lang="en-US" sz="1400" dirty="0" err="1"/>
              <a:t>dport</a:t>
            </a:r>
            <a:r>
              <a:rPr lang="en-US" sz="1400" dirty="0"/>
              <a:t> of 9</a:t>
            </a:r>
          </a:p>
          <a:p>
            <a:pPr lvl="1"/>
            <a:r>
              <a:rPr lang="en-US" sz="1400" dirty="0"/>
              <a:t>Run the </a:t>
            </a:r>
            <a:r>
              <a:rPr lang="en-US" altLang="zh-CN" sz="1400" dirty="0"/>
              <a:t>two application traffic simultaneously</a:t>
            </a:r>
            <a:endParaRPr lang="en-US" sz="1400" dirty="0"/>
          </a:p>
        </p:txBody>
      </p:sp>
      <p:pic>
        <p:nvPicPr>
          <p:cNvPr id="1026" name="Picture 2">
            <a:extLst>
              <a:ext uri="{FF2B5EF4-FFF2-40B4-BE49-F238E27FC236}">
                <a16:creationId xmlns:a16="http://schemas.microsoft.com/office/drawing/2014/main" id="{A2E0DC3B-BE98-D57F-5EF8-8188B3AE3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098" y="5078247"/>
            <a:ext cx="4730404" cy="147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919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34c87397-5fc1-491e-85e7-d6110dbe9cbd" ContentTypeId="0x0101" PreviousValue="false"/>
</file>

<file path=customXml/itemProps1.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3.xml><?xml version="1.0" encoding="utf-8"?>
<ds:datastoreItem xmlns:ds="http://schemas.openxmlformats.org/officeDocument/2006/customXml" ds:itemID="{A474FD79-F03E-4D38-AFA4-71204D7F2ED6}">
  <ds:schemaRefs>
    <ds:schemaRef ds:uri="http://schemas.microsoft.com/sharepoint/v3/contenttype/forms"/>
  </ds:schemaRefs>
</ds:datastoreItem>
</file>

<file path=customXml/itemProps4.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5.xml><?xml version="1.0" encoding="utf-8"?>
<ds:datastoreItem xmlns:ds="http://schemas.openxmlformats.org/officeDocument/2006/customXml" ds:itemID="{8F86F36E-D797-4AF3-B071-2851993C78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30502</TotalTime>
  <Words>2578</Words>
  <Application>Microsoft Office PowerPoint</Application>
  <PresentationFormat>Widescreen</PresentationFormat>
  <Paragraphs>234</Paragraphs>
  <Slides>20</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Calibri</vt:lpstr>
      <vt:lpstr>Times New Roman</vt:lpstr>
      <vt:lpstr>802-11-Submission</vt:lpstr>
      <vt:lpstr>Document</vt:lpstr>
      <vt:lpstr>AMSDU Aggregation operations based on SCS</vt:lpstr>
      <vt:lpstr>Introduction</vt:lpstr>
      <vt:lpstr>Recap: AMSDU Aggregation Operation</vt:lpstr>
      <vt:lpstr>Recap: AMSDU Aggregation Operation</vt:lpstr>
      <vt:lpstr>Proposed Solution</vt:lpstr>
      <vt:lpstr>Proposed Solution</vt:lpstr>
      <vt:lpstr>Proposed Solution</vt:lpstr>
      <vt:lpstr>Proposed Solution</vt:lpstr>
      <vt:lpstr>Simulation</vt:lpstr>
      <vt:lpstr>Simulation</vt:lpstr>
      <vt:lpstr>Simulation</vt:lpstr>
      <vt:lpstr>Simulation</vt:lpstr>
      <vt:lpstr>Simulation</vt:lpstr>
      <vt:lpstr>Summary</vt:lpstr>
      <vt:lpstr>Straw Poll</vt:lpstr>
      <vt:lpstr>References</vt:lpstr>
      <vt:lpstr>PowerPoint Presentation</vt:lpstr>
      <vt:lpstr>Possible method for AMSDU Receiver with SCSID</vt:lpstr>
      <vt:lpstr>Possible method for AMSDU Receiver with SCSID</vt:lpstr>
      <vt:lpstr>Possible method for AMSDU Receiver with SCSID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660</cp:revision>
  <dcterms:created xsi:type="dcterms:W3CDTF">2020-11-25T01:30:38Z</dcterms:created>
  <dcterms:modified xsi:type="dcterms:W3CDTF">2025-03-07T06:14:53Z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